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handoutMasterIdLst>
    <p:handoutMasterId r:id="rId36"/>
  </p:handoutMasterIdLst>
  <p:sldIdLst>
    <p:sldId id="259" r:id="rId2"/>
    <p:sldId id="501" r:id="rId3"/>
    <p:sldId id="502" r:id="rId4"/>
    <p:sldId id="503" r:id="rId5"/>
    <p:sldId id="504" r:id="rId6"/>
    <p:sldId id="505" r:id="rId7"/>
    <p:sldId id="506" r:id="rId8"/>
    <p:sldId id="491" r:id="rId9"/>
    <p:sldId id="476" r:id="rId10"/>
    <p:sldId id="477" r:id="rId11"/>
    <p:sldId id="478" r:id="rId12"/>
    <p:sldId id="479" r:id="rId13"/>
    <p:sldId id="480" r:id="rId14"/>
    <p:sldId id="481" r:id="rId15"/>
    <p:sldId id="530" r:id="rId16"/>
    <p:sldId id="531" r:id="rId17"/>
    <p:sldId id="532" r:id="rId18"/>
    <p:sldId id="543" r:id="rId19"/>
    <p:sldId id="544" r:id="rId20"/>
    <p:sldId id="545" r:id="rId21"/>
    <p:sldId id="546" r:id="rId22"/>
    <p:sldId id="547" r:id="rId23"/>
    <p:sldId id="510" r:id="rId24"/>
    <p:sldId id="548" r:id="rId25"/>
    <p:sldId id="549" r:id="rId26"/>
    <p:sldId id="550" r:id="rId27"/>
    <p:sldId id="551" r:id="rId28"/>
    <p:sldId id="533" r:id="rId29"/>
    <p:sldId id="534" r:id="rId30"/>
    <p:sldId id="535" r:id="rId31"/>
    <p:sldId id="536" r:id="rId32"/>
    <p:sldId id="537" r:id="rId33"/>
    <p:sldId id="538" r:id="rId34"/>
  </p:sldIdLst>
  <p:sldSz cx="9144000" cy="6858000" type="screen4x3"/>
  <p:notesSz cx="6794500" cy="9931400"/>
  <p:defaultTextStyle>
    <a:defPPr>
      <a:defRPr lang="it-IT"/>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8" userDrawn="1">
          <p15:clr>
            <a:srgbClr val="A4A3A4"/>
          </p15:clr>
        </p15:guide>
        <p15:guide id="2" pos="214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3300"/>
    <a:srgbClr val="00009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764"/>
    </p:cViewPr>
  </p:sorterViewPr>
  <p:notesViewPr>
    <p:cSldViewPr>
      <p:cViewPr varScale="1">
        <p:scale>
          <a:sx n="57" d="100"/>
          <a:sy n="57" d="100"/>
        </p:scale>
        <p:origin x="-1218" y="-96"/>
      </p:cViewPr>
      <p:guideLst>
        <p:guide orient="horz" pos="3128"/>
        <p:guide pos="214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44031" cy="496031"/>
          </a:xfrm>
          <a:prstGeom prst="rect">
            <a:avLst/>
          </a:prstGeom>
        </p:spPr>
        <p:txBody>
          <a:bodyPr vert="horz" lIns="88203" tIns="44102" rIns="88203" bIns="44102" rtlCol="0"/>
          <a:lstStyle>
            <a:lvl1pPr algn="l">
              <a:defRPr sz="1200"/>
            </a:lvl1pPr>
          </a:lstStyle>
          <a:p>
            <a:endParaRPr lang="en-US"/>
          </a:p>
        </p:txBody>
      </p:sp>
      <p:sp>
        <p:nvSpPr>
          <p:cNvPr id="3" name="Segnaposto data 2"/>
          <p:cNvSpPr>
            <a:spLocks noGrp="1"/>
          </p:cNvSpPr>
          <p:nvPr>
            <p:ph type="dt" sz="quarter" idx="1"/>
          </p:nvPr>
        </p:nvSpPr>
        <p:spPr>
          <a:xfrm>
            <a:off x="3848951" y="0"/>
            <a:ext cx="2944030" cy="496031"/>
          </a:xfrm>
          <a:prstGeom prst="rect">
            <a:avLst/>
          </a:prstGeom>
        </p:spPr>
        <p:txBody>
          <a:bodyPr vert="horz" lIns="88203" tIns="44102" rIns="88203" bIns="44102" rtlCol="0"/>
          <a:lstStyle>
            <a:lvl1pPr algn="r">
              <a:defRPr sz="1200"/>
            </a:lvl1pPr>
          </a:lstStyle>
          <a:p>
            <a:fld id="{4AA4EB75-4A33-4C0C-929F-F4E92618CAA4}" type="datetimeFigureOut">
              <a:rPr lang="en-US" smtClean="0"/>
              <a:pPr/>
              <a:t>5/2/2024</a:t>
            </a:fld>
            <a:endParaRPr lang="en-US"/>
          </a:p>
        </p:txBody>
      </p:sp>
      <p:sp>
        <p:nvSpPr>
          <p:cNvPr id="4" name="Segnaposto piè di pagina 3"/>
          <p:cNvSpPr>
            <a:spLocks noGrp="1"/>
          </p:cNvSpPr>
          <p:nvPr>
            <p:ph type="ftr" sz="quarter" idx="2"/>
          </p:nvPr>
        </p:nvSpPr>
        <p:spPr>
          <a:xfrm>
            <a:off x="0" y="9433829"/>
            <a:ext cx="2944031" cy="496031"/>
          </a:xfrm>
          <a:prstGeom prst="rect">
            <a:avLst/>
          </a:prstGeom>
        </p:spPr>
        <p:txBody>
          <a:bodyPr vert="horz" lIns="88203" tIns="44102" rIns="88203" bIns="44102" rtlCol="0" anchor="b"/>
          <a:lstStyle>
            <a:lvl1pPr algn="l">
              <a:defRPr sz="1200"/>
            </a:lvl1pPr>
          </a:lstStyle>
          <a:p>
            <a:endParaRPr lang="en-US"/>
          </a:p>
        </p:txBody>
      </p:sp>
      <p:sp>
        <p:nvSpPr>
          <p:cNvPr id="5" name="Segnaposto numero diapositiva 4"/>
          <p:cNvSpPr>
            <a:spLocks noGrp="1"/>
          </p:cNvSpPr>
          <p:nvPr>
            <p:ph type="sldNum" sz="quarter" idx="3"/>
          </p:nvPr>
        </p:nvSpPr>
        <p:spPr>
          <a:xfrm>
            <a:off x="3848951" y="9433829"/>
            <a:ext cx="2944030" cy="496031"/>
          </a:xfrm>
          <a:prstGeom prst="rect">
            <a:avLst/>
          </a:prstGeom>
        </p:spPr>
        <p:txBody>
          <a:bodyPr vert="horz" lIns="88203" tIns="44102" rIns="88203" bIns="44102" rtlCol="0" anchor="b"/>
          <a:lstStyle>
            <a:lvl1pPr algn="r">
              <a:defRPr sz="1200"/>
            </a:lvl1pPr>
          </a:lstStyle>
          <a:p>
            <a:fld id="{72873EBF-B2C7-49BF-BF7E-A09301D2DE35}" type="slidenum">
              <a:rPr lang="en-US" smtClean="0"/>
              <a:pPr/>
              <a:t>‹N›</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2" y="0"/>
            <a:ext cx="2945023" cy="497126"/>
          </a:xfrm>
          <a:prstGeom prst="rect">
            <a:avLst/>
          </a:prstGeom>
          <a:noFill/>
          <a:ln w="9525">
            <a:noFill/>
            <a:miter lim="800000"/>
            <a:headEnd/>
            <a:tailEnd/>
          </a:ln>
          <a:effectLst/>
        </p:spPr>
        <p:txBody>
          <a:bodyPr vert="horz" wrap="square" lIns="91413" tIns="45707" rIns="91413" bIns="45707" numCol="1" anchor="t" anchorCtr="0" compatLnSpc="1">
            <a:prstTxWarp prst="textNoShape">
              <a:avLst/>
            </a:prstTxWarp>
          </a:bodyPr>
          <a:lstStyle>
            <a:lvl1pPr>
              <a:defRPr sz="1200"/>
            </a:lvl1pPr>
          </a:lstStyle>
          <a:p>
            <a:endParaRPr lang="it-IT"/>
          </a:p>
        </p:txBody>
      </p:sp>
      <p:sp>
        <p:nvSpPr>
          <p:cNvPr id="48131" name="Rectangle 3"/>
          <p:cNvSpPr>
            <a:spLocks noGrp="1" noChangeArrowheads="1"/>
          </p:cNvSpPr>
          <p:nvPr>
            <p:ph type="dt" idx="1"/>
          </p:nvPr>
        </p:nvSpPr>
        <p:spPr bwMode="auto">
          <a:xfrm>
            <a:off x="3847892" y="0"/>
            <a:ext cx="2945023" cy="497126"/>
          </a:xfrm>
          <a:prstGeom prst="rect">
            <a:avLst/>
          </a:prstGeom>
          <a:noFill/>
          <a:ln w="9525">
            <a:noFill/>
            <a:miter lim="800000"/>
            <a:headEnd/>
            <a:tailEnd/>
          </a:ln>
          <a:effectLst/>
        </p:spPr>
        <p:txBody>
          <a:bodyPr vert="horz" wrap="square" lIns="91413" tIns="45707" rIns="91413" bIns="45707" numCol="1" anchor="t" anchorCtr="0" compatLnSpc="1">
            <a:prstTxWarp prst="textNoShape">
              <a:avLst/>
            </a:prstTxWarp>
          </a:bodyPr>
          <a:lstStyle>
            <a:lvl1pPr algn="r">
              <a:defRPr sz="1200"/>
            </a:lvl1pPr>
          </a:lstStyle>
          <a:p>
            <a:endParaRPr lang="it-IT"/>
          </a:p>
        </p:txBody>
      </p:sp>
      <p:sp>
        <p:nvSpPr>
          <p:cNvPr id="48132" name="Rectangle 4"/>
          <p:cNvSpPr>
            <a:spLocks noGrp="1" noRot="1" noChangeAspect="1" noChangeArrowheads="1" noTextEdit="1"/>
          </p:cNvSpPr>
          <p:nvPr>
            <p:ph type="sldImg" idx="2"/>
          </p:nvPr>
        </p:nvSpPr>
        <p:spPr bwMode="auto">
          <a:xfrm>
            <a:off x="915988" y="746125"/>
            <a:ext cx="4962525" cy="3722688"/>
          </a:xfrm>
          <a:prstGeom prst="rect">
            <a:avLst/>
          </a:prstGeom>
          <a:noFill/>
          <a:ln w="9525">
            <a:solidFill>
              <a:srgbClr val="000000"/>
            </a:solidFill>
            <a:miter lim="800000"/>
            <a:headEnd/>
            <a:tailEnd/>
          </a:ln>
          <a:effectLst/>
        </p:spPr>
      </p:sp>
      <p:sp>
        <p:nvSpPr>
          <p:cNvPr id="48133" name="Rectangle 5"/>
          <p:cNvSpPr>
            <a:spLocks noGrp="1" noChangeArrowheads="1"/>
          </p:cNvSpPr>
          <p:nvPr>
            <p:ph type="body" sz="quarter" idx="3"/>
          </p:nvPr>
        </p:nvSpPr>
        <p:spPr bwMode="auto">
          <a:xfrm>
            <a:off x="679134" y="4717138"/>
            <a:ext cx="5436235" cy="4469368"/>
          </a:xfrm>
          <a:prstGeom prst="rect">
            <a:avLst/>
          </a:prstGeom>
          <a:noFill/>
          <a:ln w="9525">
            <a:noFill/>
            <a:miter lim="800000"/>
            <a:headEnd/>
            <a:tailEnd/>
          </a:ln>
          <a:effectLst/>
        </p:spPr>
        <p:txBody>
          <a:bodyPr vert="horz" wrap="square" lIns="91413" tIns="45707" rIns="91413" bIns="45707" numCol="1" anchor="t" anchorCtr="0" compatLnSpc="1">
            <a:prstTxWarp prst="textNoShape">
              <a:avLst/>
            </a:prstTxWarp>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p>
        </p:txBody>
      </p:sp>
      <p:sp>
        <p:nvSpPr>
          <p:cNvPr id="48134" name="Rectangle 6"/>
          <p:cNvSpPr>
            <a:spLocks noGrp="1" noChangeArrowheads="1"/>
          </p:cNvSpPr>
          <p:nvPr>
            <p:ph type="ftr" sz="quarter" idx="4"/>
          </p:nvPr>
        </p:nvSpPr>
        <p:spPr bwMode="auto">
          <a:xfrm>
            <a:off x="2" y="9432688"/>
            <a:ext cx="2945023" cy="497125"/>
          </a:xfrm>
          <a:prstGeom prst="rect">
            <a:avLst/>
          </a:prstGeom>
          <a:noFill/>
          <a:ln w="9525">
            <a:noFill/>
            <a:miter lim="800000"/>
            <a:headEnd/>
            <a:tailEnd/>
          </a:ln>
          <a:effectLst/>
        </p:spPr>
        <p:txBody>
          <a:bodyPr vert="horz" wrap="square" lIns="91413" tIns="45707" rIns="91413" bIns="45707" numCol="1" anchor="b" anchorCtr="0" compatLnSpc="1">
            <a:prstTxWarp prst="textNoShape">
              <a:avLst/>
            </a:prstTxWarp>
          </a:bodyPr>
          <a:lstStyle>
            <a:lvl1pPr>
              <a:defRPr sz="1200"/>
            </a:lvl1pPr>
          </a:lstStyle>
          <a:p>
            <a:endParaRPr lang="it-IT"/>
          </a:p>
        </p:txBody>
      </p:sp>
      <p:sp>
        <p:nvSpPr>
          <p:cNvPr id="48135" name="Rectangle 7"/>
          <p:cNvSpPr>
            <a:spLocks noGrp="1" noChangeArrowheads="1"/>
          </p:cNvSpPr>
          <p:nvPr>
            <p:ph type="sldNum" sz="quarter" idx="5"/>
          </p:nvPr>
        </p:nvSpPr>
        <p:spPr bwMode="auto">
          <a:xfrm>
            <a:off x="3847892" y="9432688"/>
            <a:ext cx="2945023" cy="497125"/>
          </a:xfrm>
          <a:prstGeom prst="rect">
            <a:avLst/>
          </a:prstGeom>
          <a:noFill/>
          <a:ln w="9525">
            <a:noFill/>
            <a:miter lim="800000"/>
            <a:headEnd/>
            <a:tailEnd/>
          </a:ln>
          <a:effectLst/>
        </p:spPr>
        <p:txBody>
          <a:bodyPr vert="horz" wrap="square" lIns="91413" tIns="45707" rIns="91413" bIns="45707" numCol="1" anchor="b" anchorCtr="0" compatLnSpc="1">
            <a:prstTxWarp prst="textNoShape">
              <a:avLst/>
            </a:prstTxWarp>
          </a:bodyPr>
          <a:lstStyle>
            <a:lvl1pPr algn="r">
              <a:defRPr sz="1200"/>
            </a:lvl1pPr>
          </a:lstStyle>
          <a:p>
            <a:fld id="{3D79360F-5024-436F-9D6A-9C2460250B64}" type="slidenum">
              <a:rPr lang="it-IT"/>
              <a:pPr/>
              <a:t>‹N›</a:t>
            </a:fld>
            <a:endParaRPr lang="it-IT"/>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C533F5-1D4A-4C2A-B29A-82DA20909BA4}" type="slidenum">
              <a:rPr lang="it-IT"/>
              <a:pPr/>
              <a:t>1</a:t>
            </a:fld>
            <a:endParaRPr lang="it-IT"/>
          </a:p>
        </p:txBody>
      </p:sp>
      <p:sp>
        <p:nvSpPr>
          <p:cNvPr id="52226" name="Rectangle 2"/>
          <p:cNvSpPr>
            <a:spLocks noGrp="1" noRot="1" noChangeAspect="1" noChangeArrowheads="1" noTextEdit="1"/>
          </p:cNvSpPr>
          <p:nvPr>
            <p:ph type="sldImg"/>
          </p:nvPr>
        </p:nvSpPr>
        <p:spPr>
          <a:xfrm>
            <a:off x="915988" y="746125"/>
            <a:ext cx="4962525" cy="3722688"/>
          </a:xfrm>
          <a:ln/>
        </p:spPr>
      </p:sp>
      <p:sp>
        <p:nvSpPr>
          <p:cNvPr id="52227" name="Rectangle 3"/>
          <p:cNvSpPr>
            <a:spLocks noGrp="1" noChangeArrowheads="1"/>
          </p:cNvSpPr>
          <p:nvPr>
            <p:ph type="body" idx="1"/>
          </p:nvPr>
        </p:nvSpPr>
        <p:spPr/>
        <p:txBody>
          <a:bodyPr/>
          <a:lstStyle/>
          <a:p>
            <a:endParaRPr 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3D79360F-5024-436F-9D6A-9C2460250B64}" type="slidenum">
              <a:rPr lang="it-IT" smtClean="0"/>
              <a:pPr/>
              <a:t>24</a:t>
            </a:fld>
            <a:endParaRPr lang="it-IT"/>
          </a:p>
        </p:txBody>
      </p:sp>
    </p:spTree>
    <p:extLst>
      <p:ext uri="{BB962C8B-B14F-4D97-AF65-F5344CB8AC3E}">
        <p14:creationId xmlns:p14="http://schemas.microsoft.com/office/powerpoint/2010/main" val="1534857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en-US"/>
          </a:p>
        </p:txBody>
      </p:sp>
      <p:sp>
        <p:nvSpPr>
          <p:cNvPr id="3" name="Sottotito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smtClean="0"/>
              <a:t>Fare clic per modificare lo stile del sottotitolo dello schema</a:t>
            </a:r>
            <a:endParaRPr lang="en-US"/>
          </a:p>
        </p:txBody>
      </p:sp>
      <p:sp>
        <p:nvSpPr>
          <p:cNvPr id="4" name="Segnaposto data 3"/>
          <p:cNvSpPr>
            <a:spLocks noGrp="1"/>
          </p:cNvSpPr>
          <p:nvPr>
            <p:ph type="dt" sz="half" idx="10"/>
          </p:nvPr>
        </p:nvSpPr>
        <p:spPr/>
        <p:txBody>
          <a:bodyPr/>
          <a:lstStyle>
            <a:lvl1pPr>
              <a:defRPr/>
            </a:lvl1pPr>
          </a:lstStyle>
          <a:p>
            <a:endParaRPr lang="it-IT"/>
          </a:p>
        </p:txBody>
      </p:sp>
      <p:sp>
        <p:nvSpPr>
          <p:cNvPr id="5" name="Segnaposto piè di pagina 4"/>
          <p:cNvSpPr>
            <a:spLocks noGrp="1"/>
          </p:cNvSpPr>
          <p:nvPr>
            <p:ph type="ftr" sz="quarter" idx="11"/>
          </p:nvPr>
        </p:nvSpPr>
        <p:spPr/>
        <p:txBody>
          <a:bodyPr/>
          <a:lstStyle>
            <a:lvl1pPr>
              <a:defRPr/>
            </a:lvl1pPr>
          </a:lstStyle>
          <a:p>
            <a:endParaRPr lang="it-IT"/>
          </a:p>
        </p:txBody>
      </p:sp>
      <p:sp>
        <p:nvSpPr>
          <p:cNvPr id="6" name="Segnaposto numero diapositiva 5"/>
          <p:cNvSpPr>
            <a:spLocks noGrp="1"/>
          </p:cNvSpPr>
          <p:nvPr>
            <p:ph type="sldNum" sz="quarter" idx="12"/>
          </p:nvPr>
        </p:nvSpPr>
        <p:spPr/>
        <p:txBody>
          <a:bodyPr/>
          <a:lstStyle>
            <a:lvl1pPr>
              <a:defRPr/>
            </a:lvl1pPr>
          </a:lstStyle>
          <a:p>
            <a:fld id="{14A27FAB-A888-400F-8E5E-D9954A608F64}" type="slidenum">
              <a:rPr lang="it-IT"/>
              <a:pPr/>
              <a:t>‹N›</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10"/>
          </p:nvPr>
        </p:nvSpPr>
        <p:spPr/>
        <p:txBody>
          <a:bodyPr/>
          <a:lstStyle>
            <a:lvl1pPr>
              <a:defRPr/>
            </a:lvl1pPr>
          </a:lstStyle>
          <a:p>
            <a:endParaRPr lang="it-IT"/>
          </a:p>
        </p:txBody>
      </p:sp>
      <p:sp>
        <p:nvSpPr>
          <p:cNvPr id="5" name="Segnaposto piè di pagina 4"/>
          <p:cNvSpPr>
            <a:spLocks noGrp="1"/>
          </p:cNvSpPr>
          <p:nvPr>
            <p:ph type="ftr" sz="quarter" idx="11"/>
          </p:nvPr>
        </p:nvSpPr>
        <p:spPr/>
        <p:txBody>
          <a:bodyPr/>
          <a:lstStyle>
            <a:lvl1pPr>
              <a:defRPr/>
            </a:lvl1pPr>
          </a:lstStyle>
          <a:p>
            <a:endParaRPr lang="it-IT"/>
          </a:p>
        </p:txBody>
      </p:sp>
      <p:sp>
        <p:nvSpPr>
          <p:cNvPr id="6" name="Segnaposto numero diapositiva 5"/>
          <p:cNvSpPr>
            <a:spLocks noGrp="1"/>
          </p:cNvSpPr>
          <p:nvPr>
            <p:ph type="sldNum" sz="quarter" idx="12"/>
          </p:nvPr>
        </p:nvSpPr>
        <p:spPr/>
        <p:txBody>
          <a:bodyPr/>
          <a:lstStyle>
            <a:lvl1pPr>
              <a:defRPr/>
            </a:lvl1pPr>
          </a:lstStyle>
          <a:p>
            <a:fld id="{56355888-D0D6-4696-AE13-AA54AE7E0910}" type="slidenum">
              <a:rPr lang="it-IT"/>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515100" y="609600"/>
            <a:ext cx="1943100" cy="5486400"/>
          </a:xfrm>
        </p:spPr>
        <p:txBody>
          <a:bodyPr vert="eaVert"/>
          <a:lstStyle/>
          <a:p>
            <a:r>
              <a:rPr lang="it-IT" smtClean="0"/>
              <a:t>Fare clic per modificare lo stile del titolo</a:t>
            </a:r>
            <a:endParaRPr lang="en-US"/>
          </a:p>
        </p:txBody>
      </p:sp>
      <p:sp>
        <p:nvSpPr>
          <p:cNvPr id="3" name="Segnaposto testo verticale 2"/>
          <p:cNvSpPr>
            <a:spLocks noGrp="1"/>
          </p:cNvSpPr>
          <p:nvPr>
            <p:ph type="body" orient="vert" idx="1"/>
          </p:nvPr>
        </p:nvSpPr>
        <p:spPr>
          <a:xfrm>
            <a:off x="685800" y="609600"/>
            <a:ext cx="5676900" cy="5486400"/>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10"/>
          </p:nvPr>
        </p:nvSpPr>
        <p:spPr/>
        <p:txBody>
          <a:bodyPr/>
          <a:lstStyle>
            <a:lvl1pPr>
              <a:defRPr/>
            </a:lvl1pPr>
          </a:lstStyle>
          <a:p>
            <a:endParaRPr lang="it-IT"/>
          </a:p>
        </p:txBody>
      </p:sp>
      <p:sp>
        <p:nvSpPr>
          <p:cNvPr id="5" name="Segnaposto piè di pagina 4"/>
          <p:cNvSpPr>
            <a:spLocks noGrp="1"/>
          </p:cNvSpPr>
          <p:nvPr>
            <p:ph type="ftr" sz="quarter" idx="11"/>
          </p:nvPr>
        </p:nvSpPr>
        <p:spPr/>
        <p:txBody>
          <a:bodyPr/>
          <a:lstStyle>
            <a:lvl1pPr>
              <a:defRPr/>
            </a:lvl1pPr>
          </a:lstStyle>
          <a:p>
            <a:endParaRPr lang="it-IT"/>
          </a:p>
        </p:txBody>
      </p:sp>
      <p:sp>
        <p:nvSpPr>
          <p:cNvPr id="6" name="Segnaposto numero diapositiva 5"/>
          <p:cNvSpPr>
            <a:spLocks noGrp="1"/>
          </p:cNvSpPr>
          <p:nvPr>
            <p:ph type="sldNum" sz="quarter" idx="12"/>
          </p:nvPr>
        </p:nvSpPr>
        <p:spPr/>
        <p:txBody>
          <a:bodyPr/>
          <a:lstStyle>
            <a:lvl1pPr>
              <a:defRPr/>
            </a:lvl1pPr>
          </a:lstStyle>
          <a:p>
            <a:fld id="{97C3BC03-91EA-426B-9D44-3A520D6A24A5}" type="slidenum">
              <a:rPr lang="it-IT"/>
              <a:pPr/>
              <a:t>‹N›</a:t>
            </a:fld>
            <a:endParaRPr lang="it-IT"/>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uto">
    <p:spTree>
      <p:nvGrpSpPr>
        <p:cNvPr id="1" name=""/>
        <p:cNvGrpSpPr/>
        <p:nvPr/>
      </p:nvGrpSpPr>
      <p:grpSpPr>
        <a:xfrm>
          <a:off x="0" y="0"/>
          <a:ext cx="0" cy="0"/>
          <a:chOff x="0" y="0"/>
          <a:chExt cx="0" cy="0"/>
        </a:xfrm>
      </p:grpSpPr>
      <p:sp>
        <p:nvSpPr>
          <p:cNvPr id="2" name="Segnaposto contenuto 1"/>
          <p:cNvSpPr>
            <a:spLocks noGrp="1"/>
          </p:cNvSpPr>
          <p:nvPr>
            <p:ph/>
          </p:nvPr>
        </p:nvSpPr>
        <p:spPr>
          <a:xfrm>
            <a:off x="685800" y="609600"/>
            <a:ext cx="7772400" cy="54864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3" name="Segnaposto data 2"/>
          <p:cNvSpPr>
            <a:spLocks noGrp="1"/>
          </p:cNvSpPr>
          <p:nvPr>
            <p:ph type="dt" sz="half" idx="10"/>
          </p:nvPr>
        </p:nvSpPr>
        <p:spPr>
          <a:xfrm>
            <a:off x="685800" y="6248400"/>
            <a:ext cx="1905000" cy="457200"/>
          </a:xfrm>
        </p:spPr>
        <p:txBody>
          <a:bodyPr/>
          <a:lstStyle>
            <a:lvl1pPr>
              <a:defRPr/>
            </a:lvl1pPr>
          </a:lstStyle>
          <a:p>
            <a:endParaRPr lang="it-IT"/>
          </a:p>
        </p:txBody>
      </p:sp>
      <p:sp>
        <p:nvSpPr>
          <p:cNvPr id="4" name="Segnaposto piè di pagina 3"/>
          <p:cNvSpPr>
            <a:spLocks noGrp="1"/>
          </p:cNvSpPr>
          <p:nvPr>
            <p:ph type="ftr" sz="quarter" idx="11"/>
          </p:nvPr>
        </p:nvSpPr>
        <p:spPr>
          <a:xfrm>
            <a:off x="3124200" y="6248400"/>
            <a:ext cx="2895600" cy="457200"/>
          </a:xfrm>
        </p:spPr>
        <p:txBody>
          <a:bodyPr/>
          <a:lstStyle>
            <a:lvl1pPr>
              <a:defRPr/>
            </a:lvl1pPr>
          </a:lstStyle>
          <a:p>
            <a:endParaRPr lang="it-IT"/>
          </a:p>
        </p:txBody>
      </p:sp>
      <p:sp>
        <p:nvSpPr>
          <p:cNvPr id="5" name="Segnaposto numero diapositiva 4"/>
          <p:cNvSpPr>
            <a:spLocks noGrp="1"/>
          </p:cNvSpPr>
          <p:nvPr>
            <p:ph type="sldNum" sz="quarter" idx="12"/>
          </p:nvPr>
        </p:nvSpPr>
        <p:spPr>
          <a:xfrm>
            <a:off x="6553200" y="6248400"/>
            <a:ext cx="1905000" cy="457200"/>
          </a:xfrm>
        </p:spPr>
        <p:txBody>
          <a:bodyPr/>
          <a:lstStyle>
            <a:lvl1pPr>
              <a:defRPr/>
            </a:lvl1pPr>
          </a:lstStyle>
          <a:p>
            <a:fld id="{A684DF45-7FFE-498D-BCA4-A76DCDF04AD9}" type="slidenum">
              <a:rPr lang="it-IT"/>
              <a:pPr/>
              <a:t>‹N›</a:t>
            </a:fld>
            <a:endParaRPr lang="it-IT"/>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olo, test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685800" y="609600"/>
            <a:ext cx="7772400" cy="1143000"/>
          </a:xfrm>
        </p:spPr>
        <p:txBody>
          <a:bodyPr/>
          <a:lstStyle/>
          <a:p>
            <a:r>
              <a:rPr lang="it-IT" smtClean="0"/>
              <a:t>Fare clic per modificare lo stile del titolo</a:t>
            </a:r>
            <a:endParaRPr lang="en-US"/>
          </a:p>
        </p:txBody>
      </p:sp>
      <p:sp>
        <p:nvSpPr>
          <p:cNvPr id="3" name="Segnaposto testo 2"/>
          <p:cNvSpPr>
            <a:spLocks noGrp="1"/>
          </p:cNvSpPr>
          <p:nvPr>
            <p:ph type="body" sz="half" idx="1"/>
          </p:nvPr>
        </p:nvSpPr>
        <p:spPr>
          <a:xfrm>
            <a:off x="685800" y="1981200"/>
            <a:ext cx="3810000" cy="41148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contenuto 3"/>
          <p:cNvSpPr>
            <a:spLocks noGrp="1"/>
          </p:cNvSpPr>
          <p:nvPr>
            <p:ph sz="half" idx="2"/>
          </p:nvPr>
        </p:nvSpPr>
        <p:spPr>
          <a:xfrm>
            <a:off x="4648200" y="1981200"/>
            <a:ext cx="3810000" cy="41148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Segnaposto data 4"/>
          <p:cNvSpPr>
            <a:spLocks noGrp="1"/>
          </p:cNvSpPr>
          <p:nvPr>
            <p:ph type="dt" sz="half" idx="10"/>
          </p:nvPr>
        </p:nvSpPr>
        <p:spPr>
          <a:xfrm>
            <a:off x="685800" y="6248400"/>
            <a:ext cx="1905000" cy="457200"/>
          </a:xfrm>
        </p:spPr>
        <p:txBody>
          <a:bodyPr/>
          <a:lstStyle>
            <a:lvl1pPr>
              <a:defRPr/>
            </a:lvl1pPr>
          </a:lstStyle>
          <a:p>
            <a:endParaRPr lang="it-IT"/>
          </a:p>
        </p:txBody>
      </p:sp>
      <p:sp>
        <p:nvSpPr>
          <p:cNvPr id="6" name="Segnaposto piè di pagina 5"/>
          <p:cNvSpPr>
            <a:spLocks noGrp="1"/>
          </p:cNvSpPr>
          <p:nvPr>
            <p:ph type="ftr" sz="quarter" idx="11"/>
          </p:nvPr>
        </p:nvSpPr>
        <p:spPr>
          <a:xfrm>
            <a:off x="3124200" y="6248400"/>
            <a:ext cx="2895600" cy="457200"/>
          </a:xfrm>
        </p:spPr>
        <p:txBody>
          <a:bodyPr/>
          <a:lstStyle>
            <a:lvl1pPr>
              <a:defRPr/>
            </a:lvl1pPr>
          </a:lstStyle>
          <a:p>
            <a:endParaRPr lang="it-IT"/>
          </a:p>
        </p:txBody>
      </p:sp>
      <p:sp>
        <p:nvSpPr>
          <p:cNvPr id="7" name="Segnaposto numero diapositiva 6"/>
          <p:cNvSpPr>
            <a:spLocks noGrp="1"/>
          </p:cNvSpPr>
          <p:nvPr>
            <p:ph type="sldNum" sz="quarter" idx="12"/>
          </p:nvPr>
        </p:nvSpPr>
        <p:spPr>
          <a:xfrm>
            <a:off x="6553200" y="6248400"/>
            <a:ext cx="1905000" cy="457200"/>
          </a:xfrm>
        </p:spPr>
        <p:txBody>
          <a:bodyPr/>
          <a:lstStyle>
            <a:lvl1pPr>
              <a:defRPr/>
            </a:lvl1pPr>
          </a:lstStyle>
          <a:p>
            <a:fld id="{A7B48780-83E8-45A5-B965-F0B5750A36ED}" type="slidenum">
              <a:rPr lang="it-IT"/>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10"/>
          </p:nvPr>
        </p:nvSpPr>
        <p:spPr/>
        <p:txBody>
          <a:bodyPr/>
          <a:lstStyle>
            <a:lvl1pPr>
              <a:defRPr/>
            </a:lvl1pPr>
          </a:lstStyle>
          <a:p>
            <a:endParaRPr lang="it-IT"/>
          </a:p>
        </p:txBody>
      </p:sp>
      <p:sp>
        <p:nvSpPr>
          <p:cNvPr id="5" name="Segnaposto piè di pagina 4"/>
          <p:cNvSpPr>
            <a:spLocks noGrp="1"/>
          </p:cNvSpPr>
          <p:nvPr>
            <p:ph type="ftr" sz="quarter" idx="11"/>
          </p:nvPr>
        </p:nvSpPr>
        <p:spPr/>
        <p:txBody>
          <a:bodyPr/>
          <a:lstStyle>
            <a:lvl1pPr>
              <a:defRPr/>
            </a:lvl1pPr>
          </a:lstStyle>
          <a:p>
            <a:endParaRPr lang="it-IT"/>
          </a:p>
        </p:txBody>
      </p:sp>
      <p:sp>
        <p:nvSpPr>
          <p:cNvPr id="6" name="Segnaposto numero diapositiva 5"/>
          <p:cNvSpPr>
            <a:spLocks noGrp="1"/>
          </p:cNvSpPr>
          <p:nvPr>
            <p:ph type="sldNum" sz="quarter" idx="12"/>
          </p:nvPr>
        </p:nvSpPr>
        <p:spPr/>
        <p:txBody>
          <a:bodyPr/>
          <a:lstStyle>
            <a:lvl1pPr>
              <a:defRPr/>
            </a:lvl1pPr>
          </a:lstStyle>
          <a:p>
            <a:fld id="{73391EA9-0A0B-4264-AA50-6FCDD3D3BF26}" type="slidenum">
              <a:rPr lang="it-IT"/>
              <a:pPr/>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en-US"/>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lvl1pPr>
              <a:defRPr/>
            </a:lvl1pPr>
          </a:lstStyle>
          <a:p>
            <a:endParaRPr lang="it-IT"/>
          </a:p>
        </p:txBody>
      </p:sp>
      <p:sp>
        <p:nvSpPr>
          <p:cNvPr id="5" name="Segnaposto piè di pagina 4"/>
          <p:cNvSpPr>
            <a:spLocks noGrp="1"/>
          </p:cNvSpPr>
          <p:nvPr>
            <p:ph type="ftr" sz="quarter" idx="11"/>
          </p:nvPr>
        </p:nvSpPr>
        <p:spPr/>
        <p:txBody>
          <a:bodyPr/>
          <a:lstStyle>
            <a:lvl1pPr>
              <a:defRPr/>
            </a:lvl1pPr>
          </a:lstStyle>
          <a:p>
            <a:endParaRPr lang="it-IT"/>
          </a:p>
        </p:txBody>
      </p:sp>
      <p:sp>
        <p:nvSpPr>
          <p:cNvPr id="6" name="Segnaposto numero diapositiva 5"/>
          <p:cNvSpPr>
            <a:spLocks noGrp="1"/>
          </p:cNvSpPr>
          <p:nvPr>
            <p:ph type="sldNum" sz="quarter" idx="12"/>
          </p:nvPr>
        </p:nvSpPr>
        <p:spPr/>
        <p:txBody>
          <a:bodyPr/>
          <a:lstStyle>
            <a:lvl1pPr>
              <a:defRPr/>
            </a:lvl1pPr>
          </a:lstStyle>
          <a:p>
            <a:fld id="{8D723258-26B2-4A43-9F5B-BBAEEB1654A4}" type="slidenum">
              <a:rPr lang="it-IT"/>
              <a:pPr/>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contenuto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contenuto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Segnaposto data 4"/>
          <p:cNvSpPr>
            <a:spLocks noGrp="1"/>
          </p:cNvSpPr>
          <p:nvPr>
            <p:ph type="dt" sz="half" idx="10"/>
          </p:nvPr>
        </p:nvSpPr>
        <p:spPr/>
        <p:txBody>
          <a:bodyPr/>
          <a:lstStyle>
            <a:lvl1pPr>
              <a:defRPr/>
            </a:lvl1pPr>
          </a:lstStyle>
          <a:p>
            <a:endParaRPr lang="it-IT"/>
          </a:p>
        </p:txBody>
      </p:sp>
      <p:sp>
        <p:nvSpPr>
          <p:cNvPr id="6" name="Segnaposto piè di pagina 5"/>
          <p:cNvSpPr>
            <a:spLocks noGrp="1"/>
          </p:cNvSpPr>
          <p:nvPr>
            <p:ph type="ftr" sz="quarter" idx="11"/>
          </p:nvPr>
        </p:nvSpPr>
        <p:spPr/>
        <p:txBody>
          <a:bodyPr/>
          <a:lstStyle>
            <a:lvl1pPr>
              <a:defRPr/>
            </a:lvl1pPr>
          </a:lstStyle>
          <a:p>
            <a:endParaRPr lang="it-IT"/>
          </a:p>
        </p:txBody>
      </p:sp>
      <p:sp>
        <p:nvSpPr>
          <p:cNvPr id="7" name="Segnaposto numero diapositiva 6"/>
          <p:cNvSpPr>
            <a:spLocks noGrp="1"/>
          </p:cNvSpPr>
          <p:nvPr>
            <p:ph type="sldNum" sz="quarter" idx="12"/>
          </p:nvPr>
        </p:nvSpPr>
        <p:spPr/>
        <p:txBody>
          <a:bodyPr/>
          <a:lstStyle>
            <a:lvl1pPr>
              <a:defRPr/>
            </a:lvl1pPr>
          </a:lstStyle>
          <a:p>
            <a:fld id="{E5FFDF7D-0E12-4BD4-8D65-5CE5BA845408}" type="slidenum">
              <a:rPr lang="it-IT"/>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smtClean="0"/>
              <a:t>Fare clic per modificare lo stile del titolo</a:t>
            </a:r>
            <a:endParaRPr lang="en-US"/>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7" name="Segnaposto data 6"/>
          <p:cNvSpPr>
            <a:spLocks noGrp="1"/>
          </p:cNvSpPr>
          <p:nvPr>
            <p:ph type="dt" sz="half" idx="10"/>
          </p:nvPr>
        </p:nvSpPr>
        <p:spPr/>
        <p:txBody>
          <a:bodyPr/>
          <a:lstStyle>
            <a:lvl1pPr>
              <a:defRPr/>
            </a:lvl1pPr>
          </a:lstStyle>
          <a:p>
            <a:endParaRPr lang="it-IT"/>
          </a:p>
        </p:txBody>
      </p:sp>
      <p:sp>
        <p:nvSpPr>
          <p:cNvPr id="8" name="Segnaposto piè di pagina 7"/>
          <p:cNvSpPr>
            <a:spLocks noGrp="1"/>
          </p:cNvSpPr>
          <p:nvPr>
            <p:ph type="ftr" sz="quarter" idx="11"/>
          </p:nvPr>
        </p:nvSpPr>
        <p:spPr/>
        <p:txBody>
          <a:bodyPr/>
          <a:lstStyle>
            <a:lvl1pPr>
              <a:defRPr/>
            </a:lvl1pPr>
          </a:lstStyle>
          <a:p>
            <a:endParaRPr lang="it-IT"/>
          </a:p>
        </p:txBody>
      </p:sp>
      <p:sp>
        <p:nvSpPr>
          <p:cNvPr id="9" name="Segnaposto numero diapositiva 8"/>
          <p:cNvSpPr>
            <a:spLocks noGrp="1"/>
          </p:cNvSpPr>
          <p:nvPr>
            <p:ph type="sldNum" sz="quarter" idx="12"/>
          </p:nvPr>
        </p:nvSpPr>
        <p:spPr/>
        <p:txBody>
          <a:bodyPr/>
          <a:lstStyle>
            <a:lvl1pPr>
              <a:defRPr/>
            </a:lvl1pPr>
          </a:lstStyle>
          <a:p>
            <a:fld id="{B47B7A03-F77E-49B1-8234-B2A148594FAD}" type="slidenum">
              <a:rPr lang="it-IT"/>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data 2"/>
          <p:cNvSpPr>
            <a:spLocks noGrp="1"/>
          </p:cNvSpPr>
          <p:nvPr>
            <p:ph type="dt" sz="half" idx="10"/>
          </p:nvPr>
        </p:nvSpPr>
        <p:spPr/>
        <p:txBody>
          <a:bodyPr/>
          <a:lstStyle>
            <a:lvl1pPr>
              <a:defRPr/>
            </a:lvl1pPr>
          </a:lstStyle>
          <a:p>
            <a:endParaRPr lang="it-IT"/>
          </a:p>
        </p:txBody>
      </p:sp>
      <p:sp>
        <p:nvSpPr>
          <p:cNvPr id="4" name="Segnaposto piè di pagina 3"/>
          <p:cNvSpPr>
            <a:spLocks noGrp="1"/>
          </p:cNvSpPr>
          <p:nvPr>
            <p:ph type="ftr" sz="quarter" idx="11"/>
          </p:nvPr>
        </p:nvSpPr>
        <p:spPr/>
        <p:txBody>
          <a:bodyPr/>
          <a:lstStyle>
            <a:lvl1pPr>
              <a:defRPr/>
            </a:lvl1pPr>
          </a:lstStyle>
          <a:p>
            <a:endParaRPr lang="it-IT"/>
          </a:p>
        </p:txBody>
      </p:sp>
      <p:sp>
        <p:nvSpPr>
          <p:cNvPr id="5" name="Segnaposto numero diapositiva 4"/>
          <p:cNvSpPr>
            <a:spLocks noGrp="1"/>
          </p:cNvSpPr>
          <p:nvPr>
            <p:ph type="sldNum" sz="quarter" idx="12"/>
          </p:nvPr>
        </p:nvSpPr>
        <p:spPr/>
        <p:txBody>
          <a:bodyPr/>
          <a:lstStyle>
            <a:lvl1pPr>
              <a:defRPr/>
            </a:lvl1pPr>
          </a:lstStyle>
          <a:p>
            <a:fld id="{BB0B7343-8985-4A7E-B55B-6A4FC166C7D2}" type="slidenum">
              <a:rPr lang="it-IT"/>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lvl1pPr>
              <a:defRPr/>
            </a:lvl1pPr>
          </a:lstStyle>
          <a:p>
            <a:endParaRPr lang="it-IT"/>
          </a:p>
        </p:txBody>
      </p:sp>
      <p:sp>
        <p:nvSpPr>
          <p:cNvPr id="3" name="Segnaposto piè di pagina 2"/>
          <p:cNvSpPr>
            <a:spLocks noGrp="1"/>
          </p:cNvSpPr>
          <p:nvPr>
            <p:ph type="ftr" sz="quarter" idx="11"/>
          </p:nvPr>
        </p:nvSpPr>
        <p:spPr/>
        <p:txBody>
          <a:bodyPr/>
          <a:lstStyle>
            <a:lvl1pPr>
              <a:defRPr/>
            </a:lvl1pPr>
          </a:lstStyle>
          <a:p>
            <a:endParaRPr lang="it-IT"/>
          </a:p>
        </p:txBody>
      </p:sp>
      <p:sp>
        <p:nvSpPr>
          <p:cNvPr id="4" name="Segnaposto numero diapositiva 3"/>
          <p:cNvSpPr>
            <a:spLocks noGrp="1"/>
          </p:cNvSpPr>
          <p:nvPr>
            <p:ph type="sldNum" sz="quarter" idx="12"/>
          </p:nvPr>
        </p:nvSpPr>
        <p:spPr/>
        <p:txBody>
          <a:bodyPr/>
          <a:lstStyle>
            <a:lvl1pPr>
              <a:defRPr/>
            </a:lvl1pPr>
          </a:lstStyle>
          <a:p>
            <a:fld id="{8EAADAE7-CF61-4413-9610-FD6685ADE924}" type="slidenum">
              <a:rPr lang="it-IT"/>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en-US"/>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lvl1pPr>
              <a:defRPr/>
            </a:lvl1pPr>
          </a:lstStyle>
          <a:p>
            <a:endParaRPr lang="it-IT"/>
          </a:p>
        </p:txBody>
      </p:sp>
      <p:sp>
        <p:nvSpPr>
          <p:cNvPr id="6" name="Segnaposto piè di pagina 5"/>
          <p:cNvSpPr>
            <a:spLocks noGrp="1"/>
          </p:cNvSpPr>
          <p:nvPr>
            <p:ph type="ftr" sz="quarter" idx="11"/>
          </p:nvPr>
        </p:nvSpPr>
        <p:spPr/>
        <p:txBody>
          <a:bodyPr/>
          <a:lstStyle>
            <a:lvl1pPr>
              <a:defRPr/>
            </a:lvl1pPr>
          </a:lstStyle>
          <a:p>
            <a:endParaRPr lang="it-IT"/>
          </a:p>
        </p:txBody>
      </p:sp>
      <p:sp>
        <p:nvSpPr>
          <p:cNvPr id="7" name="Segnaposto numero diapositiva 6"/>
          <p:cNvSpPr>
            <a:spLocks noGrp="1"/>
          </p:cNvSpPr>
          <p:nvPr>
            <p:ph type="sldNum" sz="quarter" idx="12"/>
          </p:nvPr>
        </p:nvSpPr>
        <p:spPr/>
        <p:txBody>
          <a:bodyPr/>
          <a:lstStyle>
            <a:lvl1pPr>
              <a:defRPr/>
            </a:lvl1pPr>
          </a:lstStyle>
          <a:p>
            <a:fld id="{15838217-FE73-48FB-9DFD-F01D873EB685}" type="slidenum">
              <a:rPr lang="it-IT"/>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en-US"/>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lvl1pPr>
              <a:defRPr/>
            </a:lvl1pPr>
          </a:lstStyle>
          <a:p>
            <a:endParaRPr lang="it-IT"/>
          </a:p>
        </p:txBody>
      </p:sp>
      <p:sp>
        <p:nvSpPr>
          <p:cNvPr id="6" name="Segnaposto piè di pagina 5"/>
          <p:cNvSpPr>
            <a:spLocks noGrp="1"/>
          </p:cNvSpPr>
          <p:nvPr>
            <p:ph type="ftr" sz="quarter" idx="11"/>
          </p:nvPr>
        </p:nvSpPr>
        <p:spPr/>
        <p:txBody>
          <a:bodyPr/>
          <a:lstStyle>
            <a:lvl1pPr>
              <a:defRPr/>
            </a:lvl1pPr>
          </a:lstStyle>
          <a:p>
            <a:endParaRPr lang="it-IT"/>
          </a:p>
        </p:txBody>
      </p:sp>
      <p:sp>
        <p:nvSpPr>
          <p:cNvPr id="7" name="Segnaposto numero diapositiva 6"/>
          <p:cNvSpPr>
            <a:spLocks noGrp="1"/>
          </p:cNvSpPr>
          <p:nvPr>
            <p:ph type="sldNum" sz="quarter" idx="12"/>
          </p:nvPr>
        </p:nvSpPr>
        <p:spPr/>
        <p:txBody>
          <a:bodyPr/>
          <a:lstStyle>
            <a:lvl1pPr>
              <a:defRPr/>
            </a:lvl1pPr>
          </a:lstStyle>
          <a:p>
            <a:fld id="{01AC64A7-30D1-4F4A-9675-E3765CBF8B71}" type="slidenum">
              <a:rPr lang="it-IT"/>
              <a:pPr/>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it-IT" smtClean="0"/>
              <a:t>Fare clic per modificare lo stile del titolo dello schema</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it-IT"/>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it-IT"/>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637E7CD-0536-4A97-83BF-448C465E1C4A}" type="slidenum">
              <a:rPr lang="it-IT"/>
              <a:pPr/>
              <a:t>‹N›</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6.bin"/><Relationship Id="rId4" Type="http://schemas.openxmlformats.org/officeDocument/2006/relationships/image" Target="../media/image8.wmf"/></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jhhyivR-SrY" TargetMode="External"/><Relationship Id="rId2" Type="http://schemas.openxmlformats.org/officeDocument/2006/relationships/hyperlink" Target="https://www.youtube.com/watch?v=M5fNInc9Oo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r0Ls24Fbl0g" TargetMode="Externa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numero diapositiva 3"/>
          <p:cNvSpPr>
            <a:spLocks noGrp="1"/>
          </p:cNvSpPr>
          <p:nvPr>
            <p:ph type="sldNum" sz="quarter" idx="12"/>
          </p:nvPr>
        </p:nvSpPr>
        <p:spPr/>
        <p:txBody>
          <a:bodyPr/>
          <a:lstStyle/>
          <a:p>
            <a:fld id="{4E5F7398-EB0F-49ED-B8D6-8E5A4DF3A82B}" type="slidenum">
              <a:rPr lang="it-IT"/>
              <a:pPr/>
              <a:t>1</a:t>
            </a:fld>
            <a:endParaRPr lang="it-IT"/>
          </a:p>
        </p:txBody>
      </p:sp>
      <p:sp>
        <p:nvSpPr>
          <p:cNvPr id="6146" name="Rectangle 2"/>
          <p:cNvSpPr>
            <a:spLocks noChangeArrowheads="1"/>
          </p:cNvSpPr>
          <p:nvPr/>
        </p:nvSpPr>
        <p:spPr bwMode="auto">
          <a:xfrm>
            <a:off x="1066800" y="228600"/>
            <a:ext cx="7086600" cy="5632311"/>
          </a:xfrm>
          <a:prstGeom prst="rect">
            <a:avLst/>
          </a:prstGeom>
          <a:noFill/>
          <a:ln w="9525">
            <a:noFill/>
            <a:miter lim="800000"/>
            <a:headEnd/>
            <a:tailEnd/>
          </a:ln>
          <a:effectLst/>
        </p:spPr>
        <p:txBody>
          <a:bodyPr>
            <a:spAutoFit/>
          </a:bodyPr>
          <a:lstStyle/>
          <a:p>
            <a:pPr algn="ctr">
              <a:spcBef>
                <a:spcPct val="50000"/>
              </a:spcBef>
            </a:pPr>
            <a:r>
              <a:rPr lang="it-IT" sz="4800" b="1" dirty="0">
                <a:solidFill>
                  <a:srgbClr val="A50021"/>
                </a:solidFill>
                <a:effectLst>
                  <a:outerShdw blurRad="38100" dist="38100" dir="2700000" algn="tl">
                    <a:srgbClr val="C0C0C0"/>
                  </a:outerShdw>
                </a:effectLst>
                <a:latin typeface="Arial" charset="0"/>
              </a:rPr>
              <a:t>Network </a:t>
            </a:r>
            <a:r>
              <a:rPr lang="it-IT" sz="4800" b="1" dirty="0" smtClean="0">
                <a:solidFill>
                  <a:srgbClr val="A50021"/>
                </a:solidFill>
                <a:effectLst>
                  <a:outerShdw blurRad="38100" dist="38100" dir="2700000" algn="tl">
                    <a:srgbClr val="C0C0C0"/>
                  </a:outerShdw>
                </a:effectLst>
                <a:latin typeface="Arial" charset="0"/>
              </a:rPr>
              <a:t>economics: the </a:t>
            </a:r>
            <a:r>
              <a:rPr lang="en-US" sz="4800" b="1" dirty="0">
                <a:solidFill>
                  <a:srgbClr val="A50021"/>
                </a:solidFill>
                <a:effectLst>
                  <a:outerShdw blurRad="38100" dist="38100" dir="2700000" algn="tl">
                    <a:srgbClr val="C0C0C0"/>
                  </a:outerShdw>
                </a:effectLst>
                <a:latin typeface="Arial" charset="0"/>
              </a:rPr>
              <a:t>hardware/software paradigm, winner-takes-all-markets and technological standard </a:t>
            </a:r>
            <a:r>
              <a:rPr lang="en-US" sz="4800" b="1" dirty="0" smtClean="0">
                <a:solidFill>
                  <a:srgbClr val="A50021"/>
                </a:solidFill>
                <a:effectLst>
                  <a:outerShdw blurRad="38100" dist="38100" dir="2700000" algn="tl">
                    <a:srgbClr val="C0C0C0"/>
                  </a:outerShdw>
                </a:effectLst>
                <a:latin typeface="Arial" charset="0"/>
              </a:rPr>
              <a:t>wars_2</a:t>
            </a:r>
            <a:endParaRPr lang="it-IT" sz="4800" b="1" dirty="0">
              <a:solidFill>
                <a:srgbClr val="A50021"/>
              </a:solidFill>
              <a:effectLst>
                <a:outerShdw blurRad="38100" dist="38100" dir="2700000" algn="tl">
                  <a:srgbClr val="C0C0C0"/>
                </a:outerShdw>
              </a:effectLst>
              <a:latin typeface="Arial" charset="0"/>
            </a:endParaRPr>
          </a:p>
          <a:p>
            <a:pPr algn="ctr">
              <a:spcBef>
                <a:spcPct val="50000"/>
              </a:spcBef>
            </a:pPr>
            <a:r>
              <a:rPr lang="it-IT" sz="4800" b="1" dirty="0">
                <a:effectLst>
                  <a:outerShdw blurRad="38100" dist="38100" dir="2700000" algn="tl">
                    <a:srgbClr val="C0C0C0"/>
                  </a:outerShdw>
                </a:effectLst>
                <a:latin typeface="Arial" charset="0"/>
              </a:rPr>
              <a:t>Luca Grilli </a:t>
            </a:r>
          </a:p>
        </p:txBody>
      </p:sp>
      <p:sp>
        <p:nvSpPr>
          <p:cNvPr id="6149" name="Rectangle 5"/>
          <p:cNvSpPr>
            <a:spLocks noChangeArrowheads="1"/>
          </p:cNvSpPr>
          <p:nvPr/>
        </p:nvSpPr>
        <p:spPr bwMode="auto">
          <a:xfrm>
            <a:off x="0" y="6172200"/>
            <a:ext cx="9144000" cy="42863"/>
          </a:xfrm>
          <a:prstGeom prst="rect">
            <a:avLst/>
          </a:prstGeom>
          <a:solidFill>
            <a:srgbClr val="A50021"/>
          </a:solidFill>
          <a:ln w="9525">
            <a:noFill/>
            <a:miter lim="800000"/>
            <a:headEnd/>
            <a:tailEnd/>
          </a:ln>
          <a:effectLst/>
        </p:spPr>
        <p:txBody>
          <a:bodyPr wrap="none" anchor="ctr"/>
          <a:lstStyle/>
          <a:p>
            <a:endParaRPr lang="en-US"/>
          </a:p>
        </p:txBody>
      </p:sp>
      <p:sp>
        <p:nvSpPr>
          <p:cNvPr id="6150" name="Text Box 6"/>
          <p:cNvSpPr txBox="1">
            <a:spLocks noChangeArrowheads="1"/>
          </p:cNvSpPr>
          <p:nvPr/>
        </p:nvSpPr>
        <p:spPr bwMode="auto">
          <a:xfrm>
            <a:off x="1752600" y="6400800"/>
            <a:ext cx="6400800" cy="274638"/>
          </a:xfrm>
          <a:prstGeom prst="rect">
            <a:avLst/>
          </a:prstGeom>
          <a:noFill/>
          <a:ln w="9525">
            <a:noFill/>
            <a:miter lim="800000"/>
            <a:headEnd/>
            <a:tailEnd/>
          </a:ln>
          <a:effectLst/>
        </p:spPr>
        <p:txBody>
          <a:bodyPr>
            <a:spAutoFit/>
          </a:bodyPr>
          <a:lstStyle/>
          <a:p>
            <a:pPr algn="ctr"/>
            <a:r>
              <a:rPr lang="it-IT" sz="1200" b="1" i="1" dirty="0">
                <a:effectLst>
                  <a:outerShdw blurRad="38100" dist="38100" dir="2700000" algn="tl">
                    <a:srgbClr val="C0C0C0"/>
                  </a:outerShdw>
                </a:effectLst>
                <a:latin typeface="Arial" charset="0"/>
              </a:rPr>
              <a:t>L. Grilli, Politecnico di Milano –Network </a:t>
            </a:r>
            <a:r>
              <a:rPr lang="it-IT" sz="1200" b="1" i="1" dirty="0" smtClean="0">
                <a:effectLst>
                  <a:outerShdw blurRad="38100" dist="38100" dir="2700000" algn="tl">
                    <a:srgbClr val="C0C0C0"/>
                  </a:outerShdw>
                </a:effectLst>
                <a:latin typeface="Arial" charset="0"/>
              </a:rPr>
              <a:t>economics</a:t>
            </a:r>
            <a:endParaRPr lang="it-IT" sz="1200" b="1" i="1" dirty="0">
              <a:effectLst>
                <a:outerShdw blurRad="38100" dist="38100" dir="2700000" algn="tl">
                  <a:srgbClr val="C0C0C0"/>
                </a:outerShdw>
              </a:effectLst>
              <a:latin typeface="Arial" charset="0"/>
            </a:endParaRPr>
          </a:p>
        </p:txBody>
      </p:sp>
      <p:pic>
        <p:nvPicPr>
          <p:cNvPr id="6154" name="Picture 10" descr="Logo Politecnico"/>
          <p:cNvPicPr>
            <a:picLocks noChangeAspect="1" noChangeArrowheads="1"/>
          </p:cNvPicPr>
          <p:nvPr/>
        </p:nvPicPr>
        <p:blipFill>
          <a:blip r:embed="rId3"/>
          <a:srcRect/>
          <a:stretch>
            <a:fillRect/>
          </a:stretch>
        </p:blipFill>
        <p:spPr bwMode="auto">
          <a:xfrm>
            <a:off x="3338513" y="2900363"/>
            <a:ext cx="2466975" cy="105727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3"/>
          <p:cNvSpPr>
            <a:spLocks noGrp="1"/>
          </p:cNvSpPr>
          <p:nvPr>
            <p:ph type="sldNum" sz="quarter" idx="12"/>
          </p:nvPr>
        </p:nvSpPr>
        <p:spPr/>
        <p:txBody>
          <a:bodyPr/>
          <a:lstStyle/>
          <a:p>
            <a:fld id="{F152CFC1-351C-4951-9DBE-306E0A158B68}" type="slidenum">
              <a:rPr lang="it-IT"/>
              <a:pPr/>
              <a:t>10</a:t>
            </a:fld>
            <a:endParaRPr lang="it-IT"/>
          </a:p>
        </p:txBody>
      </p:sp>
      <p:sp>
        <p:nvSpPr>
          <p:cNvPr id="188420" name="Text Box 4"/>
          <p:cNvSpPr txBox="1">
            <a:spLocks noChangeArrowheads="1"/>
          </p:cNvSpPr>
          <p:nvPr/>
        </p:nvSpPr>
        <p:spPr bwMode="auto">
          <a:xfrm>
            <a:off x="0" y="0"/>
            <a:ext cx="8839200" cy="8956298"/>
          </a:xfrm>
          <a:prstGeom prst="rect">
            <a:avLst/>
          </a:prstGeom>
          <a:noFill/>
          <a:ln w="9525">
            <a:noFill/>
            <a:miter lim="800000"/>
            <a:headEnd/>
            <a:tailEnd/>
          </a:ln>
          <a:effectLst/>
        </p:spPr>
        <p:txBody>
          <a:bodyPr>
            <a:spAutoFit/>
          </a:bodyPr>
          <a:lstStyle/>
          <a:p>
            <a:pPr>
              <a:spcBef>
                <a:spcPct val="50000"/>
              </a:spcBef>
            </a:pPr>
            <a:r>
              <a:rPr lang="en-US" dirty="0"/>
              <a:t>If the choice of the firm is p = 1, </a:t>
            </a:r>
            <a:r>
              <a:rPr lang="en-US" dirty="0" smtClean="0"/>
              <a:t>the firm </a:t>
            </a:r>
            <a:r>
              <a:rPr lang="en-US" dirty="0"/>
              <a:t>has to convince 100 people</a:t>
            </a:r>
          </a:p>
          <a:p>
            <a:pPr>
              <a:spcBef>
                <a:spcPct val="50000"/>
              </a:spcBef>
            </a:pPr>
            <a:r>
              <a:rPr lang="en-US" dirty="0"/>
              <a:t>If the choice of the firm is p =100, </a:t>
            </a:r>
            <a:r>
              <a:rPr lang="en-US" dirty="0" smtClean="0"/>
              <a:t>it </a:t>
            </a:r>
            <a:r>
              <a:rPr lang="en-US" dirty="0"/>
              <a:t>has to convince 1.000.000 people</a:t>
            </a:r>
          </a:p>
          <a:p>
            <a:pPr>
              <a:spcBef>
                <a:spcPct val="50000"/>
              </a:spcBef>
            </a:pPr>
            <a:r>
              <a:rPr lang="en-US" b="1" dirty="0"/>
              <a:t>Whatever the choice, if the firm wants to sell the good it has to attract the critical mass (which is increasing in price).</a:t>
            </a:r>
          </a:p>
          <a:p>
            <a:pPr>
              <a:spcBef>
                <a:spcPct val="50000"/>
              </a:spcBef>
            </a:pPr>
            <a:r>
              <a:rPr lang="en-US" b="1" dirty="0"/>
              <a:t>If p =1</a:t>
            </a:r>
            <a:r>
              <a:rPr lang="en-US" b="1" dirty="0">
                <a:cs typeface="Times New Roman" pitchFamily="18" charset="0"/>
              </a:rPr>
              <a:t>€</a:t>
            </a:r>
            <a:r>
              <a:rPr lang="en-US" b="1" dirty="0"/>
              <a:t> but </a:t>
            </a:r>
            <a:r>
              <a:rPr lang="en-US" b="1" dirty="0" smtClean="0"/>
              <a:t>the firm </a:t>
            </a:r>
            <a:r>
              <a:rPr lang="en-US" b="1" dirty="0"/>
              <a:t>convinces only 99 individuals, someone of these individuals will be unhappy (someone who gives to the good a value of 1</a:t>
            </a:r>
            <a:r>
              <a:rPr lang="en-US" b="1" dirty="0">
                <a:cs typeface="Times New Roman" pitchFamily="18" charset="0"/>
              </a:rPr>
              <a:t>€</a:t>
            </a:r>
            <a:r>
              <a:rPr lang="en-US" b="1" dirty="0"/>
              <a:t> only if 100 individuals had joined the network); so he will leave; the network size will shrink to 98 individuals, again someone of these individuals……</a:t>
            </a:r>
          </a:p>
          <a:p>
            <a:pPr>
              <a:spcBef>
                <a:spcPct val="50000"/>
              </a:spcBef>
            </a:pPr>
            <a:r>
              <a:rPr lang="en-US" b="1" dirty="0"/>
              <a:t>If p =1€ but </a:t>
            </a:r>
            <a:r>
              <a:rPr lang="en-US" b="1" dirty="0" smtClean="0"/>
              <a:t>the firm </a:t>
            </a:r>
            <a:r>
              <a:rPr lang="en-US" b="1" dirty="0"/>
              <a:t>convinces more than 100 individuals, e.g. 101, the value of the network good raises, and some more agents will want to buy the network good, network size becomes 102, so the value of the good raises………..</a:t>
            </a:r>
          </a:p>
          <a:p>
            <a:pPr>
              <a:spcBef>
                <a:spcPct val="50000"/>
              </a:spcBef>
            </a:pPr>
            <a:endParaRPr lang="en-US" b="1" dirty="0"/>
          </a:p>
          <a:p>
            <a:pPr>
              <a:spcBef>
                <a:spcPct val="50000"/>
              </a:spcBef>
            </a:pPr>
            <a:endParaRPr lang="en-US" b="1" dirty="0"/>
          </a:p>
          <a:p>
            <a:pPr>
              <a:spcBef>
                <a:spcPct val="50000"/>
              </a:spcBef>
            </a:pPr>
            <a:endParaRPr lang="en-US" b="1" dirty="0"/>
          </a:p>
          <a:p>
            <a:pPr>
              <a:spcBef>
                <a:spcPct val="50000"/>
              </a:spcBef>
            </a:pPr>
            <a:endParaRPr lang="en-US" b="1" dirty="0"/>
          </a:p>
          <a:p>
            <a:pPr>
              <a:spcBef>
                <a:spcPct val="50000"/>
              </a:spcBef>
            </a:pPr>
            <a:endParaRPr lang="en-US" dirty="0"/>
          </a:p>
          <a:p>
            <a:pPr>
              <a:spcBef>
                <a:spcPct val="50000"/>
              </a:spcBef>
            </a:pPr>
            <a:endParaRPr lang="en-US" dirty="0"/>
          </a:p>
        </p:txBody>
      </p:sp>
      <p:sp>
        <p:nvSpPr>
          <p:cNvPr id="188421" name="AutoShape 5"/>
          <p:cNvSpPr>
            <a:spLocks noChangeArrowheads="1"/>
          </p:cNvSpPr>
          <p:nvPr/>
        </p:nvSpPr>
        <p:spPr bwMode="auto">
          <a:xfrm>
            <a:off x="228600" y="6088062"/>
            <a:ext cx="2438400" cy="533400"/>
          </a:xfrm>
          <a:prstGeom prst="rightArrow">
            <a:avLst>
              <a:gd name="adj1" fmla="val 50000"/>
              <a:gd name="adj2" fmla="val 114286"/>
            </a:avLst>
          </a:prstGeom>
          <a:solidFill>
            <a:schemeClr val="accent1"/>
          </a:solidFill>
          <a:ln w="9525">
            <a:solidFill>
              <a:schemeClr val="tx1"/>
            </a:solidFill>
            <a:miter lim="800000"/>
            <a:headEnd/>
            <a:tailEnd/>
          </a:ln>
          <a:effectLst/>
        </p:spPr>
        <p:txBody>
          <a:bodyPr wrap="none" anchor="ctr"/>
          <a:lstStyle/>
          <a:p>
            <a:endParaRPr lang="en-US"/>
          </a:p>
        </p:txBody>
      </p:sp>
      <p:sp>
        <p:nvSpPr>
          <p:cNvPr id="188422" name="Text Box 6"/>
          <p:cNvSpPr txBox="1">
            <a:spLocks noChangeArrowheads="1"/>
          </p:cNvSpPr>
          <p:nvPr/>
        </p:nvSpPr>
        <p:spPr bwMode="auto">
          <a:xfrm>
            <a:off x="3048000" y="5943600"/>
            <a:ext cx="5486400" cy="822325"/>
          </a:xfrm>
          <a:prstGeom prst="rect">
            <a:avLst/>
          </a:prstGeom>
          <a:noFill/>
          <a:ln w="9525">
            <a:noFill/>
            <a:miter lim="800000"/>
            <a:headEnd/>
            <a:tailEnd/>
          </a:ln>
          <a:effectLst/>
        </p:spPr>
        <p:txBody>
          <a:bodyPr>
            <a:spAutoFit/>
          </a:bodyPr>
          <a:lstStyle/>
          <a:p>
            <a:pPr>
              <a:spcBef>
                <a:spcPct val="50000"/>
              </a:spcBef>
            </a:pPr>
            <a:r>
              <a:rPr lang="it-IT" dirty="0"/>
              <a:t>AIM: </a:t>
            </a:r>
            <a:r>
              <a:rPr lang="it-IT" dirty="0" err="1"/>
              <a:t>Attract</a:t>
            </a:r>
            <a:r>
              <a:rPr lang="it-IT" dirty="0"/>
              <a:t> Critical Mass so to innescate the BANDWAGON EFFECT</a:t>
            </a:r>
          </a:p>
        </p:txBody>
      </p:sp>
    </p:spTree>
    <p:extLst>
      <p:ext uri="{BB962C8B-B14F-4D97-AF65-F5344CB8AC3E}">
        <p14:creationId xmlns:p14="http://schemas.microsoft.com/office/powerpoint/2010/main" val="1223069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egnaposto numero diapositiva 3"/>
          <p:cNvSpPr>
            <a:spLocks noGrp="1"/>
          </p:cNvSpPr>
          <p:nvPr>
            <p:ph type="sldNum" sz="quarter" idx="12"/>
          </p:nvPr>
        </p:nvSpPr>
        <p:spPr>
          <a:noFill/>
        </p:spPr>
        <p:txBody>
          <a:bodyPr/>
          <a:lstStyle/>
          <a:p>
            <a:fld id="{8FFBCDEF-8D4C-4027-9731-FD0C31CFAA22}" type="slidenum">
              <a:rPr lang="it-IT" smtClean="0"/>
              <a:pPr/>
              <a:t>11</a:t>
            </a:fld>
            <a:endParaRPr lang="it-IT" smtClean="0"/>
          </a:p>
        </p:txBody>
      </p:sp>
      <p:sp>
        <p:nvSpPr>
          <p:cNvPr id="6148" name="Text Box 2"/>
          <p:cNvSpPr txBox="1">
            <a:spLocks noChangeArrowheads="1"/>
          </p:cNvSpPr>
          <p:nvPr/>
        </p:nvSpPr>
        <p:spPr bwMode="auto">
          <a:xfrm>
            <a:off x="5715000" y="1219200"/>
            <a:ext cx="2590800" cy="393700"/>
          </a:xfrm>
          <a:prstGeom prst="rect">
            <a:avLst/>
          </a:prstGeom>
          <a:noFill/>
          <a:ln w="12700">
            <a:noFill/>
            <a:miter lim="800000"/>
            <a:headEnd/>
            <a:tailEnd/>
          </a:ln>
        </p:spPr>
        <p:txBody>
          <a:bodyPr lIns="90488" tIns="44450" rIns="90488" bIns="44450">
            <a:spAutoFit/>
          </a:bodyPr>
          <a:lstStyle/>
          <a:p>
            <a:pPr algn="ctr" eaLnBrk="0" hangingPunct="0">
              <a:spcBef>
                <a:spcPct val="50000"/>
              </a:spcBef>
              <a:buClr>
                <a:schemeClr val="tx2"/>
              </a:buClr>
              <a:buSzPct val="75000"/>
              <a:buFont typeface="Monotype Sorts" pitchFamily="2" charset="2"/>
              <a:buNone/>
            </a:pPr>
            <a:endParaRPr lang="it-IT" sz="2000" i="1">
              <a:solidFill>
                <a:schemeClr val="tx2"/>
              </a:solidFill>
              <a:latin typeface="Book Antiqua" pitchFamily="18" charset="0"/>
              <a:cs typeface="Times New Roman" pitchFamily="18" charset="0"/>
            </a:endParaRPr>
          </a:p>
        </p:txBody>
      </p:sp>
      <p:sp>
        <p:nvSpPr>
          <p:cNvPr id="6149" name="Text Box 3"/>
          <p:cNvSpPr txBox="1">
            <a:spLocks noChangeArrowheads="1"/>
          </p:cNvSpPr>
          <p:nvPr/>
        </p:nvSpPr>
        <p:spPr bwMode="auto">
          <a:xfrm>
            <a:off x="228600" y="145018"/>
            <a:ext cx="8534400" cy="830997"/>
          </a:xfrm>
          <a:prstGeom prst="rect">
            <a:avLst/>
          </a:prstGeom>
          <a:noFill/>
          <a:ln w="9525">
            <a:noFill/>
            <a:miter lim="800000"/>
            <a:headEnd/>
            <a:tailEnd/>
          </a:ln>
        </p:spPr>
        <p:txBody>
          <a:bodyPr>
            <a:spAutoFit/>
          </a:bodyPr>
          <a:lstStyle/>
          <a:p>
            <a:pPr algn="ctr" eaLnBrk="0" hangingPunct="0">
              <a:spcBef>
                <a:spcPct val="50000"/>
              </a:spcBef>
            </a:pPr>
            <a:r>
              <a:rPr lang="en-US" dirty="0" smtClean="0">
                <a:solidFill>
                  <a:srgbClr val="FF0000"/>
                </a:solidFill>
              </a:rPr>
              <a:t>Aggregate demand for a network good: a stylized model (</a:t>
            </a:r>
            <a:r>
              <a:rPr lang="en-US" dirty="0" err="1" smtClean="0">
                <a:solidFill>
                  <a:srgbClr val="FF0000"/>
                </a:solidFill>
              </a:rPr>
              <a:t>Rohlfs</a:t>
            </a:r>
            <a:r>
              <a:rPr lang="en-US" dirty="0" smtClean="0">
                <a:solidFill>
                  <a:srgbClr val="FF0000"/>
                </a:solidFill>
              </a:rPr>
              <a:t> 1974, Bell J of Econ and Man; see also Shapiro and Varian 1999)</a:t>
            </a:r>
            <a:endParaRPr lang="en-US" dirty="0">
              <a:solidFill>
                <a:srgbClr val="FF0000"/>
              </a:solidFill>
            </a:endParaRPr>
          </a:p>
        </p:txBody>
      </p:sp>
      <p:sp>
        <p:nvSpPr>
          <p:cNvPr id="6150" name="Text Box 4"/>
          <p:cNvSpPr txBox="1">
            <a:spLocks noChangeArrowheads="1"/>
          </p:cNvSpPr>
          <p:nvPr/>
        </p:nvSpPr>
        <p:spPr bwMode="auto">
          <a:xfrm>
            <a:off x="304800" y="1447800"/>
            <a:ext cx="8686800" cy="1754326"/>
          </a:xfrm>
          <a:prstGeom prst="rect">
            <a:avLst/>
          </a:prstGeom>
          <a:noFill/>
          <a:ln w="9525">
            <a:noFill/>
            <a:miter lim="800000"/>
            <a:headEnd/>
            <a:tailEnd/>
          </a:ln>
        </p:spPr>
        <p:txBody>
          <a:bodyPr>
            <a:spAutoFit/>
          </a:bodyPr>
          <a:lstStyle/>
          <a:p>
            <a:pPr>
              <a:spcBef>
                <a:spcPct val="50000"/>
              </a:spcBef>
            </a:pPr>
            <a:r>
              <a:rPr lang="en-US" altLang="ko-KR" b="0" dirty="0" smtClean="0">
                <a:ea typeface="굴림" pitchFamily="34" charset="-127"/>
              </a:rPr>
              <a:t>Consider a network that is of interest for N potential agents. They are indexed by </a:t>
            </a:r>
            <a:r>
              <a:rPr lang="en-US" altLang="ko-KR" b="0" i="1" dirty="0" smtClean="0">
                <a:ea typeface="굴림" pitchFamily="34" charset="-127"/>
              </a:rPr>
              <a:t>x</a:t>
            </a:r>
            <a:r>
              <a:rPr lang="en-US" altLang="ko-KR" b="0" dirty="0" smtClean="0">
                <a:ea typeface="굴림" pitchFamily="34" charset="-127"/>
              </a:rPr>
              <a:t> which is uniformly distributed on the interval [0,1]. </a:t>
            </a:r>
          </a:p>
          <a:p>
            <a:pPr>
              <a:spcBef>
                <a:spcPct val="50000"/>
              </a:spcBef>
            </a:pPr>
            <a:r>
              <a:rPr lang="en-US" dirty="0" smtClean="0">
                <a:ea typeface="굴림" pitchFamily="34" charset="-127"/>
              </a:rPr>
              <a:t>Each agent faces the binary decision of whether to buy the good or not. The good exhibits positive network externalities</a:t>
            </a:r>
            <a:endParaRPr lang="en-US" b="0" dirty="0"/>
          </a:p>
        </p:txBody>
      </p:sp>
      <p:sp>
        <p:nvSpPr>
          <p:cNvPr id="6151" name="Rectangle 5"/>
          <p:cNvSpPr>
            <a:spLocks noChangeArrowheads="1"/>
          </p:cNvSpPr>
          <p:nvPr/>
        </p:nvSpPr>
        <p:spPr bwMode="auto">
          <a:xfrm>
            <a:off x="0" y="3138488"/>
            <a:ext cx="9144000" cy="0"/>
          </a:xfrm>
          <a:prstGeom prst="rect">
            <a:avLst/>
          </a:prstGeom>
          <a:noFill/>
          <a:ln w="9525">
            <a:noFill/>
            <a:miter lim="800000"/>
            <a:headEnd/>
            <a:tailEnd/>
          </a:ln>
        </p:spPr>
        <p:txBody>
          <a:bodyPr wrap="none" anchor="ctr">
            <a:spAutoFit/>
          </a:bodyPr>
          <a:lstStyle/>
          <a:p>
            <a:endParaRPr lang="it-IT"/>
          </a:p>
        </p:txBody>
      </p:sp>
      <p:sp>
        <p:nvSpPr>
          <p:cNvPr id="6152" name="Rectangle 6"/>
          <p:cNvSpPr>
            <a:spLocks noChangeArrowheads="1"/>
          </p:cNvSpPr>
          <p:nvPr/>
        </p:nvSpPr>
        <p:spPr bwMode="auto">
          <a:xfrm>
            <a:off x="0" y="3138488"/>
            <a:ext cx="9144000" cy="0"/>
          </a:xfrm>
          <a:prstGeom prst="rect">
            <a:avLst/>
          </a:prstGeom>
          <a:noFill/>
          <a:ln w="9525">
            <a:noFill/>
            <a:miter lim="800000"/>
            <a:headEnd/>
            <a:tailEnd/>
          </a:ln>
        </p:spPr>
        <p:txBody>
          <a:bodyPr wrap="none" anchor="ctr">
            <a:spAutoFit/>
          </a:bodyPr>
          <a:lstStyle/>
          <a:p>
            <a:endParaRPr lang="it-IT"/>
          </a:p>
        </p:txBody>
      </p:sp>
      <p:sp>
        <p:nvSpPr>
          <p:cNvPr id="6153" name="Text Box 7"/>
          <p:cNvSpPr txBox="1">
            <a:spLocks noChangeArrowheads="1"/>
          </p:cNvSpPr>
          <p:nvPr/>
        </p:nvSpPr>
        <p:spPr bwMode="auto">
          <a:xfrm>
            <a:off x="3200400" y="4648200"/>
            <a:ext cx="4800600" cy="457200"/>
          </a:xfrm>
          <a:prstGeom prst="rect">
            <a:avLst/>
          </a:prstGeom>
          <a:noFill/>
          <a:ln w="9525">
            <a:noFill/>
            <a:miter lim="800000"/>
            <a:headEnd/>
            <a:tailEnd/>
          </a:ln>
        </p:spPr>
        <p:txBody>
          <a:bodyPr>
            <a:spAutoFit/>
          </a:bodyPr>
          <a:lstStyle/>
          <a:p>
            <a:pPr>
              <a:spcBef>
                <a:spcPct val="50000"/>
              </a:spcBef>
            </a:pPr>
            <a:endParaRPr lang="it-IT" b="0"/>
          </a:p>
        </p:txBody>
      </p:sp>
      <p:sp>
        <p:nvSpPr>
          <p:cNvPr id="6154" name="Text Box 8"/>
          <p:cNvSpPr txBox="1">
            <a:spLocks noChangeArrowheads="1"/>
          </p:cNvSpPr>
          <p:nvPr/>
        </p:nvSpPr>
        <p:spPr bwMode="auto">
          <a:xfrm>
            <a:off x="2819400" y="3962400"/>
            <a:ext cx="3581400" cy="457200"/>
          </a:xfrm>
          <a:prstGeom prst="rect">
            <a:avLst/>
          </a:prstGeom>
          <a:noFill/>
          <a:ln w="9525">
            <a:noFill/>
            <a:miter lim="800000"/>
            <a:headEnd/>
            <a:tailEnd/>
          </a:ln>
        </p:spPr>
        <p:txBody>
          <a:bodyPr>
            <a:spAutoFit/>
          </a:bodyPr>
          <a:lstStyle/>
          <a:p>
            <a:pPr>
              <a:spcBef>
                <a:spcPct val="50000"/>
              </a:spcBef>
            </a:pPr>
            <a:r>
              <a:rPr lang="it-IT" b="0" dirty="0" err="1" smtClean="0"/>
              <a:t>If</a:t>
            </a:r>
            <a:r>
              <a:rPr lang="it-IT" b="0" dirty="0" smtClean="0"/>
              <a:t> </a:t>
            </a:r>
            <a:r>
              <a:rPr lang="it-IT" b="0" dirty="0" err="1" smtClean="0"/>
              <a:t>she</a:t>
            </a:r>
            <a:r>
              <a:rPr lang="it-IT" b="0" dirty="0" smtClean="0"/>
              <a:t> </a:t>
            </a:r>
            <a:r>
              <a:rPr lang="it-IT" b="0" dirty="0" err="1" smtClean="0"/>
              <a:t>buys</a:t>
            </a:r>
            <a:endParaRPr lang="it-IT" b="0" dirty="0"/>
          </a:p>
        </p:txBody>
      </p:sp>
      <p:sp>
        <p:nvSpPr>
          <p:cNvPr id="6155" name="Rectangle 9"/>
          <p:cNvSpPr>
            <a:spLocks noChangeArrowheads="1"/>
          </p:cNvSpPr>
          <p:nvPr/>
        </p:nvSpPr>
        <p:spPr bwMode="auto">
          <a:xfrm>
            <a:off x="0" y="3143250"/>
            <a:ext cx="9144000" cy="0"/>
          </a:xfrm>
          <a:prstGeom prst="rect">
            <a:avLst/>
          </a:prstGeom>
          <a:noFill/>
          <a:ln w="9525">
            <a:noFill/>
            <a:miter lim="800000"/>
            <a:headEnd/>
            <a:tailEnd/>
          </a:ln>
        </p:spPr>
        <p:txBody>
          <a:bodyPr wrap="none" anchor="ctr">
            <a:spAutoFit/>
          </a:bodyPr>
          <a:lstStyle/>
          <a:p>
            <a:endParaRPr lang="it-IT"/>
          </a:p>
        </p:txBody>
      </p:sp>
      <p:sp>
        <p:nvSpPr>
          <p:cNvPr id="6156" name="Text Box 10"/>
          <p:cNvSpPr txBox="1">
            <a:spLocks noChangeArrowheads="1"/>
          </p:cNvSpPr>
          <p:nvPr/>
        </p:nvSpPr>
        <p:spPr bwMode="auto">
          <a:xfrm>
            <a:off x="2209800" y="4953000"/>
            <a:ext cx="2438400" cy="457200"/>
          </a:xfrm>
          <a:prstGeom prst="rect">
            <a:avLst/>
          </a:prstGeom>
          <a:noFill/>
          <a:ln w="9525">
            <a:noFill/>
            <a:miter lim="800000"/>
            <a:headEnd/>
            <a:tailEnd/>
          </a:ln>
        </p:spPr>
        <p:txBody>
          <a:bodyPr>
            <a:spAutoFit/>
          </a:bodyPr>
          <a:lstStyle/>
          <a:p>
            <a:pPr>
              <a:spcBef>
                <a:spcPct val="50000"/>
              </a:spcBef>
            </a:pPr>
            <a:r>
              <a:rPr lang="it-IT" b="0" dirty="0" err="1" smtClean="0"/>
              <a:t>If</a:t>
            </a:r>
            <a:r>
              <a:rPr lang="it-IT" b="0" dirty="0" smtClean="0"/>
              <a:t> </a:t>
            </a:r>
            <a:r>
              <a:rPr lang="it-IT" b="0" dirty="0" err="1" smtClean="0"/>
              <a:t>she</a:t>
            </a:r>
            <a:r>
              <a:rPr lang="it-IT" b="0" dirty="0" smtClean="0"/>
              <a:t> </a:t>
            </a:r>
            <a:r>
              <a:rPr lang="it-IT" b="0" dirty="0" err="1" smtClean="0"/>
              <a:t>doesn</a:t>
            </a:r>
            <a:r>
              <a:rPr lang="it-IT" b="0" dirty="0" smtClean="0"/>
              <a:t>’t </a:t>
            </a:r>
            <a:r>
              <a:rPr lang="it-IT" b="0" dirty="0" err="1" smtClean="0"/>
              <a:t>buy</a:t>
            </a:r>
            <a:endParaRPr lang="it-IT" b="0" dirty="0"/>
          </a:p>
        </p:txBody>
      </p:sp>
      <p:sp>
        <p:nvSpPr>
          <p:cNvPr id="6157" name="Rectangle 11"/>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sp>
        <p:nvSpPr>
          <p:cNvPr id="6158" name="Rectangle 12"/>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graphicFrame>
        <p:nvGraphicFramePr>
          <p:cNvPr id="6146" name="Object 13"/>
          <p:cNvGraphicFramePr>
            <a:graphicFrameLocks noChangeAspect="1"/>
          </p:cNvGraphicFramePr>
          <p:nvPr/>
        </p:nvGraphicFramePr>
        <p:xfrm>
          <a:off x="228600" y="3886200"/>
          <a:ext cx="2209800" cy="533400"/>
        </p:xfrm>
        <a:graphic>
          <a:graphicData uri="http://schemas.openxmlformats.org/presentationml/2006/ole">
            <mc:AlternateContent xmlns:mc="http://schemas.openxmlformats.org/markup-compatibility/2006">
              <mc:Choice xmlns:v="urn:schemas-microsoft-com:vml" Requires="v">
                <p:oleObj spid="_x0000_s257057" name="Equation" r:id="rId3" imgW="1091726" imgH="228501" progId="Equation.3">
                  <p:embed/>
                </p:oleObj>
              </mc:Choice>
              <mc:Fallback>
                <p:oleObj name="Equation" r:id="rId3" imgW="1091726" imgH="228501" progId="Equation.3">
                  <p:embed/>
                  <p:pic>
                    <p:nvPicPr>
                      <p:cNvPr id="6146"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886200"/>
                        <a:ext cx="22098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9" name="Text Box 14"/>
          <p:cNvSpPr txBox="1">
            <a:spLocks noChangeArrowheads="1"/>
          </p:cNvSpPr>
          <p:nvPr/>
        </p:nvSpPr>
        <p:spPr bwMode="auto">
          <a:xfrm>
            <a:off x="228600" y="4953000"/>
            <a:ext cx="1752600" cy="457200"/>
          </a:xfrm>
          <a:prstGeom prst="rect">
            <a:avLst/>
          </a:prstGeom>
          <a:noFill/>
          <a:ln w="9525">
            <a:noFill/>
            <a:miter lim="800000"/>
            <a:headEnd/>
            <a:tailEnd/>
          </a:ln>
        </p:spPr>
        <p:txBody>
          <a:bodyPr wrap="square">
            <a:spAutoFit/>
          </a:bodyPr>
          <a:lstStyle/>
          <a:p>
            <a:pPr>
              <a:spcBef>
                <a:spcPct val="50000"/>
              </a:spcBef>
            </a:pPr>
            <a:r>
              <a:rPr lang="it-IT" b="0" i="1" dirty="0"/>
              <a:t>U </a:t>
            </a:r>
            <a:r>
              <a:rPr lang="it-IT" b="0" i="1" dirty="0" smtClean="0"/>
              <a:t>= 0</a:t>
            </a:r>
            <a:endParaRPr lang="it-IT" b="0" i="1" dirty="0"/>
          </a:p>
        </p:txBody>
      </p:sp>
    </p:spTree>
    <p:extLst>
      <p:ext uri="{BB962C8B-B14F-4D97-AF65-F5344CB8AC3E}">
        <p14:creationId xmlns:p14="http://schemas.microsoft.com/office/powerpoint/2010/main" val="4303441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Segnaposto numero diapositiva 3"/>
          <p:cNvSpPr>
            <a:spLocks noGrp="1"/>
          </p:cNvSpPr>
          <p:nvPr>
            <p:ph type="sldNum" sz="quarter" idx="12"/>
          </p:nvPr>
        </p:nvSpPr>
        <p:spPr>
          <a:noFill/>
        </p:spPr>
        <p:txBody>
          <a:bodyPr/>
          <a:lstStyle/>
          <a:p>
            <a:fld id="{9D6ECFDA-2DF3-43DA-B936-73379F537690}" type="slidenum">
              <a:rPr lang="it-IT" smtClean="0"/>
              <a:pPr/>
              <a:t>12</a:t>
            </a:fld>
            <a:endParaRPr lang="it-IT" smtClean="0"/>
          </a:p>
        </p:txBody>
      </p:sp>
      <p:sp>
        <p:nvSpPr>
          <p:cNvPr id="7173" name="Text Box 2"/>
          <p:cNvSpPr txBox="1">
            <a:spLocks noChangeArrowheads="1"/>
          </p:cNvSpPr>
          <p:nvPr/>
        </p:nvSpPr>
        <p:spPr bwMode="auto">
          <a:xfrm>
            <a:off x="304800" y="152400"/>
            <a:ext cx="8077200" cy="1569660"/>
          </a:xfrm>
          <a:prstGeom prst="rect">
            <a:avLst/>
          </a:prstGeom>
          <a:noFill/>
          <a:ln w="9525">
            <a:noFill/>
            <a:miter lim="800000"/>
            <a:headEnd/>
            <a:tailEnd/>
          </a:ln>
        </p:spPr>
        <p:txBody>
          <a:bodyPr>
            <a:spAutoFit/>
          </a:bodyPr>
          <a:lstStyle/>
          <a:p>
            <a:r>
              <a:rPr lang="en-GB" dirty="0" smtClean="0"/>
              <a:t>Since a continuum of potential consumers exists in the interval [0,1], there will be therefore a particular consumer, indexed by </a:t>
            </a:r>
            <a:r>
              <a:rPr lang="en-GB" i="1" dirty="0" smtClean="0"/>
              <a:t>x*</a:t>
            </a:r>
            <a:r>
              <a:rPr lang="en-GB" dirty="0" smtClean="0"/>
              <a:t>, such that she is indifferent between buying and not buying the good. This consumer is found by:</a:t>
            </a:r>
            <a:endParaRPr lang="it-IT" dirty="0"/>
          </a:p>
        </p:txBody>
      </p:sp>
      <p:sp>
        <p:nvSpPr>
          <p:cNvPr id="7174" name="Rectangle 3"/>
          <p:cNvSpPr>
            <a:spLocks noChangeArrowheads="1"/>
          </p:cNvSpPr>
          <p:nvPr/>
        </p:nvSpPr>
        <p:spPr bwMode="auto">
          <a:xfrm>
            <a:off x="0" y="3157538"/>
            <a:ext cx="9144000" cy="0"/>
          </a:xfrm>
          <a:prstGeom prst="rect">
            <a:avLst/>
          </a:prstGeom>
          <a:noFill/>
          <a:ln w="9525">
            <a:noFill/>
            <a:miter lim="800000"/>
            <a:headEnd/>
            <a:tailEnd/>
          </a:ln>
        </p:spPr>
        <p:txBody>
          <a:bodyPr wrap="none" anchor="ctr">
            <a:spAutoFit/>
          </a:bodyPr>
          <a:lstStyle/>
          <a:p>
            <a:endParaRPr lang="it-IT"/>
          </a:p>
        </p:txBody>
      </p:sp>
      <p:sp>
        <p:nvSpPr>
          <p:cNvPr id="7175" name="Text Box 4"/>
          <p:cNvSpPr txBox="1">
            <a:spLocks noChangeArrowheads="1"/>
          </p:cNvSpPr>
          <p:nvPr/>
        </p:nvSpPr>
        <p:spPr bwMode="auto">
          <a:xfrm>
            <a:off x="457200" y="2667000"/>
            <a:ext cx="4343400" cy="457200"/>
          </a:xfrm>
          <a:prstGeom prst="rect">
            <a:avLst/>
          </a:prstGeom>
          <a:noFill/>
          <a:ln w="9525">
            <a:noFill/>
            <a:miter lim="800000"/>
            <a:headEnd/>
            <a:tailEnd/>
          </a:ln>
        </p:spPr>
        <p:txBody>
          <a:bodyPr>
            <a:spAutoFit/>
          </a:bodyPr>
          <a:lstStyle/>
          <a:p>
            <a:pPr>
              <a:spcBef>
                <a:spcPct val="50000"/>
              </a:spcBef>
            </a:pPr>
            <a:r>
              <a:rPr lang="it-IT" b="0" dirty="0" smtClean="0"/>
              <a:t>Or :</a:t>
            </a:r>
            <a:endParaRPr lang="it-IT" b="0" dirty="0"/>
          </a:p>
        </p:txBody>
      </p:sp>
      <p:sp>
        <p:nvSpPr>
          <p:cNvPr id="7176" name="Rectangle 5"/>
          <p:cNvSpPr>
            <a:spLocks noChangeArrowheads="1"/>
          </p:cNvSpPr>
          <p:nvPr/>
        </p:nvSpPr>
        <p:spPr bwMode="auto">
          <a:xfrm>
            <a:off x="0" y="3057525"/>
            <a:ext cx="9144000" cy="0"/>
          </a:xfrm>
          <a:prstGeom prst="rect">
            <a:avLst/>
          </a:prstGeom>
          <a:noFill/>
          <a:ln w="9525">
            <a:noFill/>
            <a:miter lim="800000"/>
            <a:headEnd/>
            <a:tailEnd/>
          </a:ln>
        </p:spPr>
        <p:txBody>
          <a:bodyPr wrap="none" anchor="ctr">
            <a:spAutoFit/>
          </a:bodyPr>
          <a:lstStyle/>
          <a:p>
            <a:endParaRPr lang="it-IT"/>
          </a:p>
        </p:txBody>
      </p:sp>
      <p:sp>
        <p:nvSpPr>
          <p:cNvPr id="7177" name="Rectangle 6"/>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it-IT"/>
          </a:p>
        </p:txBody>
      </p:sp>
      <p:graphicFrame>
        <p:nvGraphicFramePr>
          <p:cNvPr id="7170" name="Object 7"/>
          <p:cNvGraphicFramePr>
            <a:graphicFrameLocks noChangeAspect="1"/>
          </p:cNvGraphicFramePr>
          <p:nvPr/>
        </p:nvGraphicFramePr>
        <p:xfrm>
          <a:off x="533400" y="1905000"/>
          <a:ext cx="3733800" cy="533400"/>
        </p:xfrm>
        <a:graphic>
          <a:graphicData uri="http://schemas.openxmlformats.org/presentationml/2006/ole">
            <mc:AlternateContent xmlns:mc="http://schemas.openxmlformats.org/markup-compatibility/2006">
              <mc:Choice xmlns:v="urn:schemas-microsoft-com:vml" Requires="v">
                <p:oleObj spid="_x0000_s258112" name="Equation" r:id="rId3" imgW="1117600" imgH="228600" progId="Equation.3">
                  <p:embed/>
                </p:oleObj>
              </mc:Choice>
              <mc:Fallback>
                <p:oleObj name="Equation" r:id="rId3" imgW="1117600" imgH="228600" progId="Equation.3">
                  <p:embed/>
                  <p:pic>
                    <p:nvPicPr>
                      <p:cNvPr id="717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905000"/>
                        <a:ext cx="37338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8" name="Rectangle 8"/>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it-IT"/>
          </a:p>
        </p:txBody>
      </p:sp>
      <p:graphicFrame>
        <p:nvGraphicFramePr>
          <p:cNvPr id="7171" name="Object 9"/>
          <p:cNvGraphicFramePr>
            <a:graphicFrameLocks noChangeAspect="1"/>
          </p:cNvGraphicFramePr>
          <p:nvPr/>
        </p:nvGraphicFramePr>
        <p:xfrm>
          <a:off x="609600" y="3429000"/>
          <a:ext cx="1752600" cy="1066800"/>
        </p:xfrm>
        <a:graphic>
          <a:graphicData uri="http://schemas.openxmlformats.org/presentationml/2006/ole">
            <mc:AlternateContent xmlns:mc="http://schemas.openxmlformats.org/markup-compatibility/2006">
              <mc:Choice xmlns:v="urn:schemas-microsoft-com:vml" Requires="v">
                <p:oleObj spid="_x0000_s258113" name="Equation" r:id="rId5" imgW="761669" imgH="418918" progId="Equation.3">
                  <p:embed/>
                </p:oleObj>
              </mc:Choice>
              <mc:Fallback>
                <p:oleObj name="Equation" r:id="rId5" imgW="761669" imgH="418918" progId="Equation.3">
                  <p:embed/>
                  <p:pic>
                    <p:nvPicPr>
                      <p:cNvPr id="7171"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3429000"/>
                        <a:ext cx="1752600"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9" name="Text Box 10"/>
          <p:cNvSpPr txBox="1">
            <a:spLocks noChangeArrowheads="1"/>
          </p:cNvSpPr>
          <p:nvPr/>
        </p:nvSpPr>
        <p:spPr bwMode="auto">
          <a:xfrm>
            <a:off x="457200" y="4648200"/>
            <a:ext cx="7391400" cy="457200"/>
          </a:xfrm>
          <a:prstGeom prst="rect">
            <a:avLst/>
          </a:prstGeom>
          <a:noFill/>
          <a:ln w="9525">
            <a:noFill/>
            <a:miter lim="800000"/>
            <a:headEnd/>
            <a:tailEnd/>
          </a:ln>
        </p:spPr>
        <p:txBody>
          <a:bodyPr>
            <a:spAutoFit/>
          </a:bodyPr>
          <a:lstStyle/>
          <a:p>
            <a:pPr>
              <a:spcBef>
                <a:spcPct val="50000"/>
              </a:spcBef>
            </a:pPr>
            <a:endParaRPr lang="it-IT" b="0"/>
          </a:p>
        </p:txBody>
      </p:sp>
      <p:sp>
        <p:nvSpPr>
          <p:cNvPr id="7180" name="Text Box 11"/>
          <p:cNvSpPr txBox="1">
            <a:spLocks noChangeArrowheads="1"/>
          </p:cNvSpPr>
          <p:nvPr/>
        </p:nvSpPr>
        <p:spPr bwMode="auto">
          <a:xfrm>
            <a:off x="152400" y="4857570"/>
            <a:ext cx="8382000" cy="1200329"/>
          </a:xfrm>
          <a:prstGeom prst="rect">
            <a:avLst/>
          </a:prstGeom>
          <a:noFill/>
          <a:ln w="9525">
            <a:noFill/>
            <a:miter lim="800000"/>
            <a:headEnd/>
            <a:tailEnd/>
          </a:ln>
        </p:spPr>
        <p:txBody>
          <a:bodyPr>
            <a:spAutoFit/>
          </a:bodyPr>
          <a:lstStyle/>
          <a:p>
            <a:r>
              <a:rPr lang="en-GB" dirty="0" smtClean="0"/>
              <a:t>Hence all the consumers that are indexed with an higher a-priori enthusiasm for the service </a:t>
            </a:r>
            <a:r>
              <a:rPr lang="en-GB" b="0" dirty="0" smtClean="0"/>
              <a:t>(</a:t>
            </a:r>
            <a:r>
              <a:rPr lang="en-GB" b="0" i="1" dirty="0" smtClean="0"/>
              <a:t>x</a:t>
            </a:r>
            <a:r>
              <a:rPr lang="en-GB" b="0" dirty="0" smtClean="0"/>
              <a:t> </a:t>
            </a:r>
            <a:r>
              <a:rPr lang="en-GB" b="0" dirty="0">
                <a:cs typeface="Times New Roman" pitchFamily="18" charset="0"/>
              </a:rPr>
              <a:t>≤ </a:t>
            </a:r>
            <a:r>
              <a:rPr lang="en-GB" b="0" i="1" dirty="0"/>
              <a:t>x*</a:t>
            </a:r>
            <a:r>
              <a:rPr lang="en-GB" b="0" dirty="0"/>
              <a:t>) </a:t>
            </a:r>
            <a:r>
              <a:rPr lang="en-GB" b="0" dirty="0" smtClean="0"/>
              <a:t>will buy the good, </a:t>
            </a:r>
            <a:r>
              <a:rPr lang="en-GB" dirty="0" smtClean="0"/>
              <a:t>while all the others </a:t>
            </a:r>
            <a:r>
              <a:rPr lang="en-GB" b="0" dirty="0" smtClean="0"/>
              <a:t>(</a:t>
            </a:r>
            <a:r>
              <a:rPr lang="en-GB" b="0" i="1" dirty="0"/>
              <a:t>x </a:t>
            </a:r>
            <a:r>
              <a:rPr lang="en-GB" b="0" dirty="0"/>
              <a:t>&gt;</a:t>
            </a:r>
            <a:r>
              <a:rPr lang="en-GB" b="0" i="1" dirty="0"/>
              <a:t> x*</a:t>
            </a:r>
            <a:r>
              <a:rPr lang="en-GB" b="0" dirty="0"/>
              <a:t>) </a:t>
            </a:r>
            <a:r>
              <a:rPr lang="en-GB" b="0" dirty="0" smtClean="0"/>
              <a:t>won’t. </a:t>
            </a:r>
            <a:endParaRPr lang="it-IT" b="0" i="1" dirty="0"/>
          </a:p>
        </p:txBody>
      </p:sp>
    </p:spTree>
    <p:extLst>
      <p:ext uri="{BB962C8B-B14F-4D97-AF65-F5344CB8AC3E}">
        <p14:creationId xmlns:p14="http://schemas.microsoft.com/office/powerpoint/2010/main" val="27431694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Segnaposto numero diapositiva 3"/>
          <p:cNvSpPr>
            <a:spLocks noGrp="1"/>
          </p:cNvSpPr>
          <p:nvPr>
            <p:ph type="sldNum" sz="quarter" idx="12"/>
          </p:nvPr>
        </p:nvSpPr>
        <p:spPr>
          <a:noFill/>
        </p:spPr>
        <p:txBody>
          <a:bodyPr/>
          <a:lstStyle/>
          <a:p>
            <a:fld id="{6606B072-BD2C-4C8C-897F-257DCB7BC736}" type="slidenum">
              <a:rPr lang="it-IT" smtClean="0"/>
              <a:pPr/>
              <a:t>13</a:t>
            </a:fld>
            <a:endParaRPr lang="it-IT" smtClean="0"/>
          </a:p>
        </p:txBody>
      </p:sp>
      <p:sp>
        <p:nvSpPr>
          <p:cNvPr id="8198" name="Text Box 2"/>
          <p:cNvSpPr txBox="1">
            <a:spLocks noChangeArrowheads="1"/>
          </p:cNvSpPr>
          <p:nvPr/>
        </p:nvSpPr>
        <p:spPr bwMode="auto">
          <a:xfrm>
            <a:off x="304800" y="2057400"/>
            <a:ext cx="8534400" cy="1477328"/>
          </a:xfrm>
          <a:prstGeom prst="rect">
            <a:avLst/>
          </a:prstGeom>
          <a:noFill/>
          <a:ln w="9525">
            <a:noFill/>
            <a:miter lim="800000"/>
            <a:headEnd/>
            <a:tailEnd/>
          </a:ln>
        </p:spPr>
        <p:txBody>
          <a:bodyPr>
            <a:spAutoFit/>
          </a:bodyPr>
          <a:lstStyle/>
          <a:p>
            <a:pPr marL="457200" indent="-457200" eaLnBrk="0" hangingPunct="0">
              <a:spcBef>
                <a:spcPct val="50000"/>
              </a:spcBef>
            </a:pPr>
            <a:r>
              <a:rPr lang="it-IT" sz="1800" b="0" dirty="0"/>
              <a:t>2 </a:t>
            </a:r>
            <a:r>
              <a:rPr lang="it-IT" sz="1800" b="0" dirty="0" err="1" smtClean="0"/>
              <a:t>stable</a:t>
            </a:r>
            <a:r>
              <a:rPr lang="it-IT" sz="1800" b="0" dirty="0" smtClean="0"/>
              <a:t> </a:t>
            </a:r>
            <a:r>
              <a:rPr lang="it-IT" sz="1800" b="0" dirty="0" err="1" smtClean="0"/>
              <a:t>equilibria</a:t>
            </a:r>
            <a:r>
              <a:rPr lang="it-IT" sz="1800" b="0" dirty="0" smtClean="0"/>
              <a:t>: </a:t>
            </a:r>
            <a:endParaRPr lang="it-IT" sz="1800" b="0" dirty="0"/>
          </a:p>
          <a:p>
            <a:pPr marL="457200" indent="-457200" eaLnBrk="0" hangingPunct="0">
              <a:spcBef>
                <a:spcPct val="50000"/>
              </a:spcBef>
              <a:buFontTx/>
              <a:buAutoNum type="alphaLcParenR"/>
            </a:pPr>
            <a:r>
              <a:rPr lang="it-IT" sz="1800" b="0" dirty="0" smtClean="0"/>
              <a:t>Network of zero </a:t>
            </a:r>
            <a:r>
              <a:rPr lang="it-IT" sz="1800" b="0" dirty="0" err="1" smtClean="0"/>
              <a:t>size</a:t>
            </a:r>
            <a:r>
              <a:rPr lang="it-IT" sz="1800" b="0" dirty="0" smtClean="0"/>
              <a:t> (“</a:t>
            </a:r>
            <a:r>
              <a:rPr lang="it-IT" sz="1800" b="0" dirty="0"/>
              <a:t>network </a:t>
            </a:r>
            <a:r>
              <a:rPr lang="it-IT" sz="1800" b="0" dirty="0" err="1"/>
              <a:t>failure</a:t>
            </a:r>
            <a:r>
              <a:rPr lang="it-IT" sz="1800" b="0" dirty="0" smtClean="0"/>
              <a:t>” </a:t>
            </a:r>
            <a:r>
              <a:rPr lang="it-IT" sz="1800" b="0" dirty="0" err="1" smtClean="0"/>
              <a:t>caused</a:t>
            </a:r>
            <a:r>
              <a:rPr lang="it-IT" sz="1800" b="0" dirty="0" smtClean="0"/>
              <a:t> </a:t>
            </a:r>
            <a:r>
              <a:rPr lang="it-IT" sz="1800" b="0" dirty="0" err="1" smtClean="0"/>
              <a:t>by</a:t>
            </a:r>
            <a:r>
              <a:rPr lang="it-IT" sz="1800" b="0" dirty="0" smtClean="0"/>
              <a:t> </a:t>
            </a:r>
            <a:r>
              <a:rPr lang="it-IT" sz="1800" b="0" dirty="0" err="1" smtClean="0"/>
              <a:t>pessimistic</a:t>
            </a:r>
            <a:r>
              <a:rPr lang="it-IT" sz="1800" b="0" dirty="0" smtClean="0"/>
              <a:t> </a:t>
            </a:r>
            <a:r>
              <a:rPr lang="it-IT" sz="1800" b="0" dirty="0" err="1" smtClean="0"/>
              <a:t>expectations</a:t>
            </a:r>
            <a:r>
              <a:rPr lang="it-IT" sz="1800" b="0" dirty="0" smtClean="0"/>
              <a:t>)</a:t>
            </a:r>
            <a:endParaRPr lang="it-IT" sz="1800" b="0" dirty="0"/>
          </a:p>
          <a:p>
            <a:pPr marL="457200" indent="-457200" eaLnBrk="0" hangingPunct="0">
              <a:spcBef>
                <a:spcPct val="50000"/>
              </a:spcBef>
              <a:buFontTx/>
              <a:buAutoNum type="alphaLcParenR"/>
            </a:pPr>
            <a:r>
              <a:rPr lang="it-IT" sz="1800" b="0" dirty="0"/>
              <a:t>Network  </a:t>
            </a:r>
            <a:r>
              <a:rPr lang="it-IT" sz="1800" b="0" dirty="0" smtClean="0"/>
              <a:t>of </a:t>
            </a:r>
            <a:r>
              <a:rPr lang="it-IT" sz="1800" b="0" dirty="0" err="1" smtClean="0"/>
              <a:t>large</a:t>
            </a:r>
            <a:r>
              <a:rPr lang="it-IT" sz="1800" b="0" dirty="0" smtClean="0"/>
              <a:t> </a:t>
            </a:r>
            <a:r>
              <a:rPr lang="it-IT" sz="1800" b="0" dirty="0" err="1" smtClean="0"/>
              <a:t>size</a:t>
            </a:r>
            <a:r>
              <a:rPr lang="it-IT" sz="1800" b="0" dirty="0" smtClean="0"/>
              <a:t> (CRITICAL MASS </a:t>
            </a:r>
            <a:r>
              <a:rPr lang="it-IT" sz="1800" b="0" dirty="0" err="1" smtClean="0"/>
              <a:t>is</a:t>
            </a:r>
            <a:r>
              <a:rPr lang="it-IT" sz="1800" b="0" dirty="0" smtClean="0"/>
              <a:t> </a:t>
            </a:r>
            <a:r>
              <a:rPr lang="it-IT" sz="1800" b="0" dirty="0" err="1" smtClean="0"/>
              <a:t>reached</a:t>
            </a:r>
            <a:r>
              <a:rPr lang="it-IT" sz="1800" b="0" dirty="0" smtClean="0"/>
              <a:t> and positive feedback </a:t>
            </a:r>
            <a:r>
              <a:rPr lang="it-IT" sz="1800" b="0" dirty="0" err="1" smtClean="0"/>
              <a:t>is</a:t>
            </a:r>
            <a:r>
              <a:rPr lang="it-IT" sz="1800" b="0" dirty="0" smtClean="0"/>
              <a:t> </a:t>
            </a:r>
            <a:r>
              <a:rPr lang="it-IT" sz="1800" b="0" dirty="0" err="1" smtClean="0"/>
              <a:t>triggered</a:t>
            </a:r>
            <a:r>
              <a:rPr lang="it-IT" sz="1800" b="0" dirty="0" smtClean="0"/>
              <a:t>)</a:t>
            </a:r>
            <a:endParaRPr lang="it-IT" sz="1800" b="0" dirty="0"/>
          </a:p>
        </p:txBody>
      </p:sp>
      <p:sp>
        <p:nvSpPr>
          <p:cNvPr id="8199" name="Text Box 3"/>
          <p:cNvSpPr txBox="1">
            <a:spLocks noChangeArrowheads="1"/>
          </p:cNvSpPr>
          <p:nvPr/>
        </p:nvSpPr>
        <p:spPr bwMode="auto">
          <a:xfrm>
            <a:off x="5715000" y="1219200"/>
            <a:ext cx="2590800" cy="393700"/>
          </a:xfrm>
          <a:prstGeom prst="rect">
            <a:avLst/>
          </a:prstGeom>
          <a:noFill/>
          <a:ln w="12700">
            <a:noFill/>
            <a:miter lim="800000"/>
            <a:headEnd/>
            <a:tailEnd/>
          </a:ln>
        </p:spPr>
        <p:txBody>
          <a:bodyPr lIns="90488" tIns="44450" rIns="90488" bIns="44450">
            <a:spAutoFit/>
          </a:bodyPr>
          <a:lstStyle/>
          <a:p>
            <a:pPr algn="ctr" eaLnBrk="0" hangingPunct="0">
              <a:spcBef>
                <a:spcPct val="50000"/>
              </a:spcBef>
              <a:buClr>
                <a:schemeClr val="tx2"/>
              </a:buClr>
              <a:buSzPct val="75000"/>
              <a:buFont typeface="Monotype Sorts" pitchFamily="2" charset="2"/>
              <a:buNone/>
            </a:pPr>
            <a:endParaRPr lang="it-IT" sz="2000" i="1">
              <a:solidFill>
                <a:schemeClr val="tx2"/>
              </a:solidFill>
              <a:latin typeface="Book Antiqua" pitchFamily="18" charset="0"/>
              <a:cs typeface="Times New Roman" pitchFamily="18" charset="0"/>
            </a:endParaRPr>
          </a:p>
        </p:txBody>
      </p:sp>
      <p:sp>
        <p:nvSpPr>
          <p:cNvPr id="8200" name="Text Box 4"/>
          <p:cNvSpPr txBox="1">
            <a:spLocks noChangeArrowheads="1"/>
          </p:cNvSpPr>
          <p:nvPr/>
        </p:nvSpPr>
        <p:spPr bwMode="auto">
          <a:xfrm>
            <a:off x="381000" y="3810000"/>
            <a:ext cx="7924800" cy="736099"/>
          </a:xfrm>
          <a:prstGeom prst="rect">
            <a:avLst/>
          </a:prstGeom>
          <a:noFill/>
          <a:ln w="12700">
            <a:noFill/>
            <a:miter lim="800000"/>
            <a:headEnd/>
            <a:tailEnd/>
          </a:ln>
        </p:spPr>
        <p:txBody>
          <a:bodyPr lIns="90488" tIns="44450" rIns="90488" bIns="44450">
            <a:spAutoFit/>
          </a:bodyPr>
          <a:lstStyle/>
          <a:p>
            <a:pPr eaLnBrk="0" hangingPunct="0">
              <a:spcBef>
                <a:spcPct val="50000"/>
              </a:spcBef>
              <a:buClr>
                <a:schemeClr val="tx2"/>
              </a:buClr>
              <a:buSzPct val="75000"/>
              <a:buFont typeface="Monotype Sorts" pitchFamily="2" charset="2"/>
              <a:buNone/>
            </a:pPr>
            <a:r>
              <a:rPr lang="it-IT" i="1" dirty="0" err="1" smtClean="0">
                <a:solidFill>
                  <a:srgbClr val="FF0000"/>
                </a:solidFill>
                <a:latin typeface="Book Antiqua" pitchFamily="18" charset="0"/>
                <a:cs typeface="Times New Roman" pitchFamily="18" charset="0"/>
              </a:rPr>
              <a:t>Critical</a:t>
            </a:r>
            <a:r>
              <a:rPr lang="it-IT" i="1" dirty="0" smtClean="0">
                <a:solidFill>
                  <a:srgbClr val="FF0000"/>
                </a:solidFill>
                <a:latin typeface="Book Antiqua" pitchFamily="18" charset="0"/>
                <a:cs typeface="Times New Roman" pitchFamily="18" charset="0"/>
              </a:rPr>
              <a:t> mass</a:t>
            </a:r>
            <a:r>
              <a:rPr lang="it-IT" i="1" dirty="0" smtClean="0">
                <a:solidFill>
                  <a:schemeClr val="tx2"/>
                </a:solidFill>
                <a:latin typeface="Book Antiqua" pitchFamily="18" charset="0"/>
                <a:cs typeface="Times New Roman" pitchFamily="18" charset="0"/>
              </a:rPr>
              <a:t>: </a:t>
            </a:r>
            <a:r>
              <a:rPr lang="it-IT" sz="1800" i="1" dirty="0" err="1" smtClean="0">
                <a:latin typeface="Book Antiqua" pitchFamily="18" charset="0"/>
                <a:cs typeface="Times New Roman" pitchFamily="18" charset="0"/>
              </a:rPr>
              <a:t>for</a:t>
            </a:r>
            <a:r>
              <a:rPr lang="it-IT" sz="1800" i="1" dirty="0" smtClean="0">
                <a:latin typeface="Book Antiqua" pitchFamily="18" charset="0"/>
                <a:cs typeface="Times New Roman" pitchFamily="18" charset="0"/>
              </a:rPr>
              <a:t> </a:t>
            </a:r>
            <a:r>
              <a:rPr lang="it-IT" sz="1800" i="1" dirty="0" err="1" smtClean="0">
                <a:latin typeface="Book Antiqua" pitchFamily="18" charset="0"/>
                <a:cs typeface="Times New Roman" pitchFamily="18" charset="0"/>
              </a:rPr>
              <a:t>any</a:t>
            </a:r>
            <a:r>
              <a:rPr lang="it-IT" sz="1800" i="1" dirty="0" smtClean="0">
                <a:latin typeface="Book Antiqua" pitchFamily="18" charset="0"/>
                <a:cs typeface="Times New Roman" pitchFamily="18" charset="0"/>
              </a:rPr>
              <a:t> </a:t>
            </a:r>
            <a:r>
              <a:rPr lang="it-IT" sz="1800" i="1" dirty="0" err="1" smtClean="0">
                <a:latin typeface="Book Antiqua" pitchFamily="18" charset="0"/>
                <a:cs typeface="Times New Roman" pitchFamily="18" charset="0"/>
              </a:rPr>
              <a:t>given</a:t>
            </a:r>
            <a:r>
              <a:rPr lang="it-IT" sz="1800" i="1" dirty="0" smtClean="0">
                <a:latin typeface="Book Antiqua" pitchFamily="18" charset="0"/>
                <a:cs typeface="Times New Roman" pitchFamily="18" charset="0"/>
              </a:rPr>
              <a:t> price, </a:t>
            </a:r>
            <a:r>
              <a:rPr lang="en-US" sz="1800" i="1" dirty="0" smtClean="0">
                <a:latin typeface="Book Antiqua" pitchFamily="18" charset="0"/>
                <a:cs typeface="Times New Roman" pitchFamily="18" charset="0"/>
              </a:rPr>
              <a:t>it is the minimal amount of consumers which join the network and are satisfied of this choice</a:t>
            </a:r>
            <a:endParaRPr lang="it-IT" sz="1800" i="1" dirty="0">
              <a:latin typeface="Book Antiqua" pitchFamily="18" charset="0"/>
              <a:cs typeface="Times New Roman" pitchFamily="18" charset="0"/>
            </a:endParaRPr>
          </a:p>
        </p:txBody>
      </p:sp>
      <p:graphicFrame>
        <p:nvGraphicFramePr>
          <p:cNvPr id="8194" name="Object 6"/>
          <p:cNvGraphicFramePr>
            <a:graphicFrameLocks noChangeAspect="1"/>
          </p:cNvGraphicFramePr>
          <p:nvPr>
            <p:extLst>
              <p:ext uri="{D42A27DB-BD31-4B8C-83A1-F6EECF244321}">
                <p14:modId xmlns:p14="http://schemas.microsoft.com/office/powerpoint/2010/main" val="2686660206"/>
              </p:ext>
            </p:extLst>
          </p:nvPr>
        </p:nvGraphicFramePr>
        <p:xfrm>
          <a:off x="2667000" y="4800600"/>
          <a:ext cx="2971800" cy="1700213"/>
        </p:xfrm>
        <a:graphic>
          <a:graphicData uri="http://schemas.openxmlformats.org/presentationml/2006/ole">
            <mc:AlternateContent xmlns:mc="http://schemas.openxmlformats.org/markup-compatibility/2006">
              <mc:Choice xmlns:v="urn:schemas-microsoft-com:vml" Requires="v">
                <p:oleObj spid="_x0000_s259164" name="Picture" r:id="rId3" imgW="3486960" imgH="2610360" progId="Word.Picture.8">
                  <p:embed/>
                </p:oleObj>
              </mc:Choice>
              <mc:Fallback>
                <p:oleObj name="Picture" r:id="rId3" imgW="3486960" imgH="2610360" progId="Word.Picture.8">
                  <p:embed/>
                  <p:pic>
                    <p:nvPicPr>
                      <p:cNvPr id="8194" name="Object 6"/>
                      <p:cNvPicPr>
                        <a:picLocks noChangeAspect="1" noChangeArrowheads="1"/>
                      </p:cNvPicPr>
                      <p:nvPr/>
                    </p:nvPicPr>
                    <p:blipFill>
                      <a:blip r:embed="rId4"/>
                      <a:srcRect/>
                      <a:stretch>
                        <a:fillRect/>
                      </a:stretch>
                    </p:blipFill>
                    <p:spPr bwMode="auto">
                      <a:xfrm>
                        <a:off x="2667000" y="4800600"/>
                        <a:ext cx="2971800" cy="170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02" name="Text Box 7"/>
          <p:cNvSpPr txBox="1">
            <a:spLocks noChangeArrowheads="1"/>
          </p:cNvSpPr>
          <p:nvPr/>
        </p:nvSpPr>
        <p:spPr bwMode="auto">
          <a:xfrm>
            <a:off x="0" y="228600"/>
            <a:ext cx="8458200" cy="400110"/>
          </a:xfrm>
          <a:prstGeom prst="rect">
            <a:avLst/>
          </a:prstGeom>
          <a:noFill/>
          <a:ln w="9525">
            <a:noFill/>
            <a:miter lim="800000"/>
            <a:headEnd/>
            <a:tailEnd/>
          </a:ln>
        </p:spPr>
        <p:txBody>
          <a:bodyPr>
            <a:spAutoFit/>
          </a:bodyPr>
          <a:lstStyle/>
          <a:p>
            <a:pPr>
              <a:spcBef>
                <a:spcPct val="50000"/>
              </a:spcBef>
            </a:pPr>
            <a:r>
              <a:rPr lang="it-IT" sz="2000" dirty="0" err="1" smtClean="0"/>
              <a:t>Perfect</a:t>
            </a:r>
            <a:r>
              <a:rPr lang="it-IT" sz="2000" dirty="0" smtClean="0"/>
              <a:t> </a:t>
            </a:r>
            <a:r>
              <a:rPr lang="it-IT" sz="2000" dirty="0" err="1" smtClean="0"/>
              <a:t>foresight</a:t>
            </a:r>
            <a:r>
              <a:rPr lang="it-IT" sz="2000" dirty="0" smtClean="0"/>
              <a:t> </a:t>
            </a:r>
            <a:r>
              <a:rPr lang="it-IT" sz="2000" dirty="0" err="1" smtClean="0"/>
              <a:t>is</a:t>
            </a:r>
            <a:r>
              <a:rPr lang="it-IT" sz="2000" dirty="0" smtClean="0"/>
              <a:t> </a:t>
            </a:r>
            <a:r>
              <a:rPr lang="it-IT" sz="2000" dirty="0" err="1" smtClean="0"/>
              <a:t>assumed</a:t>
            </a:r>
            <a:r>
              <a:rPr lang="it-IT" sz="1800" dirty="0" smtClean="0"/>
              <a:t> </a:t>
            </a:r>
            <a:endParaRPr lang="it-IT" sz="1800" b="0" dirty="0"/>
          </a:p>
        </p:txBody>
      </p:sp>
      <p:sp>
        <p:nvSpPr>
          <p:cNvPr id="8203" name="Rectangle 8"/>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it-IT"/>
          </a:p>
        </p:txBody>
      </p:sp>
      <p:graphicFrame>
        <p:nvGraphicFramePr>
          <p:cNvPr id="8195" name="Object 9"/>
          <p:cNvGraphicFramePr>
            <a:graphicFrameLocks noChangeAspect="1"/>
          </p:cNvGraphicFramePr>
          <p:nvPr/>
        </p:nvGraphicFramePr>
        <p:xfrm>
          <a:off x="3200400" y="228600"/>
          <a:ext cx="1752600" cy="381000"/>
        </p:xfrm>
        <a:graphic>
          <a:graphicData uri="http://schemas.openxmlformats.org/presentationml/2006/ole">
            <mc:AlternateContent xmlns:mc="http://schemas.openxmlformats.org/markup-compatibility/2006">
              <mc:Choice xmlns:v="urn:schemas-microsoft-com:vml" Requires="v">
                <p:oleObj spid="_x0000_s259165" name="Equation" r:id="rId5" imgW="863225" imgH="203112" progId="Equation.3">
                  <p:embed/>
                </p:oleObj>
              </mc:Choice>
              <mc:Fallback>
                <p:oleObj name="Equation" r:id="rId5" imgW="863225" imgH="203112" progId="Equation.3">
                  <p:embed/>
                  <p:pic>
                    <p:nvPicPr>
                      <p:cNvPr id="8195"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228600"/>
                        <a:ext cx="17526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4" name="Text Box 10"/>
          <p:cNvSpPr txBox="1">
            <a:spLocks noChangeArrowheads="1"/>
          </p:cNvSpPr>
          <p:nvPr/>
        </p:nvSpPr>
        <p:spPr bwMode="auto">
          <a:xfrm>
            <a:off x="5029200" y="191654"/>
            <a:ext cx="4114800" cy="400110"/>
          </a:xfrm>
          <a:prstGeom prst="rect">
            <a:avLst/>
          </a:prstGeom>
          <a:noFill/>
          <a:ln w="9525">
            <a:noFill/>
            <a:miter lim="800000"/>
            <a:headEnd/>
            <a:tailEnd/>
          </a:ln>
        </p:spPr>
        <p:txBody>
          <a:bodyPr wrap="square">
            <a:spAutoFit/>
          </a:bodyPr>
          <a:lstStyle/>
          <a:p>
            <a:pPr>
              <a:spcBef>
                <a:spcPct val="50000"/>
              </a:spcBef>
            </a:pPr>
            <a:r>
              <a:rPr lang="it-IT" sz="2000" dirty="0" smtClean="0"/>
              <a:t>(</a:t>
            </a:r>
            <a:r>
              <a:rPr lang="it-IT" sz="2000" dirty="0" err="1" smtClean="0"/>
              <a:t>Remember </a:t>
            </a:r>
            <a:r>
              <a:rPr lang="en-US" sz="2000" dirty="0" smtClean="0"/>
              <a:t>self-fulfilling prophecies)</a:t>
            </a:r>
            <a:endParaRPr lang="en-US" sz="2000" dirty="0"/>
          </a:p>
        </p:txBody>
      </p:sp>
      <p:sp>
        <p:nvSpPr>
          <p:cNvPr id="8205" name="Rectangle 11"/>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it-IT"/>
          </a:p>
        </p:txBody>
      </p:sp>
      <p:graphicFrame>
        <p:nvGraphicFramePr>
          <p:cNvPr id="8196" name="Object 12"/>
          <p:cNvGraphicFramePr>
            <a:graphicFrameLocks noChangeAspect="1"/>
          </p:cNvGraphicFramePr>
          <p:nvPr>
            <p:extLst>
              <p:ext uri="{D42A27DB-BD31-4B8C-83A1-F6EECF244321}">
                <p14:modId xmlns:p14="http://schemas.microsoft.com/office/powerpoint/2010/main" val="3647838865"/>
              </p:ext>
            </p:extLst>
          </p:nvPr>
        </p:nvGraphicFramePr>
        <p:xfrm>
          <a:off x="2819400" y="1408545"/>
          <a:ext cx="2438400" cy="533400"/>
        </p:xfrm>
        <a:graphic>
          <a:graphicData uri="http://schemas.openxmlformats.org/presentationml/2006/ole">
            <mc:AlternateContent xmlns:mc="http://schemas.openxmlformats.org/markup-compatibility/2006">
              <mc:Choice xmlns:v="urn:schemas-microsoft-com:vml" Requires="v">
                <p:oleObj spid="_x0000_s259166" name="Equation" r:id="rId7" imgW="1016000" imgH="203200" progId="Equation.3">
                  <p:embed/>
                </p:oleObj>
              </mc:Choice>
              <mc:Fallback>
                <p:oleObj name="Equation" r:id="rId7" imgW="1016000" imgH="203200" progId="Equation.3">
                  <p:embed/>
                  <p:pic>
                    <p:nvPicPr>
                      <p:cNvPr id="8196"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1408545"/>
                        <a:ext cx="24384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6" name="Text Box 13"/>
          <p:cNvSpPr txBox="1">
            <a:spLocks noChangeArrowheads="1"/>
          </p:cNvSpPr>
          <p:nvPr/>
        </p:nvSpPr>
        <p:spPr bwMode="auto">
          <a:xfrm>
            <a:off x="0" y="838200"/>
            <a:ext cx="8915400" cy="430887"/>
          </a:xfrm>
          <a:prstGeom prst="rect">
            <a:avLst/>
          </a:prstGeom>
          <a:noFill/>
          <a:ln w="9525">
            <a:noFill/>
            <a:miter lim="800000"/>
            <a:headEnd/>
            <a:tailEnd/>
          </a:ln>
        </p:spPr>
        <p:txBody>
          <a:bodyPr wrap="square">
            <a:spAutoFit/>
          </a:bodyPr>
          <a:lstStyle/>
          <a:p>
            <a:pPr algn="ctr">
              <a:spcBef>
                <a:spcPct val="50000"/>
              </a:spcBef>
            </a:pPr>
            <a:r>
              <a:rPr lang="it-IT" sz="2200" b="0" dirty="0" smtClean="0"/>
              <a:t>…and then the inverse aggregate </a:t>
            </a:r>
            <a:r>
              <a:rPr lang="it-IT" sz="2200" b="0" dirty="0" err="1" smtClean="0"/>
              <a:t>demand</a:t>
            </a:r>
            <a:r>
              <a:rPr lang="it-IT" sz="2200" b="0" dirty="0" smtClean="0"/>
              <a:t> curve for a network </a:t>
            </a:r>
            <a:r>
              <a:rPr lang="it-IT" sz="2200" b="0" dirty="0" err="1" smtClean="0"/>
              <a:t>good</a:t>
            </a:r>
            <a:r>
              <a:rPr lang="it-IT" sz="2200" b="0" dirty="0" smtClean="0"/>
              <a:t> </a:t>
            </a:r>
            <a:r>
              <a:rPr lang="it-IT" sz="2200" b="0" dirty="0" err="1" smtClean="0"/>
              <a:t>becomes</a:t>
            </a:r>
            <a:endParaRPr lang="it-IT" sz="2200" b="0" dirty="0"/>
          </a:p>
        </p:txBody>
      </p:sp>
    </p:spTree>
    <p:extLst>
      <p:ext uri="{BB962C8B-B14F-4D97-AF65-F5344CB8AC3E}">
        <p14:creationId xmlns:p14="http://schemas.microsoft.com/office/powerpoint/2010/main" val="17561930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gnaposto numero diapositiva 3"/>
          <p:cNvSpPr>
            <a:spLocks noGrp="1"/>
          </p:cNvSpPr>
          <p:nvPr>
            <p:ph type="sldNum" sz="quarter" idx="12"/>
          </p:nvPr>
        </p:nvSpPr>
        <p:spPr>
          <a:noFill/>
        </p:spPr>
        <p:txBody>
          <a:bodyPr/>
          <a:lstStyle/>
          <a:p>
            <a:fld id="{4F21B936-781A-4E9B-A524-C79F359E0A5A}" type="slidenum">
              <a:rPr lang="it-IT" smtClean="0"/>
              <a:pPr/>
              <a:t>14</a:t>
            </a:fld>
            <a:endParaRPr lang="it-IT" smtClean="0"/>
          </a:p>
        </p:txBody>
      </p:sp>
      <p:pic>
        <p:nvPicPr>
          <p:cNvPr id="44035" name="Picture 2"/>
          <p:cNvPicPr>
            <a:picLocks noChangeAspect="1" noChangeArrowheads="1"/>
          </p:cNvPicPr>
          <p:nvPr/>
        </p:nvPicPr>
        <p:blipFill>
          <a:blip r:embed="rId2" cstate="print"/>
          <a:srcRect/>
          <a:stretch>
            <a:fillRect/>
          </a:stretch>
        </p:blipFill>
        <p:spPr bwMode="auto">
          <a:xfrm>
            <a:off x="228600" y="2209800"/>
            <a:ext cx="8763000" cy="4648200"/>
          </a:xfrm>
          <a:prstGeom prst="rect">
            <a:avLst/>
          </a:prstGeom>
          <a:noFill/>
          <a:ln w="9525">
            <a:noFill/>
            <a:miter lim="800000"/>
            <a:headEnd/>
            <a:tailEnd/>
          </a:ln>
        </p:spPr>
      </p:pic>
      <p:sp>
        <p:nvSpPr>
          <p:cNvPr id="44036" name="Text Box 3"/>
          <p:cNvSpPr txBox="1">
            <a:spLocks noChangeArrowheads="1"/>
          </p:cNvSpPr>
          <p:nvPr/>
        </p:nvSpPr>
        <p:spPr bwMode="auto">
          <a:xfrm>
            <a:off x="0" y="0"/>
            <a:ext cx="8534400" cy="457200"/>
          </a:xfrm>
          <a:prstGeom prst="rect">
            <a:avLst/>
          </a:prstGeom>
          <a:noFill/>
          <a:ln w="9525">
            <a:noFill/>
            <a:miter lim="800000"/>
            <a:headEnd/>
            <a:tailEnd/>
          </a:ln>
        </p:spPr>
        <p:txBody>
          <a:bodyPr>
            <a:spAutoFit/>
          </a:bodyPr>
          <a:lstStyle/>
          <a:p>
            <a:pPr algn="ctr" eaLnBrk="0" hangingPunct="0">
              <a:spcBef>
                <a:spcPct val="50000"/>
              </a:spcBef>
            </a:pPr>
            <a:r>
              <a:rPr lang="it-IT" dirty="0">
                <a:solidFill>
                  <a:srgbClr val="FF0000"/>
                </a:solidFill>
              </a:rPr>
              <a:t>MARKET DYNAMICS </a:t>
            </a:r>
            <a:r>
              <a:rPr lang="it-IT" dirty="0" smtClean="0">
                <a:solidFill>
                  <a:srgbClr val="FF0000"/>
                </a:solidFill>
              </a:rPr>
              <a:t>(</a:t>
            </a:r>
            <a:r>
              <a:rPr lang="it-IT" dirty="0" err="1" smtClean="0">
                <a:solidFill>
                  <a:srgbClr val="FF0000"/>
                </a:solidFill>
              </a:rPr>
              <a:t>Shapiro</a:t>
            </a:r>
            <a:r>
              <a:rPr lang="it-IT" dirty="0" smtClean="0">
                <a:solidFill>
                  <a:srgbClr val="FF0000"/>
                </a:solidFill>
              </a:rPr>
              <a:t> &amp; </a:t>
            </a:r>
            <a:r>
              <a:rPr lang="it-IT" dirty="0" err="1">
                <a:solidFill>
                  <a:srgbClr val="FF0000"/>
                </a:solidFill>
              </a:rPr>
              <a:t>Varian</a:t>
            </a:r>
            <a:r>
              <a:rPr lang="it-IT" dirty="0">
                <a:solidFill>
                  <a:srgbClr val="FF0000"/>
                </a:solidFill>
              </a:rPr>
              <a:t> 1999)</a:t>
            </a:r>
          </a:p>
        </p:txBody>
      </p:sp>
      <p:sp>
        <p:nvSpPr>
          <p:cNvPr id="44037" name="Text Box 4"/>
          <p:cNvSpPr txBox="1">
            <a:spLocks noChangeArrowheads="1"/>
          </p:cNvSpPr>
          <p:nvPr/>
        </p:nvSpPr>
        <p:spPr bwMode="auto">
          <a:xfrm>
            <a:off x="0" y="533400"/>
            <a:ext cx="8915400" cy="2270125"/>
          </a:xfrm>
          <a:prstGeom prst="rect">
            <a:avLst/>
          </a:prstGeom>
          <a:noFill/>
          <a:ln w="9525">
            <a:noFill/>
            <a:miter lim="800000"/>
            <a:headEnd/>
            <a:tailEnd/>
          </a:ln>
        </p:spPr>
        <p:txBody>
          <a:bodyPr>
            <a:spAutoFit/>
          </a:bodyPr>
          <a:lstStyle/>
          <a:p>
            <a:r>
              <a:rPr lang="en-US" sz="2200" b="0" dirty="0"/>
              <a:t>“[…]It is plausible to assume that when people are willing to pay more than the cost of the good, the size of the market expands and, when they are willing to pay less, the market contracts. Geometrically this is saying that when the demand curve is above the supply curve, the quantity goes up and, when it is beneath the supply curve, the quantity goes down.”</a:t>
            </a:r>
          </a:p>
          <a:p>
            <a:pPr>
              <a:spcBef>
                <a:spcPct val="50000"/>
              </a:spcBef>
            </a:pPr>
            <a:endParaRPr lang="en-US" sz="2200" b="0" dirty="0"/>
          </a:p>
        </p:txBody>
      </p:sp>
    </p:spTree>
    <p:extLst>
      <p:ext uri="{BB962C8B-B14F-4D97-AF65-F5344CB8AC3E}">
        <p14:creationId xmlns:p14="http://schemas.microsoft.com/office/powerpoint/2010/main" val="11334923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egnaposto numero diapositiva 3"/>
          <p:cNvSpPr>
            <a:spLocks noGrp="1"/>
          </p:cNvSpPr>
          <p:nvPr>
            <p:ph type="sldNum" sz="quarter" idx="12"/>
          </p:nvPr>
        </p:nvSpPr>
        <p:spPr/>
        <p:txBody>
          <a:bodyPr/>
          <a:lstStyle/>
          <a:p>
            <a:fld id="{281C1B50-AC6D-4E8E-9838-AC8F6F2615EF}" type="slidenum">
              <a:rPr lang="it-IT"/>
              <a:pPr/>
              <a:t>15</a:t>
            </a:fld>
            <a:endParaRPr lang="it-IT"/>
          </a:p>
        </p:txBody>
      </p:sp>
      <p:sp>
        <p:nvSpPr>
          <p:cNvPr id="82946" name="Text Box 2"/>
          <p:cNvSpPr txBox="1">
            <a:spLocks noChangeArrowheads="1"/>
          </p:cNvSpPr>
          <p:nvPr/>
        </p:nvSpPr>
        <p:spPr bwMode="auto">
          <a:xfrm>
            <a:off x="495300" y="111920"/>
            <a:ext cx="8305800" cy="457200"/>
          </a:xfrm>
          <a:prstGeom prst="rect">
            <a:avLst/>
          </a:prstGeom>
          <a:noFill/>
          <a:ln w="9525">
            <a:noFill/>
            <a:miter lim="800000"/>
            <a:headEnd/>
            <a:tailEnd/>
          </a:ln>
          <a:effectLst/>
        </p:spPr>
        <p:txBody>
          <a:bodyPr>
            <a:spAutoFit/>
          </a:bodyPr>
          <a:lstStyle/>
          <a:p>
            <a:pPr eaLnBrk="0" hangingPunct="0">
              <a:spcBef>
                <a:spcPct val="50000"/>
              </a:spcBef>
            </a:pPr>
            <a:r>
              <a:rPr lang="en-US" b="1" dirty="0">
                <a:solidFill>
                  <a:srgbClr val="FF0000"/>
                </a:solidFill>
              </a:rPr>
              <a:t>Typical path of a network good in a dynamic framework:</a:t>
            </a:r>
          </a:p>
        </p:txBody>
      </p:sp>
      <p:sp>
        <p:nvSpPr>
          <p:cNvPr id="82947" name="Line 3"/>
          <p:cNvSpPr>
            <a:spLocks noChangeShapeType="1"/>
          </p:cNvSpPr>
          <p:nvPr/>
        </p:nvSpPr>
        <p:spPr bwMode="auto">
          <a:xfrm>
            <a:off x="1447800" y="1219200"/>
            <a:ext cx="0" cy="3810000"/>
          </a:xfrm>
          <a:prstGeom prst="line">
            <a:avLst/>
          </a:prstGeom>
          <a:noFill/>
          <a:ln w="9525">
            <a:solidFill>
              <a:schemeClr val="tx1"/>
            </a:solidFill>
            <a:round/>
            <a:headEnd type="triangle" w="med" len="med"/>
            <a:tailEnd/>
          </a:ln>
          <a:effectLst/>
        </p:spPr>
        <p:txBody>
          <a:bodyPr wrap="none" anchor="ctr"/>
          <a:lstStyle/>
          <a:p>
            <a:endParaRPr lang="en-US"/>
          </a:p>
        </p:txBody>
      </p:sp>
      <p:sp>
        <p:nvSpPr>
          <p:cNvPr id="82948" name="Line 4"/>
          <p:cNvSpPr>
            <a:spLocks noChangeShapeType="1"/>
          </p:cNvSpPr>
          <p:nvPr/>
        </p:nvSpPr>
        <p:spPr bwMode="auto">
          <a:xfrm flipV="1">
            <a:off x="1447800" y="4953000"/>
            <a:ext cx="6400800" cy="76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82949" name="Freeform 5"/>
          <p:cNvSpPr>
            <a:spLocks/>
          </p:cNvSpPr>
          <p:nvPr/>
        </p:nvSpPr>
        <p:spPr bwMode="auto">
          <a:xfrm>
            <a:off x="1428750" y="2055813"/>
            <a:ext cx="7021513" cy="2978150"/>
          </a:xfrm>
          <a:custGeom>
            <a:avLst/>
            <a:gdLst/>
            <a:ahLst/>
            <a:cxnLst>
              <a:cxn ang="0">
                <a:pos x="0" y="1871"/>
              </a:cxn>
              <a:cxn ang="0">
                <a:pos x="300" y="1849"/>
              </a:cxn>
              <a:cxn ang="0">
                <a:pos x="434" y="1783"/>
              </a:cxn>
              <a:cxn ang="0">
                <a:pos x="567" y="1760"/>
              </a:cxn>
              <a:cxn ang="0">
                <a:pos x="667" y="1727"/>
              </a:cxn>
              <a:cxn ang="0">
                <a:pos x="700" y="1716"/>
              </a:cxn>
              <a:cxn ang="0">
                <a:pos x="1134" y="1727"/>
              </a:cxn>
              <a:cxn ang="0">
                <a:pos x="1200" y="1705"/>
              </a:cxn>
              <a:cxn ang="0">
                <a:pos x="1300" y="1694"/>
              </a:cxn>
              <a:cxn ang="0">
                <a:pos x="1434" y="1649"/>
              </a:cxn>
              <a:cxn ang="0">
                <a:pos x="2000" y="1638"/>
              </a:cxn>
              <a:cxn ang="0">
                <a:pos x="2234" y="1571"/>
              </a:cxn>
              <a:cxn ang="0">
                <a:pos x="2412" y="1327"/>
              </a:cxn>
              <a:cxn ang="0">
                <a:pos x="2478" y="1005"/>
              </a:cxn>
              <a:cxn ang="0">
                <a:pos x="2512" y="749"/>
              </a:cxn>
              <a:cxn ang="0">
                <a:pos x="2545" y="649"/>
              </a:cxn>
              <a:cxn ang="0">
                <a:pos x="2578" y="538"/>
              </a:cxn>
              <a:cxn ang="0">
                <a:pos x="2612" y="505"/>
              </a:cxn>
              <a:cxn ang="0">
                <a:pos x="2712" y="260"/>
              </a:cxn>
              <a:cxn ang="0">
                <a:pos x="2745" y="238"/>
              </a:cxn>
              <a:cxn ang="0">
                <a:pos x="3134" y="72"/>
              </a:cxn>
              <a:cxn ang="0">
                <a:pos x="3312" y="60"/>
              </a:cxn>
              <a:cxn ang="0">
                <a:pos x="3501" y="49"/>
              </a:cxn>
              <a:cxn ang="0">
                <a:pos x="4423" y="38"/>
              </a:cxn>
            </a:cxnLst>
            <a:rect l="0" t="0" r="r" b="b"/>
            <a:pathLst>
              <a:path w="4423" h="1876">
                <a:moveTo>
                  <a:pt x="0" y="1871"/>
                </a:moveTo>
                <a:cubicBezTo>
                  <a:pt x="100" y="1865"/>
                  <a:pt x="203" y="1876"/>
                  <a:pt x="300" y="1849"/>
                </a:cubicBezTo>
                <a:cubicBezTo>
                  <a:pt x="348" y="1836"/>
                  <a:pt x="386" y="1796"/>
                  <a:pt x="434" y="1783"/>
                </a:cubicBezTo>
                <a:cubicBezTo>
                  <a:pt x="507" y="1763"/>
                  <a:pt x="463" y="1773"/>
                  <a:pt x="567" y="1760"/>
                </a:cubicBezTo>
                <a:cubicBezTo>
                  <a:pt x="600" y="1749"/>
                  <a:pt x="634" y="1738"/>
                  <a:pt x="667" y="1727"/>
                </a:cubicBezTo>
                <a:cubicBezTo>
                  <a:pt x="678" y="1723"/>
                  <a:pt x="700" y="1716"/>
                  <a:pt x="700" y="1716"/>
                </a:cubicBezTo>
                <a:cubicBezTo>
                  <a:pt x="845" y="1720"/>
                  <a:pt x="989" y="1730"/>
                  <a:pt x="1134" y="1727"/>
                </a:cubicBezTo>
                <a:cubicBezTo>
                  <a:pt x="1157" y="1726"/>
                  <a:pt x="1177" y="1708"/>
                  <a:pt x="1200" y="1705"/>
                </a:cubicBezTo>
                <a:cubicBezTo>
                  <a:pt x="1233" y="1701"/>
                  <a:pt x="1267" y="1698"/>
                  <a:pt x="1300" y="1694"/>
                </a:cubicBezTo>
                <a:cubicBezTo>
                  <a:pt x="1343" y="1665"/>
                  <a:pt x="1386" y="1665"/>
                  <a:pt x="1434" y="1649"/>
                </a:cubicBezTo>
                <a:cubicBezTo>
                  <a:pt x="1654" y="1655"/>
                  <a:pt x="1799" y="1663"/>
                  <a:pt x="2000" y="1638"/>
                </a:cubicBezTo>
                <a:cubicBezTo>
                  <a:pt x="2079" y="1616"/>
                  <a:pt x="2153" y="1585"/>
                  <a:pt x="2234" y="1571"/>
                </a:cubicBezTo>
                <a:cubicBezTo>
                  <a:pt x="2267" y="1472"/>
                  <a:pt x="2349" y="1411"/>
                  <a:pt x="2412" y="1327"/>
                </a:cubicBezTo>
                <a:cubicBezTo>
                  <a:pt x="2450" y="1211"/>
                  <a:pt x="2468" y="1127"/>
                  <a:pt x="2478" y="1005"/>
                </a:cubicBezTo>
                <a:cubicBezTo>
                  <a:pt x="2486" y="916"/>
                  <a:pt x="2482" y="833"/>
                  <a:pt x="2512" y="749"/>
                </a:cubicBezTo>
                <a:cubicBezTo>
                  <a:pt x="2536" y="604"/>
                  <a:pt x="2504" y="742"/>
                  <a:pt x="2545" y="649"/>
                </a:cubicBezTo>
                <a:cubicBezTo>
                  <a:pt x="2561" y="614"/>
                  <a:pt x="2559" y="571"/>
                  <a:pt x="2578" y="538"/>
                </a:cubicBezTo>
                <a:cubicBezTo>
                  <a:pt x="2586" y="524"/>
                  <a:pt x="2601" y="516"/>
                  <a:pt x="2612" y="505"/>
                </a:cubicBezTo>
                <a:cubicBezTo>
                  <a:pt x="2627" y="414"/>
                  <a:pt x="2659" y="336"/>
                  <a:pt x="2712" y="260"/>
                </a:cubicBezTo>
                <a:cubicBezTo>
                  <a:pt x="2720" y="249"/>
                  <a:pt x="2733" y="244"/>
                  <a:pt x="2745" y="238"/>
                </a:cubicBezTo>
                <a:cubicBezTo>
                  <a:pt x="2864" y="176"/>
                  <a:pt x="2993" y="85"/>
                  <a:pt x="3134" y="72"/>
                </a:cubicBezTo>
                <a:cubicBezTo>
                  <a:pt x="3193" y="66"/>
                  <a:pt x="3253" y="64"/>
                  <a:pt x="3312" y="60"/>
                </a:cubicBezTo>
                <a:cubicBezTo>
                  <a:pt x="3375" y="56"/>
                  <a:pt x="3438" y="53"/>
                  <a:pt x="3501" y="49"/>
                </a:cubicBezTo>
                <a:cubicBezTo>
                  <a:pt x="3798" y="0"/>
                  <a:pt x="4123" y="38"/>
                  <a:pt x="4423" y="38"/>
                </a:cubicBezTo>
              </a:path>
            </a:pathLst>
          </a:custGeom>
          <a:noFill/>
          <a:ln w="9525">
            <a:solidFill>
              <a:schemeClr val="tx1"/>
            </a:solidFill>
            <a:round/>
            <a:headEnd/>
            <a:tailEnd/>
          </a:ln>
          <a:effectLst/>
        </p:spPr>
        <p:txBody>
          <a:bodyPr wrap="none" anchor="ctr"/>
          <a:lstStyle/>
          <a:p>
            <a:endParaRPr lang="en-US"/>
          </a:p>
        </p:txBody>
      </p:sp>
      <p:sp>
        <p:nvSpPr>
          <p:cNvPr id="82950" name="Text Box 6"/>
          <p:cNvSpPr txBox="1">
            <a:spLocks noChangeArrowheads="1"/>
          </p:cNvSpPr>
          <p:nvPr/>
        </p:nvSpPr>
        <p:spPr bwMode="auto">
          <a:xfrm>
            <a:off x="0" y="762000"/>
            <a:ext cx="4038600" cy="457200"/>
          </a:xfrm>
          <a:prstGeom prst="rect">
            <a:avLst/>
          </a:prstGeom>
          <a:noFill/>
          <a:ln w="9525">
            <a:noFill/>
            <a:miter lim="800000"/>
            <a:headEnd/>
            <a:tailEnd/>
          </a:ln>
          <a:effectLst/>
        </p:spPr>
        <p:txBody>
          <a:bodyPr wrap="square">
            <a:spAutoFit/>
          </a:bodyPr>
          <a:lstStyle/>
          <a:p>
            <a:pPr eaLnBrk="0" hangingPunct="0">
              <a:spcBef>
                <a:spcPct val="50000"/>
              </a:spcBef>
            </a:pPr>
            <a:r>
              <a:rPr lang="it-IT" dirty="0"/>
              <a:t>X = % </a:t>
            </a:r>
            <a:r>
              <a:rPr lang="it-IT" dirty="0" err="1" smtClean="0"/>
              <a:t>users</a:t>
            </a:r>
            <a:r>
              <a:rPr lang="it-IT" dirty="0" smtClean="0"/>
              <a:t> (</a:t>
            </a:r>
            <a:r>
              <a:rPr lang="it-IT" dirty="0" err="1" smtClean="0"/>
              <a:t>penetration</a:t>
            </a:r>
            <a:r>
              <a:rPr lang="it-IT" dirty="0" smtClean="0"/>
              <a:t> rate)</a:t>
            </a:r>
            <a:endParaRPr lang="it-IT" dirty="0"/>
          </a:p>
        </p:txBody>
      </p:sp>
      <p:sp>
        <p:nvSpPr>
          <p:cNvPr id="82951" name="Text Box 7"/>
          <p:cNvSpPr txBox="1">
            <a:spLocks noChangeArrowheads="1"/>
          </p:cNvSpPr>
          <p:nvPr/>
        </p:nvSpPr>
        <p:spPr bwMode="auto">
          <a:xfrm>
            <a:off x="7848600" y="5029200"/>
            <a:ext cx="1295400" cy="457200"/>
          </a:xfrm>
          <a:prstGeom prst="rect">
            <a:avLst/>
          </a:prstGeom>
          <a:noFill/>
          <a:ln w="9525">
            <a:noFill/>
            <a:miter lim="800000"/>
            <a:headEnd/>
            <a:tailEnd/>
          </a:ln>
          <a:effectLst/>
        </p:spPr>
        <p:txBody>
          <a:bodyPr>
            <a:spAutoFit/>
          </a:bodyPr>
          <a:lstStyle/>
          <a:p>
            <a:pPr eaLnBrk="0" hangingPunct="0">
              <a:spcBef>
                <a:spcPct val="50000"/>
              </a:spcBef>
            </a:pPr>
            <a:r>
              <a:rPr lang="it-IT"/>
              <a:t>time</a:t>
            </a:r>
          </a:p>
        </p:txBody>
      </p:sp>
      <p:sp>
        <p:nvSpPr>
          <p:cNvPr id="82952" name="Line 8"/>
          <p:cNvSpPr>
            <a:spLocks noChangeShapeType="1"/>
          </p:cNvSpPr>
          <p:nvPr/>
        </p:nvSpPr>
        <p:spPr bwMode="auto">
          <a:xfrm>
            <a:off x="3200400" y="2971800"/>
            <a:ext cx="1676400" cy="1371600"/>
          </a:xfrm>
          <a:prstGeom prst="line">
            <a:avLst/>
          </a:prstGeom>
          <a:noFill/>
          <a:ln w="9525">
            <a:solidFill>
              <a:schemeClr val="tx1"/>
            </a:solidFill>
            <a:round/>
            <a:headEnd/>
            <a:tailEnd type="triangle" w="med" len="med"/>
          </a:ln>
          <a:effectLst/>
        </p:spPr>
        <p:txBody>
          <a:bodyPr wrap="none" anchor="ctr"/>
          <a:lstStyle/>
          <a:p>
            <a:endParaRPr lang="en-US"/>
          </a:p>
        </p:txBody>
      </p:sp>
      <p:sp>
        <p:nvSpPr>
          <p:cNvPr id="82953" name="Text Box 9"/>
          <p:cNvSpPr txBox="1">
            <a:spLocks noChangeArrowheads="1"/>
          </p:cNvSpPr>
          <p:nvPr/>
        </p:nvSpPr>
        <p:spPr bwMode="auto">
          <a:xfrm>
            <a:off x="2209800" y="2438400"/>
            <a:ext cx="2362200" cy="457200"/>
          </a:xfrm>
          <a:prstGeom prst="rect">
            <a:avLst/>
          </a:prstGeom>
          <a:noFill/>
          <a:ln w="9525">
            <a:noFill/>
            <a:miter lim="800000"/>
            <a:headEnd/>
            <a:tailEnd/>
          </a:ln>
          <a:effectLst/>
        </p:spPr>
        <p:txBody>
          <a:bodyPr>
            <a:spAutoFit/>
          </a:bodyPr>
          <a:lstStyle/>
          <a:p>
            <a:pPr eaLnBrk="0" hangingPunct="0">
              <a:spcBef>
                <a:spcPct val="50000"/>
              </a:spcBef>
            </a:pPr>
            <a:r>
              <a:rPr lang="en-US"/>
              <a:t>Critical mass</a:t>
            </a:r>
          </a:p>
        </p:txBody>
      </p:sp>
      <p:sp>
        <p:nvSpPr>
          <p:cNvPr id="82954" name="Text Box 10"/>
          <p:cNvSpPr txBox="1">
            <a:spLocks noChangeArrowheads="1"/>
          </p:cNvSpPr>
          <p:nvPr/>
        </p:nvSpPr>
        <p:spPr bwMode="auto">
          <a:xfrm>
            <a:off x="304800" y="1600200"/>
            <a:ext cx="1066800" cy="457200"/>
          </a:xfrm>
          <a:prstGeom prst="rect">
            <a:avLst/>
          </a:prstGeom>
          <a:noFill/>
          <a:ln w="9525">
            <a:noFill/>
            <a:miter lim="800000"/>
            <a:headEnd/>
            <a:tailEnd/>
          </a:ln>
          <a:effectLst/>
        </p:spPr>
        <p:txBody>
          <a:bodyPr>
            <a:spAutoFit/>
          </a:bodyPr>
          <a:lstStyle/>
          <a:p>
            <a:pPr eaLnBrk="0" hangingPunct="0">
              <a:spcBef>
                <a:spcPct val="50000"/>
              </a:spcBef>
            </a:pPr>
            <a:r>
              <a:rPr lang="it-IT"/>
              <a:t>100%</a:t>
            </a:r>
          </a:p>
        </p:txBody>
      </p:sp>
      <p:sp>
        <p:nvSpPr>
          <p:cNvPr id="82955" name="Text Box 11"/>
          <p:cNvSpPr txBox="1">
            <a:spLocks noChangeArrowheads="1"/>
          </p:cNvSpPr>
          <p:nvPr/>
        </p:nvSpPr>
        <p:spPr bwMode="auto">
          <a:xfrm>
            <a:off x="381000" y="5638800"/>
            <a:ext cx="8229600" cy="457200"/>
          </a:xfrm>
          <a:prstGeom prst="rect">
            <a:avLst/>
          </a:prstGeom>
          <a:noFill/>
          <a:ln w="9525">
            <a:noFill/>
            <a:miter lim="800000"/>
            <a:headEnd/>
            <a:tailEnd/>
          </a:ln>
          <a:effectLst/>
        </p:spPr>
        <p:txBody>
          <a:bodyPr>
            <a:spAutoFit/>
          </a:bodyPr>
          <a:lstStyle/>
          <a:p>
            <a:pPr eaLnBrk="0" hangingPunct="0">
              <a:spcBef>
                <a:spcPct val="50000"/>
              </a:spcBef>
            </a:pPr>
            <a:endParaRPr lang="it-IT"/>
          </a:p>
        </p:txBody>
      </p:sp>
      <p:sp>
        <p:nvSpPr>
          <p:cNvPr id="82956" name="Line 12"/>
          <p:cNvSpPr>
            <a:spLocks noChangeShapeType="1"/>
          </p:cNvSpPr>
          <p:nvPr/>
        </p:nvSpPr>
        <p:spPr bwMode="auto">
          <a:xfrm>
            <a:off x="5029200" y="4419600"/>
            <a:ext cx="0" cy="533400"/>
          </a:xfrm>
          <a:prstGeom prst="line">
            <a:avLst/>
          </a:prstGeom>
          <a:noFill/>
          <a:ln w="9525">
            <a:solidFill>
              <a:schemeClr val="tx1"/>
            </a:solidFill>
            <a:round/>
            <a:headEnd/>
            <a:tailEnd/>
          </a:ln>
          <a:effectLst/>
        </p:spPr>
        <p:txBody>
          <a:bodyPr wrap="none" anchor="ctr"/>
          <a:lstStyle/>
          <a:p>
            <a:endParaRPr lang="en-US"/>
          </a:p>
        </p:txBody>
      </p:sp>
      <p:sp>
        <p:nvSpPr>
          <p:cNvPr id="82957" name="Text Box 13"/>
          <p:cNvSpPr txBox="1">
            <a:spLocks noChangeArrowheads="1"/>
          </p:cNvSpPr>
          <p:nvPr/>
        </p:nvSpPr>
        <p:spPr bwMode="auto">
          <a:xfrm>
            <a:off x="5105400" y="4495800"/>
            <a:ext cx="533400" cy="457200"/>
          </a:xfrm>
          <a:prstGeom prst="rect">
            <a:avLst/>
          </a:prstGeom>
          <a:noFill/>
          <a:ln w="9525">
            <a:noFill/>
            <a:miter lim="800000"/>
            <a:headEnd/>
            <a:tailEnd/>
          </a:ln>
          <a:effectLst/>
        </p:spPr>
        <p:txBody>
          <a:bodyPr>
            <a:spAutoFit/>
          </a:bodyPr>
          <a:lstStyle/>
          <a:p>
            <a:pPr eaLnBrk="0" hangingPunct="0">
              <a:spcBef>
                <a:spcPct val="50000"/>
              </a:spcBef>
            </a:pPr>
            <a:r>
              <a:rPr lang="it-IT"/>
              <a:t>Xl</a:t>
            </a:r>
          </a:p>
        </p:txBody>
      </p:sp>
      <p:sp>
        <p:nvSpPr>
          <p:cNvPr id="82958" name="Line 14"/>
          <p:cNvSpPr>
            <a:spLocks noChangeShapeType="1"/>
          </p:cNvSpPr>
          <p:nvPr/>
        </p:nvSpPr>
        <p:spPr bwMode="auto">
          <a:xfrm>
            <a:off x="6019800" y="2286000"/>
            <a:ext cx="0" cy="2667000"/>
          </a:xfrm>
          <a:prstGeom prst="line">
            <a:avLst/>
          </a:prstGeom>
          <a:noFill/>
          <a:ln w="9525">
            <a:solidFill>
              <a:schemeClr val="tx1"/>
            </a:solidFill>
            <a:round/>
            <a:headEnd/>
            <a:tailEnd/>
          </a:ln>
          <a:effectLst/>
        </p:spPr>
        <p:txBody>
          <a:bodyPr wrap="none" anchor="ctr"/>
          <a:lstStyle/>
          <a:p>
            <a:endParaRPr lang="en-US"/>
          </a:p>
        </p:txBody>
      </p:sp>
      <p:sp>
        <p:nvSpPr>
          <p:cNvPr id="82959" name="Text Box 15"/>
          <p:cNvSpPr txBox="1">
            <a:spLocks noChangeArrowheads="1"/>
          </p:cNvSpPr>
          <p:nvPr/>
        </p:nvSpPr>
        <p:spPr bwMode="auto">
          <a:xfrm>
            <a:off x="6019800" y="2362200"/>
            <a:ext cx="1066800" cy="457200"/>
          </a:xfrm>
          <a:prstGeom prst="rect">
            <a:avLst/>
          </a:prstGeom>
          <a:noFill/>
          <a:ln w="9525">
            <a:noFill/>
            <a:miter lim="800000"/>
            <a:headEnd/>
            <a:tailEnd/>
          </a:ln>
          <a:effectLst/>
        </p:spPr>
        <p:txBody>
          <a:bodyPr>
            <a:spAutoFit/>
          </a:bodyPr>
          <a:lstStyle/>
          <a:p>
            <a:pPr eaLnBrk="0" hangingPunct="0">
              <a:spcBef>
                <a:spcPct val="50000"/>
              </a:spcBef>
            </a:pPr>
            <a:r>
              <a:rPr lang="it-IT" dirty="0" err="1" smtClean="0"/>
              <a:t>Xm</a:t>
            </a:r>
            <a:endParaRPr lang="it-IT" dirty="0"/>
          </a:p>
        </p:txBody>
      </p:sp>
      <p:sp>
        <p:nvSpPr>
          <p:cNvPr id="82960" name="Text Box 16"/>
          <p:cNvSpPr txBox="1">
            <a:spLocks noChangeArrowheads="1"/>
          </p:cNvSpPr>
          <p:nvPr/>
        </p:nvSpPr>
        <p:spPr bwMode="auto">
          <a:xfrm>
            <a:off x="152400" y="5276380"/>
            <a:ext cx="7543800" cy="646331"/>
          </a:xfrm>
          <a:prstGeom prst="rect">
            <a:avLst/>
          </a:prstGeom>
          <a:noFill/>
          <a:ln w="9525">
            <a:noFill/>
            <a:miter lim="800000"/>
            <a:headEnd/>
            <a:tailEnd/>
          </a:ln>
          <a:effectLst/>
        </p:spPr>
        <p:txBody>
          <a:bodyPr>
            <a:spAutoFit/>
          </a:bodyPr>
          <a:lstStyle/>
          <a:p>
            <a:pPr eaLnBrk="0" hangingPunct="0">
              <a:spcBef>
                <a:spcPct val="50000"/>
              </a:spcBef>
            </a:pPr>
            <a:r>
              <a:rPr lang="it-IT" sz="1800" b="1" dirty="0"/>
              <a:t>1° </a:t>
            </a:r>
            <a:r>
              <a:rPr lang="it-IT" sz="1800" b="1" dirty="0" err="1"/>
              <a:t>phase</a:t>
            </a:r>
            <a:r>
              <a:rPr lang="it-IT" sz="1800" b="1" dirty="0"/>
              <a:t>: </a:t>
            </a:r>
            <a:r>
              <a:rPr lang="it-IT" sz="1800" b="1" dirty="0" err="1"/>
              <a:t>launch</a:t>
            </a:r>
            <a:r>
              <a:rPr lang="it-IT" sz="1800" b="1" dirty="0"/>
              <a:t> (0 – </a:t>
            </a:r>
            <a:r>
              <a:rPr lang="it-IT" sz="1800" b="1" dirty="0" err="1"/>
              <a:t>Xl</a:t>
            </a:r>
            <a:r>
              <a:rPr lang="it-IT" sz="1800" b="1" dirty="0"/>
              <a:t>); 2° </a:t>
            </a:r>
            <a:r>
              <a:rPr lang="it-IT" sz="1800" b="1" dirty="0" err="1"/>
              <a:t>phase</a:t>
            </a:r>
            <a:r>
              <a:rPr lang="it-IT" sz="1800" b="1" dirty="0"/>
              <a:t>: </a:t>
            </a:r>
            <a:r>
              <a:rPr lang="it-IT" sz="1800" b="1" dirty="0" err="1"/>
              <a:t>rapid</a:t>
            </a:r>
            <a:r>
              <a:rPr lang="it-IT" sz="1800" b="1" dirty="0"/>
              <a:t> growth (positive feedback, </a:t>
            </a:r>
            <a:r>
              <a:rPr lang="it-IT" sz="1800" b="1" dirty="0" err="1"/>
              <a:t>Xl</a:t>
            </a:r>
            <a:r>
              <a:rPr lang="it-IT" sz="1800" b="1" dirty="0"/>
              <a:t> - </a:t>
            </a:r>
            <a:r>
              <a:rPr lang="it-IT" sz="1800" b="1" dirty="0" err="1" smtClean="0"/>
              <a:t>Xm</a:t>
            </a:r>
            <a:r>
              <a:rPr lang="it-IT" sz="1800" b="1" dirty="0" smtClean="0"/>
              <a:t>); </a:t>
            </a:r>
            <a:r>
              <a:rPr lang="it-IT" sz="1800" b="1" dirty="0"/>
              <a:t>3° </a:t>
            </a:r>
            <a:r>
              <a:rPr lang="it-IT" sz="1800" b="1" dirty="0" err="1"/>
              <a:t>phase</a:t>
            </a:r>
            <a:r>
              <a:rPr lang="it-IT" sz="1800" b="1" dirty="0"/>
              <a:t>: </a:t>
            </a:r>
            <a:r>
              <a:rPr lang="it-IT" sz="1800" b="1" dirty="0" err="1"/>
              <a:t>maturity</a:t>
            </a:r>
            <a:r>
              <a:rPr lang="it-IT" sz="1800" b="1" dirty="0"/>
              <a:t> (</a:t>
            </a:r>
            <a:r>
              <a:rPr lang="it-IT" sz="1800" b="1" dirty="0" err="1"/>
              <a:t>universal</a:t>
            </a:r>
            <a:r>
              <a:rPr lang="it-IT" sz="1800" b="1" dirty="0"/>
              <a:t> service </a:t>
            </a:r>
            <a:r>
              <a:rPr lang="it-IT" sz="1800" b="1" dirty="0" err="1"/>
              <a:t>policies</a:t>
            </a:r>
            <a:r>
              <a:rPr lang="it-IT" sz="1800" b="1" dirty="0"/>
              <a:t>, </a:t>
            </a:r>
            <a:r>
              <a:rPr lang="it-IT" sz="1800" b="1" dirty="0" err="1" smtClean="0"/>
              <a:t>Xm</a:t>
            </a:r>
            <a:r>
              <a:rPr lang="it-IT" sz="1800" b="1" dirty="0" smtClean="0"/>
              <a:t> </a:t>
            </a:r>
            <a:r>
              <a:rPr lang="it-IT" sz="1800" b="1" dirty="0"/>
              <a:t>– 100</a:t>
            </a:r>
            <a:r>
              <a:rPr lang="it-IT" sz="1800" b="1" dirty="0" smtClean="0"/>
              <a:t>%).</a:t>
            </a:r>
          </a:p>
        </p:txBody>
      </p:sp>
      <p:sp>
        <p:nvSpPr>
          <p:cNvPr id="2" name="CasellaDiTesto 1"/>
          <p:cNvSpPr txBox="1"/>
          <p:nvPr/>
        </p:nvSpPr>
        <p:spPr>
          <a:xfrm>
            <a:off x="111990" y="5985301"/>
            <a:ext cx="9032009" cy="830997"/>
          </a:xfrm>
          <a:prstGeom prst="rect">
            <a:avLst/>
          </a:prstGeom>
          <a:noFill/>
          <a:ln>
            <a:solidFill>
              <a:schemeClr val="accent1"/>
            </a:solidFill>
          </a:ln>
        </p:spPr>
        <p:txBody>
          <a:bodyPr wrap="square" rtlCol="0">
            <a:spAutoFit/>
          </a:bodyPr>
          <a:lstStyle/>
          <a:p>
            <a:r>
              <a:rPr lang="en-US" sz="1600" dirty="0" smtClean="0"/>
              <a:t>Examples in the Appendix 2: starting from a failure (fixed videophone), passing through troubled expansion (fax and fixed telephone); and coming to a very rapid growth (most of the successful social media). The same pattern applies to goods with direct NE (those above) and goods with indirect NE (CDs, VCRs).</a:t>
            </a:r>
            <a:endParaRPr lang="en-US" sz="1600" dirty="0"/>
          </a:p>
        </p:txBody>
      </p:sp>
    </p:spTree>
    <p:extLst>
      <p:ext uri="{BB962C8B-B14F-4D97-AF65-F5344CB8AC3E}">
        <p14:creationId xmlns:p14="http://schemas.microsoft.com/office/powerpoint/2010/main" val="26359757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egnaposto numero diapositiva 3"/>
          <p:cNvSpPr>
            <a:spLocks noGrp="1"/>
          </p:cNvSpPr>
          <p:nvPr>
            <p:ph type="sldNum" sz="quarter" idx="12"/>
          </p:nvPr>
        </p:nvSpPr>
        <p:spPr/>
        <p:txBody>
          <a:bodyPr/>
          <a:lstStyle/>
          <a:p>
            <a:fld id="{412F63BE-5BAC-414D-A2C0-0D56165CFE5E}" type="slidenum">
              <a:rPr lang="it-IT" altLang="en-US"/>
              <a:pPr/>
              <a:t>16</a:t>
            </a:fld>
            <a:endParaRPr lang="it-IT" altLang="en-US"/>
          </a:p>
        </p:txBody>
      </p:sp>
      <p:sp>
        <p:nvSpPr>
          <p:cNvPr id="191490" name="Rectangle 2"/>
          <p:cNvSpPr>
            <a:spLocks noGrp="1" noChangeArrowheads="1"/>
          </p:cNvSpPr>
          <p:nvPr>
            <p:ph type="title" idx="4294967295"/>
          </p:nvPr>
        </p:nvSpPr>
        <p:spPr>
          <a:xfrm>
            <a:off x="190500" y="185739"/>
            <a:ext cx="8763000" cy="1143000"/>
          </a:xfrm>
          <a:ln w="76200">
            <a:solidFill>
              <a:schemeClr val="tx1"/>
            </a:solidFill>
            <a:miter lim="800000"/>
            <a:headEnd/>
            <a:tailEnd/>
          </a:ln>
        </p:spPr>
        <p:txBody>
          <a:bodyPr/>
          <a:lstStyle/>
          <a:p>
            <a:r>
              <a:rPr lang="it-IT" altLang="en-US" sz="4000" dirty="0" err="1" smtClean="0"/>
              <a:t>Comparison</a:t>
            </a:r>
            <a:r>
              <a:rPr lang="it-IT" altLang="en-US" sz="4000" dirty="0" smtClean="0"/>
              <a:t> with the </a:t>
            </a:r>
            <a:r>
              <a:rPr lang="it-IT" altLang="en-US" sz="4000" dirty="0" err="1" smtClean="0"/>
              <a:t>diffusion</a:t>
            </a:r>
            <a:r>
              <a:rPr lang="it-IT" altLang="en-US" sz="4000" dirty="0" smtClean="0"/>
              <a:t> </a:t>
            </a:r>
            <a:r>
              <a:rPr lang="it-IT" altLang="en-US" sz="4000" dirty="0" err="1" smtClean="0"/>
              <a:t>path</a:t>
            </a:r>
            <a:r>
              <a:rPr lang="it-IT" altLang="en-US" sz="4000" dirty="0" smtClean="0"/>
              <a:t> of a «standard» </a:t>
            </a:r>
            <a:r>
              <a:rPr lang="it-IT" altLang="en-US" sz="4000" dirty="0" err="1" smtClean="0"/>
              <a:t>innovation</a:t>
            </a:r>
            <a:endParaRPr lang="it-IT" altLang="en-US" sz="4000" dirty="0"/>
          </a:p>
        </p:txBody>
      </p:sp>
      <p:sp>
        <p:nvSpPr>
          <p:cNvPr id="191492" name="Line 4"/>
          <p:cNvSpPr>
            <a:spLocks noChangeShapeType="1"/>
          </p:cNvSpPr>
          <p:nvPr/>
        </p:nvSpPr>
        <p:spPr bwMode="auto">
          <a:xfrm>
            <a:off x="971550" y="2205038"/>
            <a:ext cx="0" cy="367188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1493" name="Line 5"/>
          <p:cNvSpPr>
            <a:spLocks noChangeShapeType="1"/>
          </p:cNvSpPr>
          <p:nvPr/>
        </p:nvSpPr>
        <p:spPr bwMode="auto">
          <a:xfrm>
            <a:off x="971550" y="5876925"/>
            <a:ext cx="66960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1494" name="Freeform 6"/>
          <p:cNvSpPr>
            <a:spLocks/>
          </p:cNvSpPr>
          <p:nvPr/>
        </p:nvSpPr>
        <p:spPr bwMode="auto">
          <a:xfrm>
            <a:off x="971550" y="2205038"/>
            <a:ext cx="6696075" cy="3600450"/>
          </a:xfrm>
          <a:custGeom>
            <a:avLst/>
            <a:gdLst>
              <a:gd name="T0" fmla="*/ 0 w 4218"/>
              <a:gd name="T1" fmla="*/ 2268 h 2268"/>
              <a:gd name="T2" fmla="*/ 1542 w 4218"/>
              <a:gd name="T3" fmla="*/ 1860 h 2268"/>
              <a:gd name="T4" fmla="*/ 2223 w 4218"/>
              <a:gd name="T5" fmla="*/ 363 h 2268"/>
              <a:gd name="T6" fmla="*/ 4218 w 4218"/>
              <a:gd name="T7" fmla="*/ 45 h 2268"/>
            </a:gdLst>
            <a:ahLst/>
            <a:cxnLst>
              <a:cxn ang="0">
                <a:pos x="T0" y="T1"/>
              </a:cxn>
              <a:cxn ang="0">
                <a:pos x="T2" y="T3"/>
              </a:cxn>
              <a:cxn ang="0">
                <a:pos x="T4" y="T5"/>
              </a:cxn>
              <a:cxn ang="0">
                <a:pos x="T6" y="T7"/>
              </a:cxn>
            </a:cxnLst>
            <a:rect l="0" t="0" r="r" b="b"/>
            <a:pathLst>
              <a:path w="4218" h="2268">
                <a:moveTo>
                  <a:pt x="0" y="2268"/>
                </a:moveTo>
                <a:cubicBezTo>
                  <a:pt x="586" y="2222"/>
                  <a:pt x="1172" y="2177"/>
                  <a:pt x="1542" y="1860"/>
                </a:cubicBezTo>
                <a:cubicBezTo>
                  <a:pt x="1912" y="1543"/>
                  <a:pt x="1777" y="665"/>
                  <a:pt x="2223" y="363"/>
                </a:cubicBezTo>
                <a:cubicBezTo>
                  <a:pt x="2669" y="61"/>
                  <a:pt x="3863" y="0"/>
                  <a:pt x="4218" y="45"/>
                </a:cubicBezTo>
              </a:path>
            </a:pathLst>
          </a:custGeom>
          <a:noFill/>
          <a:ln w="762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1495" name="Freeform 7"/>
          <p:cNvSpPr>
            <a:spLocks/>
          </p:cNvSpPr>
          <p:nvPr/>
        </p:nvSpPr>
        <p:spPr bwMode="auto">
          <a:xfrm>
            <a:off x="971550" y="2565400"/>
            <a:ext cx="6408738" cy="3168650"/>
          </a:xfrm>
          <a:custGeom>
            <a:avLst/>
            <a:gdLst>
              <a:gd name="T0" fmla="*/ 0 w 4037"/>
              <a:gd name="T1" fmla="*/ 1996 h 1996"/>
              <a:gd name="T2" fmla="*/ 1542 w 4037"/>
              <a:gd name="T3" fmla="*/ 1315 h 1996"/>
              <a:gd name="T4" fmla="*/ 2313 w 4037"/>
              <a:gd name="T5" fmla="*/ 317 h 1996"/>
              <a:gd name="T6" fmla="*/ 4037 w 4037"/>
              <a:gd name="T7" fmla="*/ 0 h 1996"/>
            </a:gdLst>
            <a:ahLst/>
            <a:cxnLst>
              <a:cxn ang="0">
                <a:pos x="T0" y="T1"/>
              </a:cxn>
              <a:cxn ang="0">
                <a:pos x="T2" y="T3"/>
              </a:cxn>
              <a:cxn ang="0">
                <a:pos x="T4" y="T5"/>
              </a:cxn>
              <a:cxn ang="0">
                <a:pos x="T6" y="T7"/>
              </a:cxn>
            </a:cxnLst>
            <a:rect l="0" t="0" r="r" b="b"/>
            <a:pathLst>
              <a:path w="4037" h="1996">
                <a:moveTo>
                  <a:pt x="0" y="1996"/>
                </a:moveTo>
                <a:cubicBezTo>
                  <a:pt x="578" y="1795"/>
                  <a:pt x="1156" y="1595"/>
                  <a:pt x="1542" y="1315"/>
                </a:cubicBezTo>
                <a:cubicBezTo>
                  <a:pt x="1928" y="1035"/>
                  <a:pt x="1897" y="536"/>
                  <a:pt x="2313" y="317"/>
                </a:cubicBezTo>
                <a:cubicBezTo>
                  <a:pt x="2729" y="98"/>
                  <a:pt x="3750" y="53"/>
                  <a:pt x="4037" y="0"/>
                </a:cubicBezTo>
              </a:path>
            </a:pathLst>
          </a:custGeom>
          <a:noFill/>
          <a:ln w="7620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1496" name="Text Box 8"/>
          <p:cNvSpPr txBox="1">
            <a:spLocks noChangeArrowheads="1"/>
          </p:cNvSpPr>
          <p:nvPr/>
        </p:nvSpPr>
        <p:spPr bwMode="auto">
          <a:xfrm>
            <a:off x="6280150" y="3448050"/>
            <a:ext cx="174919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en-US" sz="1800" dirty="0" smtClean="0">
                <a:latin typeface="Arial" panose="020B0604020202020204" pitchFamily="34" charset="0"/>
              </a:rPr>
              <a:t>Standard </a:t>
            </a:r>
            <a:r>
              <a:rPr lang="it-IT" altLang="en-US" sz="1800" dirty="0" err="1" smtClean="0">
                <a:latin typeface="Arial" panose="020B0604020202020204" pitchFamily="34" charset="0"/>
              </a:rPr>
              <a:t>Good</a:t>
            </a:r>
            <a:endParaRPr lang="it-IT" altLang="en-US" sz="1800" dirty="0">
              <a:latin typeface="Arial" panose="020B0604020202020204" pitchFamily="34" charset="0"/>
            </a:endParaRPr>
          </a:p>
          <a:p>
            <a:r>
              <a:rPr lang="it-IT" altLang="en-US" sz="1800" dirty="0" smtClean="0">
                <a:solidFill>
                  <a:srgbClr val="FF3300"/>
                </a:solidFill>
                <a:latin typeface="Arial" panose="020B0604020202020204" pitchFamily="34" charset="0"/>
              </a:rPr>
              <a:t>Network </a:t>
            </a:r>
            <a:r>
              <a:rPr lang="it-IT" altLang="en-US" sz="1800" dirty="0" err="1" smtClean="0">
                <a:solidFill>
                  <a:srgbClr val="FF3300"/>
                </a:solidFill>
                <a:latin typeface="Arial" panose="020B0604020202020204" pitchFamily="34" charset="0"/>
              </a:rPr>
              <a:t>Good</a:t>
            </a:r>
            <a:endParaRPr lang="it-IT" altLang="en-US" sz="1800" dirty="0">
              <a:solidFill>
                <a:srgbClr val="FF3300"/>
              </a:solidFill>
              <a:latin typeface="Arial" panose="020B0604020202020204" pitchFamily="34" charset="0"/>
            </a:endParaRPr>
          </a:p>
        </p:txBody>
      </p:sp>
      <p:sp>
        <p:nvSpPr>
          <p:cNvPr id="191497" name="Text Box 9"/>
          <p:cNvSpPr txBox="1">
            <a:spLocks noChangeArrowheads="1"/>
          </p:cNvSpPr>
          <p:nvPr/>
        </p:nvSpPr>
        <p:spPr bwMode="auto">
          <a:xfrm>
            <a:off x="592138" y="2008188"/>
            <a:ext cx="387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en-US" sz="1800">
                <a:latin typeface="Arial" panose="020B0604020202020204" pitchFamily="34" charset="0"/>
                <a:cs typeface="Arial" panose="020B0604020202020204" pitchFamily="34" charset="0"/>
              </a:rPr>
              <a:t>%</a:t>
            </a:r>
            <a:endParaRPr lang="el-GR" altLang="en-US" sz="1800">
              <a:latin typeface="Arial" panose="020B0604020202020204" pitchFamily="34" charset="0"/>
              <a:cs typeface="Arial" panose="020B0604020202020204" pitchFamily="34" charset="0"/>
            </a:endParaRPr>
          </a:p>
        </p:txBody>
      </p:sp>
      <p:sp>
        <p:nvSpPr>
          <p:cNvPr id="191498" name="Text Box 10"/>
          <p:cNvSpPr txBox="1">
            <a:spLocks noChangeArrowheads="1"/>
          </p:cNvSpPr>
          <p:nvPr/>
        </p:nvSpPr>
        <p:spPr bwMode="auto">
          <a:xfrm>
            <a:off x="7432675" y="5969000"/>
            <a:ext cx="247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en-US" sz="1800">
                <a:latin typeface="Arial" panose="020B0604020202020204" pitchFamily="34" charset="0"/>
              </a:rPr>
              <a:t>t</a:t>
            </a:r>
          </a:p>
        </p:txBody>
      </p:sp>
      <p:sp>
        <p:nvSpPr>
          <p:cNvPr id="191499" name="Line 11"/>
          <p:cNvSpPr>
            <a:spLocks noChangeShapeType="1"/>
          </p:cNvSpPr>
          <p:nvPr/>
        </p:nvSpPr>
        <p:spPr bwMode="auto">
          <a:xfrm>
            <a:off x="971550" y="6092825"/>
            <a:ext cx="19446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1500" name="Line 12"/>
          <p:cNvSpPr>
            <a:spLocks noChangeShapeType="1"/>
          </p:cNvSpPr>
          <p:nvPr/>
        </p:nvSpPr>
        <p:spPr bwMode="auto">
          <a:xfrm>
            <a:off x="971550" y="6021388"/>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1501" name="Line 13"/>
          <p:cNvSpPr>
            <a:spLocks noChangeShapeType="1"/>
          </p:cNvSpPr>
          <p:nvPr/>
        </p:nvSpPr>
        <p:spPr bwMode="auto">
          <a:xfrm>
            <a:off x="3059113" y="6021388"/>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1502" name="Line 14"/>
          <p:cNvSpPr>
            <a:spLocks noChangeShapeType="1"/>
          </p:cNvSpPr>
          <p:nvPr/>
        </p:nvSpPr>
        <p:spPr bwMode="auto">
          <a:xfrm>
            <a:off x="2916238" y="6092825"/>
            <a:ext cx="16557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1503" name="Line 15"/>
          <p:cNvSpPr>
            <a:spLocks noChangeShapeType="1"/>
          </p:cNvSpPr>
          <p:nvPr/>
        </p:nvSpPr>
        <p:spPr bwMode="auto">
          <a:xfrm>
            <a:off x="4572000" y="6021388"/>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1504" name="Line 16"/>
          <p:cNvSpPr>
            <a:spLocks noChangeShapeType="1"/>
          </p:cNvSpPr>
          <p:nvPr/>
        </p:nvSpPr>
        <p:spPr bwMode="auto">
          <a:xfrm>
            <a:off x="4572000" y="6092825"/>
            <a:ext cx="26638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1505" name="Line 17"/>
          <p:cNvSpPr>
            <a:spLocks noChangeShapeType="1"/>
          </p:cNvSpPr>
          <p:nvPr/>
        </p:nvSpPr>
        <p:spPr bwMode="auto">
          <a:xfrm>
            <a:off x="7235825" y="6021388"/>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1506" name="Text Box 18"/>
          <p:cNvSpPr txBox="1">
            <a:spLocks noChangeArrowheads="1"/>
          </p:cNvSpPr>
          <p:nvPr/>
        </p:nvSpPr>
        <p:spPr bwMode="auto">
          <a:xfrm>
            <a:off x="1331913" y="6113463"/>
            <a:ext cx="996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en-US" sz="1800">
                <a:latin typeface="Arial" panose="020B0604020202020204" pitchFamily="34" charset="0"/>
              </a:rPr>
              <a:t>Start-up</a:t>
            </a:r>
          </a:p>
        </p:txBody>
      </p:sp>
      <p:sp>
        <p:nvSpPr>
          <p:cNvPr id="191507" name="Text Box 19"/>
          <p:cNvSpPr txBox="1">
            <a:spLocks noChangeArrowheads="1"/>
          </p:cNvSpPr>
          <p:nvPr/>
        </p:nvSpPr>
        <p:spPr bwMode="auto">
          <a:xfrm>
            <a:off x="3262313" y="6113463"/>
            <a:ext cx="92845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en-US" sz="1800" dirty="0" err="1" smtClean="0">
                <a:latin typeface="Arial" panose="020B0604020202020204" pitchFamily="34" charset="0"/>
              </a:rPr>
              <a:t>Growth</a:t>
            </a:r>
            <a:endParaRPr lang="it-IT" altLang="en-US" sz="1800" dirty="0">
              <a:latin typeface="Arial" panose="020B0604020202020204" pitchFamily="34" charset="0"/>
            </a:endParaRPr>
          </a:p>
        </p:txBody>
      </p:sp>
      <p:sp>
        <p:nvSpPr>
          <p:cNvPr id="191508" name="Text Box 20"/>
          <p:cNvSpPr txBox="1">
            <a:spLocks noChangeArrowheads="1"/>
          </p:cNvSpPr>
          <p:nvPr/>
        </p:nvSpPr>
        <p:spPr bwMode="auto">
          <a:xfrm>
            <a:off x="5148263" y="6113463"/>
            <a:ext cx="10054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it-IT" altLang="en-US" sz="1800" dirty="0" err="1" smtClean="0">
                <a:latin typeface="Arial" panose="020B0604020202020204" pitchFamily="34" charset="0"/>
              </a:rPr>
              <a:t>Maturity</a:t>
            </a:r>
            <a:endParaRPr lang="it-IT" altLang="en-US" sz="1800" dirty="0">
              <a:latin typeface="Arial" panose="020B0604020202020204" pitchFamily="34" charset="0"/>
            </a:endParaRPr>
          </a:p>
        </p:txBody>
      </p:sp>
      <p:sp>
        <p:nvSpPr>
          <p:cNvPr id="191509" name="Oval 21"/>
          <p:cNvSpPr>
            <a:spLocks noChangeArrowheads="1"/>
          </p:cNvSpPr>
          <p:nvPr/>
        </p:nvSpPr>
        <p:spPr bwMode="auto">
          <a:xfrm>
            <a:off x="2700338" y="5229225"/>
            <a:ext cx="792162" cy="36036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8288941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p:txBody>
          <a:bodyPr/>
          <a:lstStyle/>
          <a:p>
            <a:fld id="{C3AB82BE-8103-4FAE-ABEB-F40B1D181122}" type="slidenum">
              <a:rPr lang="it-IT"/>
              <a:pPr/>
              <a:t>17</a:t>
            </a:fld>
            <a:endParaRPr lang="it-IT"/>
          </a:p>
        </p:txBody>
      </p:sp>
      <p:sp>
        <p:nvSpPr>
          <p:cNvPr id="81922" name="Text Box 2"/>
          <p:cNvSpPr txBox="1">
            <a:spLocks noChangeArrowheads="1"/>
          </p:cNvSpPr>
          <p:nvPr/>
        </p:nvSpPr>
        <p:spPr bwMode="auto">
          <a:xfrm>
            <a:off x="762000" y="79171"/>
            <a:ext cx="7010400" cy="1004888"/>
          </a:xfrm>
          <a:prstGeom prst="rect">
            <a:avLst/>
          </a:prstGeom>
          <a:noFill/>
          <a:ln w="9525">
            <a:noFill/>
            <a:miter lim="800000"/>
            <a:headEnd/>
            <a:tailEnd/>
          </a:ln>
          <a:effectLst/>
        </p:spPr>
        <p:txBody>
          <a:bodyPr>
            <a:spAutoFit/>
          </a:bodyPr>
          <a:lstStyle/>
          <a:p>
            <a:pPr algn="ctr" eaLnBrk="0" hangingPunct="0">
              <a:spcBef>
                <a:spcPct val="50000"/>
              </a:spcBef>
            </a:pPr>
            <a:r>
              <a:rPr lang="it-IT" b="1" dirty="0">
                <a:solidFill>
                  <a:srgbClr val="FF0000"/>
                </a:solidFill>
              </a:rPr>
              <a:t>How to solve the start-up </a:t>
            </a:r>
            <a:r>
              <a:rPr lang="it-IT" b="1" dirty="0" err="1">
                <a:solidFill>
                  <a:srgbClr val="FF0000"/>
                </a:solidFill>
              </a:rPr>
              <a:t>problem</a:t>
            </a:r>
            <a:r>
              <a:rPr lang="it-IT" b="1" dirty="0">
                <a:solidFill>
                  <a:srgbClr val="FF0000"/>
                </a:solidFill>
              </a:rPr>
              <a:t>?</a:t>
            </a:r>
          </a:p>
          <a:p>
            <a:pPr algn="ctr" eaLnBrk="0" hangingPunct="0">
              <a:spcBef>
                <a:spcPct val="50000"/>
              </a:spcBef>
            </a:pPr>
            <a:r>
              <a:rPr lang="it-IT" b="1" dirty="0">
                <a:solidFill>
                  <a:srgbClr val="FF0000"/>
                </a:solidFill>
              </a:rPr>
              <a:t>STRATEGIC POLICIES</a:t>
            </a:r>
          </a:p>
        </p:txBody>
      </p:sp>
      <p:sp>
        <p:nvSpPr>
          <p:cNvPr id="81923" name="Text Box 3"/>
          <p:cNvSpPr txBox="1">
            <a:spLocks noChangeArrowheads="1"/>
          </p:cNvSpPr>
          <p:nvPr/>
        </p:nvSpPr>
        <p:spPr bwMode="auto">
          <a:xfrm>
            <a:off x="152400" y="1905000"/>
            <a:ext cx="8686800" cy="3598421"/>
          </a:xfrm>
          <a:prstGeom prst="rect">
            <a:avLst/>
          </a:prstGeom>
          <a:noFill/>
          <a:ln w="12700">
            <a:noFill/>
            <a:miter lim="800000"/>
            <a:headEnd/>
            <a:tailEnd/>
          </a:ln>
          <a:effectLst/>
        </p:spPr>
        <p:txBody>
          <a:bodyPr lIns="90488" tIns="44450" rIns="90488" bIns="44450">
            <a:spAutoFit/>
          </a:bodyPr>
          <a:lstStyle/>
          <a:p>
            <a:pPr eaLnBrk="0" hangingPunct="0">
              <a:spcBef>
                <a:spcPct val="50000"/>
              </a:spcBef>
              <a:buClr>
                <a:schemeClr val="tx2"/>
              </a:buClr>
              <a:buSzPct val="75000"/>
              <a:buFont typeface="Monotype Sorts" pitchFamily="2" charset="2"/>
              <a:buChar char="l"/>
            </a:pPr>
            <a:r>
              <a:rPr lang="it-IT" sz="2000" b="1" i="1" dirty="0">
                <a:solidFill>
                  <a:schemeClr val="tx2"/>
                </a:solidFill>
                <a:latin typeface="Book Antiqua" pitchFamily="18" charset="0"/>
                <a:cs typeface="Times New Roman" pitchFamily="18" charset="0"/>
              </a:rPr>
              <a:t> </a:t>
            </a:r>
            <a:r>
              <a:rPr lang="en-US" sz="2800" b="1" i="1" dirty="0">
                <a:latin typeface="Book Antiqua" pitchFamily="18" charset="0"/>
                <a:cs typeface="Times New Roman" pitchFamily="18" charset="0"/>
              </a:rPr>
              <a:t>Compatibility with competitors: share the effort but be careful since interlinking can generate a free-riding problem</a:t>
            </a:r>
          </a:p>
          <a:p>
            <a:pPr eaLnBrk="0" hangingPunct="0">
              <a:spcBef>
                <a:spcPct val="50000"/>
              </a:spcBef>
              <a:buClr>
                <a:schemeClr val="tx2"/>
              </a:buClr>
              <a:buSzPct val="75000"/>
              <a:buFont typeface="Monotype Sorts" pitchFamily="2" charset="2"/>
              <a:buChar char="l"/>
            </a:pPr>
            <a:r>
              <a:rPr lang="en-US" sz="2800" b="1" i="1" dirty="0">
                <a:latin typeface="Book Antiqua" pitchFamily="18" charset="0"/>
                <a:cs typeface="Times New Roman" pitchFamily="18" charset="0"/>
              </a:rPr>
              <a:t> Promotional prices (very often below costs)</a:t>
            </a:r>
          </a:p>
          <a:p>
            <a:pPr eaLnBrk="0" hangingPunct="0">
              <a:spcBef>
                <a:spcPct val="50000"/>
              </a:spcBef>
              <a:buClr>
                <a:schemeClr val="tx2"/>
              </a:buClr>
              <a:buSzPct val="75000"/>
              <a:buFont typeface="Monotype Sorts" pitchFamily="2" charset="2"/>
              <a:buChar char="l"/>
            </a:pPr>
            <a:r>
              <a:rPr lang="en-US" sz="2800" b="1" i="1" dirty="0" smtClean="0">
                <a:latin typeface="Book Antiqua" pitchFamily="18" charset="0"/>
                <a:cs typeface="Times New Roman" pitchFamily="18" charset="0"/>
              </a:rPr>
              <a:t>Advertising (size and nature) </a:t>
            </a:r>
            <a:r>
              <a:rPr lang="en-GB" u="sng" dirty="0" smtClean="0">
                <a:solidFill>
                  <a:srgbClr val="3399FF"/>
                </a:solidFill>
                <a:hlinkClick r:id="rId2"/>
              </a:rPr>
              <a:t>https</a:t>
            </a:r>
            <a:r>
              <a:rPr lang="en-GB" u="sng" dirty="0">
                <a:solidFill>
                  <a:srgbClr val="3399FF"/>
                </a:solidFill>
                <a:hlinkClick r:id="rId2"/>
              </a:rPr>
              <a:t>://</a:t>
            </a:r>
            <a:r>
              <a:rPr lang="en-GB" u="sng" dirty="0" smtClean="0">
                <a:solidFill>
                  <a:srgbClr val="3399FF"/>
                </a:solidFill>
                <a:hlinkClick r:id="rId2"/>
              </a:rPr>
              <a:t>www.youtube.com/watch?v=M5fNInc9OoE</a:t>
            </a:r>
            <a:endParaRPr lang="en-GB" u="sng" dirty="0" smtClean="0">
              <a:solidFill>
                <a:srgbClr val="3399FF"/>
              </a:solidFill>
            </a:endParaRPr>
          </a:p>
          <a:p>
            <a:pPr eaLnBrk="0" hangingPunct="0">
              <a:spcBef>
                <a:spcPct val="50000"/>
              </a:spcBef>
              <a:buClr>
                <a:schemeClr val="tx2"/>
              </a:buClr>
              <a:buSzPct val="75000"/>
            </a:pPr>
            <a:r>
              <a:rPr lang="en-GB" u="sng" dirty="0">
                <a:hlinkClick r:id="rId3"/>
              </a:rPr>
              <a:t>https://</a:t>
            </a:r>
            <a:r>
              <a:rPr lang="en-GB" u="sng" dirty="0" smtClean="0">
                <a:hlinkClick r:id="rId3"/>
              </a:rPr>
              <a:t>www.youtube.com/watch?v=jhhyivR-SrY</a:t>
            </a:r>
            <a:endParaRPr lang="en-GB" u="sng" dirty="0" smtClean="0"/>
          </a:p>
        </p:txBody>
      </p:sp>
    </p:spTree>
    <p:extLst>
      <p:ext uri="{BB962C8B-B14F-4D97-AF65-F5344CB8AC3E}">
        <p14:creationId xmlns:p14="http://schemas.microsoft.com/office/powerpoint/2010/main" val="18340595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gnaposto numero diapositiva 5"/>
          <p:cNvSpPr>
            <a:spLocks noGrp="1"/>
          </p:cNvSpPr>
          <p:nvPr>
            <p:ph type="sldNum" sz="quarter" idx="12"/>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5141A10-6D7F-46FD-8485-510B2AB94C5A}" type="slidenum">
              <a:rPr kumimoji="0" lang="it-IT"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it-IT" sz="1400" b="0"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sp>
        <p:nvSpPr>
          <p:cNvPr id="55299" name="Rectangle 2"/>
          <p:cNvSpPr>
            <a:spLocks noGrp="1" noChangeArrowheads="1"/>
          </p:cNvSpPr>
          <p:nvPr>
            <p:ph type="title"/>
          </p:nvPr>
        </p:nvSpPr>
        <p:spPr>
          <a:xfrm>
            <a:off x="838200" y="1828800"/>
            <a:ext cx="7772400" cy="2362200"/>
          </a:xfrm>
        </p:spPr>
        <p:txBody>
          <a:bodyPr/>
          <a:lstStyle/>
          <a:p>
            <a:pPr eaLnBrk="1" hangingPunct="1"/>
            <a:r>
              <a:rPr lang="it-IT" sz="5400" b="1" dirty="0" smtClean="0">
                <a:solidFill>
                  <a:srgbClr val="CC3300"/>
                </a:solidFill>
              </a:rPr>
              <a:t>FURTHER REMARKs ON THE POSSIBLE NON-EMERGENCE OF  “WINNER TAKES ALL (or MOST)” MARKET EQUILIBRIA</a:t>
            </a:r>
          </a:p>
        </p:txBody>
      </p:sp>
    </p:spTree>
    <p:extLst>
      <p:ext uri="{BB962C8B-B14F-4D97-AF65-F5344CB8AC3E}">
        <p14:creationId xmlns:p14="http://schemas.microsoft.com/office/powerpoint/2010/main" val="11252864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egnaposto numero diapositiva 3"/>
          <p:cNvSpPr>
            <a:spLocks noGrp="1"/>
          </p:cNvSpPr>
          <p:nvPr>
            <p:ph type="sldNum" sz="quarter" idx="12"/>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E43779D-2D02-4E13-946A-387A14016097}" type="slidenum">
              <a:rPr kumimoji="0" lang="it-IT"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it-IT" sz="1400" b="0" i="0" u="none" strike="noStrike" kern="1200" cap="none" spc="0" normalizeH="0" baseline="0" noProof="0" smtClean="0">
              <a:ln>
                <a:noFill/>
              </a:ln>
              <a:solidFill>
                <a:srgbClr val="000000"/>
              </a:solidFill>
              <a:effectLst/>
              <a:uLnTx/>
              <a:uFillTx/>
              <a:latin typeface="Times New Roman" pitchFamily="18" charset="0"/>
              <a:ea typeface="+mn-ea"/>
              <a:cs typeface="+mn-cs"/>
            </a:endParaRPr>
          </a:p>
        </p:txBody>
      </p:sp>
      <p:pic>
        <p:nvPicPr>
          <p:cNvPr id="56323" name="Picture 2"/>
          <p:cNvPicPr>
            <a:picLocks noChangeAspect="1" noChangeArrowheads="1"/>
          </p:cNvPicPr>
          <p:nvPr/>
        </p:nvPicPr>
        <p:blipFill>
          <a:blip r:embed="rId2" cstate="print"/>
          <a:srcRect/>
          <a:stretch>
            <a:fillRect/>
          </a:stretch>
        </p:blipFill>
        <p:spPr bwMode="auto">
          <a:xfrm>
            <a:off x="1676400" y="586111"/>
            <a:ext cx="5029200" cy="1828800"/>
          </a:xfrm>
          <a:prstGeom prst="rect">
            <a:avLst/>
          </a:prstGeom>
          <a:noFill/>
          <a:ln w="9525">
            <a:noFill/>
            <a:miter lim="800000"/>
            <a:headEnd/>
            <a:tailEnd/>
          </a:ln>
        </p:spPr>
      </p:pic>
      <p:pic>
        <p:nvPicPr>
          <p:cNvPr id="56324" name="Picture 3"/>
          <p:cNvPicPr>
            <a:picLocks noChangeAspect="1" noChangeArrowheads="1"/>
          </p:cNvPicPr>
          <p:nvPr/>
        </p:nvPicPr>
        <p:blipFill>
          <a:blip r:embed="rId3" cstate="print"/>
          <a:srcRect/>
          <a:stretch>
            <a:fillRect/>
          </a:stretch>
        </p:blipFill>
        <p:spPr bwMode="auto">
          <a:xfrm>
            <a:off x="1524000" y="2743200"/>
            <a:ext cx="5791200" cy="2971800"/>
          </a:xfrm>
          <a:prstGeom prst="rect">
            <a:avLst/>
          </a:prstGeom>
          <a:noFill/>
          <a:ln w="9525">
            <a:noFill/>
            <a:miter lim="800000"/>
            <a:headEnd/>
            <a:tailEnd/>
          </a:ln>
        </p:spPr>
      </p:pic>
      <p:sp>
        <p:nvSpPr>
          <p:cNvPr id="56325" name="Text Box 4"/>
          <p:cNvSpPr txBox="1">
            <a:spLocks noChangeArrowheads="1"/>
          </p:cNvSpPr>
          <p:nvPr/>
        </p:nvSpPr>
        <p:spPr bwMode="auto">
          <a:xfrm>
            <a:off x="23091" y="23091"/>
            <a:ext cx="8153400" cy="369332"/>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it-IT" sz="1800" b="1" i="0" u="none" strike="noStrike" kern="1200" cap="none" spc="0" normalizeH="0" baseline="0" noProof="0" dirty="0" smtClean="0">
                <a:ln>
                  <a:noFill/>
                </a:ln>
                <a:solidFill>
                  <a:srgbClr val="000000"/>
                </a:solidFill>
                <a:effectLst/>
                <a:uLnTx/>
                <a:uFillTx/>
                <a:latin typeface="Times New Roman" pitchFamily="18" charset="0"/>
                <a:ea typeface="+mn-ea"/>
                <a:cs typeface="+mn-cs"/>
              </a:rPr>
              <a:t>FROM </a:t>
            </a:r>
            <a:r>
              <a:rPr kumimoji="0" lang="it-IT" sz="1800" b="1" i="0" u="none" strike="noStrike" kern="1200" cap="none" spc="0" normalizeH="0" baseline="0" noProof="0" dirty="0">
                <a:ln>
                  <a:noFill/>
                </a:ln>
                <a:solidFill>
                  <a:srgbClr val="000000"/>
                </a:solidFill>
                <a:effectLst/>
                <a:uLnTx/>
                <a:uFillTx/>
                <a:latin typeface="Times New Roman" pitchFamily="18" charset="0"/>
                <a:ea typeface="+mn-ea"/>
                <a:cs typeface="+mn-cs"/>
              </a:rPr>
              <a:t>Lee </a:t>
            </a:r>
            <a:r>
              <a:rPr kumimoji="0" lang="it-IT" sz="1800" b="1" i="0" u="none" strike="noStrike" kern="1200" cap="none" spc="0" normalizeH="0" baseline="0" noProof="0" dirty="0" err="1">
                <a:ln>
                  <a:noFill/>
                </a:ln>
                <a:solidFill>
                  <a:srgbClr val="000000"/>
                </a:solidFill>
                <a:effectLst/>
                <a:uLnTx/>
                <a:uFillTx/>
                <a:latin typeface="Times New Roman" pitchFamily="18" charset="0"/>
                <a:ea typeface="+mn-ea"/>
                <a:cs typeface="+mn-cs"/>
              </a:rPr>
              <a:t>et</a:t>
            </a:r>
            <a:r>
              <a:rPr kumimoji="0" lang="it-IT" sz="1800" b="1" i="0" u="none" strike="noStrike" kern="1200" cap="none" spc="0" normalizeH="0" baseline="0" noProof="0" dirty="0">
                <a:ln>
                  <a:noFill/>
                </a:ln>
                <a:solidFill>
                  <a:srgbClr val="000000"/>
                </a:solidFill>
                <a:effectLst/>
                <a:uLnTx/>
                <a:uFillTx/>
                <a:latin typeface="Times New Roman" pitchFamily="18" charset="0"/>
                <a:ea typeface="+mn-ea"/>
                <a:cs typeface="+mn-cs"/>
              </a:rPr>
              <a:t> al. (2006), </a:t>
            </a:r>
            <a:r>
              <a:rPr kumimoji="0" lang="it-IT" sz="1800" b="1" i="0" u="none" strike="noStrike" kern="1200" cap="none" spc="0" normalizeH="0" baseline="0" noProof="0" dirty="0" smtClean="0">
                <a:ln>
                  <a:noFill/>
                </a:ln>
                <a:solidFill>
                  <a:srgbClr val="000000"/>
                </a:solidFill>
                <a:effectLst/>
                <a:uLnTx/>
                <a:uFillTx/>
                <a:latin typeface="Times New Roman" pitchFamily="18" charset="0"/>
                <a:ea typeface="+mn-ea"/>
                <a:cs typeface="+mn-cs"/>
              </a:rPr>
              <a:t>Management Science</a:t>
            </a:r>
            <a:endParaRPr kumimoji="0" lang="it-IT" sz="1800" b="1"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6" name="Text Box 5"/>
          <p:cNvSpPr txBox="1">
            <a:spLocks noChangeArrowheads="1"/>
          </p:cNvSpPr>
          <p:nvPr/>
        </p:nvSpPr>
        <p:spPr bwMode="auto">
          <a:xfrm>
            <a:off x="1371600" y="5999171"/>
            <a:ext cx="7924800" cy="461665"/>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it-IT" sz="2400" b="1" i="0" u="none" strike="noStrike" kern="1200" cap="none" spc="0" normalizeH="0" baseline="0" noProof="0" dirty="0" smtClean="0">
                <a:ln>
                  <a:noFill/>
                </a:ln>
                <a:solidFill>
                  <a:srgbClr val="000000"/>
                </a:solidFill>
                <a:effectLst/>
                <a:uLnTx/>
                <a:uFillTx/>
                <a:latin typeface="Times New Roman" pitchFamily="18" charset="0"/>
                <a:ea typeface="+mn-ea"/>
                <a:cs typeface="+mn-cs"/>
              </a:rPr>
              <a:t>community </a:t>
            </a:r>
            <a:r>
              <a:rPr kumimoji="0" lang="it-IT" sz="2400" b="1" i="0" u="none" strike="noStrike" kern="1200" cap="none" spc="0" normalizeH="0" baseline="0" noProof="0" dirty="0">
                <a:ln>
                  <a:noFill/>
                </a:ln>
                <a:solidFill>
                  <a:srgbClr val="000000"/>
                </a:solidFill>
                <a:effectLst/>
                <a:uLnTx/>
                <a:uFillTx/>
                <a:latin typeface="Times New Roman" pitchFamily="18" charset="0"/>
                <a:ea typeface="+mn-ea"/>
                <a:cs typeface="+mn-cs"/>
              </a:rPr>
              <a:t>of </a:t>
            </a:r>
            <a:r>
              <a:rPr kumimoji="0" lang="it-IT" sz="2400" b="1" i="0" u="none" strike="noStrike" kern="1200" cap="none" spc="0" normalizeH="0" baseline="0" noProof="0" dirty="0" smtClean="0">
                <a:ln>
                  <a:noFill/>
                </a:ln>
                <a:solidFill>
                  <a:srgbClr val="000000"/>
                </a:solidFill>
                <a:effectLst/>
                <a:uLnTx/>
                <a:uFillTx/>
                <a:latin typeface="Times New Roman" pitchFamily="18" charset="0"/>
                <a:ea typeface="+mn-ea"/>
                <a:cs typeface="+mn-cs"/>
              </a:rPr>
              <a:t>interest </a:t>
            </a:r>
            <a:r>
              <a:rPr kumimoji="0" lang="it-IT" sz="2400" b="0" i="0" u="none" strike="noStrike" kern="1200" cap="none" spc="0" normalizeH="0" baseline="0" noProof="0" dirty="0" smtClean="0">
                <a:ln>
                  <a:noFill/>
                </a:ln>
                <a:solidFill>
                  <a:srgbClr val="000000"/>
                </a:solidFill>
                <a:effectLst/>
                <a:uLnTx/>
                <a:uFillTx/>
                <a:latin typeface="Times New Roman" pitchFamily="18" charset="0"/>
                <a:ea typeface="+mn-ea"/>
                <a:cs typeface="+mn-cs"/>
              </a:rPr>
              <a:t>[</a:t>
            </a:r>
            <a:r>
              <a:rPr kumimoji="0" lang="it-IT" sz="2400" b="0" i="0" u="none" strike="noStrike" kern="1200" cap="none" spc="0" normalizeH="0" baseline="0" noProof="0" dirty="0" err="1" smtClean="0">
                <a:ln>
                  <a:noFill/>
                </a:ln>
                <a:solidFill>
                  <a:srgbClr val="000000"/>
                </a:solidFill>
                <a:effectLst/>
                <a:uLnTx/>
                <a:uFillTx/>
                <a:latin typeface="Times New Roman" pitchFamily="18" charset="0"/>
                <a:ea typeface="+mn-ea"/>
                <a:cs typeface="+mn-cs"/>
              </a:rPr>
              <a:t>Rohlfs</a:t>
            </a:r>
            <a:r>
              <a:rPr kumimoji="0" lang="it-IT" sz="2400" b="0" i="0" u="none" strike="noStrike" kern="1200" cap="none" spc="0" normalizeH="0" baseline="0" noProof="0" dirty="0" smtClean="0">
                <a:ln>
                  <a:noFill/>
                </a:ln>
                <a:solidFill>
                  <a:srgbClr val="000000"/>
                </a:solidFill>
                <a:effectLst/>
                <a:uLnTx/>
                <a:uFillTx/>
                <a:latin typeface="Times New Roman" pitchFamily="18" charset="0"/>
                <a:ea typeface="+mn-ea"/>
                <a:cs typeface="+mn-cs"/>
              </a:rPr>
              <a:t> 2003]</a:t>
            </a:r>
            <a:endParaRPr kumimoji="0" lang="it-IT" sz="2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7" name="Freccia a destra 6"/>
          <p:cNvSpPr/>
          <p:nvPr/>
        </p:nvSpPr>
        <p:spPr>
          <a:xfrm>
            <a:off x="304800" y="5962053"/>
            <a:ext cx="762000" cy="5149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a:ea typeface="+mn-ea"/>
              <a:cs typeface="+mn-cs"/>
            </a:endParaRPr>
          </a:p>
        </p:txBody>
      </p:sp>
    </p:spTree>
    <p:extLst>
      <p:ext uri="{BB962C8B-B14F-4D97-AF65-F5344CB8AC3E}">
        <p14:creationId xmlns:p14="http://schemas.microsoft.com/office/powerpoint/2010/main" val="1864760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3"/>
          <p:cNvSpPr>
            <a:spLocks noGrp="1"/>
          </p:cNvSpPr>
          <p:nvPr>
            <p:ph type="sldNum" sz="quarter" idx="12"/>
          </p:nvPr>
        </p:nvSpPr>
        <p:spPr/>
        <p:txBody>
          <a:bodyPr/>
          <a:lstStyle/>
          <a:p>
            <a:fld id="{EB86E2AD-731B-4FE6-A7FC-19B53B1BC6C2}" type="slidenum">
              <a:rPr lang="it-IT"/>
              <a:pPr/>
              <a:t>2</a:t>
            </a:fld>
            <a:endParaRPr lang="it-IT"/>
          </a:p>
        </p:txBody>
      </p:sp>
      <p:sp>
        <p:nvSpPr>
          <p:cNvPr id="167938" name="Text Box 2"/>
          <p:cNvSpPr txBox="1">
            <a:spLocks noChangeArrowheads="1"/>
          </p:cNvSpPr>
          <p:nvPr/>
        </p:nvSpPr>
        <p:spPr bwMode="auto">
          <a:xfrm>
            <a:off x="1066800" y="3352800"/>
            <a:ext cx="6705600" cy="2101850"/>
          </a:xfrm>
          <a:prstGeom prst="rect">
            <a:avLst/>
          </a:prstGeom>
          <a:noFill/>
          <a:ln w="9525">
            <a:noFill/>
            <a:miter lim="800000"/>
            <a:headEnd/>
            <a:tailEnd/>
          </a:ln>
          <a:effectLst/>
        </p:spPr>
        <p:txBody>
          <a:bodyPr>
            <a:spAutoFit/>
          </a:bodyPr>
          <a:lstStyle/>
          <a:p>
            <a:pPr algn="ctr">
              <a:spcBef>
                <a:spcPct val="50000"/>
              </a:spcBef>
            </a:pPr>
            <a:r>
              <a:rPr lang="en-US" sz="4400" b="1" dirty="0">
                <a:solidFill>
                  <a:srgbClr val="CC3300"/>
                </a:solidFill>
              </a:rPr>
              <a:t>Innovation in a network market: the start-up problem</a:t>
            </a:r>
          </a:p>
        </p:txBody>
      </p:sp>
      <p:pic>
        <p:nvPicPr>
          <p:cNvPr id="4" name="Immagine 3"/>
          <p:cNvPicPr>
            <a:picLocks noChangeAspect="1"/>
          </p:cNvPicPr>
          <p:nvPr/>
        </p:nvPicPr>
        <p:blipFill>
          <a:blip r:embed="rId2"/>
          <a:stretch>
            <a:fillRect/>
          </a:stretch>
        </p:blipFill>
        <p:spPr>
          <a:xfrm>
            <a:off x="2209800" y="288636"/>
            <a:ext cx="4724400" cy="2438400"/>
          </a:xfrm>
          <a:prstGeom prst="rect">
            <a:avLst/>
          </a:prstGeom>
        </p:spPr>
      </p:pic>
    </p:spTree>
    <p:extLst>
      <p:ext uri="{BB962C8B-B14F-4D97-AF65-F5344CB8AC3E}">
        <p14:creationId xmlns:p14="http://schemas.microsoft.com/office/powerpoint/2010/main" val="4911902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EAADAE7-CF61-4413-9610-FD6685ADE924}" type="slidenum">
              <a:rPr kumimoji="0" lang="it-IT"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it-IT"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3" name="Freccia a destra 2"/>
          <p:cNvSpPr/>
          <p:nvPr/>
        </p:nvSpPr>
        <p:spPr>
          <a:xfrm>
            <a:off x="76200" y="267855"/>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a:ea typeface="+mn-ea"/>
              <a:cs typeface="+mn-cs"/>
            </a:endParaRPr>
          </a:p>
        </p:txBody>
      </p:sp>
      <p:sp>
        <p:nvSpPr>
          <p:cNvPr id="4" name="Rettangolo 3"/>
          <p:cNvSpPr/>
          <p:nvPr/>
        </p:nvSpPr>
        <p:spPr>
          <a:xfrm>
            <a:off x="1066800" y="267855"/>
            <a:ext cx="7619999" cy="784830"/>
          </a:xfrm>
          <a:prstGeom prst="rect">
            <a:avLst/>
          </a:prstGeom>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it-IT" sz="1800" b="1" i="0" u="none" strike="noStrike" kern="1200" cap="none" spc="0" normalizeH="0" baseline="0" noProof="0" dirty="0" smtClean="0">
                <a:ln>
                  <a:noFill/>
                </a:ln>
                <a:solidFill>
                  <a:srgbClr val="000000"/>
                </a:solidFill>
                <a:effectLst/>
                <a:uLnTx/>
                <a:uFillTx/>
                <a:latin typeface="Times New Roman" pitchFamily="18" charset="0"/>
                <a:ea typeface="+mn-ea"/>
                <a:cs typeface="+mn-cs"/>
              </a:rPr>
              <a:t>Multi-</a:t>
            </a:r>
            <a:r>
              <a:rPr kumimoji="0" lang="it-IT" sz="1800" b="1" i="0" u="none" strike="noStrike" kern="1200" cap="none" spc="0" normalizeH="0" baseline="0" noProof="0" dirty="0" err="1" smtClean="0">
                <a:ln>
                  <a:noFill/>
                </a:ln>
                <a:solidFill>
                  <a:srgbClr val="000000"/>
                </a:solidFill>
                <a:effectLst/>
                <a:uLnTx/>
                <a:uFillTx/>
                <a:latin typeface="Times New Roman" pitchFamily="18" charset="0"/>
                <a:ea typeface="+mn-ea"/>
                <a:cs typeface="+mn-cs"/>
              </a:rPr>
              <a:t>homing</a:t>
            </a:r>
            <a:r>
              <a:rPr kumimoji="0" lang="it-IT" sz="1800" b="1" i="0" u="none" strike="noStrike" kern="1200" cap="none" spc="0" normalizeH="0" baseline="0" noProof="0" dirty="0" smtClean="0">
                <a:ln>
                  <a:noFill/>
                </a:ln>
                <a:solidFill>
                  <a:srgbClr val="000000"/>
                </a:solidFill>
                <a:effectLst/>
                <a:uLnTx/>
                <a:uFillTx/>
                <a:latin typeface="Times New Roman" pitchFamily="18" charset="0"/>
                <a:ea typeface="+mn-ea"/>
                <a:cs typeface="+mn-cs"/>
              </a:rPr>
              <a:t> (on </a:t>
            </a:r>
            <a:r>
              <a:rPr kumimoji="0" lang="it-IT" sz="1800" b="1" i="0" u="none" strike="noStrike" kern="1200" cap="none" spc="0" normalizeH="0" baseline="0" noProof="0" dirty="0" err="1" smtClean="0">
                <a:ln>
                  <a:noFill/>
                </a:ln>
                <a:solidFill>
                  <a:srgbClr val="000000"/>
                </a:solidFill>
                <a:effectLst/>
                <a:uLnTx/>
                <a:uFillTx/>
                <a:latin typeface="Times New Roman" pitchFamily="18" charset="0"/>
                <a:ea typeface="+mn-ea"/>
                <a:cs typeface="+mn-cs"/>
              </a:rPr>
              <a:t>both</a:t>
            </a:r>
            <a:r>
              <a:rPr kumimoji="0" lang="it-IT" sz="1800" b="1" i="0" u="none" strike="noStrike" kern="1200" cap="none" spc="0" normalizeH="0" baseline="0" noProof="0" dirty="0" smtClean="0">
                <a:ln>
                  <a:noFill/>
                </a:ln>
                <a:solidFill>
                  <a:srgbClr val="000000"/>
                </a:solidFill>
                <a:effectLst/>
                <a:uLnTx/>
                <a:uFillTx/>
                <a:latin typeface="Times New Roman" pitchFamily="18" charset="0"/>
                <a:ea typeface="+mn-ea"/>
                <a:cs typeface="+mn-cs"/>
              </a:rPr>
              <a:t> consumers’ and </a:t>
            </a:r>
            <a:r>
              <a:rPr kumimoji="0" lang="it-IT" sz="1800" b="1" i="0" u="none" strike="noStrike" kern="1200" cap="none" spc="0" normalizeH="0" baseline="0" noProof="0" dirty="0" err="1" smtClean="0">
                <a:ln>
                  <a:noFill/>
                </a:ln>
                <a:solidFill>
                  <a:srgbClr val="000000"/>
                </a:solidFill>
                <a:effectLst/>
                <a:uLnTx/>
                <a:uFillTx/>
                <a:latin typeface="Times New Roman" pitchFamily="18" charset="0"/>
                <a:ea typeface="+mn-ea"/>
                <a:cs typeface="+mn-cs"/>
              </a:rPr>
              <a:t>producers</a:t>
            </a:r>
            <a:r>
              <a:rPr kumimoji="0" lang="it-IT" sz="1800" b="1" i="0" u="none" strike="noStrike" kern="1200" cap="none" spc="0" normalizeH="0" baseline="0" noProof="0" dirty="0" smtClean="0">
                <a:ln>
                  <a:noFill/>
                </a:ln>
                <a:solidFill>
                  <a:srgbClr val="000000"/>
                </a:solidFill>
                <a:effectLst/>
                <a:uLnTx/>
                <a:uFillTx/>
                <a:latin typeface="Times New Roman" pitchFamily="18" charset="0"/>
                <a:ea typeface="+mn-ea"/>
                <a:cs typeface="+mn-cs"/>
              </a:rPr>
              <a:t>’ </a:t>
            </a:r>
            <a:r>
              <a:rPr kumimoji="0" lang="it-IT" sz="1800" b="1" i="0" u="none" strike="noStrike" kern="1200" cap="none" spc="0" normalizeH="0" baseline="0" noProof="0" dirty="0" err="1" smtClean="0">
                <a:ln>
                  <a:noFill/>
                </a:ln>
                <a:solidFill>
                  <a:srgbClr val="000000"/>
                </a:solidFill>
                <a:effectLst/>
                <a:uLnTx/>
                <a:uFillTx/>
                <a:latin typeface="Times New Roman" pitchFamily="18" charset="0"/>
                <a:ea typeface="+mn-ea"/>
                <a:cs typeface="+mn-cs"/>
              </a:rPr>
              <a:t>sides</a:t>
            </a:r>
            <a:r>
              <a:rPr kumimoji="0" lang="it-IT" sz="1800" b="1" i="0" u="none" strike="noStrike" kern="1200" cap="none" spc="0" normalizeH="0" baseline="0" noProof="0" dirty="0" smtClean="0">
                <a:ln>
                  <a:noFill/>
                </a:ln>
                <a:solidFill>
                  <a:srgbClr val="000000"/>
                </a:solidFill>
                <a:effectLst/>
                <a:uLnTx/>
                <a:uFillTx/>
                <a:latin typeface="Times New Roman" pitchFamily="18" charset="0"/>
                <a:ea typeface="+mn-ea"/>
                <a:cs typeface="+mn-cs"/>
              </a:rPr>
              <a:t>)</a:t>
            </a:r>
            <a:endParaRPr kumimoji="0" lang="en-US" sz="1800" b="0" i="0" u="none" strike="noStrike" kern="1200" cap="none" spc="0" normalizeH="0" baseline="0" noProof="0" dirty="0">
              <a:ln>
                <a:noFill/>
              </a:ln>
              <a:solidFill>
                <a:srgbClr val="000000"/>
              </a:solidFill>
              <a:effectLst/>
              <a:uLnTx/>
              <a:uFillTx/>
              <a:latin typeface="Times New Roman" pitchFamily="18" charset="0"/>
              <a:ea typeface="+mn-ea"/>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it-IT" sz="18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pic>
        <p:nvPicPr>
          <p:cNvPr id="5" name="Immagine 4"/>
          <p:cNvPicPr>
            <a:picLocks noChangeAspect="1"/>
          </p:cNvPicPr>
          <p:nvPr/>
        </p:nvPicPr>
        <p:blipFill>
          <a:blip r:embed="rId2"/>
          <a:stretch>
            <a:fillRect/>
          </a:stretch>
        </p:blipFill>
        <p:spPr>
          <a:xfrm>
            <a:off x="1219200" y="1027285"/>
            <a:ext cx="6248400" cy="1487315"/>
          </a:xfrm>
          <a:prstGeom prst="rect">
            <a:avLst/>
          </a:prstGeom>
        </p:spPr>
      </p:pic>
      <p:sp>
        <p:nvSpPr>
          <p:cNvPr id="7" name="AutoShape 8" descr="PS5 e Xbox Series X/S faccia a faccia in un video confronto di FIFA 21 •  Eurogamer.i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pic>
        <p:nvPicPr>
          <p:cNvPr id="1036" name="Picture 12" descr="PS5 e Xbox Series X/S faccia a faccia in un video confronto di FIFA 21 •  Eurogamer.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048000"/>
            <a:ext cx="5943600" cy="2018406"/>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p:cNvSpPr txBox="1"/>
          <p:nvPr/>
        </p:nvSpPr>
        <p:spPr>
          <a:xfrm>
            <a:off x="257174" y="5382161"/>
            <a:ext cx="8455025" cy="132343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000" b="0" i="0" u="none" strike="noStrike" kern="1200" cap="none" spc="0" normalizeH="0" baseline="0" noProof="0" dirty="0" err="1" smtClean="0">
                <a:ln>
                  <a:noFill/>
                </a:ln>
                <a:solidFill>
                  <a:srgbClr val="000000"/>
                </a:solidFill>
                <a:effectLst/>
                <a:uLnTx/>
                <a:uFillTx/>
                <a:latin typeface="Times New Roman" pitchFamily="18" charset="0"/>
                <a:ea typeface="+mn-ea"/>
                <a:cs typeface="+mn-cs"/>
              </a:rPr>
              <a:t>Rysman</a:t>
            </a:r>
            <a:r>
              <a:rPr kumimoji="0" lang="en-GB" sz="2000" b="0" i="0" u="none" strike="noStrike" kern="1200" cap="none" spc="0" normalizeH="0" baseline="0" noProof="0" dirty="0" smtClean="0">
                <a:ln>
                  <a:noFill/>
                </a:ln>
                <a:solidFill>
                  <a:srgbClr val="000000"/>
                </a:solidFill>
                <a:effectLst/>
                <a:uLnTx/>
                <a:uFillTx/>
                <a:latin typeface="Times New Roman" pitchFamily="18" charset="0"/>
                <a:ea typeface="+mn-ea"/>
                <a:cs typeface="+mn-cs"/>
              </a:rPr>
              <a:t> (2009, JEP, p. 134): “[….]fixed </a:t>
            </a:r>
            <a:r>
              <a:rPr kumimoji="0" lang="en-GB" sz="2000" b="0" i="0" u="none" strike="noStrike" kern="1200" cap="none" spc="0" normalizeH="0" baseline="0" noProof="0" dirty="0">
                <a:ln>
                  <a:noFill/>
                </a:ln>
                <a:solidFill>
                  <a:srgbClr val="000000"/>
                </a:solidFill>
                <a:effectLst/>
                <a:uLnTx/>
                <a:uFillTx/>
                <a:latin typeface="Times New Roman" pitchFamily="18" charset="0"/>
                <a:ea typeface="+mn-ea"/>
                <a:cs typeface="+mn-cs"/>
              </a:rPr>
              <a:t>cost of producing a video </a:t>
            </a:r>
            <a:r>
              <a:rPr kumimoji="0" lang="en-GB" sz="2000" b="0" i="0" u="none" strike="noStrike" kern="1200" cap="none" spc="0" normalizeH="0" baseline="0" noProof="0" dirty="0" smtClean="0">
                <a:ln>
                  <a:noFill/>
                </a:ln>
                <a:solidFill>
                  <a:srgbClr val="000000"/>
                </a:solidFill>
                <a:effectLst/>
                <a:uLnTx/>
                <a:uFillTx/>
                <a:latin typeface="Times New Roman" pitchFamily="18" charset="0"/>
                <a:ea typeface="+mn-ea"/>
                <a:cs typeface="+mn-cs"/>
              </a:rPr>
              <a:t>game for </a:t>
            </a:r>
            <a:r>
              <a:rPr kumimoji="0" lang="en-GB" sz="2000" b="0" i="0" u="none" strike="noStrike" kern="1200" cap="none" spc="0" normalizeH="0" baseline="0" noProof="0" dirty="0">
                <a:ln>
                  <a:noFill/>
                </a:ln>
                <a:solidFill>
                  <a:srgbClr val="000000"/>
                </a:solidFill>
                <a:effectLst/>
                <a:uLnTx/>
                <a:uFillTx/>
                <a:latin typeface="Times New Roman" pitchFamily="18" charset="0"/>
                <a:ea typeface="+mn-ea"/>
                <a:cs typeface="+mn-cs"/>
              </a:rPr>
              <a:t>one more standard have reduced over time relative to the overall fixed costs </a:t>
            </a:r>
            <a:r>
              <a:rPr kumimoji="0" lang="en-GB" sz="2000" b="0" i="0" u="none" strike="noStrike" kern="1200" cap="none" spc="0" normalizeH="0" baseline="0" noProof="0" dirty="0" smtClean="0">
                <a:ln>
                  <a:noFill/>
                </a:ln>
                <a:solidFill>
                  <a:srgbClr val="000000"/>
                </a:solidFill>
                <a:effectLst/>
                <a:uLnTx/>
                <a:uFillTx/>
                <a:latin typeface="Times New Roman" pitchFamily="18" charset="0"/>
                <a:ea typeface="+mn-ea"/>
                <a:cs typeface="+mn-cs"/>
              </a:rPr>
              <a:t>of producing </a:t>
            </a:r>
            <a:r>
              <a:rPr kumimoji="0" lang="en-GB" sz="2000" b="0" i="0" u="none" strike="noStrike" kern="1200" cap="none" spc="0" normalizeH="0" baseline="0" noProof="0" dirty="0">
                <a:ln>
                  <a:noFill/>
                </a:ln>
                <a:solidFill>
                  <a:srgbClr val="000000"/>
                </a:solidFill>
                <a:effectLst/>
                <a:uLnTx/>
                <a:uFillTx/>
                <a:latin typeface="Times New Roman" pitchFamily="18" charset="0"/>
                <a:ea typeface="+mn-ea"/>
                <a:cs typeface="+mn-cs"/>
              </a:rPr>
              <a:t>a game, which has led to increased distribution of games across </a:t>
            </a:r>
            <a:r>
              <a:rPr kumimoji="0" lang="en-GB" sz="2000" b="0" i="0" u="none" strike="noStrike" kern="1200" cap="none" spc="0" normalizeH="0" baseline="0" noProof="0" dirty="0" smtClean="0">
                <a:ln>
                  <a:noFill/>
                </a:ln>
                <a:solidFill>
                  <a:srgbClr val="000000"/>
                </a:solidFill>
                <a:effectLst/>
                <a:uLnTx/>
                <a:uFillTx/>
                <a:latin typeface="Times New Roman" pitchFamily="18" charset="0"/>
                <a:ea typeface="+mn-ea"/>
                <a:cs typeface="+mn-cs"/>
              </a:rPr>
              <a:t>multiple game </a:t>
            </a:r>
            <a:r>
              <a:rPr kumimoji="0" lang="en-GB" sz="2000" b="0" i="0" u="none" strike="noStrike" kern="1200" cap="none" spc="0" normalizeH="0" baseline="0" noProof="0" dirty="0">
                <a:ln>
                  <a:noFill/>
                </a:ln>
                <a:solidFill>
                  <a:srgbClr val="000000"/>
                </a:solidFill>
                <a:effectLst/>
                <a:uLnTx/>
                <a:uFillTx/>
                <a:latin typeface="Times New Roman" pitchFamily="18" charset="0"/>
                <a:ea typeface="+mn-ea"/>
                <a:cs typeface="+mn-cs"/>
              </a:rPr>
              <a:t>systems (for example, PlayStation, Nintendo, and </a:t>
            </a:r>
            <a:r>
              <a:rPr kumimoji="0" lang="en-GB" sz="2000" b="0" i="0" u="none" strike="noStrike" kern="1200" cap="none" spc="0" normalizeH="0" baseline="0" noProof="0" dirty="0" smtClean="0">
                <a:ln>
                  <a:noFill/>
                </a:ln>
                <a:solidFill>
                  <a:srgbClr val="000000"/>
                </a:solidFill>
                <a:effectLst/>
                <a:uLnTx/>
                <a:uFillTx/>
                <a:latin typeface="Times New Roman" pitchFamily="18" charset="0"/>
                <a:ea typeface="+mn-ea"/>
                <a:cs typeface="+mn-cs"/>
              </a:rPr>
              <a:t>Xbox).”</a:t>
            </a:r>
            <a:endParaRPr kumimoji="0" lang="en-US" sz="20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983589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EAADAE7-CF61-4413-9610-FD6685ADE924}" type="slidenum">
              <a:rPr kumimoji="0" lang="it-IT"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it-IT"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pic>
        <p:nvPicPr>
          <p:cNvPr id="1026" name="Picture 2" descr="https://blog.dealroom.co/wp-content/uploads/2018/12/Slide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56853"/>
            <a:ext cx="8337101" cy="4925474"/>
          </a:xfrm>
          <a:prstGeom prst="rect">
            <a:avLst/>
          </a:prstGeom>
          <a:noFill/>
          <a:extLst>
            <a:ext uri="{909E8E84-426E-40DD-AFC4-6F175D3DCCD1}">
              <a14:hiddenFill xmlns:a14="http://schemas.microsoft.com/office/drawing/2010/main">
                <a:solidFill>
                  <a:srgbClr val="FFFFFF"/>
                </a:solidFill>
              </a14:hiddenFill>
            </a:ext>
          </a:extLst>
        </p:spPr>
      </p:pic>
      <p:sp>
        <p:nvSpPr>
          <p:cNvPr id="3" name="Rettangolo 2"/>
          <p:cNvSpPr/>
          <p:nvPr/>
        </p:nvSpPr>
        <p:spPr>
          <a:xfrm>
            <a:off x="838200" y="118025"/>
            <a:ext cx="7619999" cy="1338828"/>
          </a:xfrm>
          <a:prstGeom prst="rect">
            <a:avLst/>
          </a:prstGeom>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it-IT" sz="1800" b="1" i="0" u="none" strike="noStrike" kern="1200" cap="none" spc="0" normalizeH="0" baseline="0" noProof="0" dirty="0" smtClean="0">
                <a:ln>
                  <a:noFill/>
                </a:ln>
                <a:solidFill>
                  <a:srgbClr val="000000"/>
                </a:solidFill>
                <a:effectLst/>
                <a:uLnTx/>
                <a:uFillTx/>
                <a:latin typeface="Times New Roman" pitchFamily="18" charset="0"/>
                <a:ea typeface="+mn-ea"/>
                <a:cs typeface="+mn-cs"/>
              </a:rPr>
              <a:t>“Local</a:t>
            </a:r>
            <a:r>
              <a:rPr kumimoji="0" lang="it-IT" sz="1800" b="1" i="0" u="none" strike="noStrike" kern="1200" cap="none" spc="0" normalizeH="0" baseline="0" noProof="0" dirty="0">
                <a:ln>
                  <a:noFill/>
                </a:ln>
                <a:solidFill>
                  <a:srgbClr val="000000"/>
                </a:solidFill>
                <a:effectLst/>
                <a:uLnTx/>
                <a:uFillTx/>
                <a:latin typeface="Times New Roman" pitchFamily="18" charset="0"/>
                <a:ea typeface="+mn-ea"/>
                <a:cs typeface="+mn-cs"/>
              </a:rPr>
              <a:t>” network </a:t>
            </a:r>
            <a:r>
              <a:rPr kumimoji="0" lang="it-IT" sz="1800" b="1" i="0" u="none" strike="noStrike" kern="1200" cap="none" spc="0" normalizeH="0" baseline="0" noProof="0" dirty="0" err="1" smtClean="0">
                <a:ln>
                  <a:noFill/>
                </a:ln>
                <a:solidFill>
                  <a:srgbClr val="000000"/>
                </a:solidFill>
                <a:effectLst/>
                <a:uLnTx/>
                <a:uFillTx/>
                <a:latin typeface="Times New Roman" pitchFamily="18" charset="0"/>
                <a:ea typeface="+mn-ea"/>
                <a:cs typeface="+mn-cs"/>
              </a:rPr>
              <a:t>externalities</a:t>
            </a:r>
            <a:r>
              <a:rPr kumimoji="0" lang="it-IT" sz="1800" b="1" i="0" u="none" strike="noStrike" kern="1200" cap="none" spc="0" normalizeH="0" baseline="0" noProof="0" dirty="0" smtClean="0">
                <a:ln>
                  <a:noFill/>
                </a:ln>
                <a:solidFill>
                  <a:srgbClr val="000000"/>
                </a:solidFill>
                <a:effectLst/>
                <a:uLnTx/>
                <a:uFillTx/>
                <a:latin typeface="Times New Roman" pitchFamily="18" charset="0"/>
                <a:ea typeface="+mn-ea"/>
                <a:cs typeface="+mn-cs"/>
              </a:rPr>
              <a:t> </a:t>
            </a:r>
            <a:r>
              <a:rPr kumimoji="0" lang="it-IT" sz="1800" b="0" i="0" u="none" strike="noStrike" kern="1200" cap="none" spc="0" normalizeH="0" baseline="0" noProof="0" dirty="0">
                <a:ln>
                  <a:noFill/>
                </a:ln>
                <a:solidFill>
                  <a:srgbClr val="000000"/>
                </a:solidFill>
                <a:effectLst/>
                <a:uLnTx/>
                <a:uFillTx/>
                <a:latin typeface="Times New Roman" pitchFamily="18" charset="0"/>
                <a:ea typeface="+mn-ea"/>
                <a:cs typeface="+mn-cs"/>
              </a:rPr>
              <a:t>[</a:t>
            </a:r>
            <a:r>
              <a:rPr kumimoji="0" lang="it-IT" sz="1800" b="0" i="0" u="none" strike="noStrike" kern="1200" cap="none" spc="0" normalizeH="0" baseline="0" noProof="0" dirty="0" err="1" smtClean="0">
                <a:ln>
                  <a:noFill/>
                </a:ln>
                <a:solidFill>
                  <a:srgbClr val="000000"/>
                </a:solidFill>
                <a:effectLst/>
                <a:uLnTx/>
                <a:uFillTx/>
                <a:latin typeface="Times New Roman" pitchFamily="18" charset="0"/>
                <a:ea typeface="+mn-ea"/>
                <a:cs typeface="+mn-cs"/>
              </a:rPr>
              <a:t>Koski</a:t>
            </a:r>
            <a:r>
              <a:rPr kumimoji="0" lang="it-IT" sz="1800" b="0" i="0" u="none" strike="noStrike" kern="1200" cap="none" spc="0" normalizeH="0" baseline="0" noProof="0" dirty="0" smtClean="0">
                <a:ln>
                  <a:noFill/>
                </a:ln>
                <a:solidFill>
                  <a:srgbClr val="000000"/>
                </a:solidFill>
                <a:effectLst/>
                <a:uLnTx/>
                <a:uFillTx/>
                <a:latin typeface="Times New Roman" pitchFamily="18" charset="0"/>
                <a:ea typeface="+mn-ea"/>
                <a:cs typeface="+mn-cs"/>
              </a:rPr>
              <a:t> </a:t>
            </a:r>
            <a:r>
              <a:rPr kumimoji="0" lang="it-IT" sz="1800" b="0" i="0" u="none" strike="noStrike" kern="1200" cap="none" spc="0" normalizeH="0" baseline="0" noProof="0" dirty="0">
                <a:ln>
                  <a:noFill/>
                </a:ln>
                <a:solidFill>
                  <a:srgbClr val="000000"/>
                </a:solidFill>
                <a:effectLst/>
                <a:uLnTx/>
                <a:uFillTx/>
                <a:latin typeface="Times New Roman" pitchFamily="18" charset="0"/>
                <a:ea typeface="+mn-ea"/>
                <a:cs typeface="+mn-cs"/>
              </a:rPr>
              <a:t>and </a:t>
            </a:r>
            <a:r>
              <a:rPr kumimoji="0" lang="it-IT" sz="1800" b="0" i="0" u="none" strike="noStrike" kern="1200" cap="none" spc="0" normalizeH="0" baseline="0" noProof="0" dirty="0" err="1">
                <a:ln>
                  <a:noFill/>
                </a:ln>
                <a:solidFill>
                  <a:srgbClr val="000000"/>
                </a:solidFill>
                <a:effectLst/>
                <a:uLnTx/>
                <a:uFillTx/>
                <a:latin typeface="Times New Roman" pitchFamily="18" charset="0"/>
                <a:ea typeface="+mn-ea"/>
                <a:cs typeface="+mn-cs"/>
              </a:rPr>
              <a:t>Kretschmer</a:t>
            </a:r>
            <a:r>
              <a:rPr kumimoji="0" lang="it-IT" sz="1800" b="0" i="0" u="none" strike="noStrike" kern="1200" cap="none" spc="0" normalizeH="0" baseline="0" noProof="0" dirty="0">
                <a:ln>
                  <a:noFill/>
                </a:ln>
                <a:solidFill>
                  <a:srgbClr val="000000"/>
                </a:solidFill>
                <a:effectLst/>
                <a:uLnTx/>
                <a:uFillTx/>
                <a:latin typeface="Times New Roman" pitchFamily="18" charset="0"/>
                <a:ea typeface="+mn-ea"/>
                <a:cs typeface="+mn-cs"/>
              </a:rPr>
              <a:t> 2008] </a:t>
            </a:r>
            <a:r>
              <a:rPr kumimoji="0" lang="it-IT" sz="1800" b="0" i="0" u="none" strike="noStrike" kern="1200" cap="none" spc="0" normalizeH="0" baseline="0" noProof="0" dirty="0" smtClean="0">
                <a:ln>
                  <a:noFill/>
                </a:ln>
                <a:solidFill>
                  <a:srgbClr val="000000"/>
                </a:solidFill>
                <a:effectLst/>
                <a:uLnTx/>
                <a:uFillTx/>
                <a:latin typeface="Times New Roman" pitchFamily="18" charset="0"/>
                <a:ea typeface="+mn-ea"/>
                <a:cs typeface="+mn-cs"/>
              </a:rPr>
              <a:t>or </a:t>
            </a:r>
            <a:r>
              <a:rPr kumimoji="0" lang="it-IT" sz="1800" b="1" i="0" u="none" strike="noStrike" kern="1200" cap="none" spc="0" normalizeH="0" baseline="0" noProof="0" dirty="0" err="1" smtClean="0">
                <a:ln>
                  <a:noFill/>
                </a:ln>
                <a:solidFill>
                  <a:srgbClr val="000000"/>
                </a:solidFill>
                <a:effectLst/>
                <a:uLnTx/>
                <a:uFillTx/>
                <a:latin typeface="Times New Roman" pitchFamily="18" charset="0"/>
                <a:ea typeface="+mn-ea"/>
                <a:cs typeface="+mn-cs"/>
              </a:rPr>
              <a:t>within</a:t>
            </a:r>
            <a:r>
              <a:rPr kumimoji="0" lang="it-IT" sz="1800" b="1" i="0" u="none" strike="noStrike" kern="1200" cap="none" spc="0" normalizeH="0" baseline="0" noProof="0" dirty="0" smtClean="0">
                <a:ln>
                  <a:noFill/>
                </a:ln>
                <a:solidFill>
                  <a:srgbClr val="000000"/>
                </a:solidFill>
                <a:effectLst/>
                <a:uLnTx/>
                <a:uFillTx/>
                <a:latin typeface="Times New Roman" pitchFamily="18" charset="0"/>
                <a:ea typeface="+mn-ea"/>
                <a:cs typeface="+mn-cs"/>
              </a:rPr>
              <a:t>-country</a:t>
            </a:r>
            <a:r>
              <a:rPr kumimoji="0" lang="it-IT" sz="1800" b="0" i="0" u="none" strike="noStrike" kern="1200" cap="none" spc="0" normalizeH="0" baseline="0" noProof="0" dirty="0" smtClean="0">
                <a:ln>
                  <a:noFill/>
                </a:ln>
                <a:solidFill>
                  <a:srgbClr val="000000"/>
                </a:solidFill>
                <a:effectLst/>
                <a:uLnTx/>
                <a:uFillTx/>
                <a:latin typeface="Times New Roman" pitchFamily="18" charset="0"/>
                <a:ea typeface="+mn-ea"/>
                <a:cs typeface="+mn-cs"/>
              </a:rPr>
              <a:t> </a:t>
            </a:r>
            <a:r>
              <a:rPr kumimoji="0" lang="it-IT" sz="1800" b="0" i="0" u="none" strike="noStrike" kern="1200" cap="none" spc="0" normalizeH="0" baseline="0" noProof="0" dirty="0">
                <a:ln>
                  <a:noFill/>
                </a:ln>
                <a:solidFill>
                  <a:srgbClr val="000000"/>
                </a:solidFill>
                <a:effectLst/>
                <a:uLnTx/>
                <a:uFillTx/>
                <a:latin typeface="Times New Roman" pitchFamily="18" charset="0"/>
                <a:ea typeface="+mn-ea"/>
                <a:cs typeface="+mn-cs"/>
              </a:rPr>
              <a:t>(e.g. </a:t>
            </a:r>
            <a:r>
              <a:rPr kumimoji="0" lang="it-IT" sz="1800" b="0" i="0" u="none" strike="noStrike" kern="1200" cap="none" spc="0" normalizeH="0" baseline="0" noProof="0" dirty="0" err="1">
                <a:ln>
                  <a:noFill/>
                </a:ln>
                <a:solidFill>
                  <a:srgbClr val="000000"/>
                </a:solidFill>
                <a:effectLst/>
                <a:uLnTx/>
                <a:uFillTx/>
                <a:latin typeface="Times New Roman" pitchFamily="18" charset="0"/>
                <a:ea typeface="+mn-ea"/>
                <a:cs typeface="+mn-cs"/>
              </a:rPr>
              <a:t>food</a:t>
            </a:r>
            <a:r>
              <a:rPr kumimoji="0" lang="it-IT" sz="1800" b="0" i="0" u="none" strike="noStrike" kern="1200" cap="none" spc="0" normalizeH="0" baseline="0" noProof="0" dirty="0">
                <a:ln>
                  <a:noFill/>
                </a:ln>
                <a:solidFill>
                  <a:srgbClr val="000000"/>
                </a:solidFill>
                <a:effectLst/>
                <a:uLnTx/>
                <a:uFillTx/>
                <a:latin typeface="Times New Roman" pitchFamily="18" charset="0"/>
                <a:ea typeface="+mn-ea"/>
                <a:cs typeface="+mn-cs"/>
              </a:rPr>
              <a:t> delivery) </a:t>
            </a:r>
            <a:r>
              <a:rPr kumimoji="0" lang="it-IT" sz="1800" b="1" i="0" u="none" strike="noStrike" kern="1200" cap="none" spc="0" normalizeH="0" baseline="0" noProof="0" dirty="0" smtClean="0">
                <a:ln>
                  <a:noFill/>
                </a:ln>
                <a:solidFill>
                  <a:srgbClr val="000000"/>
                </a:solidFill>
                <a:effectLst/>
                <a:uLnTx/>
                <a:uFillTx/>
                <a:latin typeface="Times New Roman" pitchFamily="18" charset="0"/>
                <a:ea typeface="+mn-ea"/>
                <a:cs typeface="+mn-cs"/>
              </a:rPr>
              <a:t>network </a:t>
            </a:r>
            <a:r>
              <a:rPr kumimoji="0" lang="it-IT" sz="1800" b="1" i="0" u="none" strike="noStrike" kern="1200" cap="none" spc="0" normalizeH="0" baseline="0" noProof="0" dirty="0" err="1" smtClean="0">
                <a:ln>
                  <a:noFill/>
                </a:ln>
                <a:solidFill>
                  <a:srgbClr val="000000"/>
                </a:solidFill>
                <a:effectLst/>
                <a:uLnTx/>
                <a:uFillTx/>
                <a:latin typeface="Times New Roman" pitchFamily="18" charset="0"/>
                <a:ea typeface="+mn-ea"/>
                <a:cs typeface="+mn-cs"/>
              </a:rPr>
              <a:t>externalities</a:t>
            </a:r>
            <a:r>
              <a:rPr kumimoji="0" lang="it-IT" sz="1800" b="1" i="0" u="none" strike="noStrike" kern="1200" cap="none" spc="0" normalizeH="0" baseline="0" noProof="0" dirty="0" smtClean="0">
                <a:ln>
                  <a:noFill/>
                </a:ln>
                <a:solidFill>
                  <a:srgbClr val="000000"/>
                </a:solidFill>
                <a:effectLst/>
                <a:uLnTx/>
                <a:uFillTx/>
                <a:latin typeface="Times New Roman" pitchFamily="18" charset="0"/>
                <a:ea typeface="+mn-ea"/>
                <a:cs typeface="+mn-cs"/>
              </a:rPr>
              <a:t> </a:t>
            </a:r>
            <a:r>
              <a:rPr kumimoji="0" lang="it-IT" sz="1800" b="0" i="0" u="none" strike="noStrike" kern="1200" cap="none" spc="0" normalizeH="0" baseline="0" noProof="0" dirty="0" smtClean="0">
                <a:ln>
                  <a:noFill/>
                </a:ln>
                <a:solidFill>
                  <a:srgbClr val="000000"/>
                </a:solidFill>
                <a:effectLst/>
                <a:uLnTx/>
                <a:uFillTx/>
                <a:latin typeface="Times New Roman" pitchFamily="18" charset="0"/>
                <a:ea typeface="+mn-ea"/>
                <a:cs typeface="+mn-cs"/>
              </a:rPr>
              <a:t>[</a:t>
            </a:r>
            <a:r>
              <a:rPr kumimoji="0" lang="en-US" sz="1800" b="0" i="0" u="none" strike="noStrike" kern="1200" cap="none" spc="0" normalizeH="0" baseline="0" noProof="0" dirty="0" err="1">
                <a:ln>
                  <a:noFill/>
                </a:ln>
                <a:solidFill>
                  <a:srgbClr val="000000"/>
                </a:solidFill>
                <a:effectLst/>
                <a:uLnTx/>
                <a:uFillTx/>
                <a:latin typeface="Times New Roman" pitchFamily="18" charset="0"/>
                <a:ea typeface="+mn-ea"/>
                <a:cs typeface="+mn-cs"/>
              </a:rPr>
              <a:t>Stallkamp</a:t>
            </a:r>
            <a:r>
              <a:rPr kumimoji="0" lang="en-US" sz="1800" b="0" i="0" u="none" strike="noStrike" kern="1200" cap="none" spc="0" normalizeH="0" baseline="0" noProof="0" dirty="0">
                <a:ln>
                  <a:noFill/>
                </a:ln>
                <a:solidFill>
                  <a:srgbClr val="000000"/>
                </a:solidFill>
                <a:effectLst/>
                <a:uLnTx/>
                <a:uFillTx/>
                <a:latin typeface="Times New Roman" pitchFamily="18" charset="0"/>
                <a:ea typeface="+mn-ea"/>
                <a:cs typeface="+mn-cs"/>
              </a:rPr>
              <a:t> and </a:t>
            </a:r>
            <a:r>
              <a:rPr kumimoji="0" lang="en-US" sz="1800" b="0" i="0" u="none" strike="noStrike" kern="1200" cap="none" spc="0" normalizeH="0" baseline="0" noProof="0" dirty="0" err="1">
                <a:ln>
                  <a:noFill/>
                </a:ln>
                <a:solidFill>
                  <a:srgbClr val="000000"/>
                </a:solidFill>
                <a:effectLst/>
                <a:uLnTx/>
                <a:uFillTx/>
                <a:latin typeface="Times New Roman" pitchFamily="18" charset="0"/>
                <a:ea typeface="+mn-ea"/>
                <a:cs typeface="+mn-cs"/>
              </a:rPr>
              <a:t>Schotter</a:t>
            </a:r>
            <a:r>
              <a:rPr kumimoji="0" lang="en-US" sz="1800" b="0" i="0" u="none" strike="noStrike" kern="1200" cap="none" spc="0" normalizeH="0" baseline="0" noProof="0" dirty="0">
                <a:ln>
                  <a:noFill/>
                </a:ln>
                <a:solidFill>
                  <a:srgbClr val="000000"/>
                </a:solidFill>
                <a:effectLst/>
                <a:uLnTx/>
                <a:uFillTx/>
                <a:latin typeface="Times New Roman" pitchFamily="18" charset="0"/>
                <a:ea typeface="+mn-ea"/>
                <a:cs typeface="+mn-cs"/>
              </a:rPr>
              <a:t> (2019), </a:t>
            </a:r>
            <a:r>
              <a:rPr kumimoji="0" lang="en-US" sz="1800" b="0" i="0" u="none" strike="noStrike" kern="1200" cap="none" spc="0" normalizeH="0" baseline="0" noProof="0" dirty="0" smtClean="0">
                <a:ln>
                  <a:noFill/>
                </a:ln>
                <a:solidFill>
                  <a:srgbClr val="000000"/>
                </a:solidFill>
                <a:effectLst/>
                <a:uLnTx/>
                <a:uFillTx/>
                <a:latin typeface="Times New Roman" pitchFamily="18" charset="0"/>
                <a:ea typeface="+mn-ea"/>
                <a:cs typeface="+mn-cs"/>
              </a:rPr>
              <a:t>Global Strategy Journal].</a:t>
            </a:r>
            <a:endParaRPr kumimoji="0" lang="en-US" sz="1800" b="0" i="0" u="none" strike="noStrike" kern="1200" cap="none" spc="0" normalizeH="0" baseline="0" noProof="0" dirty="0">
              <a:ln>
                <a:noFill/>
              </a:ln>
              <a:solidFill>
                <a:srgbClr val="000000"/>
              </a:solidFill>
              <a:effectLst/>
              <a:uLnTx/>
              <a:uFillTx/>
              <a:latin typeface="Times New Roman" pitchFamily="18" charset="0"/>
              <a:ea typeface="+mn-ea"/>
              <a:cs typeface="+mn-cs"/>
            </a:endParaRPr>
          </a:p>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it-IT" sz="18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sp>
        <p:nvSpPr>
          <p:cNvPr id="4" name="Freccia a destra 3"/>
          <p:cNvSpPr/>
          <p:nvPr/>
        </p:nvSpPr>
        <p:spPr>
          <a:xfrm>
            <a:off x="76200" y="267855"/>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Times New Roman"/>
              <a:ea typeface="+mn-ea"/>
              <a:cs typeface="+mn-cs"/>
            </a:endParaRPr>
          </a:p>
        </p:txBody>
      </p:sp>
    </p:spTree>
    <p:extLst>
      <p:ext uri="{BB962C8B-B14F-4D97-AF65-F5344CB8AC3E}">
        <p14:creationId xmlns:p14="http://schemas.microsoft.com/office/powerpoint/2010/main" val="4188187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fld id="{8EAADAE7-CF61-4413-9610-FD6685ADE924}" type="slidenum">
              <a:rPr lang="it-IT" smtClean="0"/>
              <a:pPr/>
              <a:t>22</a:t>
            </a:fld>
            <a:endParaRPr lang="it-IT"/>
          </a:p>
        </p:txBody>
      </p:sp>
      <p:sp>
        <p:nvSpPr>
          <p:cNvPr id="3" name="CasellaDiTesto 2"/>
          <p:cNvSpPr txBox="1"/>
          <p:nvPr/>
        </p:nvSpPr>
        <p:spPr>
          <a:xfrm>
            <a:off x="304800" y="381000"/>
            <a:ext cx="8229600" cy="461665"/>
          </a:xfrm>
          <a:prstGeom prst="rect">
            <a:avLst/>
          </a:prstGeom>
          <a:noFill/>
        </p:spPr>
        <p:txBody>
          <a:bodyPr wrap="square" rtlCol="0">
            <a:spAutoFit/>
          </a:bodyPr>
          <a:lstStyle/>
          <a:p>
            <a:r>
              <a:rPr lang="en-US" dirty="0" smtClean="0"/>
              <a:t>Of course, these 3 reasons may co-exist (and reinforce)</a:t>
            </a:r>
            <a:endParaRPr lang="en-US" dirty="0"/>
          </a:p>
        </p:txBody>
      </p:sp>
      <p:pic>
        <p:nvPicPr>
          <p:cNvPr id="261122" name="Picture 2" descr="Which company is winning the restaurant food delivery war? - Second Meas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287" y="919018"/>
            <a:ext cx="7540625" cy="3281256"/>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p:cNvSpPr txBox="1"/>
          <p:nvPr/>
        </p:nvSpPr>
        <p:spPr>
          <a:xfrm>
            <a:off x="417512" y="4495800"/>
            <a:ext cx="7888288" cy="2677656"/>
          </a:xfrm>
          <a:prstGeom prst="rect">
            <a:avLst/>
          </a:prstGeom>
          <a:noFill/>
        </p:spPr>
        <p:txBody>
          <a:bodyPr wrap="square" rtlCol="0">
            <a:spAutoFit/>
          </a:bodyPr>
          <a:lstStyle/>
          <a:p>
            <a:pPr algn="just"/>
            <a:r>
              <a:rPr lang="en-GB" sz="1600" b="1" dirty="0" smtClean="0"/>
              <a:t>Fewer </a:t>
            </a:r>
            <a:r>
              <a:rPr lang="en-GB" sz="1600" b="1" dirty="0"/>
              <a:t>customers are loyal to a single meal delivery service</a:t>
            </a:r>
          </a:p>
          <a:p>
            <a:pPr algn="just"/>
            <a:r>
              <a:rPr lang="en-GB" sz="1600" dirty="0"/>
              <a:t>Despite overall industry growth, the battle for customers is getting more intense because fewer of today’s diners are loyal to just one service. (</a:t>
            </a:r>
            <a:r>
              <a:rPr lang="en-GB" sz="1600" dirty="0" err="1"/>
              <a:t>Grubhub’s</a:t>
            </a:r>
            <a:r>
              <a:rPr lang="en-GB" sz="1600" dirty="0"/>
              <a:t> former CEO </a:t>
            </a:r>
            <a:r>
              <a:rPr lang="en-GB" sz="1600" dirty="0" smtClean="0"/>
              <a:t>cited “promiscuous customers”</a:t>
            </a:r>
            <a:r>
              <a:rPr lang="en-GB" sz="1600" b="1" dirty="0"/>
              <a:t> </a:t>
            </a:r>
            <a:r>
              <a:rPr lang="en-GB" sz="1600" dirty="0"/>
              <a:t>as a hindrance to his company’s growth.) </a:t>
            </a:r>
            <a:r>
              <a:rPr lang="en-GB" sz="1600" dirty="0" smtClean="0"/>
              <a:t>[…] more </a:t>
            </a:r>
            <a:r>
              <a:rPr lang="en-GB" sz="1600" dirty="0"/>
              <a:t>diners are going to have to hop between apps to cover all their favorite takeout spots and find the best deals. The least loyal customers, it seems, will also be the most well </a:t>
            </a:r>
            <a:r>
              <a:rPr lang="en-GB" sz="1600" dirty="0" smtClean="0"/>
              <a:t>fed. </a:t>
            </a:r>
          </a:p>
          <a:p>
            <a:pPr algn="just"/>
            <a:r>
              <a:rPr lang="en-GB" sz="1600" dirty="0" smtClean="0"/>
              <a:t>(From “Which </a:t>
            </a:r>
            <a:r>
              <a:rPr lang="en-GB" sz="1600" dirty="0"/>
              <a:t>company is winning the restaurant food delivery war</a:t>
            </a:r>
            <a:r>
              <a:rPr lang="en-GB" sz="1600" dirty="0" smtClean="0"/>
              <a:t>?” By Janine </a:t>
            </a:r>
            <a:r>
              <a:rPr lang="en-GB" sz="1600" dirty="0" err="1" smtClean="0"/>
              <a:t>Perri</a:t>
            </a:r>
            <a:r>
              <a:rPr lang="en-GB" sz="1600" dirty="0" smtClean="0"/>
              <a:t> – Second Measure Bloomberg —</a:t>
            </a:r>
            <a:r>
              <a:rPr lang="en-GB" sz="1600" dirty="0"/>
              <a:t> 14 Apr </a:t>
            </a:r>
            <a:r>
              <a:rPr lang="en-GB" sz="1600" dirty="0" smtClean="0"/>
              <a:t>2023)</a:t>
            </a:r>
            <a:endParaRPr lang="en-GB" sz="1600" dirty="0"/>
          </a:p>
          <a:p>
            <a:endParaRPr lang="en-GB" sz="1600" dirty="0"/>
          </a:p>
          <a:p>
            <a:endParaRPr lang="en-US" dirty="0"/>
          </a:p>
        </p:txBody>
      </p:sp>
    </p:spTree>
    <p:extLst>
      <p:ext uri="{BB962C8B-B14F-4D97-AF65-F5344CB8AC3E}">
        <p14:creationId xmlns:p14="http://schemas.microsoft.com/office/powerpoint/2010/main" val="197687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3"/>
          <p:cNvSpPr>
            <a:spLocks noGrp="1"/>
          </p:cNvSpPr>
          <p:nvPr>
            <p:ph type="sldNum" sz="quarter" idx="12"/>
          </p:nvPr>
        </p:nvSpPr>
        <p:spPr/>
        <p:txBody>
          <a:bodyPr/>
          <a:lstStyle/>
          <a:p>
            <a:fld id="{B7790A64-955A-470D-91CC-D4ABABCD2CE3}" type="slidenum">
              <a:rPr lang="it-IT"/>
              <a:pPr/>
              <a:t>23</a:t>
            </a:fld>
            <a:endParaRPr lang="it-IT"/>
          </a:p>
        </p:txBody>
      </p:sp>
      <p:sp>
        <p:nvSpPr>
          <p:cNvPr id="155652" name="Text Box 4"/>
          <p:cNvSpPr txBox="1">
            <a:spLocks noChangeArrowheads="1"/>
          </p:cNvSpPr>
          <p:nvPr/>
        </p:nvSpPr>
        <p:spPr bwMode="auto">
          <a:xfrm>
            <a:off x="1752600" y="304800"/>
            <a:ext cx="5410200" cy="954107"/>
          </a:xfrm>
          <a:prstGeom prst="rect">
            <a:avLst/>
          </a:prstGeom>
          <a:noFill/>
          <a:ln w="9525">
            <a:noFill/>
            <a:miter lim="800000"/>
            <a:headEnd/>
            <a:tailEnd/>
          </a:ln>
          <a:effectLst/>
        </p:spPr>
        <p:txBody>
          <a:bodyPr>
            <a:spAutoFit/>
          </a:bodyPr>
          <a:lstStyle/>
          <a:p>
            <a:pPr algn="ctr">
              <a:spcBef>
                <a:spcPct val="50000"/>
              </a:spcBef>
            </a:pPr>
            <a:r>
              <a:rPr lang="en-US" sz="3200" b="1" dirty="0"/>
              <a:t>ESSENTIAL </a:t>
            </a:r>
            <a:r>
              <a:rPr lang="en-US" sz="3200" b="1" dirty="0" smtClean="0"/>
              <a:t>REFERENCES</a:t>
            </a:r>
          </a:p>
          <a:p>
            <a:pPr algn="ctr">
              <a:spcBef>
                <a:spcPct val="50000"/>
              </a:spcBef>
            </a:pPr>
            <a:r>
              <a:rPr lang="en-US" sz="1600" b="1" dirty="0" smtClean="0"/>
              <a:t>(for this and upcoming lectures on network economics)</a:t>
            </a:r>
            <a:endParaRPr lang="en-US" sz="1600" b="1" dirty="0"/>
          </a:p>
        </p:txBody>
      </p:sp>
      <p:sp>
        <p:nvSpPr>
          <p:cNvPr id="155653" name="Text Box 5"/>
          <p:cNvSpPr txBox="1">
            <a:spLocks noChangeArrowheads="1"/>
          </p:cNvSpPr>
          <p:nvPr/>
        </p:nvSpPr>
        <p:spPr bwMode="auto">
          <a:xfrm>
            <a:off x="228600" y="1281127"/>
            <a:ext cx="8610600" cy="2862322"/>
          </a:xfrm>
          <a:prstGeom prst="rect">
            <a:avLst/>
          </a:prstGeom>
          <a:noFill/>
          <a:ln w="9525">
            <a:noFill/>
            <a:miter lim="800000"/>
            <a:headEnd/>
            <a:tailEnd/>
          </a:ln>
          <a:effectLst/>
        </p:spPr>
        <p:txBody>
          <a:bodyPr>
            <a:spAutoFit/>
          </a:bodyPr>
          <a:lstStyle/>
          <a:p>
            <a:pPr>
              <a:spcBef>
                <a:spcPct val="50000"/>
              </a:spcBef>
            </a:pPr>
            <a:r>
              <a:rPr lang="it-IT" dirty="0"/>
              <a:t>L. Cabral</a:t>
            </a:r>
            <a:r>
              <a:rPr lang="it-IT" dirty="0" smtClean="0"/>
              <a:t>, </a:t>
            </a:r>
            <a:r>
              <a:rPr lang="it-IT" dirty="0" err="1" smtClean="0"/>
              <a:t>Introduction</a:t>
            </a:r>
            <a:r>
              <a:rPr lang="it-IT" dirty="0" smtClean="0"/>
              <a:t> to </a:t>
            </a:r>
            <a:r>
              <a:rPr lang="it-IT" i="1" dirty="0"/>
              <a:t>Industrial </a:t>
            </a:r>
            <a:r>
              <a:rPr lang="it-IT" i="1" dirty="0" err="1"/>
              <a:t>organization</a:t>
            </a:r>
            <a:r>
              <a:rPr lang="it-IT" i="1" dirty="0" smtClean="0"/>
              <a:t>, I </a:t>
            </a:r>
            <a:r>
              <a:rPr lang="it-IT" i="1" dirty="0" err="1" smtClean="0"/>
              <a:t>edition</a:t>
            </a:r>
            <a:r>
              <a:rPr lang="it-IT" i="1" dirty="0" smtClean="0"/>
              <a:t>, </a:t>
            </a:r>
            <a:r>
              <a:rPr lang="it-IT" dirty="0" smtClean="0"/>
              <a:t>2000</a:t>
            </a:r>
            <a:r>
              <a:rPr lang="it-IT" dirty="0"/>
              <a:t>, </a:t>
            </a:r>
            <a:r>
              <a:rPr lang="it-IT" dirty="0" err="1"/>
              <a:t>Chapter</a:t>
            </a:r>
            <a:r>
              <a:rPr lang="it-IT" dirty="0"/>
              <a:t> 16.</a:t>
            </a:r>
            <a:endParaRPr lang="it-IT" i="1" dirty="0"/>
          </a:p>
          <a:p>
            <a:pPr>
              <a:spcBef>
                <a:spcPct val="50000"/>
              </a:spcBef>
            </a:pPr>
            <a:r>
              <a:rPr lang="it-IT" dirty="0"/>
              <a:t>J. H. </a:t>
            </a:r>
            <a:r>
              <a:rPr lang="it-IT" dirty="0" err="1"/>
              <a:t>Rohlfs</a:t>
            </a:r>
            <a:r>
              <a:rPr lang="it-IT" dirty="0"/>
              <a:t>, </a:t>
            </a:r>
            <a:r>
              <a:rPr lang="it-IT" dirty="0" smtClean="0"/>
              <a:t>2003, </a:t>
            </a:r>
            <a:r>
              <a:rPr lang="it-IT" i="1" dirty="0" err="1"/>
              <a:t>Bandwagon</a:t>
            </a:r>
            <a:r>
              <a:rPr lang="it-IT" i="1" dirty="0"/>
              <a:t> </a:t>
            </a:r>
            <a:r>
              <a:rPr lang="it-IT" i="1" dirty="0" err="1"/>
              <a:t>effects</a:t>
            </a:r>
            <a:r>
              <a:rPr lang="it-IT" i="1" dirty="0"/>
              <a:t> in high-</a:t>
            </a:r>
            <a:r>
              <a:rPr lang="it-IT" i="1" dirty="0" err="1"/>
              <a:t>technology</a:t>
            </a:r>
            <a:r>
              <a:rPr lang="it-IT" i="1" dirty="0"/>
              <a:t> industries</a:t>
            </a:r>
            <a:r>
              <a:rPr lang="it-IT" dirty="0"/>
              <a:t>, MIT, Boston, </a:t>
            </a:r>
            <a:r>
              <a:rPr lang="it-IT" dirty="0" err="1"/>
              <a:t>Chapters</a:t>
            </a:r>
            <a:r>
              <a:rPr lang="it-IT" dirty="0"/>
              <a:t> 3,4,5.</a:t>
            </a:r>
          </a:p>
          <a:p>
            <a:pPr>
              <a:spcBef>
                <a:spcPct val="50000"/>
              </a:spcBef>
            </a:pPr>
            <a:r>
              <a:rPr lang="it-IT" dirty="0" err="1"/>
              <a:t>Additional</a:t>
            </a:r>
            <a:r>
              <a:rPr lang="it-IT" dirty="0" smtClean="0"/>
              <a:t>:</a:t>
            </a:r>
            <a:endParaRPr lang="it-IT" dirty="0"/>
          </a:p>
          <a:p>
            <a:pPr>
              <a:spcBef>
                <a:spcPct val="50000"/>
              </a:spcBef>
            </a:pPr>
            <a:r>
              <a:rPr lang="it-IT" dirty="0"/>
              <a:t>C. </a:t>
            </a:r>
            <a:r>
              <a:rPr lang="it-IT" dirty="0" err="1"/>
              <a:t>Shapiro</a:t>
            </a:r>
            <a:r>
              <a:rPr lang="it-IT" dirty="0"/>
              <a:t> e H. R. </a:t>
            </a:r>
            <a:r>
              <a:rPr lang="it-IT" dirty="0" err="1"/>
              <a:t>Varian</a:t>
            </a:r>
            <a:r>
              <a:rPr lang="it-IT" dirty="0"/>
              <a:t>, 1999, </a:t>
            </a:r>
            <a:r>
              <a:rPr lang="it-IT" i="1" dirty="0"/>
              <a:t>Information </a:t>
            </a:r>
            <a:r>
              <a:rPr lang="it-IT" i="1" dirty="0" err="1"/>
              <a:t>rules</a:t>
            </a:r>
            <a:r>
              <a:rPr lang="it-IT" dirty="0"/>
              <a:t>, ETAS Libri</a:t>
            </a:r>
          </a:p>
        </p:txBody>
      </p:sp>
      <p:sp>
        <p:nvSpPr>
          <p:cNvPr id="155654" name="Rectangle 6"/>
          <p:cNvSpPr>
            <a:spLocks noChangeArrowheads="1"/>
          </p:cNvSpPr>
          <p:nvPr/>
        </p:nvSpPr>
        <p:spPr bwMode="auto">
          <a:xfrm>
            <a:off x="212436" y="4343400"/>
            <a:ext cx="8781473" cy="2677656"/>
          </a:xfrm>
          <a:prstGeom prst="rect">
            <a:avLst/>
          </a:prstGeom>
          <a:noFill/>
          <a:ln w="9525">
            <a:noFill/>
            <a:miter lim="800000"/>
            <a:headEnd/>
            <a:tailEnd/>
          </a:ln>
          <a:effectLst/>
        </p:spPr>
        <p:txBody>
          <a:bodyPr wrap="square" anchor="ctr">
            <a:spAutoFit/>
          </a:bodyPr>
          <a:lstStyle/>
          <a:p>
            <a:r>
              <a:rPr lang="it-IT" dirty="0"/>
              <a:t>Peter </a:t>
            </a:r>
            <a:r>
              <a:rPr lang="it-IT" dirty="0" err="1"/>
              <a:t>Grindley</a:t>
            </a:r>
            <a:r>
              <a:rPr lang="it-IT" dirty="0"/>
              <a:t>, 1995, </a:t>
            </a:r>
            <a:r>
              <a:rPr lang="it-IT" i="1" dirty="0" err="1"/>
              <a:t>Standards</a:t>
            </a:r>
            <a:r>
              <a:rPr lang="it-IT" i="1" dirty="0"/>
              <a:t>, </a:t>
            </a:r>
            <a:r>
              <a:rPr lang="it-IT" i="1" dirty="0" err="1"/>
              <a:t>Strategy</a:t>
            </a:r>
            <a:r>
              <a:rPr lang="it-IT" i="1" dirty="0"/>
              <a:t>, and </a:t>
            </a:r>
            <a:r>
              <a:rPr lang="it-IT" i="1" dirty="0" err="1"/>
              <a:t>Policy,Cases</a:t>
            </a:r>
            <a:r>
              <a:rPr lang="it-IT" i="1" dirty="0"/>
              <a:t> and Stories, </a:t>
            </a:r>
            <a:r>
              <a:rPr lang="it-IT" dirty="0"/>
              <a:t>Oxford </a:t>
            </a:r>
            <a:r>
              <a:rPr lang="it-IT" dirty="0" err="1"/>
              <a:t>University</a:t>
            </a:r>
            <a:r>
              <a:rPr lang="it-IT" dirty="0"/>
              <a:t> Press</a:t>
            </a:r>
            <a:r>
              <a:rPr lang="it-IT" dirty="0" smtClean="0"/>
              <a:t>.</a:t>
            </a:r>
          </a:p>
          <a:p>
            <a:endParaRPr lang="it-IT" dirty="0" smtClean="0"/>
          </a:p>
          <a:p>
            <a:r>
              <a:rPr lang="it-IT" dirty="0"/>
              <a:t>L. Cabral, </a:t>
            </a:r>
            <a:r>
              <a:rPr lang="it-IT" dirty="0" err="1"/>
              <a:t>Introduction</a:t>
            </a:r>
            <a:r>
              <a:rPr lang="it-IT" dirty="0"/>
              <a:t> to </a:t>
            </a:r>
            <a:r>
              <a:rPr lang="it-IT" i="1" dirty="0"/>
              <a:t>Industrial </a:t>
            </a:r>
            <a:r>
              <a:rPr lang="it-IT" i="1" dirty="0" err="1"/>
              <a:t>organization</a:t>
            </a:r>
            <a:r>
              <a:rPr lang="it-IT" i="1" dirty="0"/>
              <a:t>, </a:t>
            </a:r>
            <a:r>
              <a:rPr lang="it-IT" i="1" dirty="0" smtClean="0"/>
              <a:t>II </a:t>
            </a:r>
            <a:r>
              <a:rPr lang="it-IT" i="1" dirty="0" err="1" smtClean="0"/>
              <a:t>edition</a:t>
            </a:r>
            <a:r>
              <a:rPr lang="it-IT" i="1" dirty="0" smtClean="0"/>
              <a:t>, </a:t>
            </a:r>
            <a:r>
              <a:rPr lang="it-IT" dirty="0" smtClean="0"/>
              <a:t>2018, </a:t>
            </a:r>
            <a:r>
              <a:rPr lang="it-IT" dirty="0" err="1"/>
              <a:t>Chapter</a:t>
            </a:r>
            <a:r>
              <a:rPr lang="it-IT" dirty="0"/>
              <a:t> 16.</a:t>
            </a:r>
            <a:endParaRPr lang="it-IT" i="1" dirty="0"/>
          </a:p>
          <a:p>
            <a:endParaRPr lang="it-IT" dirty="0" smtClean="0"/>
          </a:p>
          <a:p>
            <a:endParaRPr lang="it-IT" dirty="0"/>
          </a:p>
        </p:txBody>
      </p:sp>
    </p:spTree>
    <p:extLst>
      <p:ext uri="{BB962C8B-B14F-4D97-AF65-F5344CB8AC3E}">
        <p14:creationId xmlns:p14="http://schemas.microsoft.com/office/powerpoint/2010/main" val="24513773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762000" y="609600"/>
            <a:ext cx="7772400" cy="953655"/>
          </a:xfrm>
        </p:spPr>
        <p:txBody>
          <a:bodyPr/>
          <a:lstStyle/>
          <a:p>
            <a:r>
              <a:rPr lang="en-US" b="1" u="sng" dirty="0" smtClean="0">
                <a:solidFill>
                  <a:srgbClr val="FF0000"/>
                </a:solidFill>
              </a:rPr>
              <a:t>Appendix 1</a:t>
            </a:r>
            <a:br>
              <a:rPr lang="en-US" b="1" u="sng" dirty="0" smtClean="0">
                <a:solidFill>
                  <a:srgbClr val="FF0000"/>
                </a:solidFill>
              </a:rPr>
            </a:br>
            <a:r>
              <a:rPr lang="en-US" b="1" u="sng" dirty="0" smtClean="0">
                <a:solidFill>
                  <a:srgbClr val="FF0000"/>
                </a:solidFill>
              </a:rPr>
              <a:t>Critical mass in sociology</a:t>
            </a:r>
            <a:endParaRPr lang="en-US" b="1" u="sng" dirty="0">
              <a:solidFill>
                <a:srgbClr val="FF0000"/>
              </a:solidFill>
            </a:endParaRPr>
          </a:p>
        </p:txBody>
      </p:sp>
      <p:sp>
        <p:nvSpPr>
          <p:cNvPr id="3" name="Sottotitolo 2"/>
          <p:cNvSpPr>
            <a:spLocks noGrp="1"/>
          </p:cNvSpPr>
          <p:nvPr>
            <p:ph type="subTitle" idx="1"/>
          </p:nvPr>
        </p:nvSpPr>
        <p:spPr>
          <a:xfrm>
            <a:off x="1104899" y="2209800"/>
            <a:ext cx="6934200" cy="1600200"/>
          </a:xfrm>
        </p:spPr>
        <p:txBody>
          <a:bodyPr>
            <a:normAutofit/>
          </a:bodyPr>
          <a:lstStyle/>
          <a:p>
            <a:r>
              <a:rPr lang="en-US" dirty="0" smtClean="0"/>
              <a:t>Adapted example from Schelling (1978):</a:t>
            </a:r>
          </a:p>
          <a:p>
            <a:r>
              <a:rPr lang="en-US" dirty="0" smtClean="0"/>
              <a:t>Micromotives and Macrobehaviour</a:t>
            </a:r>
          </a:p>
          <a:p>
            <a:endParaRPr lang="en-US" dirty="0" smtClean="0"/>
          </a:p>
          <a:p>
            <a:endParaRPr lang="en-US" dirty="0"/>
          </a:p>
        </p:txBody>
      </p:sp>
      <p:pic>
        <p:nvPicPr>
          <p:cNvPr id="5" name="Immagine 4"/>
          <p:cNvPicPr>
            <a:picLocks noChangeAspect="1"/>
          </p:cNvPicPr>
          <p:nvPr/>
        </p:nvPicPr>
        <p:blipFill>
          <a:blip r:embed="rId3"/>
          <a:stretch>
            <a:fillRect/>
          </a:stretch>
        </p:blipFill>
        <p:spPr>
          <a:xfrm>
            <a:off x="3363478" y="3733800"/>
            <a:ext cx="2417043" cy="2857500"/>
          </a:xfrm>
          <a:prstGeom prst="rect">
            <a:avLst/>
          </a:prstGeom>
        </p:spPr>
      </p:pic>
    </p:spTree>
    <p:extLst>
      <p:ext uri="{BB962C8B-B14F-4D97-AF65-F5344CB8AC3E}">
        <p14:creationId xmlns:p14="http://schemas.microsoft.com/office/powerpoint/2010/main" val="20984363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539552" y="0"/>
            <a:ext cx="8229600" cy="1143000"/>
          </a:xfrm>
        </p:spPr>
        <p:txBody>
          <a:bodyPr/>
          <a:lstStyle/>
          <a:p>
            <a:r>
              <a:rPr lang="en-US" dirty="0" smtClean="0"/>
              <a:t>Background</a:t>
            </a:r>
            <a:endParaRPr lang="en-US" dirty="0"/>
          </a:p>
        </p:txBody>
      </p:sp>
      <p:sp>
        <p:nvSpPr>
          <p:cNvPr id="3" name="Segnaposto contenuto 2"/>
          <p:cNvSpPr>
            <a:spLocks noGrp="1"/>
          </p:cNvSpPr>
          <p:nvPr>
            <p:ph idx="1"/>
          </p:nvPr>
        </p:nvSpPr>
        <p:spPr>
          <a:xfrm>
            <a:off x="467544" y="1052736"/>
            <a:ext cx="8229600" cy="5976664"/>
          </a:xfrm>
        </p:spPr>
        <p:txBody>
          <a:bodyPr>
            <a:normAutofit fontScale="92500" lnSpcReduction="10000"/>
          </a:bodyPr>
          <a:lstStyle/>
          <a:p>
            <a:pPr>
              <a:buNone/>
            </a:pPr>
            <a:r>
              <a:rPr lang="en-US" sz="1800" dirty="0" smtClean="0"/>
              <a:t>Suppose a University </a:t>
            </a:r>
            <a:r>
              <a:rPr lang="en-US" sz="1800" dirty="0"/>
              <a:t>P</a:t>
            </a:r>
            <a:r>
              <a:rPr lang="en-US" sz="1800" dirty="0" smtClean="0"/>
              <a:t>rofessor is particularly nasty and decide to schedule a series of seminars on Saturday afternoon. Attendance by students is not strictly mandatory, but of course «being there» (or not being there) may favorably (or negatively) impress the Professor (suppose the exam is oral).</a:t>
            </a:r>
          </a:p>
          <a:p>
            <a:pPr>
              <a:buNone/>
            </a:pPr>
            <a:endParaRPr lang="en-US" sz="1800" dirty="0" smtClean="0"/>
          </a:p>
          <a:p>
            <a:pPr>
              <a:buNone/>
            </a:pPr>
            <a:r>
              <a:rPr lang="en-US" sz="1800" dirty="0" smtClean="0"/>
              <a:t>Knowing all that, each student will decide whether to participate or not on the basis of a minimum threshold of attendance to these seminars by the class. Students’ expectations are adaptive over time (i.e. what students expect in terms of seminars’ participation in the present week will strictly depend on the actual attendance registered in the previous week). Needless to say, there is no possibilities for coordination among students.  </a:t>
            </a:r>
          </a:p>
          <a:p>
            <a:pPr>
              <a:buNone/>
            </a:pPr>
            <a:endParaRPr lang="en-US" sz="1800" dirty="0" smtClean="0"/>
          </a:p>
          <a:p>
            <a:pPr>
              <a:buNone/>
            </a:pPr>
            <a:r>
              <a:rPr lang="en-US" sz="1800" dirty="0" smtClean="0"/>
              <a:t>The class is composed by 10 students. Students are heterogeneous and they have different minimum thresholds. </a:t>
            </a:r>
          </a:p>
          <a:p>
            <a:pPr>
              <a:buNone/>
            </a:pPr>
            <a:endParaRPr lang="en-US" sz="1800" dirty="0" smtClean="0"/>
          </a:p>
          <a:p>
            <a:pPr>
              <a:buNone/>
            </a:pPr>
            <a:r>
              <a:rPr lang="en-US" sz="1800" dirty="0" smtClean="0"/>
              <a:t>More specifically, let us assume that these thresholds exhibit a distribution close to the normal Gaussian distribution. In particular, for 1 student the minimum threshold is equal to 2 students; 1 student has 3 as minimum threshold; 2 students have 4; 2 students have 5; 3 students have 6; and lastly, 1 student has a minimum threshold of 8.</a:t>
            </a:r>
          </a:p>
          <a:p>
            <a:pPr>
              <a:buNone/>
            </a:pPr>
            <a:endParaRPr lang="it-IT" sz="1800" dirty="0"/>
          </a:p>
          <a:p>
            <a:pPr>
              <a:buNone/>
            </a:pPr>
            <a:endParaRPr lang="it-IT" sz="1800" dirty="0"/>
          </a:p>
          <a:p>
            <a:pPr>
              <a:buNone/>
            </a:pPr>
            <a:r>
              <a:rPr lang="it-IT" sz="1800" dirty="0" smtClean="0"/>
              <a:t> </a:t>
            </a:r>
          </a:p>
          <a:p>
            <a:pPr>
              <a:buNone/>
            </a:pPr>
            <a:endParaRPr lang="it-IT" sz="1800" dirty="0"/>
          </a:p>
          <a:p>
            <a:pPr>
              <a:buNone/>
            </a:pPr>
            <a:endParaRPr lang="it-IT" sz="1800" dirty="0"/>
          </a:p>
        </p:txBody>
      </p:sp>
    </p:spTree>
    <p:extLst>
      <p:ext uri="{BB962C8B-B14F-4D97-AF65-F5344CB8AC3E}">
        <p14:creationId xmlns:p14="http://schemas.microsoft.com/office/powerpoint/2010/main" val="5908967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611560" y="0"/>
            <a:ext cx="7200900" cy="2314575"/>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539552" y="2276872"/>
            <a:ext cx="7629525" cy="4581128"/>
          </a:xfrm>
          <a:prstGeom prst="rect">
            <a:avLst/>
          </a:prstGeom>
          <a:noFill/>
          <a:ln w="9525">
            <a:noFill/>
            <a:miter lim="800000"/>
            <a:headEnd/>
            <a:tailEnd/>
          </a:ln>
        </p:spPr>
      </p:pic>
      <p:sp>
        <p:nvSpPr>
          <p:cNvPr id="2" name="CasellaDiTesto 1"/>
          <p:cNvSpPr txBox="1"/>
          <p:nvPr/>
        </p:nvSpPr>
        <p:spPr>
          <a:xfrm>
            <a:off x="5508104" y="332656"/>
            <a:ext cx="2736304" cy="646331"/>
          </a:xfrm>
          <a:prstGeom prst="rect">
            <a:avLst/>
          </a:prstGeom>
          <a:noFill/>
        </p:spPr>
        <p:txBody>
          <a:bodyPr wrap="square" rtlCol="0">
            <a:spAutoFit/>
          </a:bodyPr>
          <a:lstStyle/>
          <a:p>
            <a:pPr algn="ctr"/>
            <a:r>
              <a:rPr lang="en-US" dirty="0" smtClean="0"/>
              <a:t>Frequency distribution of minimum thresholds</a:t>
            </a:r>
            <a:endParaRPr lang="en-US" dirty="0"/>
          </a:p>
        </p:txBody>
      </p:sp>
      <p:sp>
        <p:nvSpPr>
          <p:cNvPr id="5" name="CasellaDiTesto 4"/>
          <p:cNvSpPr txBox="1"/>
          <p:nvPr/>
        </p:nvSpPr>
        <p:spPr>
          <a:xfrm>
            <a:off x="5796136" y="3289294"/>
            <a:ext cx="2736304" cy="369332"/>
          </a:xfrm>
          <a:prstGeom prst="rect">
            <a:avLst/>
          </a:prstGeom>
          <a:noFill/>
        </p:spPr>
        <p:txBody>
          <a:bodyPr wrap="square" rtlCol="0">
            <a:spAutoFit/>
          </a:bodyPr>
          <a:lstStyle/>
          <a:p>
            <a:pPr algn="ctr"/>
            <a:r>
              <a:rPr lang="en-US" dirty="0" smtClean="0"/>
              <a:t>Cumulative function</a:t>
            </a:r>
            <a:endParaRPr lang="en-US" dirty="0"/>
          </a:p>
        </p:txBody>
      </p:sp>
    </p:spTree>
    <p:extLst>
      <p:ext uri="{BB962C8B-B14F-4D97-AF65-F5344CB8AC3E}">
        <p14:creationId xmlns:p14="http://schemas.microsoft.com/office/powerpoint/2010/main" val="35314046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95536" y="188640"/>
            <a:ext cx="8229600" cy="1143000"/>
          </a:xfrm>
        </p:spPr>
        <p:txBody>
          <a:bodyPr/>
          <a:lstStyle/>
          <a:p>
            <a:r>
              <a:rPr lang="it-IT" dirty="0" smtClean="0"/>
              <a:t>Analysis</a:t>
            </a:r>
            <a:endParaRPr lang="it-IT" dirty="0"/>
          </a:p>
        </p:txBody>
      </p:sp>
      <p:sp>
        <p:nvSpPr>
          <p:cNvPr id="3" name="Segnaposto contenuto 2"/>
          <p:cNvSpPr>
            <a:spLocks noGrp="1"/>
          </p:cNvSpPr>
          <p:nvPr>
            <p:ph idx="1"/>
          </p:nvPr>
        </p:nvSpPr>
        <p:spPr>
          <a:xfrm>
            <a:off x="251520" y="1331640"/>
            <a:ext cx="8720577" cy="4968552"/>
          </a:xfrm>
        </p:spPr>
        <p:txBody>
          <a:bodyPr>
            <a:normAutofit fontScale="92500"/>
          </a:bodyPr>
          <a:lstStyle/>
          <a:p>
            <a:pPr>
              <a:buNone/>
            </a:pPr>
            <a:r>
              <a:rPr lang="en-US" sz="1800" dirty="0" smtClean="0"/>
              <a:t>4 students represents the critical mass for this cycle of seminars : 4 students are willing to participate only if the participants to the seminars amount to 4 students. </a:t>
            </a:r>
          </a:p>
          <a:p>
            <a:pPr>
              <a:buNone/>
            </a:pPr>
            <a:endParaRPr lang="en-US" sz="1800" dirty="0" smtClean="0"/>
          </a:p>
          <a:p>
            <a:pPr>
              <a:buNone/>
            </a:pPr>
            <a:r>
              <a:rPr lang="en-US" sz="1800" dirty="0" smtClean="0"/>
              <a:t>This is an equilibrium. But is it stable? Let’s try to perturb it.</a:t>
            </a:r>
          </a:p>
          <a:p>
            <a:pPr>
              <a:buNone/>
            </a:pPr>
            <a:endParaRPr lang="en-US" sz="1800" dirty="0" smtClean="0"/>
          </a:p>
          <a:p>
            <a:pPr>
              <a:buNone/>
            </a:pPr>
            <a:r>
              <a:rPr lang="en-US" sz="1800" dirty="0" smtClean="0"/>
              <a:t>Let us suppose that at the first seminar instead of 4, 5 is the number of attendees. The following week (as you can see from the graphs of the previous slides), the number of students who will attend the seminars will be equal to 6; the Saturday of the 3° week, students will become 9, and at the Saturday of the 4° week, every student will attend the seminar.</a:t>
            </a:r>
          </a:p>
          <a:p>
            <a:pPr>
              <a:buNone/>
            </a:pPr>
            <a:endParaRPr lang="en-US" sz="1800" dirty="0" smtClean="0"/>
          </a:p>
          <a:p>
            <a:pPr>
              <a:buNone/>
            </a:pPr>
            <a:r>
              <a:rPr lang="en-US" sz="1800" dirty="0" smtClean="0"/>
              <a:t>Let us suppose that instead of 4, 3 is the number of attendees. The following week (as you can see from the graphs of the previous slides), the number of students who will attend the seminars will be equal to 2; on the Saturday of the 3° week only one student will attend, starting from the Saturday of the 4° week, every student will not attend the seminar.</a:t>
            </a:r>
          </a:p>
          <a:p>
            <a:pPr>
              <a:buNone/>
            </a:pPr>
            <a:endParaRPr lang="en-US" sz="1800" dirty="0" smtClean="0"/>
          </a:p>
          <a:p>
            <a:pPr>
              <a:buNone/>
            </a:pPr>
            <a:r>
              <a:rPr lang="en-US" sz="1800" dirty="0" smtClean="0"/>
              <a:t>The tipping point between success and failure is represented by the achievement of the critical mass. </a:t>
            </a:r>
            <a:endParaRPr lang="en-US" sz="1800" dirty="0"/>
          </a:p>
        </p:txBody>
      </p:sp>
    </p:spTree>
    <p:extLst>
      <p:ext uri="{BB962C8B-B14F-4D97-AF65-F5344CB8AC3E}">
        <p14:creationId xmlns:p14="http://schemas.microsoft.com/office/powerpoint/2010/main" val="32843760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fld id="{8EAADAE7-CF61-4413-9610-FD6685ADE924}" type="slidenum">
              <a:rPr lang="it-IT" smtClean="0"/>
              <a:pPr/>
              <a:t>28</a:t>
            </a:fld>
            <a:endParaRPr lang="it-IT"/>
          </a:p>
        </p:txBody>
      </p:sp>
      <p:sp>
        <p:nvSpPr>
          <p:cNvPr id="4" name="CasellaDiTesto 3"/>
          <p:cNvSpPr txBox="1"/>
          <p:nvPr/>
        </p:nvSpPr>
        <p:spPr>
          <a:xfrm>
            <a:off x="533400" y="2667000"/>
            <a:ext cx="8305800" cy="3508653"/>
          </a:xfrm>
          <a:prstGeom prst="rect">
            <a:avLst/>
          </a:prstGeom>
          <a:noFill/>
        </p:spPr>
        <p:txBody>
          <a:bodyPr wrap="square" rtlCol="0">
            <a:spAutoFit/>
          </a:bodyPr>
          <a:lstStyle/>
          <a:p>
            <a:pPr algn="ctr"/>
            <a:r>
              <a:rPr lang="en-US" sz="6600" dirty="0" smtClean="0">
                <a:solidFill>
                  <a:srgbClr val="FF3300"/>
                </a:solidFill>
              </a:rPr>
              <a:t>Network goods</a:t>
            </a:r>
          </a:p>
          <a:p>
            <a:pPr algn="ctr"/>
            <a:r>
              <a:rPr lang="en-US" sz="6600" dirty="0" smtClean="0">
                <a:solidFill>
                  <a:srgbClr val="FF3300"/>
                </a:solidFill>
              </a:rPr>
              <a:t>Diffusion path examples </a:t>
            </a:r>
          </a:p>
          <a:p>
            <a:endParaRPr lang="en-US" dirty="0"/>
          </a:p>
        </p:txBody>
      </p:sp>
      <p:sp>
        <p:nvSpPr>
          <p:cNvPr id="5" name="CasellaDiTesto 4"/>
          <p:cNvSpPr txBox="1"/>
          <p:nvPr/>
        </p:nvSpPr>
        <p:spPr>
          <a:xfrm>
            <a:off x="2438400" y="838200"/>
            <a:ext cx="5486400" cy="1107996"/>
          </a:xfrm>
          <a:prstGeom prst="rect">
            <a:avLst/>
          </a:prstGeom>
          <a:noFill/>
        </p:spPr>
        <p:txBody>
          <a:bodyPr wrap="square" rtlCol="0">
            <a:spAutoFit/>
          </a:bodyPr>
          <a:lstStyle/>
          <a:p>
            <a:r>
              <a:rPr lang="en-US" sz="6600" dirty="0" smtClean="0">
                <a:solidFill>
                  <a:srgbClr val="FF3300"/>
                </a:solidFill>
              </a:rPr>
              <a:t>APPENDIX 2 </a:t>
            </a:r>
          </a:p>
        </p:txBody>
      </p:sp>
    </p:spTree>
    <p:extLst>
      <p:ext uri="{BB962C8B-B14F-4D97-AF65-F5344CB8AC3E}">
        <p14:creationId xmlns:p14="http://schemas.microsoft.com/office/powerpoint/2010/main" val="15604114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numero diapositiva 3"/>
          <p:cNvSpPr>
            <a:spLocks noGrp="1"/>
          </p:cNvSpPr>
          <p:nvPr>
            <p:ph type="sldNum" sz="quarter" idx="12"/>
          </p:nvPr>
        </p:nvSpPr>
        <p:spPr/>
        <p:txBody>
          <a:bodyPr/>
          <a:lstStyle/>
          <a:p>
            <a:fld id="{BDADBF7E-2AD7-46BA-A4EC-28A3F55BBACF}" type="slidenum">
              <a:rPr lang="it-IT"/>
              <a:pPr/>
              <a:t>29</a:t>
            </a:fld>
            <a:endParaRPr lang="it-IT"/>
          </a:p>
        </p:txBody>
      </p:sp>
      <p:sp>
        <p:nvSpPr>
          <p:cNvPr id="201730" name="Text Box 2"/>
          <p:cNvSpPr txBox="1">
            <a:spLocks noChangeArrowheads="1"/>
          </p:cNvSpPr>
          <p:nvPr/>
        </p:nvSpPr>
        <p:spPr bwMode="auto">
          <a:xfrm>
            <a:off x="2590800" y="228600"/>
            <a:ext cx="4724400" cy="457200"/>
          </a:xfrm>
          <a:prstGeom prst="rect">
            <a:avLst/>
          </a:prstGeom>
          <a:noFill/>
          <a:ln w="9525">
            <a:noFill/>
            <a:miter lim="800000"/>
            <a:headEnd/>
            <a:tailEnd/>
          </a:ln>
          <a:effectLst/>
        </p:spPr>
        <p:txBody>
          <a:bodyPr>
            <a:spAutoFit/>
          </a:bodyPr>
          <a:lstStyle/>
          <a:p>
            <a:pPr>
              <a:spcBef>
                <a:spcPct val="50000"/>
              </a:spcBef>
            </a:pPr>
            <a:endParaRPr lang="it-IT"/>
          </a:p>
        </p:txBody>
      </p:sp>
      <p:sp>
        <p:nvSpPr>
          <p:cNvPr id="201731" name="Text Box 3"/>
          <p:cNvSpPr txBox="1">
            <a:spLocks noChangeArrowheads="1"/>
          </p:cNvSpPr>
          <p:nvPr/>
        </p:nvSpPr>
        <p:spPr bwMode="auto">
          <a:xfrm>
            <a:off x="1676400" y="0"/>
            <a:ext cx="6172200" cy="457200"/>
          </a:xfrm>
          <a:prstGeom prst="rect">
            <a:avLst/>
          </a:prstGeom>
          <a:noFill/>
          <a:ln w="9525">
            <a:noFill/>
            <a:miter lim="800000"/>
            <a:headEnd/>
            <a:tailEnd/>
          </a:ln>
          <a:effectLst/>
        </p:spPr>
        <p:txBody>
          <a:bodyPr>
            <a:spAutoFit/>
          </a:bodyPr>
          <a:lstStyle/>
          <a:p>
            <a:pPr>
              <a:spcBef>
                <a:spcPct val="50000"/>
              </a:spcBef>
            </a:pPr>
            <a:endParaRPr lang="it-IT"/>
          </a:p>
        </p:txBody>
      </p:sp>
      <p:sp>
        <p:nvSpPr>
          <p:cNvPr id="201732" name="Text Box 4"/>
          <p:cNvSpPr txBox="1">
            <a:spLocks noChangeArrowheads="1"/>
          </p:cNvSpPr>
          <p:nvPr/>
        </p:nvSpPr>
        <p:spPr bwMode="auto">
          <a:xfrm>
            <a:off x="1219200" y="0"/>
            <a:ext cx="6858000" cy="457200"/>
          </a:xfrm>
          <a:prstGeom prst="rect">
            <a:avLst/>
          </a:prstGeom>
          <a:noFill/>
          <a:ln w="9525">
            <a:noFill/>
            <a:miter lim="800000"/>
            <a:headEnd/>
            <a:tailEnd/>
          </a:ln>
          <a:effectLst/>
        </p:spPr>
        <p:txBody>
          <a:bodyPr>
            <a:spAutoFit/>
          </a:bodyPr>
          <a:lstStyle/>
          <a:p>
            <a:pPr algn="ctr" eaLnBrk="0" hangingPunct="0">
              <a:spcBef>
                <a:spcPct val="50000"/>
              </a:spcBef>
            </a:pPr>
            <a:r>
              <a:rPr lang="it-IT" b="1">
                <a:solidFill>
                  <a:srgbClr val="FF0000"/>
                </a:solidFill>
              </a:rPr>
              <a:t>Some examples</a:t>
            </a:r>
          </a:p>
        </p:txBody>
      </p:sp>
      <p:sp>
        <p:nvSpPr>
          <p:cNvPr id="201735" name="Text Box 7"/>
          <p:cNvSpPr txBox="1">
            <a:spLocks noChangeArrowheads="1"/>
          </p:cNvSpPr>
          <p:nvPr/>
        </p:nvSpPr>
        <p:spPr bwMode="auto">
          <a:xfrm>
            <a:off x="152400" y="609600"/>
            <a:ext cx="8991600" cy="457200"/>
          </a:xfrm>
          <a:prstGeom prst="rect">
            <a:avLst/>
          </a:prstGeom>
          <a:noFill/>
          <a:ln w="9525">
            <a:noFill/>
            <a:miter lim="800000"/>
            <a:headEnd/>
            <a:tailEnd/>
          </a:ln>
          <a:effectLst/>
        </p:spPr>
        <p:txBody>
          <a:bodyPr>
            <a:spAutoFit/>
          </a:bodyPr>
          <a:lstStyle/>
          <a:p>
            <a:pPr>
              <a:spcBef>
                <a:spcPct val="50000"/>
              </a:spcBef>
            </a:pPr>
            <a:r>
              <a:rPr lang="it-IT" dirty="0"/>
              <a:t>1) </a:t>
            </a:r>
            <a:r>
              <a:rPr lang="it-IT" dirty="0" err="1"/>
              <a:t>Video-telephone</a:t>
            </a:r>
            <a:r>
              <a:rPr lang="it-IT" dirty="0"/>
              <a:t>: network </a:t>
            </a:r>
            <a:r>
              <a:rPr lang="it-IT" dirty="0" err="1"/>
              <a:t>failure</a:t>
            </a:r>
            <a:r>
              <a:rPr lang="it-IT" dirty="0"/>
              <a:t> in U.S. in ’70 and Italy in ‘80</a:t>
            </a:r>
          </a:p>
        </p:txBody>
      </p:sp>
      <p:sp>
        <p:nvSpPr>
          <p:cNvPr id="201737" name="Text Box 9"/>
          <p:cNvSpPr txBox="1">
            <a:spLocks noChangeArrowheads="1"/>
          </p:cNvSpPr>
          <p:nvPr/>
        </p:nvSpPr>
        <p:spPr bwMode="auto">
          <a:xfrm>
            <a:off x="304800" y="1295400"/>
            <a:ext cx="8229600" cy="5934075"/>
          </a:xfrm>
          <a:prstGeom prst="rect">
            <a:avLst/>
          </a:prstGeom>
          <a:noFill/>
          <a:ln w="9525">
            <a:noFill/>
            <a:miter lim="800000"/>
            <a:headEnd/>
            <a:tailEnd/>
          </a:ln>
          <a:effectLst/>
        </p:spPr>
        <p:txBody>
          <a:bodyPr>
            <a:spAutoFit/>
          </a:bodyPr>
          <a:lstStyle/>
          <a:p>
            <a:pPr marL="457200" indent="-457200">
              <a:spcBef>
                <a:spcPct val="50000"/>
              </a:spcBef>
              <a:buFontTx/>
              <a:buChar char="-"/>
            </a:pPr>
            <a:r>
              <a:rPr lang="en-US" dirty="0"/>
              <a:t>Launched in the early 70s by AT&amp;T in the Chicago area.</a:t>
            </a:r>
          </a:p>
          <a:p>
            <a:pPr marL="457200" indent="-457200">
              <a:spcBef>
                <a:spcPct val="50000"/>
              </a:spcBef>
              <a:buFontTx/>
              <a:buChar char="-"/>
            </a:pPr>
            <a:r>
              <a:rPr lang="en-US" dirty="0"/>
              <a:t>Price not too high (86 $ flat monthly rate) </a:t>
            </a:r>
          </a:p>
          <a:p>
            <a:pPr marL="457200" indent="-457200">
              <a:spcBef>
                <a:spcPct val="50000"/>
              </a:spcBef>
              <a:buFontTx/>
              <a:buChar char="-"/>
            </a:pPr>
            <a:r>
              <a:rPr lang="en-US" dirty="0"/>
              <a:t>Service quality not too bad </a:t>
            </a:r>
          </a:p>
          <a:p>
            <a:pPr marL="457200" indent="-457200">
              <a:spcBef>
                <a:spcPct val="50000"/>
              </a:spcBef>
              <a:buFontTx/>
              <a:buChar char="-"/>
            </a:pPr>
            <a:r>
              <a:rPr lang="en-US" dirty="0"/>
              <a:t>Major failure causes:</a:t>
            </a:r>
          </a:p>
          <a:p>
            <a:pPr marL="457200" indent="-457200">
              <a:spcBef>
                <a:spcPct val="50000"/>
              </a:spcBef>
              <a:buFontTx/>
              <a:buAutoNum type="alphaLcParenR"/>
            </a:pPr>
            <a:r>
              <a:rPr lang="en-US" dirty="0"/>
              <a:t>Privacy</a:t>
            </a:r>
          </a:p>
          <a:p>
            <a:pPr marL="457200" indent="-457200">
              <a:spcBef>
                <a:spcPct val="50000"/>
              </a:spcBef>
              <a:buFontTx/>
              <a:buAutoNum type="alphaLcParenR"/>
            </a:pPr>
            <a:r>
              <a:rPr lang="en-US" dirty="0"/>
              <a:t>Rate of return regulation (cost-plus scheme)	</a:t>
            </a:r>
          </a:p>
          <a:p>
            <a:pPr marL="457200" indent="-457200">
              <a:spcBef>
                <a:spcPct val="50000"/>
              </a:spcBef>
              <a:buFontTx/>
              <a:buChar char="-"/>
            </a:pPr>
            <a:r>
              <a:rPr lang="en-US" dirty="0"/>
              <a:t>If something new is technically feasible does not necessarily mean that will be appreciated by consumers (invention does not imply innovation)</a:t>
            </a:r>
          </a:p>
          <a:p>
            <a:pPr marL="457200" indent="-457200">
              <a:spcBef>
                <a:spcPct val="50000"/>
              </a:spcBef>
              <a:buFontTx/>
              <a:buChar char="-"/>
            </a:pPr>
            <a:r>
              <a:rPr lang="en-US" dirty="0"/>
              <a:t>Low incentives to invest in marketing and related expenditure to reach the critical mass.</a:t>
            </a:r>
          </a:p>
          <a:p>
            <a:pPr marL="457200" indent="-457200">
              <a:spcBef>
                <a:spcPct val="50000"/>
              </a:spcBef>
            </a:pPr>
            <a:endParaRPr lang="en-US" dirty="0"/>
          </a:p>
        </p:txBody>
      </p:sp>
      <p:pic>
        <p:nvPicPr>
          <p:cNvPr id="8" name="Picture 2"/>
          <p:cNvPicPr>
            <a:picLocks noChangeAspect="1" noChangeArrowheads="1"/>
          </p:cNvPicPr>
          <p:nvPr/>
        </p:nvPicPr>
        <p:blipFill>
          <a:blip r:embed="rId2" cstate="print"/>
          <a:srcRect/>
          <a:stretch>
            <a:fillRect/>
          </a:stretch>
        </p:blipFill>
        <p:spPr bwMode="auto">
          <a:xfrm>
            <a:off x="6858000" y="2362200"/>
            <a:ext cx="1676400" cy="1868488"/>
          </a:xfrm>
          <a:prstGeom prst="rect">
            <a:avLst/>
          </a:prstGeom>
          <a:noFill/>
          <a:ln w="9525">
            <a:noFill/>
            <a:miter lim="800000"/>
            <a:headEnd/>
            <a:tailEnd/>
          </a:ln>
        </p:spPr>
      </p:pic>
    </p:spTree>
    <p:extLst>
      <p:ext uri="{BB962C8B-B14F-4D97-AF65-F5344CB8AC3E}">
        <p14:creationId xmlns:p14="http://schemas.microsoft.com/office/powerpoint/2010/main" val="2913675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numero diapositiva 3"/>
          <p:cNvSpPr>
            <a:spLocks noGrp="1"/>
          </p:cNvSpPr>
          <p:nvPr>
            <p:ph type="sldNum" sz="quarter" idx="12"/>
          </p:nvPr>
        </p:nvSpPr>
        <p:spPr/>
        <p:txBody>
          <a:bodyPr/>
          <a:lstStyle/>
          <a:p>
            <a:fld id="{51DD3A5D-BBEC-4DB5-9344-B63558611DD0}" type="slidenum">
              <a:rPr lang="it-IT"/>
              <a:pPr/>
              <a:t>3</a:t>
            </a:fld>
            <a:endParaRPr lang="it-IT"/>
          </a:p>
        </p:txBody>
      </p:sp>
      <p:sp>
        <p:nvSpPr>
          <p:cNvPr id="79875" name="Text Box 3"/>
          <p:cNvSpPr txBox="1">
            <a:spLocks noChangeArrowheads="1"/>
          </p:cNvSpPr>
          <p:nvPr/>
        </p:nvSpPr>
        <p:spPr bwMode="auto">
          <a:xfrm>
            <a:off x="5715000" y="1219200"/>
            <a:ext cx="2590800" cy="393700"/>
          </a:xfrm>
          <a:prstGeom prst="rect">
            <a:avLst/>
          </a:prstGeom>
          <a:noFill/>
          <a:ln w="12700">
            <a:noFill/>
            <a:miter lim="800000"/>
            <a:headEnd/>
            <a:tailEnd/>
          </a:ln>
          <a:effectLst/>
        </p:spPr>
        <p:txBody>
          <a:bodyPr lIns="90488" tIns="44450" rIns="90488" bIns="44450">
            <a:spAutoFit/>
          </a:bodyPr>
          <a:lstStyle/>
          <a:p>
            <a:pPr algn="ctr" eaLnBrk="0" hangingPunct="0">
              <a:spcBef>
                <a:spcPct val="50000"/>
              </a:spcBef>
              <a:buClr>
                <a:schemeClr val="tx2"/>
              </a:buClr>
              <a:buSzPct val="75000"/>
              <a:buFont typeface="Monotype Sorts" pitchFamily="2" charset="2"/>
              <a:buNone/>
            </a:pPr>
            <a:endParaRPr lang="it-IT" sz="2000" b="1" i="1">
              <a:solidFill>
                <a:schemeClr val="tx2"/>
              </a:solidFill>
              <a:latin typeface="Book Antiqua" pitchFamily="18" charset="0"/>
              <a:cs typeface="Times New Roman" pitchFamily="18" charset="0"/>
            </a:endParaRPr>
          </a:p>
        </p:txBody>
      </p:sp>
      <p:sp>
        <p:nvSpPr>
          <p:cNvPr id="79876" name="Text Box 4"/>
          <p:cNvSpPr txBox="1">
            <a:spLocks noChangeArrowheads="1"/>
          </p:cNvSpPr>
          <p:nvPr/>
        </p:nvSpPr>
        <p:spPr bwMode="auto">
          <a:xfrm>
            <a:off x="228600" y="1066800"/>
            <a:ext cx="8915400" cy="2038350"/>
          </a:xfrm>
          <a:prstGeom prst="rect">
            <a:avLst/>
          </a:prstGeom>
          <a:noFill/>
          <a:ln w="12700">
            <a:noFill/>
            <a:miter lim="800000"/>
            <a:headEnd/>
            <a:tailEnd/>
          </a:ln>
          <a:effectLst/>
        </p:spPr>
        <p:txBody>
          <a:bodyPr lIns="90488" tIns="44450" rIns="90488" bIns="44450">
            <a:spAutoFit/>
          </a:bodyPr>
          <a:lstStyle/>
          <a:p>
            <a:pPr eaLnBrk="0" hangingPunct="0">
              <a:spcBef>
                <a:spcPct val="50000"/>
              </a:spcBef>
              <a:buClr>
                <a:schemeClr val="tx2"/>
              </a:buClr>
              <a:buSzPct val="75000"/>
              <a:buFont typeface="Monotype Sorts" pitchFamily="2" charset="2"/>
              <a:buNone/>
            </a:pPr>
            <a:r>
              <a:rPr lang="it-IT" sz="3200" b="1" i="1" dirty="0" err="1">
                <a:latin typeface="Book Antiqua" pitchFamily="18" charset="0"/>
                <a:cs typeface="Times New Roman" pitchFamily="18" charset="0"/>
              </a:rPr>
              <a:t>Respect</a:t>
            </a:r>
            <a:r>
              <a:rPr lang="it-IT" sz="3200" b="1" i="1" dirty="0">
                <a:latin typeface="Book Antiqua" pitchFamily="18" charset="0"/>
                <a:cs typeface="Times New Roman" pitchFamily="18" charset="0"/>
              </a:rPr>
              <a:t> </a:t>
            </a:r>
            <a:r>
              <a:rPr lang="it-IT" sz="3200" b="1" i="1" dirty="0" err="1">
                <a:latin typeface="Book Antiqua" pitchFamily="18" charset="0"/>
                <a:cs typeface="Times New Roman" pitchFamily="18" charset="0"/>
              </a:rPr>
              <a:t>to</a:t>
            </a:r>
            <a:r>
              <a:rPr lang="it-IT" sz="3200" b="1" i="1" dirty="0">
                <a:latin typeface="Book Antiqua" pitchFamily="18" charset="0"/>
                <a:cs typeface="Times New Roman" pitchFamily="18" charset="0"/>
              </a:rPr>
              <a:t> the standard </a:t>
            </a:r>
            <a:r>
              <a:rPr lang="it-IT" sz="3200" b="1" i="1" dirty="0" err="1">
                <a:latin typeface="Book Antiqua" pitchFamily="18" charset="0"/>
                <a:cs typeface="Times New Roman" pitchFamily="18" charset="0"/>
              </a:rPr>
              <a:t>demand</a:t>
            </a:r>
            <a:r>
              <a:rPr lang="it-IT" sz="3200" b="1" i="1" dirty="0">
                <a:latin typeface="Book Antiqua" pitchFamily="18" charset="0"/>
                <a:cs typeface="Times New Roman" pitchFamily="18" charset="0"/>
              </a:rPr>
              <a:t> curve, the </a:t>
            </a:r>
            <a:r>
              <a:rPr lang="it-IT" sz="3200" b="1" i="1" dirty="0" err="1">
                <a:latin typeface="Book Antiqua" pitchFamily="18" charset="0"/>
                <a:cs typeface="Times New Roman" pitchFamily="18" charset="0"/>
              </a:rPr>
              <a:t>demand</a:t>
            </a:r>
            <a:r>
              <a:rPr lang="it-IT" sz="3200" b="1" i="1" dirty="0">
                <a:latin typeface="Book Antiqua" pitchFamily="18" charset="0"/>
                <a:cs typeface="Times New Roman" pitchFamily="18" charset="0"/>
              </a:rPr>
              <a:t> </a:t>
            </a:r>
            <a:r>
              <a:rPr lang="it-IT" sz="3200" b="1" i="1" dirty="0" err="1">
                <a:latin typeface="Book Antiqua" pitchFamily="18" charset="0"/>
                <a:cs typeface="Times New Roman" pitchFamily="18" charset="0"/>
              </a:rPr>
              <a:t>for</a:t>
            </a:r>
            <a:r>
              <a:rPr lang="it-IT" sz="3200" b="1" i="1" dirty="0">
                <a:latin typeface="Book Antiqua" pitchFamily="18" charset="0"/>
                <a:cs typeface="Times New Roman" pitchFamily="18" charset="0"/>
              </a:rPr>
              <a:t> a network </a:t>
            </a:r>
            <a:r>
              <a:rPr lang="it-IT" sz="3200" b="1" i="1" dirty="0" err="1">
                <a:latin typeface="Book Antiqua" pitchFamily="18" charset="0"/>
                <a:cs typeface="Times New Roman" pitchFamily="18" charset="0"/>
              </a:rPr>
              <a:t>good</a:t>
            </a:r>
            <a:r>
              <a:rPr lang="it-IT" sz="3200" b="1" i="1" dirty="0">
                <a:latin typeface="Book Antiqua" pitchFamily="18" charset="0"/>
                <a:cs typeface="Times New Roman" pitchFamily="18" charset="0"/>
              </a:rPr>
              <a:t> </a:t>
            </a:r>
            <a:r>
              <a:rPr lang="it-IT" sz="3200" b="1" i="1" dirty="0" err="1">
                <a:latin typeface="Book Antiqua" pitchFamily="18" charset="0"/>
                <a:cs typeface="Times New Roman" pitchFamily="18" charset="0"/>
              </a:rPr>
              <a:t>does</a:t>
            </a:r>
            <a:r>
              <a:rPr lang="it-IT" sz="3200" b="1" i="1" dirty="0">
                <a:latin typeface="Book Antiqua" pitchFamily="18" charset="0"/>
                <a:cs typeface="Times New Roman" pitchFamily="18" charset="0"/>
              </a:rPr>
              <a:t> </a:t>
            </a:r>
            <a:r>
              <a:rPr lang="it-IT" sz="3200" b="1" i="1" dirty="0" err="1">
                <a:latin typeface="Book Antiqua" pitchFamily="18" charset="0"/>
                <a:cs typeface="Times New Roman" pitchFamily="18" charset="0"/>
              </a:rPr>
              <a:t>not</a:t>
            </a:r>
            <a:r>
              <a:rPr lang="it-IT" sz="3200" b="1" i="1" dirty="0">
                <a:latin typeface="Book Antiqua" pitchFamily="18" charset="0"/>
                <a:cs typeface="Times New Roman" pitchFamily="18" charset="0"/>
              </a:rPr>
              <a:t> </a:t>
            </a:r>
            <a:r>
              <a:rPr lang="it-IT" sz="3200" b="1" i="1" dirty="0" err="1">
                <a:latin typeface="Book Antiqua" pitchFamily="18" charset="0"/>
                <a:cs typeface="Times New Roman" pitchFamily="18" charset="0"/>
              </a:rPr>
              <a:t>only</a:t>
            </a:r>
            <a:r>
              <a:rPr lang="it-IT" sz="3200" b="1" i="1" dirty="0">
                <a:latin typeface="Book Antiqua" pitchFamily="18" charset="0"/>
                <a:cs typeface="Times New Roman" pitchFamily="18" charset="0"/>
              </a:rPr>
              <a:t> </a:t>
            </a:r>
            <a:r>
              <a:rPr lang="it-IT" sz="3200" b="1" i="1" dirty="0" err="1">
                <a:latin typeface="Book Antiqua" pitchFamily="18" charset="0"/>
                <a:cs typeface="Times New Roman" pitchFamily="18" charset="0"/>
              </a:rPr>
              <a:t>depend</a:t>
            </a:r>
            <a:r>
              <a:rPr lang="it-IT" sz="3200" b="1" i="1" dirty="0">
                <a:latin typeface="Book Antiqua" pitchFamily="18" charset="0"/>
                <a:cs typeface="Times New Roman" pitchFamily="18" charset="0"/>
              </a:rPr>
              <a:t> on price </a:t>
            </a:r>
            <a:r>
              <a:rPr lang="it-IT" sz="3200" b="1" i="1" dirty="0" err="1">
                <a:latin typeface="Book Antiqua" pitchFamily="18" charset="0"/>
                <a:cs typeface="Times New Roman" pitchFamily="18" charset="0"/>
              </a:rPr>
              <a:t>but</a:t>
            </a:r>
            <a:r>
              <a:rPr lang="it-IT" sz="3200" b="1" i="1" dirty="0">
                <a:latin typeface="Book Antiqua" pitchFamily="18" charset="0"/>
                <a:cs typeface="Times New Roman" pitchFamily="18" charset="0"/>
              </a:rPr>
              <a:t> </a:t>
            </a:r>
            <a:r>
              <a:rPr lang="it-IT" sz="3200" b="1" i="1" dirty="0" err="1">
                <a:latin typeface="Book Antiqua" pitchFamily="18" charset="0"/>
                <a:cs typeface="Times New Roman" pitchFamily="18" charset="0"/>
              </a:rPr>
              <a:t>also</a:t>
            </a:r>
            <a:r>
              <a:rPr lang="it-IT" sz="3200" b="1" i="1" dirty="0">
                <a:latin typeface="Book Antiqua" pitchFamily="18" charset="0"/>
                <a:cs typeface="Times New Roman" pitchFamily="18" charset="0"/>
              </a:rPr>
              <a:t> on the </a:t>
            </a:r>
            <a:r>
              <a:rPr lang="it-IT" sz="3200" b="1" i="1" dirty="0" err="1">
                <a:latin typeface="Book Antiqua" pitchFamily="18" charset="0"/>
                <a:cs typeface="Times New Roman" pitchFamily="18" charset="0"/>
              </a:rPr>
              <a:t>agents</a:t>
            </a:r>
            <a:r>
              <a:rPr lang="it-IT" sz="3200" b="1" i="1" dirty="0">
                <a:latin typeface="Book Antiqua" pitchFamily="18" charset="0"/>
                <a:cs typeface="Times New Roman" pitchFamily="18" charset="0"/>
              </a:rPr>
              <a:t>’ </a:t>
            </a:r>
            <a:r>
              <a:rPr lang="it-IT" sz="3200" b="1" i="1" dirty="0" err="1">
                <a:latin typeface="Book Antiqua" pitchFamily="18" charset="0"/>
                <a:cs typeface="Times New Roman" pitchFamily="18" charset="0"/>
              </a:rPr>
              <a:t>expectations</a:t>
            </a:r>
            <a:r>
              <a:rPr lang="it-IT" sz="3200" b="1" i="1" dirty="0">
                <a:latin typeface="Book Antiqua" pitchFamily="18" charset="0"/>
                <a:cs typeface="Times New Roman" pitchFamily="18" charset="0"/>
              </a:rPr>
              <a:t> </a:t>
            </a:r>
            <a:r>
              <a:rPr lang="it-IT" sz="3200" b="1" i="1" dirty="0" err="1">
                <a:latin typeface="Book Antiqua" pitchFamily="18" charset="0"/>
                <a:cs typeface="Times New Roman" pitchFamily="18" charset="0"/>
              </a:rPr>
              <a:t>about</a:t>
            </a:r>
            <a:r>
              <a:rPr lang="it-IT" sz="3200" b="1" i="1" dirty="0">
                <a:latin typeface="Book Antiqua" pitchFamily="18" charset="0"/>
                <a:cs typeface="Times New Roman" pitchFamily="18" charset="0"/>
              </a:rPr>
              <a:t> total </a:t>
            </a:r>
            <a:r>
              <a:rPr lang="it-IT" sz="3200" b="1" i="1" dirty="0" err="1">
                <a:latin typeface="Book Antiqua" pitchFamily="18" charset="0"/>
                <a:cs typeface="Times New Roman" pitchFamily="18" charset="0"/>
              </a:rPr>
              <a:t>consumers</a:t>
            </a:r>
            <a:r>
              <a:rPr lang="it-IT" sz="3200" b="1" i="1" dirty="0">
                <a:latin typeface="Book Antiqua" pitchFamily="18" charset="0"/>
                <a:cs typeface="Times New Roman" pitchFamily="18" charset="0"/>
              </a:rPr>
              <a:t> of the </a:t>
            </a:r>
            <a:r>
              <a:rPr lang="it-IT" sz="3200" b="1" i="1" dirty="0" err="1">
                <a:latin typeface="Book Antiqua" pitchFamily="18" charset="0"/>
                <a:cs typeface="Times New Roman" pitchFamily="18" charset="0"/>
              </a:rPr>
              <a:t>good</a:t>
            </a:r>
            <a:r>
              <a:rPr lang="it-IT" sz="3200" b="1" i="1" dirty="0">
                <a:latin typeface="Book Antiqua" pitchFamily="18" charset="0"/>
                <a:cs typeface="Times New Roman" pitchFamily="18" charset="0"/>
              </a:rPr>
              <a:t>. </a:t>
            </a:r>
          </a:p>
        </p:txBody>
      </p:sp>
      <p:sp>
        <p:nvSpPr>
          <p:cNvPr id="79878" name="Text Box 6"/>
          <p:cNvSpPr txBox="1">
            <a:spLocks noChangeArrowheads="1"/>
          </p:cNvSpPr>
          <p:nvPr/>
        </p:nvSpPr>
        <p:spPr bwMode="auto">
          <a:xfrm>
            <a:off x="457200" y="304800"/>
            <a:ext cx="8229600" cy="641350"/>
          </a:xfrm>
          <a:prstGeom prst="rect">
            <a:avLst/>
          </a:prstGeom>
          <a:noFill/>
          <a:ln w="9525">
            <a:noFill/>
            <a:miter lim="800000"/>
            <a:headEnd/>
            <a:tailEnd/>
          </a:ln>
          <a:effectLst/>
        </p:spPr>
        <p:txBody>
          <a:bodyPr>
            <a:spAutoFit/>
          </a:bodyPr>
          <a:lstStyle/>
          <a:p>
            <a:pPr algn="ctr" eaLnBrk="0" hangingPunct="0">
              <a:spcBef>
                <a:spcPct val="50000"/>
              </a:spcBef>
            </a:pPr>
            <a:r>
              <a:rPr lang="it-IT" sz="3600" b="1">
                <a:solidFill>
                  <a:srgbClr val="FF0000"/>
                </a:solidFill>
              </a:rPr>
              <a:t>The demand for a network good</a:t>
            </a:r>
          </a:p>
        </p:txBody>
      </p:sp>
      <p:sp>
        <p:nvSpPr>
          <p:cNvPr id="79886" name="AutoShape 14"/>
          <p:cNvSpPr>
            <a:spLocks noChangeArrowheads="1"/>
          </p:cNvSpPr>
          <p:nvPr/>
        </p:nvSpPr>
        <p:spPr bwMode="auto">
          <a:xfrm>
            <a:off x="4038600" y="3581400"/>
            <a:ext cx="914400" cy="1371600"/>
          </a:xfrm>
          <a:prstGeom prst="downArrow">
            <a:avLst>
              <a:gd name="adj1" fmla="val 50000"/>
              <a:gd name="adj2" fmla="val 37500"/>
            </a:avLst>
          </a:prstGeom>
          <a:solidFill>
            <a:schemeClr val="accent1"/>
          </a:solidFill>
          <a:ln w="9525">
            <a:solidFill>
              <a:schemeClr val="tx1"/>
            </a:solidFill>
            <a:miter lim="800000"/>
            <a:headEnd/>
            <a:tailEnd/>
          </a:ln>
          <a:effectLst/>
        </p:spPr>
        <p:txBody>
          <a:bodyPr wrap="none" anchor="ctr"/>
          <a:lstStyle/>
          <a:p>
            <a:endParaRPr lang="en-US"/>
          </a:p>
        </p:txBody>
      </p:sp>
      <p:sp>
        <p:nvSpPr>
          <p:cNvPr id="79887" name="Text Box 15"/>
          <p:cNvSpPr txBox="1">
            <a:spLocks noChangeArrowheads="1"/>
          </p:cNvSpPr>
          <p:nvPr/>
        </p:nvSpPr>
        <p:spPr bwMode="auto">
          <a:xfrm>
            <a:off x="2362200" y="5105400"/>
            <a:ext cx="4419600" cy="1200329"/>
          </a:xfrm>
          <a:prstGeom prst="rect">
            <a:avLst/>
          </a:prstGeom>
          <a:noFill/>
          <a:ln w="9525">
            <a:noFill/>
            <a:miter lim="800000"/>
            <a:headEnd/>
            <a:tailEnd/>
          </a:ln>
          <a:effectLst/>
        </p:spPr>
        <p:txBody>
          <a:bodyPr>
            <a:spAutoFit/>
          </a:bodyPr>
          <a:lstStyle/>
          <a:p>
            <a:pPr algn="ctr">
              <a:spcBef>
                <a:spcPct val="50000"/>
              </a:spcBef>
            </a:pPr>
            <a:r>
              <a:rPr lang="it-IT" sz="3600" b="1" i="1" u="sng" dirty="0">
                <a:solidFill>
                  <a:srgbClr val="002060"/>
                </a:solidFill>
              </a:rPr>
              <a:t>S</a:t>
            </a:r>
            <a:r>
              <a:rPr lang="it-IT" sz="3600" b="1" i="1" u="sng" dirty="0" smtClean="0">
                <a:solidFill>
                  <a:srgbClr val="002060"/>
                </a:solidFill>
              </a:rPr>
              <a:t>ome </a:t>
            </a:r>
            <a:r>
              <a:rPr lang="it-IT" sz="3600" b="1" i="1" u="sng" dirty="0" err="1" smtClean="0">
                <a:solidFill>
                  <a:srgbClr val="002060"/>
                </a:solidFill>
              </a:rPr>
              <a:t>basic</a:t>
            </a:r>
            <a:r>
              <a:rPr lang="it-IT" sz="3600" b="1" i="1" u="sng" dirty="0" smtClean="0">
                <a:solidFill>
                  <a:srgbClr val="002060"/>
                </a:solidFill>
              </a:rPr>
              <a:t> (and key) </a:t>
            </a:r>
            <a:r>
              <a:rPr lang="it-IT" sz="3600" b="1" i="1" u="sng" dirty="0" err="1">
                <a:solidFill>
                  <a:srgbClr val="002060"/>
                </a:solidFill>
              </a:rPr>
              <a:t>implications</a:t>
            </a:r>
            <a:endParaRPr lang="it-IT" sz="3600" b="1" i="1" u="sng" dirty="0">
              <a:solidFill>
                <a:srgbClr val="002060"/>
              </a:solidFill>
            </a:endParaRPr>
          </a:p>
        </p:txBody>
      </p:sp>
    </p:spTree>
    <p:extLst>
      <p:ext uri="{BB962C8B-B14F-4D97-AF65-F5344CB8AC3E}">
        <p14:creationId xmlns:p14="http://schemas.microsoft.com/office/powerpoint/2010/main" val="26164497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egnaposto numero diapositiva 3"/>
          <p:cNvSpPr>
            <a:spLocks noGrp="1"/>
          </p:cNvSpPr>
          <p:nvPr>
            <p:ph type="sldNum" sz="quarter" idx="12"/>
          </p:nvPr>
        </p:nvSpPr>
        <p:spPr/>
        <p:txBody>
          <a:bodyPr/>
          <a:lstStyle/>
          <a:p>
            <a:fld id="{F5C575A4-49EF-4CCE-A8D7-5BADD639AE78}" type="slidenum">
              <a:rPr lang="it-IT"/>
              <a:pPr/>
              <a:t>30</a:t>
            </a:fld>
            <a:endParaRPr lang="it-IT"/>
          </a:p>
        </p:txBody>
      </p:sp>
      <p:sp>
        <p:nvSpPr>
          <p:cNvPr id="168962" name="Text Box 2"/>
          <p:cNvSpPr txBox="1">
            <a:spLocks noChangeArrowheads="1"/>
          </p:cNvSpPr>
          <p:nvPr/>
        </p:nvSpPr>
        <p:spPr bwMode="auto">
          <a:xfrm>
            <a:off x="2590800" y="0"/>
            <a:ext cx="4724400" cy="457200"/>
          </a:xfrm>
          <a:prstGeom prst="rect">
            <a:avLst/>
          </a:prstGeom>
          <a:noFill/>
          <a:ln w="9525">
            <a:noFill/>
            <a:miter lim="800000"/>
            <a:headEnd/>
            <a:tailEnd/>
          </a:ln>
          <a:effectLst/>
        </p:spPr>
        <p:txBody>
          <a:bodyPr>
            <a:spAutoFit/>
          </a:bodyPr>
          <a:lstStyle/>
          <a:p>
            <a:pPr>
              <a:spcBef>
                <a:spcPct val="50000"/>
              </a:spcBef>
            </a:pPr>
            <a:endParaRPr lang="it-IT"/>
          </a:p>
        </p:txBody>
      </p:sp>
      <p:sp>
        <p:nvSpPr>
          <p:cNvPr id="168963" name="Text Box 3"/>
          <p:cNvSpPr txBox="1">
            <a:spLocks noChangeArrowheads="1"/>
          </p:cNvSpPr>
          <p:nvPr/>
        </p:nvSpPr>
        <p:spPr bwMode="auto">
          <a:xfrm>
            <a:off x="1676400" y="0"/>
            <a:ext cx="6172200" cy="457200"/>
          </a:xfrm>
          <a:prstGeom prst="rect">
            <a:avLst/>
          </a:prstGeom>
          <a:noFill/>
          <a:ln w="9525">
            <a:noFill/>
            <a:miter lim="800000"/>
            <a:headEnd/>
            <a:tailEnd/>
          </a:ln>
          <a:effectLst/>
        </p:spPr>
        <p:txBody>
          <a:bodyPr>
            <a:spAutoFit/>
          </a:bodyPr>
          <a:lstStyle/>
          <a:p>
            <a:pPr>
              <a:spcBef>
                <a:spcPct val="50000"/>
              </a:spcBef>
            </a:pPr>
            <a:endParaRPr lang="it-IT"/>
          </a:p>
        </p:txBody>
      </p:sp>
      <p:sp>
        <p:nvSpPr>
          <p:cNvPr id="168967" name="Text Box 7"/>
          <p:cNvSpPr txBox="1">
            <a:spLocks noChangeArrowheads="1"/>
          </p:cNvSpPr>
          <p:nvPr/>
        </p:nvSpPr>
        <p:spPr bwMode="auto">
          <a:xfrm>
            <a:off x="228600" y="609600"/>
            <a:ext cx="8534400" cy="2100263"/>
          </a:xfrm>
          <a:prstGeom prst="rect">
            <a:avLst/>
          </a:prstGeom>
          <a:noFill/>
          <a:ln w="9525">
            <a:noFill/>
            <a:miter lim="800000"/>
            <a:headEnd/>
            <a:tailEnd/>
          </a:ln>
          <a:effectLst/>
        </p:spPr>
        <p:txBody>
          <a:bodyPr>
            <a:spAutoFit/>
          </a:bodyPr>
          <a:lstStyle/>
          <a:p>
            <a:pPr>
              <a:spcBef>
                <a:spcPct val="50000"/>
              </a:spcBef>
            </a:pPr>
            <a:r>
              <a:rPr lang="it-IT"/>
              <a:t>-1843 invented by Bain </a:t>
            </a:r>
          </a:p>
          <a:p>
            <a:pPr>
              <a:spcBef>
                <a:spcPct val="50000"/>
              </a:spcBef>
            </a:pPr>
            <a:r>
              <a:rPr lang="it-IT"/>
              <a:t>-1865 commercial fax service between Paris and Lyons </a:t>
            </a:r>
          </a:p>
          <a:p>
            <a:pPr>
              <a:spcBef>
                <a:spcPct val="50000"/>
              </a:spcBef>
            </a:pPr>
            <a:r>
              <a:rPr lang="it-IT"/>
              <a:t>-1925 AT&amp;T commercialize the fax in U.S.</a:t>
            </a:r>
          </a:p>
          <a:p>
            <a:pPr>
              <a:spcBef>
                <a:spcPct val="50000"/>
              </a:spcBef>
            </a:pPr>
            <a:r>
              <a:rPr lang="it-IT"/>
              <a:t>-1982/1990 rapid growth (c.a. 80% penetration rate among offices)  </a:t>
            </a:r>
          </a:p>
        </p:txBody>
      </p:sp>
      <p:sp>
        <p:nvSpPr>
          <p:cNvPr id="168968" name="Text Box 8"/>
          <p:cNvSpPr txBox="1">
            <a:spLocks noChangeArrowheads="1"/>
          </p:cNvSpPr>
          <p:nvPr/>
        </p:nvSpPr>
        <p:spPr bwMode="auto">
          <a:xfrm>
            <a:off x="457200" y="152400"/>
            <a:ext cx="7391400" cy="457200"/>
          </a:xfrm>
          <a:prstGeom prst="rect">
            <a:avLst/>
          </a:prstGeom>
          <a:noFill/>
          <a:ln w="9525">
            <a:noFill/>
            <a:miter lim="800000"/>
            <a:headEnd/>
            <a:tailEnd/>
          </a:ln>
          <a:effectLst/>
        </p:spPr>
        <p:txBody>
          <a:bodyPr>
            <a:spAutoFit/>
          </a:bodyPr>
          <a:lstStyle/>
          <a:p>
            <a:pPr>
              <a:spcBef>
                <a:spcPct val="50000"/>
              </a:spcBef>
            </a:pPr>
            <a:r>
              <a:rPr lang="it-IT" dirty="0"/>
              <a:t>2</a:t>
            </a:r>
            <a:r>
              <a:rPr lang="it-IT" dirty="0" smtClean="0"/>
              <a:t>) </a:t>
            </a:r>
            <a:r>
              <a:rPr lang="it-IT" dirty="0"/>
              <a:t>Fax</a:t>
            </a:r>
          </a:p>
        </p:txBody>
      </p:sp>
      <p:pic>
        <p:nvPicPr>
          <p:cNvPr id="3" name="Immagine 2"/>
          <p:cNvPicPr>
            <a:picLocks noChangeAspect="1"/>
          </p:cNvPicPr>
          <p:nvPr/>
        </p:nvPicPr>
        <p:blipFill>
          <a:blip r:embed="rId2"/>
          <a:stretch>
            <a:fillRect/>
          </a:stretch>
        </p:blipFill>
        <p:spPr>
          <a:xfrm>
            <a:off x="1524000" y="3021144"/>
            <a:ext cx="5943600" cy="2915974"/>
          </a:xfrm>
          <a:prstGeom prst="rect">
            <a:avLst/>
          </a:prstGeom>
        </p:spPr>
      </p:pic>
      <p:sp>
        <p:nvSpPr>
          <p:cNvPr id="4" name="CasellaDiTesto 3"/>
          <p:cNvSpPr txBox="1"/>
          <p:nvPr/>
        </p:nvSpPr>
        <p:spPr>
          <a:xfrm>
            <a:off x="5715000" y="5916781"/>
            <a:ext cx="3429000" cy="584775"/>
          </a:xfrm>
          <a:prstGeom prst="rect">
            <a:avLst/>
          </a:prstGeom>
          <a:noFill/>
        </p:spPr>
        <p:txBody>
          <a:bodyPr wrap="square" rtlCol="0">
            <a:spAutoFit/>
          </a:bodyPr>
          <a:lstStyle/>
          <a:p>
            <a:r>
              <a:rPr lang="en-US" sz="1600" b="1" dirty="0" smtClean="0"/>
              <a:t>Source: Cabral, 2000, </a:t>
            </a:r>
          </a:p>
          <a:p>
            <a:r>
              <a:rPr lang="en-US" sz="1600" b="1" dirty="0" smtClean="0"/>
              <a:t>Industrial Organization </a:t>
            </a:r>
            <a:endParaRPr lang="en-US" sz="1600" b="1" dirty="0"/>
          </a:p>
        </p:txBody>
      </p:sp>
    </p:spTree>
    <p:extLst>
      <p:ext uri="{BB962C8B-B14F-4D97-AF65-F5344CB8AC3E}">
        <p14:creationId xmlns:p14="http://schemas.microsoft.com/office/powerpoint/2010/main" val="9248853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gnaposto numero diapositiva 5"/>
          <p:cNvSpPr>
            <a:spLocks noGrp="1"/>
          </p:cNvSpPr>
          <p:nvPr>
            <p:ph type="sldNum" sz="quarter" idx="12"/>
          </p:nvPr>
        </p:nvSpPr>
        <p:spPr>
          <a:noFill/>
        </p:spPr>
        <p:txBody>
          <a:bodyPr/>
          <a:lstStyle/>
          <a:p>
            <a:fld id="{FBF00EB5-DB96-4962-BA1C-5E6B4B669CAF}" type="slidenum">
              <a:rPr lang="it-IT" smtClean="0"/>
              <a:pPr/>
              <a:t>31</a:t>
            </a:fld>
            <a:endParaRPr lang="it-IT" smtClean="0"/>
          </a:p>
        </p:txBody>
      </p:sp>
      <p:sp>
        <p:nvSpPr>
          <p:cNvPr id="49155" name="Rectangle 2"/>
          <p:cNvSpPr>
            <a:spLocks noGrp="1" noChangeArrowheads="1"/>
          </p:cNvSpPr>
          <p:nvPr>
            <p:ph type="title"/>
          </p:nvPr>
        </p:nvSpPr>
        <p:spPr>
          <a:xfrm>
            <a:off x="-1066800" y="-1065152"/>
            <a:ext cx="7772400" cy="2971800"/>
          </a:xfrm>
        </p:spPr>
        <p:txBody>
          <a:bodyPr/>
          <a:lstStyle/>
          <a:p>
            <a:pPr eaLnBrk="1" hangingPunct="1"/>
            <a:r>
              <a:rPr lang="it-IT" sz="2400" dirty="0"/>
              <a:t>3</a:t>
            </a:r>
            <a:r>
              <a:rPr lang="it-IT" sz="2400" dirty="0" smtClean="0"/>
              <a:t>) Telephone (invented in 1870s) </a:t>
            </a:r>
          </a:p>
        </p:txBody>
      </p:sp>
      <p:sp>
        <p:nvSpPr>
          <p:cNvPr id="49156" name="Rectangle 6"/>
          <p:cNvSpPr>
            <a:spLocks noGrp="1" noChangeArrowheads="1"/>
          </p:cNvSpPr>
          <p:nvPr>
            <p:ph type="body" idx="1"/>
          </p:nvPr>
        </p:nvSpPr>
        <p:spPr>
          <a:xfrm>
            <a:off x="152400" y="990600"/>
            <a:ext cx="8229600" cy="4525963"/>
          </a:xfrm>
          <a:noFill/>
        </p:spPr>
        <p:txBody>
          <a:bodyPr/>
          <a:lstStyle/>
          <a:p>
            <a:pPr lvl="1" eaLnBrk="1" hangingPunct="1">
              <a:buFontTx/>
              <a:buNone/>
            </a:pPr>
            <a:r>
              <a:rPr lang="it-IT" dirty="0" smtClean="0"/>
              <a:t>US </a:t>
            </a:r>
            <a:r>
              <a:rPr lang="it-IT" dirty="0" err="1" smtClean="0"/>
              <a:t>President</a:t>
            </a:r>
            <a:r>
              <a:rPr lang="it-IT" dirty="0" smtClean="0"/>
              <a:t> Rutherford </a:t>
            </a:r>
            <a:r>
              <a:rPr lang="it-IT" dirty="0" err="1" smtClean="0"/>
              <a:t>Hayes</a:t>
            </a:r>
            <a:r>
              <a:rPr lang="it-IT" dirty="0" smtClean="0"/>
              <a:t> «</a:t>
            </a:r>
            <a:r>
              <a:rPr lang="en-US" dirty="0" smtClean="0"/>
              <a:t>It's a great invention, but who would ever want to use one?</a:t>
            </a:r>
            <a:r>
              <a:rPr lang="it-IT" dirty="0" smtClean="0"/>
              <a:t>».</a:t>
            </a:r>
          </a:p>
        </p:txBody>
      </p:sp>
      <p:sp>
        <p:nvSpPr>
          <p:cNvPr id="6" name="CasellaDiTesto 5"/>
          <p:cNvSpPr txBox="1"/>
          <p:nvPr/>
        </p:nvSpPr>
        <p:spPr>
          <a:xfrm>
            <a:off x="5486400" y="2181285"/>
            <a:ext cx="3771157" cy="4524315"/>
          </a:xfrm>
          <a:prstGeom prst="rect">
            <a:avLst/>
          </a:prstGeom>
          <a:noFill/>
        </p:spPr>
        <p:txBody>
          <a:bodyPr wrap="square" rtlCol="0">
            <a:spAutoFit/>
          </a:bodyPr>
          <a:lstStyle/>
          <a:p>
            <a:r>
              <a:rPr lang="en-US" dirty="0" smtClean="0">
                <a:solidFill>
                  <a:schemeClr val="accent2"/>
                </a:solidFill>
              </a:rPr>
              <a:t>One to one</a:t>
            </a:r>
          </a:p>
          <a:p>
            <a:r>
              <a:rPr lang="en-US" dirty="0" smtClean="0">
                <a:solidFill>
                  <a:schemeClr val="accent2"/>
                </a:solidFill>
              </a:rPr>
              <a:t>Vs. Network nature</a:t>
            </a:r>
          </a:p>
          <a:p>
            <a:endParaRPr lang="en-US" dirty="0" smtClean="0">
              <a:solidFill>
                <a:schemeClr val="accent2"/>
              </a:solidFill>
            </a:endParaRPr>
          </a:p>
          <a:p>
            <a:endParaRPr lang="en-US" dirty="0" smtClean="0">
              <a:solidFill>
                <a:schemeClr val="accent2"/>
              </a:solidFill>
            </a:endParaRPr>
          </a:p>
          <a:p>
            <a:pPr marL="0" lvl="1"/>
            <a:r>
              <a:rPr lang="en-US" dirty="0" smtClean="0">
                <a:solidFill>
                  <a:schemeClr val="accent2"/>
                </a:solidFill>
              </a:rPr>
              <a:t>Exploitation of patents in the short-term, i.e. high prices. Rent of the equipment: $14/month (equivalent to $330 in 2000s) vs. production cost: $4</a:t>
            </a:r>
          </a:p>
          <a:p>
            <a:endParaRPr lang="en-US" dirty="0" smtClean="0">
              <a:solidFill>
                <a:schemeClr val="accent2"/>
              </a:solidFill>
            </a:endParaRPr>
          </a:p>
          <a:p>
            <a:r>
              <a:rPr lang="en-US" dirty="0" smtClean="0">
                <a:solidFill>
                  <a:schemeClr val="accent2"/>
                </a:solidFill>
              </a:rPr>
              <a:t>[See </a:t>
            </a:r>
            <a:r>
              <a:rPr lang="en-US" dirty="0" err="1" smtClean="0">
                <a:solidFill>
                  <a:schemeClr val="accent2"/>
                </a:solidFill>
              </a:rPr>
              <a:t>Rohlfs</a:t>
            </a:r>
            <a:r>
              <a:rPr lang="en-US" dirty="0" smtClean="0">
                <a:solidFill>
                  <a:schemeClr val="accent2"/>
                </a:solidFill>
              </a:rPr>
              <a:t> 2003]</a:t>
            </a:r>
          </a:p>
        </p:txBody>
      </p:sp>
      <p:pic>
        <p:nvPicPr>
          <p:cNvPr id="4" name="Immagine 3"/>
          <p:cNvPicPr>
            <a:picLocks noChangeAspect="1"/>
          </p:cNvPicPr>
          <p:nvPr/>
        </p:nvPicPr>
        <p:blipFill>
          <a:blip r:embed="rId2"/>
          <a:stretch>
            <a:fillRect/>
          </a:stretch>
        </p:blipFill>
        <p:spPr>
          <a:xfrm>
            <a:off x="265957" y="2492172"/>
            <a:ext cx="5220443" cy="3329191"/>
          </a:xfrm>
          <a:prstGeom prst="rect">
            <a:avLst/>
          </a:prstGeom>
        </p:spPr>
      </p:pic>
      <p:sp>
        <p:nvSpPr>
          <p:cNvPr id="11" name="CasellaDiTesto 10"/>
          <p:cNvSpPr txBox="1"/>
          <p:nvPr/>
        </p:nvSpPr>
        <p:spPr>
          <a:xfrm>
            <a:off x="295975" y="5892225"/>
            <a:ext cx="3429000" cy="584775"/>
          </a:xfrm>
          <a:prstGeom prst="rect">
            <a:avLst/>
          </a:prstGeom>
          <a:noFill/>
        </p:spPr>
        <p:txBody>
          <a:bodyPr wrap="square" rtlCol="0">
            <a:spAutoFit/>
          </a:bodyPr>
          <a:lstStyle/>
          <a:p>
            <a:r>
              <a:rPr lang="en-US" sz="1600" b="1" dirty="0" smtClean="0"/>
              <a:t>Source: Riordan, 2001, Handbook of Telecommunications Economics </a:t>
            </a:r>
          </a:p>
        </p:txBody>
      </p:sp>
    </p:spTree>
    <p:extLst>
      <p:ext uri="{BB962C8B-B14F-4D97-AF65-F5344CB8AC3E}">
        <p14:creationId xmlns:p14="http://schemas.microsoft.com/office/powerpoint/2010/main" val="26693641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egnaposto numero diapositiva 3"/>
          <p:cNvSpPr>
            <a:spLocks noGrp="1"/>
          </p:cNvSpPr>
          <p:nvPr>
            <p:ph type="sldNum" sz="quarter" idx="4294967295"/>
          </p:nvPr>
        </p:nvSpPr>
        <p:spPr>
          <a:xfrm>
            <a:off x="6553200" y="6248400"/>
            <a:ext cx="1905000" cy="457200"/>
          </a:xfrm>
          <a:prstGeom prst="rect">
            <a:avLst/>
          </a:prstGeom>
          <a:noFill/>
        </p:spPr>
        <p:txBody>
          <a:bodyPr/>
          <a:lstStyle/>
          <a:p>
            <a:fld id="{44BC97B6-001A-4758-BDEA-F3EEFA154747}" type="slidenum">
              <a:rPr lang="it-IT" smtClean="0"/>
              <a:pPr/>
              <a:t>32</a:t>
            </a:fld>
            <a:endParaRPr lang="it-IT" smtClean="0"/>
          </a:p>
        </p:txBody>
      </p:sp>
      <p:sp>
        <p:nvSpPr>
          <p:cNvPr id="23555" name="Text Box 3"/>
          <p:cNvSpPr txBox="1">
            <a:spLocks noChangeArrowheads="1"/>
          </p:cNvSpPr>
          <p:nvPr/>
        </p:nvSpPr>
        <p:spPr bwMode="auto">
          <a:xfrm>
            <a:off x="5715000" y="1219200"/>
            <a:ext cx="2590800" cy="393700"/>
          </a:xfrm>
          <a:prstGeom prst="rect">
            <a:avLst/>
          </a:prstGeom>
          <a:noFill/>
          <a:ln w="12700">
            <a:noFill/>
            <a:miter lim="800000"/>
            <a:headEnd/>
            <a:tailEnd/>
          </a:ln>
        </p:spPr>
        <p:txBody>
          <a:bodyPr lIns="90488" tIns="44450" rIns="90488" bIns="44450">
            <a:spAutoFit/>
          </a:bodyPr>
          <a:lstStyle/>
          <a:p>
            <a:pPr algn="ctr" eaLnBrk="0" hangingPunct="0">
              <a:spcBef>
                <a:spcPct val="50000"/>
              </a:spcBef>
              <a:buClr>
                <a:schemeClr val="tx2"/>
              </a:buClr>
              <a:buSzPct val="75000"/>
              <a:buFont typeface="Monotype Sorts" pitchFamily="2" charset="2"/>
              <a:buNone/>
            </a:pPr>
            <a:endParaRPr lang="it-IT" sz="2000" b="1" i="1">
              <a:solidFill>
                <a:schemeClr val="tx2"/>
              </a:solidFill>
              <a:latin typeface="Book Antiqua" pitchFamily="18" charset="0"/>
              <a:cs typeface="Times New Roman" pitchFamily="18" charset="0"/>
            </a:endParaRPr>
          </a:p>
        </p:txBody>
      </p:sp>
      <p:sp>
        <p:nvSpPr>
          <p:cNvPr id="23557" name="Text Box 6"/>
          <p:cNvSpPr txBox="1">
            <a:spLocks noChangeArrowheads="1"/>
          </p:cNvSpPr>
          <p:nvPr/>
        </p:nvSpPr>
        <p:spPr bwMode="auto">
          <a:xfrm>
            <a:off x="142844" y="304800"/>
            <a:ext cx="8229600" cy="461665"/>
          </a:xfrm>
          <a:prstGeom prst="rect">
            <a:avLst/>
          </a:prstGeom>
          <a:noFill/>
          <a:ln w="9525">
            <a:noFill/>
            <a:miter lim="800000"/>
            <a:headEnd/>
            <a:tailEnd/>
          </a:ln>
        </p:spPr>
        <p:txBody>
          <a:bodyPr>
            <a:spAutoFit/>
          </a:bodyPr>
          <a:lstStyle/>
          <a:p>
            <a:pPr eaLnBrk="0" hangingPunct="0">
              <a:spcBef>
                <a:spcPct val="50000"/>
              </a:spcBef>
            </a:pPr>
            <a:r>
              <a:rPr lang="en-US" dirty="0" smtClean="0"/>
              <a:t>4) Social media: </a:t>
            </a:r>
            <a:r>
              <a:rPr lang="en-US" dirty="0" err="1" smtClean="0"/>
              <a:t>Whatsapp</a:t>
            </a:r>
            <a:r>
              <a:rPr lang="en-US" dirty="0" smtClean="0"/>
              <a:t> &amp; Instagram</a:t>
            </a:r>
            <a:endParaRPr lang="it-IT" dirty="0"/>
          </a:p>
        </p:txBody>
      </p:sp>
      <p:pic>
        <p:nvPicPr>
          <p:cNvPr id="1026" name="Picture 2" descr="VestactBlog ent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951345"/>
            <a:ext cx="4035425" cy="5029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stagram 1 billion us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975514"/>
            <a:ext cx="4150880" cy="5086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9755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numero diapositiva 3"/>
          <p:cNvSpPr>
            <a:spLocks noGrp="1"/>
          </p:cNvSpPr>
          <p:nvPr>
            <p:ph type="sldNum" sz="quarter" idx="12"/>
          </p:nvPr>
        </p:nvSpPr>
        <p:spPr/>
        <p:txBody>
          <a:bodyPr/>
          <a:lstStyle/>
          <a:p>
            <a:fld id="{64FAB123-8E8F-48D0-8CAF-A56380A5B081}" type="slidenum">
              <a:rPr lang="it-IT"/>
              <a:pPr/>
              <a:t>33</a:t>
            </a:fld>
            <a:endParaRPr lang="it-IT"/>
          </a:p>
        </p:txBody>
      </p:sp>
      <p:sp>
        <p:nvSpPr>
          <p:cNvPr id="248834" name="Text Box 2"/>
          <p:cNvSpPr txBox="1">
            <a:spLocks noChangeArrowheads="1"/>
          </p:cNvSpPr>
          <p:nvPr/>
        </p:nvSpPr>
        <p:spPr bwMode="auto">
          <a:xfrm>
            <a:off x="2590800" y="228600"/>
            <a:ext cx="4724400" cy="457200"/>
          </a:xfrm>
          <a:prstGeom prst="rect">
            <a:avLst/>
          </a:prstGeom>
          <a:noFill/>
          <a:ln w="9525">
            <a:noFill/>
            <a:miter lim="800000"/>
            <a:headEnd/>
            <a:tailEnd/>
          </a:ln>
          <a:effectLst/>
        </p:spPr>
        <p:txBody>
          <a:bodyPr>
            <a:spAutoFit/>
          </a:bodyPr>
          <a:lstStyle/>
          <a:p>
            <a:pPr>
              <a:spcBef>
                <a:spcPct val="50000"/>
              </a:spcBef>
            </a:pPr>
            <a:endParaRPr lang="it-IT"/>
          </a:p>
        </p:txBody>
      </p:sp>
      <p:sp>
        <p:nvSpPr>
          <p:cNvPr id="248835" name="Text Box 3"/>
          <p:cNvSpPr txBox="1">
            <a:spLocks noChangeArrowheads="1"/>
          </p:cNvSpPr>
          <p:nvPr/>
        </p:nvSpPr>
        <p:spPr bwMode="auto">
          <a:xfrm>
            <a:off x="1676400" y="0"/>
            <a:ext cx="6172200" cy="457200"/>
          </a:xfrm>
          <a:prstGeom prst="rect">
            <a:avLst/>
          </a:prstGeom>
          <a:noFill/>
          <a:ln w="9525">
            <a:noFill/>
            <a:miter lim="800000"/>
            <a:headEnd/>
            <a:tailEnd/>
          </a:ln>
          <a:effectLst/>
        </p:spPr>
        <p:txBody>
          <a:bodyPr>
            <a:spAutoFit/>
          </a:bodyPr>
          <a:lstStyle/>
          <a:p>
            <a:pPr>
              <a:spcBef>
                <a:spcPct val="50000"/>
              </a:spcBef>
            </a:pPr>
            <a:endParaRPr lang="it-IT"/>
          </a:p>
        </p:txBody>
      </p:sp>
      <p:pic>
        <p:nvPicPr>
          <p:cNvPr id="248837" name="Picture 5"/>
          <p:cNvPicPr>
            <a:picLocks noChangeAspect="1" noChangeArrowheads="1"/>
          </p:cNvPicPr>
          <p:nvPr/>
        </p:nvPicPr>
        <p:blipFill>
          <a:blip r:embed="rId2" cstate="print"/>
          <a:srcRect/>
          <a:stretch>
            <a:fillRect/>
          </a:stretch>
        </p:blipFill>
        <p:spPr bwMode="auto">
          <a:xfrm>
            <a:off x="228600" y="914400"/>
            <a:ext cx="8686800" cy="5072063"/>
          </a:xfrm>
          <a:prstGeom prst="rect">
            <a:avLst/>
          </a:prstGeom>
          <a:noFill/>
          <a:ln w="9525">
            <a:noFill/>
            <a:miter lim="800000"/>
            <a:headEnd/>
            <a:tailEnd/>
          </a:ln>
          <a:effectLst/>
        </p:spPr>
      </p:pic>
      <p:sp>
        <p:nvSpPr>
          <p:cNvPr id="248839" name="Text Box 7"/>
          <p:cNvSpPr txBox="1">
            <a:spLocks noChangeArrowheads="1"/>
          </p:cNvSpPr>
          <p:nvPr/>
        </p:nvSpPr>
        <p:spPr bwMode="auto">
          <a:xfrm>
            <a:off x="381000" y="381000"/>
            <a:ext cx="8153400" cy="457200"/>
          </a:xfrm>
          <a:prstGeom prst="rect">
            <a:avLst/>
          </a:prstGeom>
          <a:noFill/>
          <a:ln w="9525">
            <a:noFill/>
            <a:miter lim="800000"/>
            <a:headEnd/>
            <a:tailEnd/>
          </a:ln>
          <a:effectLst/>
        </p:spPr>
        <p:txBody>
          <a:bodyPr>
            <a:spAutoFit/>
          </a:bodyPr>
          <a:lstStyle/>
          <a:p>
            <a:pPr>
              <a:spcBef>
                <a:spcPct val="50000"/>
              </a:spcBef>
            </a:pPr>
            <a:r>
              <a:rPr lang="it-IT" dirty="0"/>
              <a:t>5</a:t>
            </a:r>
            <a:r>
              <a:rPr lang="it-IT" dirty="0" smtClean="0"/>
              <a:t>) </a:t>
            </a:r>
            <a:r>
              <a:rPr lang="it-IT" dirty="0"/>
              <a:t>VCR and </a:t>
            </a:r>
            <a:r>
              <a:rPr lang="it-IT" dirty="0" err="1"/>
              <a:t>CD</a:t>
            </a:r>
            <a:r>
              <a:rPr lang="it-IT" dirty="0"/>
              <a:t> (U.S.)</a:t>
            </a:r>
          </a:p>
        </p:txBody>
      </p:sp>
      <p:sp>
        <p:nvSpPr>
          <p:cNvPr id="3" name="CasellaDiTesto 2"/>
          <p:cNvSpPr txBox="1"/>
          <p:nvPr/>
        </p:nvSpPr>
        <p:spPr>
          <a:xfrm>
            <a:off x="5486400" y="5986463"/>
            <a:ext cx="2209800" cy="584775"/>
          </a:xfrm>
          <a:prstGeom prst="rect">
            <a:avLst/>
          </a:prstGeom>
          <a:noFill/>
        </p:spPr>
        <p:txBody>
          <a:bodyPr wrap="square" rtlCol="0">
            <a:spAutoFit/>
          </a:bodyPr>
          <a:lstStyle/>
          <a:p>
            <a:r>
              <a:rPr lang="en-US" sz="1600" b="1" dirty="0" smtClean="0"/>
              <a:t>Source: </a:t>
            </a:r>
            <a:r>
              <a:rPr lang="en-US" sz="1600" b="1" dirty="0" err="1" smtClean="0"/>
              <a:t>Dranove</a:t>
            </a:r>
            <a:r>
              <a:rPr lang="en-US" sz="1600" b="1" dirty="0" smtClean="0"/>
              <a:t> and </a:t>
            </a:r>
            <a:r>
              <a:rPr lang="en-US" sz="1600" b="1" dirty="0" err="1" smtClean="0"/>
              <a:t>Gandal</a:t>
            </a:r>
            <a:r>
              <a:rPr lang="en-US" sz="1600" b="1" dirty="0" smtClean="0"/>
              <a:t>, 2003, JEMS</a:t>
            </a:r>
            <a:endParaRPr lang="en-US" sz="1600" b="1" dirty="0"/>
          </a:p>
        </p:txBody>
      </p:sp>
    </p:spTree>
    <p:extLst>
      <p:ext uri="{BB962C8B-B14F-4D97-AF65-F5344CB8AC3E}">
        <p14:creationId xmlns:p14="http://schemas.microsoft.com/office/powerpoint/2010/main" val="20143729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numero diapositiva 3"/>
          <p:cNvSpPr>
            <a:spLocks noGrp="1"/>
          </p:cNvSpPr>
          <p:nvPr>
            <p:ph type="sldNum" sz="quarter" idx="12"/>
          </p:nvPr>
        </p:nvSpPr>
        <p:spPr/>
        <p:txBody>
          <a:bodyPr/>
          <a:lstStyle/>
          <a:p>
            <a:fld id="{7FF0087C-7183-4068-92DD-379F65AB5B94}" type="slidenum">
              <a:rPr lang="it-IT"/>
              <a:pPr/>
              <a:t>4</a:t>
            </a:fld>
            <a:endParaRPr lang="it-IT"/>
          </a:p>
        </p:txBody>
      </p:sp>
      <p:sp>
        <p:nvSpPr>
          <p:cNvPr id="185348" name="Text Box 4"/>
          <p:cNvSpPr txBox="1">
            <a:spLocks noChangeArrowheads="1"/>
          </p:cNvSpPr>
          <p:nvPr/>
        </p:nvSpPr>
        <p:spPr bwMode="auto">
          <a:xfrm>
            <a:off x="0" y="304800"/>
            <a:ext cx="8839200" cy="4524315"/>
          </a:xfrm>
          <a:prstGeom prst="rect">
            <a:avLst/>
          </a:prstGeom>
          <a:noFill/>
          <a:ln w="9525">
            <a:noFill/>
            <a:miter lim="800000"/>
            <a:headEnd/>
            <a:tailEnd/>
          </a:ln>
          <a:effectLst/>
        </p:spPr>
        <p:txBody>
          <a:bodyPr>
            <a:spAutoFit/>
          </a:bodyPr>
          <a:lstStyle/>
          <a:p>
            <a:pPr>
              <a:spcBef>
                <a:spcPct val="50000"/>
              </a:spcBef>
              <a:buFontTx/>
              <a:buChar char="-"/>
            </a:pPr>
            <a:r>
              <a:rPr lang="en-US" dirty="0"/>
              <a:t>Everybody in the economy is convinced that no body will buy the network good: the network good will be effectively unsold (very pessimistic expectations) irrespective of a high or low </a:t>
            </a:r>
            <a:r>
              <a:rPr lang="en-US" dirty="0" smtClean="0"/>
              <a:t>price: </a:t>
            </a:r>
            <a:r>
              <a:rPr lang="it-IT" u="sng" dirty="0" smtClean="0"/>
              <a:t>“network </a:t>
            </a:r>
            <a:r>
              <a:rPr lang="it-IT" u="sng" dirty="0" err="1" smtClean="0"/>
              <a:t>failure</a:t>
            </a:r>
            <a:r>
              <a:rPr lang="it-IT" u="sng" dirty="0" smtClean="0"/>
              <a:t>”</a:t>
            </a:r>
            <a:r>
              <a:rPr lang="en-US" dirty="0" smtClean="0"/>
              <a:t>. </a:t>
            </a:r>
            <a:endParaRPr lang="en-US" dirty="0"/>
          </a:p>
          <a:p>
            <a:pPr>
              <a:spcBef>
                <a:spcPct val="50000"/>
              </a:spcBef>
              <a:buFontTx/>
              <a:buChar char="-"/>
            </a:pPr>
            <a:r>
              <a:rPr lang="en-US" dirty="0"/>
              <a:t>Consumers want to buy a hardware if many </a:t>
            </a:r>
            <a:r>
              <a:rPr lang="en-US" dirty="0" err="1"/>
              <a:t>softwares</a:t>
            </a:r>
            <a:r>
              <a:rPr lang="en-US" dirty="0"/>
              <a:t> are available for that hardware. But software developers will write </a:t>
            </a:r>
            <a:r>
              <a:rPr lang="en-US" dirty="0" err="1"/>
              <a:t>softwares</a:t>
            </a:r>
            <a:r>
              <a:rPr lang="en-US" dirty="0"/>
              <a:t> only if a great number of people has already bought the hardware since they are potential buyers: if nobody makes the first move the network good will be effectively unsold (again irrespective of a high or low price</a:t>
            </a:r>
            <a:r>
              <a:rPr lang="en-US" dirty="0" smtClean="0"/>
              <a:t>): </a:t>
            </a:r>
            <a:r>
              <a:rPr lang="it-IT" u="sng" dirty="0" smtClean="0"/>
              <a:t>“network </a:t>
            </a:r>
            <a:r>
              <a:rPr lang="it-IT" u="sng" dirty="0" err="1" smtClean="0"/>
              <a:t>failure</a:t>
            </a:r>
            <a:r>
              <a:rPr lang="it-IT" u="sng" dirty="0" smtClean="0"/>
              <a:t>”</a:t>
            </a:r>
            <a:endParaRPr lang="en-US" dirty="0"/>
          </a:p>
          <a:p>
            <a:pPr>
              <a:spcBef>
                <a:spcPct val="50000"/>
              </a:spcBef>
            </a:pPr>
            <a:r>
              <a:rPr lang="en-US" dirty="0"/>
              <a:t> </a:t>
            </a:r>
          </a:p>
        </p:txBody>
      </p:sp>
      <p:sp>
        <p:nvSpPr>
          <p:cNvPr id="185349" name="AutoShape 5"/>
          <p:cNvSpPr>
            <a:spLocks noChangeArrowheads="1"/>
          </p:cNvSpPr>
          <p:nvPr/>
        </p:nvSpPr>
        <p:spPr bwMode="auto">
          <a:xfrm>
            <a:off x="3962400" y="4114800"/>
            <a:ext cx="914400" cy="9144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185350" name="Text Box 6"/>
          <p:cNvSpPr txBox="1">
            <a:spLocks noChangeArrowheads="1"/>
          </p:cNvSpPr>
          <p:nvPr/>
        </p:nvSpPr>
        <p:spPr bwMode="auto">
          <a:xfrm>
            <a:off x="2133600" y="4191000"/>
            <a:ext cx="5334000" cy="457200"/>
          </a:xfrm>
          <a:prstGeom prst="rect">
            <a:avLst/>
          </a:prstGeom>
          <a:noFill/>
          <a:ln w="9525">
            <a:noFill/>
            <a:miter lim="800000"/>
            <a:headEnd/>
            <a:tailEnd/>
          </a:ln>
          <a:effectLst/>
        </p:spPr>
        <p:txBody>
          <a:bodyPr>
            <a:spAutoFit/>
          </a:bodyPr>
          <a:lstStyle/>
          <a:p>
            <a:pPr>
              <a:spcBef>
                <a:spcPct val="50000"/>
              </a:spcBef>
            </a:pPr>
            <a:endParaRPr lang="it-IT"/>
          </a:p>
        </p:txBody>
      </p:sp>
      <p:sp>
        <p:nvSpPr>
          <p:cNvPr id="185352" name="Text Box 8"/>
          <p:cNvSpPr txBox="1">
            <a:spLocks noChangeArrowheads="1"/>
          </p:cNvSpPr>
          <p:nvPr/>
        </p:nvSpPr>
        <p:spPr bwMode="auto">
          <a:xfrm>
            <a:off x="1371600" y="4940300"/>
            <a:ext cx="6400800" cy="1917700"/>
          </a:xfrm>
          <a:prstGeom prst="rect">
            <a:avLst/>
          </a:prstGeom>
          <a:noFill/>
          <a:ln w="9525">
            <a:noFill/>
            <a:miter lim="800000"/>
            <a:headEnd/>
            <a:tailEnd/>
          </a:ln>
          <a:effectLst/>
        </p:spPr>
        <p:txBody>
          <a:bodyPr>
            <a:spAutoFit/>
          </a:bodyPr>
          <a:lstStyle/>
          <a:p>
            <a:pPr>
              <a:spcBef>
                <a:spcPct val="50000"/>
              </a:spcBef>
            </a:pPr>
            <a:r>
              <a:rPr lang="en-US" b="1" dirty="0"/>
              <a:t>	Chicken-egg paradox equilibria</a:t>
            </a:r>
          </a:p>
          <a:p>
            <a:pPr>
              <a:spcBef>
                <a:spcPct val="50000"/>
              </a:spcBef>
            </a:pPr>
            <a:endParaRPr lang="en-US" b="1" dirty="0"/>
          </a:p>
          <a:p>
            <a:pPr>
              <a:spcBef>
                <a:spcPct val="50000"/>
              </a:spcBef>
            </a:pPr>
            <a:r>
              <a:rPr lang="en-US" b="1" dirty="0"/>
              <a:t>(note how these markets are characterized to a great extent by “self-fulfilling prophecies”)</a:t>
            </a:r>
          </a:p>
        </p:txBody>
      </p:sp>
    </p:spTree>
    <p:extLst>
      <p:ext uri="{BB962C8B-B14F-4D97-AF65-F5344CB8AC3E}">
        <p14:creationId xmlns:p14="http://schemas.microsoft.com/office/powerpoint/2010/main" val="967264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egnaposto numero diapositiva 3"/>
          <p:cNvSpPr>
            <a:spLocks noGrp="1"/>
          </p:cNvSpPr>
          <p:nvPr>
            <p:ph type="sldNum" sz="quarter" idx="12"/>
          </p:nvPr>
        </p:nvSpPr>
        <p:spPr>
          <a:noFill/>
        </p:spPr>
        <p:txBody>
          <a:bodyPr/>
          <a:lstStyle/>
          <a:p>
            <a:fld id="{1E4C1E8D-2225-4572-ABF5-E91597CCC162}" type="slidenum">
              <a:rPr lang="it-IT" smtClean="0"/>
              <a:pPr/>
              <a:t>5</a:t>
            </a:fld>
            <a:endParaRPr lang="it-IT" smtClean="0"/>
          </a:p>
        </p:txBody>
      </p:sp>
      <p:graphicFrame>
        <p:nvGraphicFramePr>
          <p:cNvPr id="5122" name="Object 2"/>
          <p:cNvGraphicFramePr>
            <a:graphicFrameLocks noChangeAspect="1"/>
          </p:cNvGraphicFramePr>
          <p:nvPr/>
        </p:nvGraphicFramePr>
        <p:xfrm>
          <a:off x="4572000" y="4572000"/>
          <a:ext cx="3886200" cy="2081213"/>
        </p:xfrm>
        <a:graphic>
          <a:graphicData uri="http://schemas.openxmlformats.org/presentationml/2006/ole">
            <mc:AlternateContent xmlns:mc="http://schemas.openxmlformats.org/markup-compatibility/2006">
              <mc:Choice xmlns:v="urn:schemas-microsoft-com:vml" Requires="v">
                <p:oleObj spid="_x0000_s260121" name="Immagine" r:id="rId3" imgW="3486960" imgH="2610360" progId="Word.Picture.8">
                  <p:embed/>
                </p:oleObj>
              </mc:Choice>
              <mc:Fallback>
                <p:oleObj name="Immagine" r:id="rId3" imgW="3486960" imgH="2610360" progId="Word.Picture.8">
                  <p:embed/>
                  <p:pic>
                    <p:nvPicPr>
                      <p:cNvPr id="512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4572000"/>
                        <a:ext cx="3886200" cy="208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4" name="Text Box 3"/>
          <p:cNvSpPr txBox="1">
            <a:spLocks noChangeArrowheads="1"/>
          </p:cNvSpPr>
          <p:nvPr/>
        </p:nvSpPr>
        <p:spPr bwMode="auto">
          <a:xfrm>
            <a:off x="228600" y="304800"/>
            <a:ext cx="8915400" cy="2492990"/>
          </a:xfrm>
          <a:prstGeom prst="rect">
            <a:avLst/>
          </a:prstGeom>
          <a:noFill/>
          <a:ln w="9525">
            <a:noFill/>
            <a:miter lim="800000"/>
            <a:headEnd/>
            <a:tailEnd/>
          </a:ln>
        </p:spPr>
        <p:txBody>
          <a:bodyPr>
            <a:spAutoFit/>
          </a:bodyPr>
          <a:lstStyle/>
          <a:p>
            <a:pPr>
              <a:spcBef>
                <a:spcPct val="50000"/>
              </a:spcBef>
              <a:buFontTx/>
              <a:buChar char="-"/>
            </a:pPr>
            <a:r>
              <a:rPr lang="en-US" b="0" dirty="0" smtClean="0"/>
              <a:t>The aggregate demand could be upward sloping (</a:t>
            </a:r>
            <a:r>
              <a:rPr lang="en-US" b="0" dirty="0" err="1" smtClean="0"/>
              <a:t>Rolfhs</a:t>
            </a:r>
            <a:r>
              <a:rPr lang="en-US" b="0" dirty="0" smtClean="0"/>
              <a:t> 1974, BJE):</a:t>
            </a:r>
          </a:p>
          <a:p>
            <a:pPr>
              <a:spcBef>
                <a:spcPct val="50000"/>
              </a:spcBef>
            </a:pPr>
            <a:r>
              <a:rPr lang="en-US" b="0" dirty="0" smtClean="0"/>
              <a:t>If a firm is able to influence the expectations of potential consumers about the penetration that the good will have (and so its value in the future), is totally plausible that as the expected size of the network increases, consumers are </a:t>
            </a:r>
            <a:r>
              <a:rPr lang="en-US" b="0" dirty="0" err="1" smtClean="0"/>
              <a:t>willling</a:t>
            </a:r>
            <a:r>
              <a:rPr lang="en-US" b="0" dirty="0" smtClean="0"/>
              <a:t> to pay a higher price for joining the network. </a:t>
            </a:r>
            <a:endParaRPr lang="en-US" b="0" dirty="0"/>
          </a:p>
        </p:txBody>
      </p:sp>
      <p:sp>
        <p:nvSpPr>
          <p:cNvPr id="5125" name="Line 4"/>
          <p:cNvSpPr>
            <a:spLocks noChangeShapeType="1"/>
          </p:cNvSpPr>
          <p:nvPr/>
        </p:nvSpPr>
        <p:spPr bwMode="auto">
          <a:xfrm>
            <a:off x="533400" y="4343400"/>
            <a:ext cx="0" cy="1981200"/>
          </a:xfrm>
          <a:prstGeom prst="line">
            <a:avLst/>
          </a:prstGeom>
          <a:noFill/>
          <a:ln w="9525">
            <a:solidFill>
              <a:schemeClr val="tx1"/>
            </a:solidFill>
            <a:round/>
            <a:headEnd/>
            <a:tailEnd/>
          </a:ln>
        </p:spPr>
        <p:txBody>
          <a:bodyPr/>
          <a:lstStyle/>
          <a:p>
            <a:endParaRPr lang="it-IT"/>
          </a:p>
        </p:txBody>
      </p:sp>
      <p:sp>
        <p:nvSpPr>
          <p:cNvPr id="5126" name="Line 5"/>
          <p:cNvSpPr>
            <a:spLocks noChangeShapeType="1"/>
          </p:cNvSpPr>
          <p:nvPr/>
        </p:nvSpPr>
        <p:spPr bwMode="auto">
          <a:xfrm>
            <a:off x="533400" y="6324600"/>
            <a:ext cx="3429000" cy="0"/>
          </a:xfrm>
          <a:prstGeom prst="line">
            <a:avLst/>
          </a:prstGeom>
          <a:noFill/>
          <a:ln w="9525">
            <a:solidFill>
              <a:schemeClr val="tx1"/>
            </a:solidFill>
            <a:round/>
            <a:headEnd/>
            <a:tailEnd/>
          </a:ln>
        </p:spPr>
        <p:txBody>
          <a:bodyPr/>
          <a:lstStyle/>
          <a:p>
            <a:endParaRPr lang="it-IT"/>
          </a:p>
        </p:txBody>
      </p:sp>
      <p:sp>
        <p:nvSpPr>
          <p:cNvPr id="5127" name="Line 6"/>
          <p:cNvSpPr>
            <a:spLocks noChangeShapeType="1"/>
          </p:cNvSpPr>
          <p:nvPr/>
        </p:nvSpPr>
        <p:spPr bwMode="auto">
          <a:xfrm>
            <a:off x="609600" y="4419600"/>
            <a:ext cx="2514600" cy="1600200"/>
          </a:xfrm>
          <a:prstGeom prst="line">
            <a:avLst/>
          </a:prstGeom>
          <a:noFill/>
          <a:ln w="9525">
            <a:solidFill>
              <a:schemeClr val="tx1"/>
            </a:solidFill>
            <a:round/>
            <a:headEnd/>
            <a:tailEnd/>
          </a:ln>
        </p:spPr>
        <p:txBody>
          <a:bodyPr/>
          <a:lstStyle/>
          <a:p>
            <a:endParaRPr lang="it-IT"/>
          </a:p>
        </p:txBody>
      </p:sp>
      <p:sp>
        <p:nvSpPr>
          <p:cNvPr id="5128" name="Text Box 7"/>
          <p:cNvSpPr txBox="1">
            <a:spLocks noChangeArrowheads="1"/>
          </p:cNvSpPr>
          <p:nvPr/>
        </p:nvSpPr>
        <p:spPr bwMode="auto">
          <a:xfrm>
            <a:off x="0" y="4495800"/>
            <a:ext cx="381000" cy="457200"/>
          </a:xfrm>
          <a:prstGeom prst="rect">
            <a:avLst/>
          </a:prstGeom>
          <a:noFill/>
          <a:ln w="9525">
            <a:noFill/>
            <a:miter lim="800000"/>
            <a:headEnd/>
            <a:tailEnd/>
          </a:ln>
        </p:spPr>
        <p:txBody>
          <a:bodyPr>
            <a:spAutoFit/>
          </a:bodyPr>
          <a:lstStyle/>
          <a:p>
            <a:pPr>
              <a:spcBef>
                <a:spcPct val="50000"/>
              </a:spcBef>
            </a:pPr>
            <a:r>
              <a:rPr lang="it-IT" b="0"/>
              <a:t>P</a:t>
            </a:r>
          </a:p>
        </p:txBody>
      </p:sp>
      <p:sp>
        <p:nvSpPr>
          <p:cNvPr id="5129" name="Text Box 8"/>
          <p:cNvSpPr txBox="1">
            <a:spLocks noChangeArrowheads="1"/>
          </p:cNvSpPr>
          <p:nvPr/>
        </p:nvSpPr>
        <p:spPr bwMode="auto">
          <a:xfrm>
            <a:off x="3276600" y="6400800"/>
            <a:ext cx="685800" cy="457200"/>
          </a:xfrm>
          <a:prstGeom prst="rect">
            <a:avLst/>
          </a:prstGeom>
          <a:noFill/>
          <a:ln w="9525">
            <a:noFill/>
            <a:miter lim="800000"/>
            <a:headEnd/>
            <a:tailEnd/>
          </a:ln>
        </p:spPr>
        <p:txBody>
          <a:bodyPr>
            <a:spAutoFit/>
          </a:bodyPr>
          <a:lstStyle/>
          <a:p>
            <a:pPr>
              <a:spcBef>
                <a:spcPct val="50000"/>
              </a:spcBef>
            </a:pPr>
            <a:r>
              <a:rPr lang="it-IT" b="0"/>
              <a:t>q</a:t>
            </a:r>
          </a:p>
        </p:txBody>
      </p:sp>
      <p:sp>
        <p:nvSpPr>
          <p:cNvPr id="5130" name="Text Box 9"/>
          <p:cNvSpPr txBox="1">
            <a:spLocks noChangeArrowheads="1"/>
          </p:cNvSpPr>
          <p:nvPr/>
        </p:nvSpPr>
        <p:spPr bwMode="auto">
          <a:xfrm>
            <a:off x="762000" y="3733800"/>
            <a:ext cx="2209800" cy="457200"/>
          </a:xfrm>
          <a:prstGeom prst="rect">
            <a:avLst/>
          </a:prstGeom>
          <a:noFill/>
          <a:ln w="9525">
            <a:noFill/>
            <a:miter lim="800000"/>
            <a:headEnd/>
            <a:tailEnd/>
          </a:ln>
        </p:spPr>
        <p:txBody>
          <a:bodyPr>
            <a:spAutoFit/>
          </a:bodyPr>
          <a:lstStyle/>
          <a:p>
            <a:pPr>
              <a:spcBef>
                <a:spcPct val="50000"/>
              </a:spcBef>
            </a:pPr>
            <a:r>
              <a:rPr lang="it-IT" b="0"/>
              <a:t>STANDARD</a:t>
            </a:r>
          </a:p>
        </p:txBody>
      </p:sp>
      <p:sp>
        <p:nvSpPr>
          <p:cNvPr id="5131" name="Text Box 10"/>
          <p:cNvSpPr txBox="1">
            <a:spLocks noChangeArrowheads="1"/>
          </p:cNvSpPr>
          <p:nvPr/>
        </p:nvSpPr>
        <p:spPr bwMode="auto">
          <a:xfrm>
            <a:off x="6172200" y="3733800"/>
            <a:ext cx="1752600" cy="457200"/>
          </a:xfrm>
          <a:prstGeom prst="rect">
            <a:avLst/>
          </a:prstGeom>
          <a:noFill/>
          <a:ln w="9525">
            <a:noFill/>
            <a:miter lim="800000"/>
            <a:headEnd/>
            <a:tailEnd/>
          </a:ln>
        </p:spPr>
        <p:txBody>
          <a:bodyPr>
            <a:spAutoFit/>
          </a:bodyPr>
          <a:lstStyle/>
          <a:p>
            <a:pPr>
              <a:spcBef>
                <a:spcPct val="50000"/>
              </a:spcBef>
            </a:pPr>
            <a:r>
              <a:rPr lang="it-IT" b="0"/>
              <a:t>NETWORK</a:t>
            </a:r>
          </a:p>
        </p:txBody>
      </p:sp>
    </p:spTree>
    <p:extLst>
      <p:ext uri="{BB962C8B-B14F-4D97-AF65-F5344CB8AC3E}">
        <p14:creationId xmlns:p14="http://schemas.microsoft.com/office/powerpoint/2010/main" val="867410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3"/>
          <p:cNvSpPr>
            <a:spLocks noGrp="1"/>
          </p:cNvSpPr>
          <p:nvPr>
            <p:ph type="sldNum" sz="quarter" idx="12"/>
          </p:nvPr>
        </p:nvSpPr>
        <p:spPr/>
        <p:txBody>
          <a:bodyPr/>
          <a:lstStyle/>
          <a:p>
            <a:fld id="{69B69E7A-6DED-427C-B4F6-254DFC8FB47A}" type="slidenum">
              <a:rPr lang="it-IT"/>
              <a:pPr/>
              <a:t>6</a:t>
            </a:fld>
            <a:endParaRPr lang="it-IT"/>
          </a:p>
        </p:txBody>
      </p:sp>
      <p:sp>
        <p:nvSpPr>
          <p:cNvPr id="164914" name="Text Box 50"/>
          <p:cNvSpPr txBox="1">
            <a:spLocks noChangeArrowheads="1"/>
          </p:cNvSpPr>
          <p:nvPr/>
        </p:nvSpPr>
        <p:spPr bwMode="auto">
          <a:xfrm>
            <a:off x="228600" y="304800"/>
            <a:ext cx="8534400" cy="457200"/>
          </a:xfrm>
          <a:prstGeom prst="rect">
            <a:avLst/>
          </a:prstGeom>
          <a:noFill/>
          <a:ln w="9525">
            <a:noFill/>
            <a:miter lim="800000"/>
            <a:headEnd/>
            <a:tailEnd/>
          </a:ln>
          <a:effectLst/>
        </p:spPr>
        <p:txBody>
          <a:bodyPr>
            <a:spAutoFit/>
          </a:bodyPr>
          <a:lstStyle/>
          <a:p>
            <a:pPr>
              <a:spcBef>
                <a:spcPct val="50000"/>
              </a:spcBef>
              <a:buFontTx/>
              <a:buChar char="-"/>
            </a:pPr>
            <a:r>
              <a:rPr lang="en-US" dirty="0"/>
              <a:t>Demand presents a critical mass effect (</a:t>
            </a:r>
            <a:r>
              <a:rPr lang="en-US" dirty="0" err="1"/>
              <a:t>Rolfhs</a:t>
            </a:r>
            <a:r>
              <a:rPr lang="en-US" dirty="0"/>
              <a:t> 1974, BJE):</a:t>
            </a:r>
          </a:p>
        </p:txBody>
      </p:sp>
      <p:sp>
        <p:nvSpPr>
          <p:cNvPr id="164923" name="Text Box 59"/>
          <p:cNvSpPr txBox="1">
            <a:spLocks noChangeArrowheads="1"/>
          </p:cNvSpPr>
          <p:nvPr/>
        </p:nvSpPr>
        <p:spPr bwMode="auto">
          <a:xfrm>
            <a:off x="152400" y="990600"/>
            <a:ext cx="8915400" cy="5570756"/>
          </a:xfrm>
          <a:prstGeom prst="rect">
            <a:avLst/>
          </a:prstGeom>
          <a:noFill/>
          <a:ln w="9525">
            <a:noFill/>
            <a:miter lim="800000"/>
            <a:headEnd/>
            <a:tailEnd/>
          </a:ln>
          <a:effectLst/>
        </p:spPr>
        <p:txBody>
          <a:bodyPr wrap="square">
            <a:spAutoFit/>
          </a:bodyPr>
          <a:lstStyle/>
          <a:p>
            <a:pPr>
              <a:spcBef>
                <a:spcPct val="50000"/>
              </a:spcBef>
            </a:pPr>
            <a:r>
              <a:rPr lang="en-US" sz="4400" b="1" u="sng" dirty="0" smtClean="0">
                <a:solidFill>
                  <a:srgbClr val="FF0000"/>
                </a:solidFill>
                <a:latin typeface="+mj-lt"/>
                <a:ea typeface="+mj-ea"/>
                <a:cs typeface="+mj-cs"/>
              </a:rPr>
              <a:t>Critical mass </a:t>
            </a:r>
            <a:r>
              <a:rPr lang="en-US" sz="4400" b="1" u="sng" dirty="0">
                <a:solidFill>
                  <a:srgbClr val="FF0000"/>
                </a:solidFill>
                <a:latin typeface="+mj-lt"/>
                <a:ea typeface="+mj-ea"/>
                <a:cs typeface="+mj-cs"/>
              </a:rPr>
              <a:t>in </a:t>
            </a:r>
            <a:r>
              <a:rPr lang="en-GB" altLang="ko-KR" sz="4400" b="1" u="sng" dirty="0" smtClean="0">
                <a:solidFill>
                  <a:srgbClr val="FF0000"/>
                </a:solidFill>
                <a:latin typeface="+mj-lt"/>
                <a:ea typeface="+mj-ea"/>
                <a:cs typeface="+mj-cs"/>
              </a:rPr>
              <a:t>nuclear engineering</a:t>
            </a:r>
            <a:endParaRPr lang="it-IT" altLang="ko-KR" dirty="0">
              <a:ea typeface="굴림" charset="-127"/>
            </a:endParaRPr>
          </a:p>
          <a:p>
            <a:pPr>
              <a:spcBef>
                <a:spcPct val="50000"/>
              </a:spcBef>
            </a:pPr>
            <a:endParaRPr lang="it-IT" altLang="ko-KR" dirty="0">
              <a:ea typeface="굴림" charset="-127"/>
            </a:endParaRPr>
          </a:p>
          <a:p>
            <a:pPr>
              <a:spcBef>
                <a:spcPct val="50000"/>
              </a:spcBef>
            </a:pPr>
            <a:r>
              <a:rPr lang="en-GB" altLang="ko-KR" sz="3200" dirty="0" smtClean="0">
                <a:ea typeface="굴림" charset="-127"/>
              </a:rPr>
              <a:t>Under radioactive </a:t>
            </a:r>
            <a:r>
              <a:rPr lang="en-GB" altLang="ko-KR" sz="3200" dirty="0">
                <a:ea typeface="굴림" charset="-127"/>
              </a:rPr>
              <a:t>decay conditions,  the amount of uranium necessary to start a self-sustaining process of production of neutrons that maintains unchanged its quantity. Any larger amount of uranium will cause an explosive nuclear chain reaction. Any smaller amount of uranium will cause nothing, and it will soon decompose.</a:t>
            </a:r>
          </a:p>
          <a:p>
            <a:pPr>
              <a:spcBef>
                <a:spcPct val="50000"/>
              </a:spcBef>
            </a:pPr>
            <a:endParaRPr lang="it-IT" u="sng" dirty="0"/>
          </a:p>
        </p:txBody>
      </p:sp>
    </p:spTree>
    <p:extLst>
      <p:ext uri="{BB962C8B-B14F-4D97-AF65-F5344CB8AC3E}">
        <p14:creationId xmlns:p14="http://schemas.microsoft.com/office/powerpoint/2010/main" val="39014280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685799" y="-152400"/>
            <a:ext cx="7772400" cy="953655"/>
          </a:xfrm>
        </p:spPr>
        <p:txBody>
          <a:bodyPr/>
          <a:lstStyle/>
          <a:p>
            <a:r>
              <a:rPr lang="en-US" b="1" u="sng" dirty="0" smtClean="0">
                <a:solidFill>
                  <a:srgbClr val="FF0000"/>
                </a:solidFill>
              </a:rPr>
              <a:t>Critical mass in sociology</a:t>
            </a:r>
            <a:endParaRPr lang="en-US" b="1" u="sng" dirty="0">
              <a:solidFill>
                <a:srgbClr val="FF0000"/>
              </a:solidFill>
            </a:endParaRPr>
          </a:p>
        </p:txBody>
      </p:sp>
      <p:pic>
        <p:nvPicPr>
          <p:cNvPr id="5" name="Immagine 4"/>
          <p:cNvPicPr>
            <a:picLocks noChangeAspect="1"/>
          </p:cNvPicPr>
          <p:nvPr/>
        </p:nvPicPr>
        <p:blipFill>
          <a:blip r:embed="rId2"/>
          <a:stretch>
            <a:fillRect/>
          </a:stretch>
        </p:blipFill>
        <p:spPr>
          <a:xfrm>
            <a:off x="1295400" y="2362200"/>
            <a:ext cx="5193180" cy="2971800"/>
          </a:xfrm>
          <a:prstGeom prst="rect">
            <a:avLst/>
          </a:prstGeom>
        </p:spPr>
      </p:pic>
      <p:sp>
        <p:nvSpPr>
          <p:cNvPr id="4" name="CasellaDiTesto 3"/>
          <p:cNvSpPr txBox="1"/>
          <p:nvPr/>
        </p:nvSpPr>
        <p:spPr>
          <a:xfrm>
            <a:off x="1143000" y="762000"/>
            <a:ext cx="6724107" cy="2308324"/>
          </a:xfrm>
          <a:prstGeom prst="rect">
            <a:avLst/>
          </a:prstGeom>
          <a:noFill/>
        </p:spPr>
        <p:txBody>
          <a:bodyPr wrap="square" rtlCol="0">
            <a:spAutoFit/>
          </a:bodyPr>
          <a:lstStyle/>
          <a:p>
            <a:r>
              <a:rPr lang="en-US" dirty="0">
                <a:hlinkClick r:id="rId3"/>
              </a:rPr>
              <a:t>https://</a:t>
            </a:r>
            <a:r>
              <a:rPr lang="en-US" dirty="0" smtClean="0">
                <a:hlinkClick r:id="rId3"/>
              </a:rPr>
              <a:t>www.youtube.com/watch?v=r0Ls24Fbl0g</a:t>
            </a:r>
            <a:endParaRPr lang="en-US" dirty="0" smtClean="0"/>
          </a:p>
          <a:p>
            <a:endParaRPr lang="en-US" dirty="0"/>
          </a:p>
          <a:p>
            <a:r>
              <a:rPr lang="en-US" dirty="0" smtClean="0"/>
              <a:t>Example </a:t>
            </a:r>
            <a:r>
              <a:rPr lang="en-US" dirty="0"/>
              <a:t>from Schelling (1978):</a:t>
            </a:r>
          </a:p>
          <a:p>
            <a:r>
              <a:rPr lang="en-US" dirty="0"/>
              <a:t>Micromotives and Macrobehaviour</a:t>
            </a:r>
          </a:p>
          <a:p>
            <a:endParaRPr lang="en-US" dirty="0" smtClean="0"/>
          </a:p>
          <a:p>
            <a:endParaRPr lang="en-US" dirty="0"/>
          </a:p>
        </p:txBody>
      </p:sp>
      <p:sp>
        <p:nvSpPr>
          <p:cNvPr id="6" name="CasellaDiTesto 5"/>
          <p:cNvSpPr txBox="1"/>
          <p:nvPr/>
        </p:nvSpPr>
        <p:spPr>
          <a:xfrm>
            <a:off x="685799" y="5029200"/>
            <a:ext cx="7883237" cy="1569660"/>
          </a:xfrm>
          <a:prstGeom prst="rect">
            <a:avLst/>
          </a:prstGeom>
          <a:noFill/>
        </p:spPr>
        <p:txBody>
          <a:bodyPr wrap="square" rtlCol="0">
            <a:spAutoFit/>
          </a:bodyPr>
          <a:lstStyle/>
          <a:p>
            <a:endParaRPr lang="en-US" dirty="0"/>
          </a:p>
          <a:p>
            <a:endParaRPr lang="en-US" dirty="0" smtClean="0"/>
          </a:p>
          <a:p>
            <a:r>
              <a:rPr lang="en-US" dirty="0" smtClean="0"/>
              <a:t>See also the “Dying Seminar” (self-explanatory) example provided in the Appendix 1 of these slides </a:t>
            </a:r>
            <a:endParaRPr lang="en-US" dirty="0"/>
          </a:p>
        </p:txBody>
      </p:sp>
    </p:spTree>
    <p:extLst>
      <p:ext uri="{BB962C8B-B14F-4D97-AF65-F5344CB8AC3E}">
        <p14:creationId xmlns:p14="http://schemas.microsoft.com/office/powerpoint/2010/main" val="31421253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3"/>
          <p:cNvSpPr>
            <a:spLocks noGrp="1"/>
          </p:cNvSpPr>
          <p:nvPr>
            <p:ph type="sldNum" sz="quarter" idx="12"/>
          </p:nvPr>
        </p:nvSpPr>
        <p:spPr/>
        <p:txBody>
          <a:bodyPr/>
          <a:lstStyle/>
          <a:p>
            <a:fld id="{69B69E7A-6DED-427C-B4F6-254DFC8FB47A}" type="slidenum">
              <a:rPr lang="it-IT"/>
              <a:pPr/>
              <a:t>8</a:t>
            </a:fld>
            <a:endParaRPr lang="it-IT"/>
          </a:p>
        </p:txBody>
      </p:sp>
      <p:sp>
        <p:nvSpPr>
          <p:cNvPr id="164914" name="Text Box 50"/>
          <p:cNvSpPr txBox="1">
            <a:spLocks noChangeArrowheads="1"/>
          </p:cNvSpPr>
          <p:nvPr/>
        </p:nvSpPr>
        <p:spPr bwMode="auto">
          <a:xfrm>
            <a:off x="228600" y="304800"/>
            <a:ext cx="8534400" cy="457200"/>
          </a:xfrm>
          <a:prstGeom prst="rect">
            <a:avLst/>
          </a:prstGeom>
          <a:noFill/>
          <a:ln w="9525">
            <a:noFill/>
            <a:miter lim="800000"/>
            <a:headEnd/>
            <a:tailEnd/>
          </a:ln>
          <a:effectLst/>
        </p:spPr>
        <p:txBody>
          <a:bodyPr>
            <a:spAutoFit/>
          </a:bodyPr>
          <a:lstStyle/>
          <a:p>
            <a:pPr>
              <a:spcBef>
                <a:spcPct val="50000"/>
              </a:spcBef>
              <a:buFontTx/>
              <a:buChar char="-"/>
            </a:pPr>
            <a:r>
              <a:rPr lang="en-US" dirty="0"/>
              <a:t>Demand presents a critical mass effect (</a:t>
            </a:r>
            <a:r>
              <a:rPr lang="en-US" dirty="0" err="1"/>
              <a:t>Rolfhs</a:t>
            </a:r>
            <a:r>
              <a:rPr lang="en-US" dirty="0"/>
              <a:t> 1974, </a:t>
            </a:r>
            <a:r>
              <a:rPr lang="en-US" dirty="0" smtClean="0"/>
              <a:t>BJEM):</a:t>
            </a:r>
            <a:endParaRPr lang="en-US" dirty="0"/>
          </a:p>
        </p:txBody>
      </p:sp>
      <p:sp>
        <p:nvSpPr>
          <p:cNvPr id="164923" name="Text Box 59"/>
          <p:cNvSpPr txBox="1">
            <a:spLocks noChangeArrowheads="1"/>
          </p:cNvSpPr>
          <p:nvPr/>
        </p:nvSpPr>
        <p:spPr bwMode="auto">
          <a:xfrm>
            <a:off x="152400" y="990600"/>
            <a:ext cx="8915400" cy="5509200"/>
          </a:xfrm>
          <a:prstGeom prst="rect">
            <a:avLst/>
          </a:prstGeom>
          <a:noFill/>
          <a:ln w="9525">
            <a:noFill/>
            <a:miter lim="800000"/>
            <a:headEnd/>
            <a:tailEnd/>
          </a:ln>
          <a:effectLst/>
        </p:spPr>
        <p:txBody>
          <a:bodyPr wrap="square">
            <a:spAutoFit/>
          </a:bodyPr>
          <a:lstStyle/>
          <a:p>
            <a:pPr>
              <a:spcBef>
                <a:spcPct val="50000"/>
              </a:spcBef>
            </a:pPr>
            <a:r>
              <a:rPr lang="en-US" sz="4400" b="1" u="sng" dirty="0" smtClean="0">
                <a:solidFill>
                  <a:srgbClr val="FF0000"/>
                </a:solidFill>
                <a:latin typeface="+mj-lt"/>
                <a:ea typeface="+mj-ea"/>
                <a:cs typeface="+mj-cs"/>
              </a:rPr>
              <a:t>Critical mass </a:t>
            </a:r>
            <a:r>
              <a:rPr lang="en-US" sz="4400" b="1" u="sng" dirty="0">
                <a:solidFill>
                  <a:srgbClr val="FF0000"/>
                </a:solidFill>
                <a:latin typeface="+mj-lt"/>
                <a:ea typeface="+mj-ea"/>
                <a:cs typeface="+mj-cs"/>
              </a:rPr>
              <a:t>in network </a:t>
            </a:r>
            <a:r>
              <a:rPr lang="en-US" sz="4400" b="1" u="sng" dirty="0" smtClean="0">
                <a:solidFill>
                  <a:srgbClr val="FF0000"/>
                </a:solidFill>
                <a:latin typeface="+mj-lt"/>
                <a:ea typeface="+mj-ea"/>
                <a:cs typeface="+mj-cs"/>
              </a:rPr>
              <a:t>economics</a:t>
            </a:r>
          </a:p>
          <a:p>
            <a:pPr>
              <a:spcBef>
                <a:spcPct val="50000"/>
              </a:spcBef>
            </a:pPr>
            <a:r>
              <a:rPr lang="en-US" sz="4000" dirty="0" smtClean="0">
                <a:ea typeface="굴림" charset="-127"/>
              </a:rPr>
              <a:t>For </a:t>
            </a:r>
            <a:r>
              <a:rPr lang="en-US" sz="4000" dirty="0">
                <a:ea typeface="굴림" charset="-127"/>
              </a:rPr>
              <a:t>any given price charged by the firm(s) it is the minimal amount of consumers which join the network and are satisfied of this choice. Any larger amount will trigger the bandwagon effect, any smaller amount will bring to a network failure.</a:t>
            </a:r>
          </a:p>
          <a:p>
            <a:pPr>
              <a:spcBef>
                <a:spcPct val="50000"/>
              </a:spcBef>
            </a:pPr>
            <a:endParaRPr lang="it-IT" sz="3200" dirty="0">
              <a:ea typeface="굴림" charset="-127"/>
            </a:endParaRPr>
          </a:p>
        </p:txBody>
      </p:sp>
    </p:spTree>
    <p:extLst>
      <p:ext uri="{BB962C8B-B14F-4D97-AF65-F5344CB8AC3E}">
        <p14:creationId xmlns:p14="http://schemas.microsoft.com/office/powerpoint/2010/main" val="4834657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p:txBody>
          <a:bodyPr/>
          <a:lstStyle/>
          <a:p>
            <a:fld id="{4DC99FD7-FC33-4849-AF89-96CFAC8DB0B8}" type="slidenum">
              <a:rPr lang="it-IT"/>
              <a:pPr/>
              <a:t>9</a:t>
            </a:fld>
            <a:endParaRPr lang="it-IT"/>
          </a:p>
        </p:txBody>
      </p:sp>
      <p:sp>
        <p:nvSpPr>
          <p:cNvPr id="247810" name="Rectangle 2"/>
          <p:cNvSpPr>
            <a:spLocks noGrp="1" noChangeArrowheads="1"/>
          </p:cNvSpPr>
          <p:nvPr>
            <p:ph type="title"/>
          </p:nvPr>
        </p:nvSpPr>
        <p:spPr>
          <a:xfrm>
            <a:off x="609600" y="0"/>
            <a:ext cx="7772400" cy="1143000"/>
          </a:xfrm>
        </p:spPr>
        <p:txBody>
          <a:bodyPr/>
          <a:lstStyle/>
          <a:p>
            <a:r>
              <a:rPr lang="it-IT" b="1" dirty="0">
                <a:solidFill>
                  <a:srgbClr val="000099"/>
                </a:solidFill>
              </a:rPr>
              <a:t>STYLIZED </a:t>
            </a:r>
            <a:r>
              <a:rPr lang="it-IT" b="1" dirty="0" smtClean="0">
                <a:solidFill>
                  <a:srgbClr val="000099"/>
                </a:solidFill>
              </a:rPr>
              <a:t>EXAMPLE in network economics</a:t>
            </a:r>
            <a:endParaRPr lang="it-IT" b="1" dirty="0">
              <a:solidFill>
                <a:srgbClr val="000099"/>
              </a:solidFill>
            </a:endParaRPr>
          </a:p>
        </p:txBody>
      </p:sp>
      <p:sp>
        <p:nvSpPr>
          <p:cNvPr id="247811" name="Rectangle 3"/>
          <p:cNvSpPr>
            <a:spLocks noGrp="1" noChangeArrowheads="1"/>
          </p:cNvSpPr>
          <p:nvPr>
            <p:ph type="body" idx="1"/>
          </p:nvPr>
        </p:nvSpPr>
        <p:spPr>
          <a:xfrm>
            <a:off x="602672" y="1371600"/>
            <a:ext cx="8007927" cy="4114800"/>
          </a:xfrm>
        </p:spPr>
        <p:txBody>
          <a:bodyPr/>
          <a:lstStyle/>
          <a:p>
            <a:pPr>
              <a:lnSpc>
                <a:spcPct val="80000"/>
              </a:lnSpc>
              <a:buFontTx/>
              <a:buNone/>
            </a:pPr>
            <a:r>
              <a:rPr lang="en-US" sz="2400" dirty="0"/>
              <a:t>Firm A has invented </a:t>
            </a:r>
            <a:r>
              <a:rPr lang="en-US" sz="2400" dirty="0" smtClean="0"/>
              <a:t>(and potentially patented) </a:t>
            </a:r>
            <a:r>
              <a:rPr lang="en-US" sz="2400" dirty="0"/>
              <a:t>a network good (exhibiting direct </a:t>
            </a:r>
            <a:r>
              <a:rPr lang="en-US" sz="2400" dirty="0" smtClean="0"/>
              <a:t>externalities) </a:t>
            </a:r>
            <a:r>
              <a:rPr lang="en-US" sz="2400" dirty="0"/>
              <a:t>and is going to commercialize it under a monopolistic regime.</a:t>
            </a:r>
          </a:p>
          <a:p>
            <a:pPr>
              <a:lnSpc>
                <a:spcPct val="80000"/>
              </a:lnSpc>
            </a:pPr>
            <a:endParaRPr lang="en-US" sz="2400" dirty="0"/>
          </a:p>
          <a:p>
            <a:pPr>
              <a:lnSpc>
                <a:spcPct val="80000"/>
              </a:lnSpc>
              <a:buFontTx/>
              <a:buNone/>
            </a:pPr>
            <a:r>
              <a:rPr lang="en-US" sz="2400" dirty="0"/>
              <a:t>Trade-off</a:t>
            </a:r>
          </a:p>
          <a:p>
            <a:pPr>
              <a:lnSpc>
                <a:spcPct val="80000"/>
              </a:lnSpc>
            </a:pPr>
            <a:r>
              <a:rPr lang="en-US" sz="2400" dirty="0"/>
              <a:t>High price and a high number of people to convince</a:t>
            </a:r>
          </a:p>
          <a:p>
            <a:pPr>
              <a:lnSpc>
                <a:spcPct val="80000"/>
              </a:lnSpc>
            </a:pPr>
            <a:r>
              <a:rPr lang="en-US" sz="2400" dirty="0"/>
              <a:t>Low price and a small number of people to convince</a:t>
            </a:r>
          </a:p>
          <a:p>
            <a:pPr>
              <a:lnSpc>
                <a:spcPct val="80000"/>
              </a:lnSpc>
            </a:pPr>
            <a:endParaRPr lang="en-US" sz="2400" dirty="0"/>
          </a:p>
          <a:p>
            <a:pPr>
              <a:lnSpc>
                <a:spcPct val="80000"/>
              </a:lnSpc>
              <a:buFontTx/>
              <a:buNone/>
            </a:pPr>
            <a:r>
              <a:rPr lang="en-US" sz="2400" dirty="0"/>
              <a:t>Suppose:</a:t>
            </a:r>
          </a:p>
          <a:p>
            <a:pPr>
              <a:lnSpc>
                <a:spcPct val="80000"/>
              </a:lnSpc>
            </a:pPr>
            <a:r>
              <a:rPr lang="en-US" sz="2400" dirty="0" smtClean="0"/>
              <a:t>p </a:t>
            </a:r>
            <a:r>
              <a:rPr lang="en-US" sz="2400" dirty="0"/>
              <a:t>= 100 €; at that price one may be willing to buy the good if it can be enable to communicate with (say) 1.000.000 people. </a:t>
            </a:r>
            <a:endParaRPr lang="en-US" sz="2400" dirty="0" smtClean="0"/>
          </a:p>
          <a:p>
            <a:pPr>
              <a:lnSpc>
                <a:spcPct val="80000"/>
              </a:lnSpc>
            </a:pPr>
            <a:r>
              <a:rPr lang="en-US" sz="2400" dirty="0" smtClean="0"/>
              <a:t>p </a:t>
            </a:r>
            <a:r>
              <a:rPr lang="en-US" sz="2400" dirty="0"/>
              <a:t>= 1€; at that price a representative agent may be willing to buy the good if it can be enable to communicate with (say) 100 people.</a:t>
            </a:r>
          </a:p>
          <a:p>
            <a:pPr>
              <a:lnSpc>
                <a:spcPct val="80000"/>
              </a:lnSpc>
            </a:pPr>
            <a:endParaRPr lang="en-US" sz="2400" dirty="0"/>
          </a:p>
          <a:p>
            <a:pPr>
              <a:lnSpc>
                <a:spcPct val="80000"/>
              </a:lnSpc>
            </a:pPr>
            <a:endParaRPr lang="en-US" sz="2400" dirty="0"/>
          </a:p>
          <a:p>
            <a:pPr>
              <a:lnSpc>
                <a:spcPct val="80000"/>
              </a:lnSpc>
              <a:buFontTx/>
              <a:buNone/>
            </a:pPr>
            <a:endParaRPr lang="it-IT" sz="2400" dirty="0"/>
          </a:p>
        </p:txBody>
      </p:sp>
    </p:spTree>
    <p:extLst>
      <p:ext uri="{BB962C8B-B14F-4D97-AF65-F5344CB8AC3E}">
        <p14:creationId xmlns:p14="http://schemas.microsoft.com/office/powerpoint/2010/main" val="8644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Struttura predefinita">
  <a:themeElements>
    <a:clrScheme name="Struttura predefinit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ruttura predefinita">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ruttura predefinita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2405</Words>
  <Application>Microsoft Office PowerPoint</Application>
  <PresentationFormat>Presentazione su schermo (4:3)</PresentationFormat>
  <Paragraphs>204</Paragraphs>
  <Slides>33</Slides>
  <Notes>2</Notes>
  <HiddenSlides>0</HiddenSlides>
  <MMClips>0</MMClips>
  <ScaleCrop>false</ScaleCrop>
  <HeadingPairs>
    <vt:vector size="8" baseType="variant">
      <vt:variant>
        <vt:lpstr>Caratteri utilizzati</vt:lpstr>
      </vt:variant>
      <vt:variant>
        <vt:i4>5</vt:i4>
      </vt:variant>
      <vt:variant>
        <vt:lpstr>Tema</vt:lpstr>
      </vt:variant>
      <vt:variant>
        <vt:i4>1</vt:i4>
      </vt:variant>
      <vt:variant>
        <vt:lpstr>Server OLE incorporati</vt:lpstr>
      </vt:variant>
      <vt:variant>
        <vt:i4>3</vt:i4>
      </vt:variant>
      <vt:variant>
        <vt:lpstr>Titoli diapositive</vt:lpstr>
      </vt:variant>
      <vt:variant>
        <vt:i4>33</vt:i4>
      </vt:variant>
    </vt:vector>
  </HeadingPairs>
  <TitlesOfParts>
    <vt:vector size="42" baseType="lpstr">
      <vt:lpstr>Arial</vt:lpstr>
      <vt:lpstr>Book Antiqua</vt:lpstr>
      <vt:lpstr>굴림</vt:lpstr>
      <vt:lpstr>Monotype Sorts</vt:lpstr>
      <vt:lpstr>Times New Roman</vt:lpstr>
      <vt:lpstr>Struttura predefinita</vt:lpstr>
      <vt:lpstr>Immagine</vt:lpstr>
      <vt:lpstr>Equation</vt:lpstr>
      <vt:lpstr>Picture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Critical mass in sociology</vt:lpstr>
      <vt:lpstr>Presentazione standard di PowerPoint</vt:lpstr>
      <vt:lpstr>STYLIZED EXAMPLE in network economics</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Comparison with the diffusion path of a «standard» innovation</vt:lpstr>
      <vt:lpstr>Presentazione standard di PowerPoint</vt:lpstr>
      <vt:lpstr>FURTHER REMARKs ON THE POSSIBLE NON-EMERGENCE OF  “WINNER TAKES ALL (or MOST)” MARKET EQUILIBRIA</vt:lpstr>
      <vt:lpstr>Presentazione standard di PowerPoint</vt:lpstr>
      <vt:lpstr>Presentazione standard di PowerPoint</vt:lpstr>
      <vt:lpstr>Presentazione standard di PowerPoint</vt:lpstr>
      <vt:lpstr>Presentazione standard di PowerPoint</vt:lpstr>
      <vt:lpstr>Presentazione standard di PowerPoint</vt:lpstr>
      <vt:lpstr>Appendix 1 Critical mass in sociology</vt:lpstr>
      <vt:lpstr>Background</vt:lpstr>
      <vt:lpstr>Presentazione standard di PowerPoint</vt:lpstr>
      <vt:lpstr>Analysis</vt:lpstr>
      <vt:lpstr>Presentazione standard di PowerPoint</vt:lpstr>
      <vt:lpstr>Presentazione standard di PowerPoint</vt:lpstr>
      <vt:lpstr>Presentazione standard di PowerPoint</vt:lpstr>
      <vt:lpstr>3) Telephone (invented in 1870s) </vt:lpstr>
      <vt:lpstr>Presentazione standard di PowerPoint</vt:lpstr>
      <vt:lpstr>Presentazione standard di PowerPoint</vt:lpstr>
    </vt:vector>
  </TitlesOfParts>
  <Company>mip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creator>aliprandi</dc:creator>
  <cp:lastModifiedBy>Luca Grilli</cp:lastModifiedBy>
  <cp:revision>152</cp:revision>
  <cp:lastPrinted>2023-04-20T13:25:51Z</cp:lastPrinted>
  <dcterms:created xsi:type="dcterms:W3CDTF">2002-10-09T08:42:27Z</dcterms:created>
  <dcterms:modified xsi:type="dcterms:W3CDTF">2024-05-02T14:24:12Z</dcterms:modified>
</cp:coreProperties>
</file>