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handoutMasterIdLst>
    <p:handoutMasterId r:id="rId29"/>
  </p:handoutMasterIdLst>
  <p:sldIdLst>
    <p:sldId id="259" r:id="rId2"/>
    <p:sldId id="460" r:id="rId3"/>
    <p:sldId id="274" r:id="rId4"/>
    <p:sldId id="286" r:id="rId5"/>
    <p:sldId id="461" r:id="rId6"/>
    <p:sldId id="484" r:id="rId7"/>
    <p:sldId id="462" r:id="rId8"/>
    <p:sldId id="463" r:id="rId9"/>
    <p:sldId id="464" r:id="rId10"/>
    <p:sldId id="287" r:id="rId11"/>
    <p:sldId id="473" r:id="rId12"/>
    <p:sldId id="347" r:id="rId13"/>
    <p:sldId id="430" r:id="rId14"/>
    <p:sldId id="431" r:id="rId15"/>
    <p:sldId id="288" r:id="rId16"/>
    <p:sldId id="485" r:id="rId17"/>
    <p:sldId id="486" r:id="rId18"/>
    <p:sldId id="487" r:id="rId19"/>
    <p:sldId id="488" r:id="rId20"/>
    <p:sldId id="489" r:id="rId21"/>
    <p:sldId id="490" r:id="rId22"/>
    <p:sldId id="505" r:id="rId23"/>
    <p:sldId id="471" r:id="rId24"/>
    <p:sldId id="470" r:id="rId25"/>
    <p:sldId id="468" r:id="rId26"/>
    <p:sldId id="469" r:id="rId27"/>
  </p:sldIdLst>
  <p:sldSz cx="9144000" cy="6858000" type="screen4x3"/>
  <p:notesSz cx="7104063" cy="10234613"/>
  <p:defaultTextStyle>
    <a:defPPr>
      <a:defRPr lang="it-IT"/>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FFF00"/>
    <a:srgbClr val="FF3300"/>
    <a:srgbClr val="000099"/>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8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4764"/>
    </p:cViewPr>
  </p:sorterViewPr>
  <p:notesViewPr>
    <p:cSldViewPr>
      <p:cViewPr varScale="1">
        <p:scale>
          <a:sx n="57" d="100"/>
          <a:sy n="57" d="100"/>
        </p:scale>
        <p:origin x="-1218" y="-96"/>
      </p:cViewPr>
      <p:guideLst>
        <p:guide orient="horz" pos="3224"/>
        <p:guide pos="223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Segnaposto data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4AA4EB75-4A33-4C0C-929F-F4E92618CAA4}" type="datetimeFigureOut">
              <a:rPr lang="en-US" smtClean="0"/>
              <a:pPr/>
              <a:t>5/8/2024</a:t>
            </a:fld>
            <a:endParaRPr lang="en-US"/>
          </a:p>
        </p:txBody>
      </p:sp>
      <p:sp>
        <p:nvSpPr>
          <p:cNvPr id="4" name="Segnaposto piè di pagina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5" name="Segnaposto numero diapositiva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72873EBF-B2C7-49BF-BF7E-A09301D2DE35}" type="slidenum">
              <a:rPr lang="en-US" smtClean="0"/>
              <a:pPr/>
              <a:t>‹N›</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1" y="0"/>
            <a:ext cx="3079201" cy="512304"/>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defRPr sz="1200"/>
            </a:lvl1pPr>
          </a:lstStyle>
          <a:p>
            <a:endParaRPr lang="it-IT"/>
          </a:p>
        </p:txBody>
      </p:sp>
      <p:sp>
        <p:nvSpPr>
          <p:cNvPr id="48131" name="Rectangle 3"/>
          <p:cNvSpPr>
            <a:spLocks noGrp="1" noChangeArrowheads="1"/>
          </p:cNvSpPr>
          <p:nvPr>
            <p:ph type="dt" idx="1"/>
          </p:nvPr>
        </p:nvSpPr>
        <p:spPr bwMode="auto">
          <a:xfrm>
            <a:off x="4023204" y="0"/>
            <a:ext cx="3079201" cy="512304"/>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lvl1pPr algn="r">
              <a:defRPr sz="1200"/>
            </a:lvl1pPr>
          </a:lstStyle>
          <a:p>
            <a:endParaRPr lang="it-IT"/>
          </a:p>
        </p:txBody>
      </p:sp>
      <p:sp>
        <p:nvSpPr>
          <p:cNvPr id="48132" name="Rectangle 4"/>
          <p:cNvSpPr>
            <a:spLocks noGrp="1" noRot="1" noChangeAspect="1" noChangeArrowheads="1" noTextEdit="1"/>
          </p:cNvSpPr>
          <p:nvPr>
            <p:ph type="sldImg" idx="2"/>
          </p:nvPr>
        </p:nvSpPr>
        <p:spPr bwMode="auto">
          <a:xfrm>
            <a:off x="993775" y="768350"/>
            <a:ext cx="5116513" cy="3836988"/>
          </a:xfrm>
          <a:prstGeom prst="rect">
            <a:avLst/>
          </a:prstGeom>
          <a:noFill/>
          <a:ln w="9525">
            <a:solidFill>
              <a:srgbClr val="000000"/>
            </a:solidFill>
            <a:miter lim="800000"/>
            <a:headEnd/>
            <a:tailEnd/>
          </a:ln>
          <a:effectLst/>
        </p:spPr>
      </p:sp>
      <p:sp>
        <p:nvSpPr>
          <p:cNvPr id="48133" name="Rectangle 5"/>
          <p:cNvSpPr>
            <a:spLocks noGrp="1" noChangeArrowheads="1"/>
          </p:cNvSpPr>
          <p:nvPr>
            <p:ph type="body" sz="quarter" idx="3"/>
          </p:nvPr>
        </p:nvSpPr>
        <p:spPr bwMode="auto">
          <a:xfrm>
            <a:off x="710076" y="4861155"/>
            <a:ext cx="5683914" cy="4605821"/>
          </a:xfrm>
          <a:prstGeom prst="rect">
            <a:avLst/>
          </a:prstGeom>
          <a:noFill/>
          <a:ln w="9525">
            <a:noFill/>
            <a:miter lim="800000"/>
            <a:headEnd/>
            <a:tailEnd/>
          </a:ln>
          <a:effectLst/>
        </p:spPr>
        <p:txBody>
          <a:bodyPr vert="horz" wrap="square" lIns="94768" tIns="47384" rIns="94768" bIns="47384"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48134" name="Rectangle 6"/>
          <p:cNvSpPr>
            <a:spLocks noGrp="1" noChangeArrowheads="1"/>
          </p:cNvSpPr>
          <p:nvPr>
            <p:ph type="ftr" sz="quarter" idx="4"/>
          </p:nvPr>
        </p:nvSpPr>
        <p:spPr bwMode="auto">
          <a:xfrm>
            <a:off x="1" y="9720674"/>
            <a:ext cx="3079201" cy="512303"/>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defRPr sz="1200"/>
            </a:lvl1pPr>
          </a:lstStyle>
          <a:p>
            <a:endParaRPr lang="it-IT"/>
          </a:p>
        </p:txBody>
      </p:sp>
      <p:sp>
        <p:nvSpPr>
          <p:cNvPr id="48135" name="Rectangle 7"/>
          <p:cNvSpPr>
            <a:spLocks noGrp="1" noChangeArrowheads="1"/>
          </p:cNvSpPr>
          <p:nvPr>
            <p:ph type="sldNum" sz="quarter" idx="5"/>
          </p:nvPr>
        </p:nvSpPr>
        <p:spPr bwMode="auto">
          <a:xfrm>
            <a:off x="4023204" y="9720674"/>
            <a:ext cx="3079201" cy="512303"/>
          </a:xfrm>
          <a:prstGeom prst="rect">
            <a:avLst/>
          </a:prstGeom>
          <a:noFill/>
          <a:ln w="9525">
            <a:noFill/>
            <a:miter lim="800000"/>
            <a:headEnd/>
            <a:tailEnd/>
          </a:ln>
          <a:effectLst/>
        </p:spPr>
        <p:txBody>
          <a:bodyPr vert="horz" wrap="square" lIns="94768" tIns="47384" rIns="94768" bIns="47384" numCol="1" anchor="b" anchorCtr="0" compatLnSpc="1">
            <a:prstTxWarp prst="textNoShape">
              <a:avLst/>
            </a:prstTxWarp>
          </a:bodyPr>
          <a:lstStyle>
            <a:lvl1pPr algn="r">
              <a:defRPr sz="1200"/>
            </a:lvl1pPr>
          </a:lstStyle>
          <a:p>
            <a:fld id="{3D79360F-5024-436F-9D6A-9C2460250B64}" type="slidenum">
              <a:rPr lang="it-IT"/>
              <a:pPr/>
              <a:t>‹N›</a:t>
            </a:fld>
            <a:endParaRPr lang="it-IT"/>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4C533F5-1D4A-4C2A-B29A-82DA20909BA4}" type="slidenum">
              <a:rPr lang="it-IT"/>
              <a:pPr/>
              <a:t>1</a:t>
            </a:fld>
            <a:endParaRPr lang="it-IT"/>
          </a:p>
        </p:txBody>
      </p:sp>
      <p:sp>
        <p:nvSpPr>
          <p:cNvPr id="52226" name="Rectangle 2"/>
          <p:cNvSpPr>
            <a:spLocks noGrp="1" noRot="1" noChangeAspect="1" noChangeArrowheads="1" noTextEdit="1"/>
          </p:cNvSpPr>
          <p:nvPr>
            <p:ph type="sldImg"/>
          </p:nvPr>
        </p:nvSpPr>
        <p:spPr>
          <a:xfrm>
            <a:off x="993775" y="768350"/>
            <a:ext cx="5116513" cy="3836988"/>
          </a:xfrm>
          <a:ln/>
        </p:spPr>
      </p:sp>
      <p:sp>
        <p:nvSpPr>
          <p:cNvPr id="52227" name="Rectangle 3"/>
          <p:cNvSpPr>
            <a:spLocks noGrp="1" noChangeArrowheads="1"/>
          </p:cNvSpPr>
          <p:nvPr>
            <p:ph type="body" idx="1"/>
          </p:nvPr>
        </p:nvSpPr>
        <p:spPr/>
        <p:txBody>
          <a:bodyPr/>
          <a:lstStyle/>
          <a:p>
            <a:endParaRPr lang="it-IT"/>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E0D69E4-A5D7-4240-B701-50F5D306C488}" type="slidenum">
              <a:rPr lang="it-IT"/>
              <a:pPr/>
              <a:t>14</a:t>
            </a:fld>
            <a:endParaRPr lang="it-IT"/>
          </a:p>
        </p:txBody>
      </p:sp>
      <p:sp>
        <p:nvSpPr>
          <p:cNvPr id="276482" name="Rectangle 2"/>
          <p:cNvSpPr>
            <a:spLocks noGrp="1" noRot="1" noChangeAspect="1" noChangeArrowheads="1" noTextEdit="1"/>
          </p:cNvSpPr>
          <p:nvPr>
            <p:ph type="sldImg"/>
          </p:nvPr>
        </p:nvSpPr>
        <p:spPr>
          <a:xfrm>
            <a:off x="1168400" y="898525"/>
            <a:ext cx="4767263" cy="3575050"/>
          </a:xfrm>
          <a:ln/>
        </p:spPr>
      </p:sp>
      <p:sp>
        <p:nvSpPr>
          <p:cNvPr id="276483" name="Rectangle 3"/>
          <p:cNvSpPr>
            <a:spLocks noGrp="1" noChangeArrowheads="1"/>
          </p:cNvSpPr>
          <p:nvPr>
            <p:ph type="body" idx="1"/>
          </p:nvPr>
        </p:nvSpPr>
        <p:spPr>
          <a:xfrm>
            <a:off x="947320" y="4869340"/>
            <a:ext cx="5209425" cy="4026411"/>
          </a:xfrm>
        </p:spPr>
        <p:txBody>
          <a:bodyPr/>
          <a:lstStyle/>
          <a:p>
            <a:endParaRPr lang="it-IT"/>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p:cNvSpPr>
            <a:spLocks noGrp="1"/>
          </p:cNvSpPr>
          <p:nvPr>
            <p:ph type="ctrTitle"/>
          </p:nvPr>
        </p:nvSpPr>
        <p:spPr>
          <a:xfrm>
            <a:off x="685800" y="2130425"/>
            <a:ext cx="7772400" cy="1470025"/>
          </a:xfrm>
        </p:spPr>
        <p:txBody>
          <a:bodyPr/>
          <a:lstStyle/>
          <a:p>
            <a:r>
              <a:rPr lang="it-IT" smtClean="0"/>
              <a:t>Fare clic per modificare lo stile del titolo</a:t>
            </a:r>
            <a:endParaRPr lang="en-US"/>
          </a:p>
        </p:txBody>
      </p:sp>
      <p:sp>
        <p:nvSpPr>
          <p:cNvPr id="3" name="Sottotito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it-IT" smtClean="0"/>
              <a:t>Fare clic per modificare lo stile del sottotitolo dello schema</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14A27FAB-A888-400F-8E5E-D9954A608F64}" type="slidenum">
              <a:rPr lang="it-IT"/>
              <a:pPr/>
              <a:t>‹N›</a:t>
            </a:fld>
            <a:endParaRPr lang="it-IT"/>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56355888-D0D6-4696-AE13-AA54AE7E0910}" type="slidenum">
              <a:rPr lang="it-IT"/>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515100" y="609600"/>
            <a:ext cx="1943100" cy="5486400"/>
          </a:xfrm>
        </p:spPr>
        <p:txBody>
          <a:bodyPr vert="eaVert"/>
          <a:lstStyle/>
          <a:p>
            <a:r>
              <a:rPr lang="it-IT" smtClean="0"/>
              <a:t>Fare clic per modificare lo stile del titolo</a:t>
            </a:r>
            <a:endParaRPr lang="en-US"/>
          </a:p>
        </p:txBody>
      </p:sp>
      <p:sp>
        <p:nvSpPr>
          <p:cNvPr id="3" name="Segnaposto testo verticale 2"/>
          <p:cNvSpPr>
            <a:spLocks noGrp="1"/>
          </p:cNvSpPr>
          <p:nvPr>
            <p:ph type="body" orient="vert" idx="1"/>
          </p:nvPr>
        </p:nvSpPr>
        <p:spPr>
          <a:xfrm>
            <a:off x="685800" y="609600"/>
            <a:ext cx="5676900" cy="5486400"/>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97C3BC03-91EA-426B-9D44-3A520D6A24A5}" type="slidenum">
              <a:rPr lang="it-IT"/>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uto">
    <p:spTree>
      <p:nvGrpSpPr>
        <p:cNvPr id="1" name=""/>
        <p:cNvGrpSpPr/>
        <p:nvPr/>
      </p:nvGrpSpPr>
      <p:grpSpPr>
        <a:xfrm>
          <a:off x="0" y="0"/>
          <a:ext cx="0" cy="0"/>
          <a:chOff x="0" y="0"/>
          <a:chExt cx="0" cy="0"/>
        </a:xfrm>
      </p:grpSpPr>
      <p:sp>
        <p:nvSpPr>
          <p:cNvPr id="2" name="Segnaposto contenuto 1"/>
          <p:cNvSpPr>
            <a:spLocks noGrp="1"/>
          </p:cNvSpPr>
          <p:nvPr>
            <p:ph/>
          </p:nvPr>
        </p:nvSpPr>
        <p:spPr>
          <a:xfrm>
            <a:off x="685800" y="609600"/>
            <a:ext cx="7772400" cy="54864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3" name="Segnaposto data 2"/>
          <p:cNvSpPr>
            <a:spLocks noGrp="1"/>
          </p:cNvSpPr>
          <p:nvPr>
            <p:ph type="dt" sz="half" idx="10"/>
          </p:nvPr>
        </p:nvSpPr>
        <p:spPr>
          <a:xfrm>
            <a:off x="685800" y="6248400"/>
            <a:ext cx="1905000" cy="457200"/>
          </a:xfrm>
        </p:spPr>
        <p:txBody>
          <a:bodyPr/>
          <a:lstStyle>
            <a:lvl1pPr>
              <a:defRPr/>
            </a:lvl1pPr>
          </a:lstStyle>
          <a:p>
            <a:endParaRPr lang="it-IT"/>
          </a:p>
        </p:txBody>
      </p:sp>
      <p:sp>
        <p:nvSpPr>
          <p:cNvPr id="4" name="Segnaposto piè di pagina 3"/>
          <p:cNvSpPr>
            <a:spLocks noGrp="1"/>
          </p:cNvSpPr>
          <p:nvPr>
            <p:ph type="ftr" sz="quarter" idx="11"/>
          </p:nvPr>
        </p:nvSpPr>
        <p:spPr>
          <a:xfrm>
            <a:off x="3124200" y="6248400"/>
            <a:ext cx="2895600" cy="457200"/>
          </a:xfrm>
        </p:spPr>
        <p:txBody>
          <a:bodyPr/>
          <a:lstStyle>
            <a:lvl1pPr>
              <a:defRPr/>
            </a:lvl1pPr>
          </a:lstStyle>
          <a:p>
            <a:endParaRPr lang="it-IT"/>
          </a:p>
        </p:txBody>
      </p:sp>
      <p:sp>
        <p:nvSpPr>
          <p:cNvPr id="5" name="Segnaposto numero diapositiva 4"/>
          <p:cNvSpPr>
            <a:spLocks noGrp="1"/>
          </p:cNvSpPr>
          <p:nvPr>
            <p:ph type="sldNum" sz="quarter" idx="12"/>
          </p:nvPr>
        </p:nvSpPr>
        <p:spPr>
          <a:xfrm>
            <a:off x="6553200" y="6248400"/>
            <a:ext cx="1905000" cy="457200"/>
          </a:xfrm>
        </p:spPr>
        <p:txBody>
          <a:bodyPr/>
          <a:lstStyle>
            <a:lvl1pPr>
              <a:defRPr/>
            </a:lvl1pPr>
          </a:lstStyle>
          <a:p>
            <a:fld id="{A684DF45-7FFE-498D-BCA4-A76DCDF04AD9}" type="slidenum">
              <a:rPr lang="it-IT"/>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olo, testo e contenuto">
    <p:spTree>
      <p:nvGrpSpPr>
        <p:cNvPr id="1" name=""/>
        <p:cNvGrpSpPr/>
        <p:nvPr/>
      </p:nvGrpSpPr>
      <p:grpSpPr>
        <a:xfrm>
          <a:off x="0" y="0"/>
          <a:ext cx="0" cy="0"/>
          <a:chOff x="0" y="0"/>
          <a:chExt cx="0" cy="0"/>
        </a:xfrm>
      </p:grpSpPr>
      <p:sp>
        <p:nvSpPr>
          <p:cNvPr id="2" name="Titolo 1"/>
          <p:cNvSpPr>
            <a:spLocks noGrp="1"/>
          </p:cNvSpPr>
          <p:nvPr>
            <p:ph type="title"/>
          </p:nvPr>
        </p:nvSpPr>
        <p:spPr>
          <a:xfrm>
            <a:off x="685800" y="609600"/>
            <a:ext cx="7772400" cy="1143000"/>
          </a:xfrm>
        </p:spPr>
        <p:txBody>
          <a:bodyPr/>
          <a:lstStyle/>
          <a:p>
            <a:r>
              <a:rPr lang="it-IT" smtClean="0"/>
              <a:t>Fare clic per modificare lo stile del titolo</a:t>
            </a:r>
            <a:endParaRPr lang="en-US"/>
          </a:p>
        </p:txBody>
      </p:sp>
      <p:sp>
        <p:nvSpPr>
          <p:cNvPr id="3" name="Segnaposto testo 2"/>
          <p:cNvSpPr>
            <a:spLocks noGrp="1"/>
          </p:cNvSpPr>
          <p:nvPr>
            <p:ph type="body" sz="half" idx="1"/>
          </p:nvPr>
        </p:nvSpPr>
        <p:spPr>
          <a:xfrm>
            <a:off x="685800" y="1981200"/>
            <a:ext cx="3810000" cy="4114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81200"/>
            <a:ext cx="3810000" cy="4114800"/>
          </a:xfrm>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a:xfrm>
            <a:off x="685800" y="6248400"/>
            <a:ext cx="1905000" cy="457200"/>
          </a:xfrm>
        </p:spPr>
        <p:txBody>
          <a:bodyPr/>
          <a:lstStyle>
            <a:lvl1pPr>
              <a:defRPr/>
            </a:lvl1pPr>
          </a:lstStyle>
          <a:p>
            <a:endParaRPr lang="it-IT"/>
          </a:p>
        </p:txBody>
      </p:sp>
      <p:sp>
        <p:nvSpPr>
          <p:cNvPr id="6" name="Segnaposto piè di pagina 5"/>
          <p:cNvSpPr>
            <a:spLocks noGrp="1"/>
          </p:cNvSpPr>
          <p:nvPr>
            <p:ph type="ftr" sz="quarter" idx="11"/>
          </p:nvPr>
        </p:nvSpPr>
        <p:spPr>
          <a:xfrm>
            <a:off x="3124200" y="6248400"/>
            <a:ext cx="2895600" cy="457200"/>
          </a:xfrm>
        </p:spPr>
        <p:txBody>
          <a:bodyPr/>
          <a:lstStyle>
            <a:lvl1pPr>
              <a:defRPr/>
            </a:lvl1pPr>
          </a:lstStyle>
          <a:p>
            <a:endParaRPr lang="it-IT"/>
          </a:p>
        </p:txBody>
      </p:sp>
      <p:sp>
        <p:nvSpPr>
          <p:cNvPr id="7" name="Segnaposto numero diapositiva 6"/>
          <p:cNvSpPr>
            <a:spLocks noGrp="1"/>
          </p:cNvSpPr>
          <p:nvPr>
            <p:ph type="sldNum" sz="quarter" idx="12"/>
          </p:nvPr>
        </p:nvSpPr>
        <p:spPr>
          <a:xfrm>
            <a:off x="6553200" y="6248400"/>
            <a:ext cx="1905000" cy="457200"/>
          </a:xfrm>
        </p:spPr>
        <p:txBody>
          <a:bodyPr/>
          <a:lstStyle>
            <a:lvl1pPr>
              <a:defRPr/>
            </a:lvl1pPr>
          </a:lstStyle>
          <a:p>
            <a:fld id="{A7B48780-83E8-45A5-B965-F0B5750A36ED}" type="slidenum">
              <a:rPr lang="it-IT"/>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73391EA9-0A0B-4264-AA50-6FCDD3D3BF26}" type="slidenum">
              <a:rPr lang="it-IT"/>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nchor="t"/>
          <a:lstStyle>
            <a:lvl1pPr algn="l">
              <a:defRPr sz="4000" b="1" cap="all"/>
            </a:lvl1pPr>
          </a:lstStyle>
          <a:p>
            <a:r>
              <a:rPr lang="it-IT" smtClean="0"/>
              <a:t>Fare clic per modificare lo stile del titolo</a:t>
            </a:r>
            <a:endParaRPr lang="en-US"/>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Segnaposto data 3"/>
          <p:cNvSpPr>
            <a:spLocks noGrp="1"/>
          </p:cNvSpPr>
          <p:nvPr>
            <p:ph type="dt" sz="half" idx="10"/>
          </p:nvPr>
        </p:nvSpPr>
        <p:spPr/>
        <p:txBody>
          <a:bodyPr/>
          <a:lstStyle>
            <a:lvl1pPr>
              <a:defRPr/>
            </a:lvl1pPr>
          </a:lstStyle>
          <a:p>
            <a:endParaRPr lang="it-IT"/>
          </a:p>
        </p:txBody>
      </p:sp>
      <p:sp>
        <p:nvSpPr>
          <p:cNvPr id="5" name="Segnaposto piè di pagina 4"/>
          <p:cNvSpPr>
            <a:spLocks noGrp="1"/>
          </p:cNvSpPr>
          <p:nvPr>
            <p:ph type="ftr" sz="quarter" idx="11"/>
          </p:nvPr>
        </p:nvSpPr>
        <p:spPr/>
        <p:txBody>
          <a:bodyPr/>
          <a:lstStyle>
            <a:lvl1pPr>
              <a:defRPr/>
            </a:lvl1pPr>
          </a:lstStyle>
          <a:p>
            <a:endParaRPr lang="it-IT"/>
          </a:p>
        </p:txBody>
      </p:sp>
      <p:sp>
        <p:nvSpPr>
          <p:cNvPr id="6" name="Segnaposto numero diapositiva 5"/>
          <p:cNvSpPr>
            <a:spLocks noGrp="1"/>
          </p:cNvSpPr>
          <p:nvPr>
            <p:ph type="sldNum" sz="quarter" idx="12"/>
          </p:nvPr>
        </p:nvSpPr>
        <p:spPr/>
        <p:txBody>
          <a:bodyPr/>
          <a:lstStyle>
            <a:lvl1pPr>
              <a:defRPr/>
            </a:lvl1pPr>
          </a:lstStyle>
          <a:p>
            <a:fld id="{8D723258-26B2-4A43-9F5B-BBAEEB1654A4}" type="slidenum">
              <a:rPr lang="it-IT"/>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contenuto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contenuto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E5FFDF7D-0E12-4BD4-8D65-5CE5BA845408}" type="slidenum">
              <a:rPr lang="it-IT"/>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en-US"/>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7" name="Segnaposto data 6"/>
          <p:cNvSpPr>
            <a:spLocks noGrp="1"/>
          </p:cNvSpPr>
          <p:nvPr>
            <p:ph type="dt" sz="half" idx="10"/>
          </p:nvPr>
        </p:nvSpPr>
        <p:spPr/>
        <p:txBody>
          <a:bodyPr/>
          <a:lstStyle>
            <a:lvl1pPr>
              <a:defRPr/>
            </a:lvl1pPr>
          </a:lstStyle>
          <a:p>
            <a:endParaRPr lang="it-IT"/>
          </a:p>
        </p:txBody>
      </p:sp>
      <p:sp>
        <p:nvSpPr>
          <p:cNvPr id="8" name="Segnaposto piè di pagina 7"/>
          <p:cNvSpPr>
            <a:spLocks noGrp="1"/>
          </p:cNvSpPr>
          <p:nvPr>
            <p:ph type="ftr" sz="quarter" idx="11"/>
          </p:nvPr>
        </p:nvSpPr>
        <p:spPr/>
        <p:txBody>
          <a:bodyPr/>
          <a:lstStyle>
            <a:lvl1pPr>
              <a:defRPr/>
            </a:lvl1pPr>
          </a:lstStyle>
          <a:p>
            <a:endParaRPr lang="it-IT"/>
          </a:p>
        </p:txBody>
      </p:sp>
      <p:sp>
        <p:nvSpPr>
          <p:cNvPr id="9" name="Segnaposto numero diapositiva 8"/>
          <p:cNvSpPr>
            <a:spLocks noGrp="1"/>
          </p:cNvSpPr>
          <p:nvPr>
            <p:ph type="sldNum" sz="quarter" idx="12"/>
          </p:nvPr>
        </p:nvSpPr>
        <p:spPr/>
        <p:txBody>
          <a:bodyPr/>
          <a:lstStyle>
            <a:lvl1pPr>
              <a:defRPr/>
            </a:lvl1pPr>
          </a:lstStyle>
          <a:p>
            <a:fld id="{B47B7A03-F77E-49B1-8234-B2A148594FAD}" type="slidenum">
              <a:rPr lang="it-IT"/>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en-US"/>
          </a:p>
        </p:txBody>
      </p:sp>
      <p:sp>
        <p:nvSpPr>
          <p:cNvPr id="3" name="Segnaposto data 2"/>
          <p:cNvSpPr>
            <a:spLocks noGrp="1"/>
          </p:cNvSpPr>
          <p:nvPr>
            <p:ph type="dt" sz="half" idx="10"/>
          </p:nvPr>
        </p:nvSpPr>
        <p:spPr/>
        <p:txBody>
          <a:bodyPr/>
          <a:lstStyle>
            <a:lvl1pPr>
              <a:defRPr/>
            </a:lvl1pPr>
          </a:lstStyle>
          <a:p>
            <a:endParaRPr lang="it-IT"/>
          </a:p>
        </p:txBody>
      </p:sp>
      <p:sp>
        <p:nvSpPr>
          <p:cNvPr id="4" name="Segnaposto piè di pagina 3"/>
          <p:cNvSpPr>
            <a:spLocks noGrp="1"/>
          </p:cNvSpPr>
          <p:nvPr>
            <p:ph type="ftr" sz="quarter" idx="11"/>
          </p:nvPr>
        </p:nvSpPr>
        <p:spPr/>
        <p:txBody>
          <a:bodyPr/>
          <a:lstStyle>
            <a:lvl1pPr>
              <a:defRPr/>
            </a:lvl1pPr>
          </a:lstStyle>
          <a:p>
            <a:endParaRPr lang="it-IT"/>
          </a:p>
        </p:txBody>
      </p:sp>
      <p:sp>
        <p:nvSpPr>
          <p:cNvPr id="5" name="Segnaposto numero diapositiva 4"/>
          <p:cNvSpPr>
            <a:spLocks noGrp="1"/>
          </p:cNvSpPr>
          <p:nvPr>
            <p:ph type="sldNum" sz="quarter" idx="12"/>
          </p:nvPr>
        </p:nvSpPr>
        <p:spPr/>
        <p:txBody>
          <a:bodyPr/>
          <a:lstStyle>
            <a:lvl1pPr>
              <a:defRPr/>
            </a:lvl1pPr>
          </a:lstStyle>
          <a:p>
            <a:fld id="{BB0B7343-8985-4A7E-B55B-6A4FC166C7D2}" type="slidenum">
              <a:rPr lang="it-IT"/>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p:cNvSpPr>
            <a:spLocks noGrp="1"/>
          </p:cNvSpPr>
          <p:nvPr>
            <p:ph type="dt" sz="half" idx="10"/>
          </p:nvPr>
        </p:nvSpPr>
        <p:spPr/>
        <p:txBody>
          <a:bodyPr/>
          <a:lstStyle>
            <a:lvl1pPr>
              <a:defRPr/>
            </a:lvl1pPr>
          </a:lstStyle>
          <a:p>
            <a:endParaRPr lang="it-IT"/>
          </a:p>
        </p:txBody>
      </p:sp>
      <p:sp>
        <p:nvSpPr>
          <p:cNvPr id="3" name="Segnaposto piè di pagina 2"/>
          <p:cNvSpPr>
            <a:spLocks noGrp="1"/>
          </p:cNvSpPr>
          <p:nvPr>
            <p:ph type="ftr" sz="quarter" idx="11"/>
          </p:nvPr>
        </p:nvSpPr>
        <p:spPr/>
        <p:txBody>
          <a:bodyPr/>
          <a:lstStyle>
            <a:lvl1pPr>
              <a:defRPr/>
            </a:lvl1pPr>
          </a:lstStyle>
          <a:p>
            <a:endParaRPr lang="it-IT"/>
          </a:p>
        </p:txBody>
      </p:sp>
      <p:sp>
        <p:nvSpPr>
          <p:cNvPr id="4" name="Segnaposto numero diapositiva 3"/>
          <p:cNvSpPr>
            <a:spLocks noGrp="1"/>
          </p:cNvSpPr>
          <p:nvPr>
            <p:ph type="sldNum" sz="quarter" idx="12"/>
          </p:nvPr>
        </p:nvSpPr>
        <p:spPr/>
        <p:txBody>
          <a:bodyPr/>
          <a:lstStyle>
            <a:lvl1pPr>
              <a:defRPr/>
            </a:lvl1pPr>
          </a:lstStyle>
          <a:p>
            <a:fld id="{8EAADAE7-CF61-4413-9610-FD6685ADE924}" type="slidenum">
              <a:rPr lang="it-IT"/>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en-US"/>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en-US"/>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15838217-FE73-48FB-9DFD-F01D873EB685}" type="slidenum">
              <a:rPr lang="it-IT"/>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en-US"/>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Segnaposto data 4"/>
          <p:cNvSpPr>
            <a:spLocks noGrp="1"/>
          </p:cNvSpPr>
          <p:nvPr>
            <p:ph type="dt" sz="half" idx="10"/>
          </p:nvPr>
        </p:nvSpPr>
        <p:spPr/>
        <p:txBody>
          <a:bodyPr/>
          <a:lstStyle>
            <a:lvl1pPr>
              <a:defRPr/>
            </a:lvl1pPr>
          </a:lstStyle>
          <a:p>
            <a:endParaRPr lang="it-IT"/>
          </a:p>
        </p:txBody>
      </p:sp>
      <p:sp>
        <p:nvSpPr>
          <p:cNvPr id="6" name="Segnaposto piè di pagina 5"/>
          <p:cNvSpPr>
            <a:spLocks noGrp="1"/>
          </p:cNvSpPr>
          <p:nvPr>
            <p:ph type="ftr" sz="quarter" idx="11"/>
          </p:nvPr>
        </p:nvSpPr>
        <p:spPr/>
        <p:txBody>
          <a:bodyPr/>
          <a:lstStyle>
            <a:lvl1pPr>
              <a:defRPr/>
            </a:lvl1pPr>
          </a:lstStyle>
          <a:p>
            <a:endParaRPr lang="it-IT"/>
          </a:p>
        </p:txBody>
      </p:sp>
      <p:sp>
        <p:nvSpPr>
          <p:cNvPr id="7" name="Segnaposto numero diapositiva 6"/>
          <p:cNvSpPr>
            <a:spLocks noGrp="1"/>
          </p:cNvSpPr>
          <p:nvPr>
            <p:ph type="sldNum" sz="quarter" idx="12"/>
          </p:nvPr>
        </p:nvSpPr>
        <p:spPr/>
        <p:txBody>
          <a:bodyPr/>
          <a:lstStyle>
            <a:lvl1pPr>
              <a:defRPr/>
            </a:lvl1pPr>
          </a:lstStyle>
          <a:p>
            <a:fld id="{01AC64A7-30D1-4F4A-9675-E3765CBF8B71}" type="slidenum">
              <a:rPr lang="it-IT"/>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it-IT" smtClean="0"/>
              <a:t>Fare clic per modificare lo stile del titolo dello schema</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it-IT" smtClean="0"/>
              <a:t>Fare clic per modificare gli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it-IT"/>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it-IT"/>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A637E7CD-0536-4A97-83BF-448C465E1C4A}" type="slidenum">
              <a:rPr lang="it-IT"/>
              <a:pPr/>
              <a:t>‹N›</a:t>
            </a:fld>
            <a:endParaRPr lang="it-IT"/>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upload.wikimedia.org/wikipedia/commons/2/25/KB_United_States_Dvorak.svg" TargetMode="Externa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hyperlink" Target="http://it.wikipedia.org/wiki/File:Qwerty.png"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3"/>
          <p:cNvSpPr>
            <a:spLocks noGrp="1"/>
          </p:cNvSpPr>
          <p:nvPr>
            <p:ph type="sldNum" sz="quarter" idx="12"/>
          </p:nvPr>
        </p:nvSpPr>
        <p:spPr/>
        <p:txBody>
          <a:bodyPr/>
          <a:lstStyle/>
          <a:p>
            <a:fld id="{4E5F7398-EB0F-49ED-B8D6-8E5A4DF3A82B}" type="slidenum">
              <a:rPr lang="it-IT"/>
              <a:pPr/>
              <a:t>1</a:t>
            </a:fld>
            <a:endParaRPr lang="it-IT"/>
          </a:p>
        </p:txBody>
      </p:sp>
      <p:sp>
        <p:nvSpPr>
          <p:cNvPr id="6146" name="Rectangle 2"/>
          <p:cNvSpPr>
            <a:spLocks noChangeArrowheads="1"/>
          </p:cNvSpPr>
          <p:nvPr/>
        </p:nvSpPr>
        <p:spPr bwMode="auto">
          <a:xfrm>
            <a:off x="1066800" y="228600"/>
            <a:ext cx="7086600" cy="5632311"/>
          </a:xfrm>
          <a:prstGeom prst="rect">
            <a:avLst/>
          </a:prstGeom>
          <a:noFill/>
          <a:ln w="9525">
            <a:noFill/>
            <a:miter lim="800000"/>
            <a:headEnd/>
            <a:tailEnd/>
          </a:ln>
          <a:effectLst/>
        </p:spPr>
        <p:txBody>
          <a:bodyPr>
            <a:spAutoFit/>
          </a:bodyPr>
          <a:lstStyle/>
          <a:p>
            <a:pPr algn="ctr">
              <a:spcBef>
                <a:spcPct val="50000"/>
              </a:spcBef>
            </a:pPr>
            <a:r>
              <a:rPr lang="it-IT" sz="4800" b="1" dirty="0">
                <a:solidFill>
                  <a:srgbClr val="A50021"/>
                </a:solidFill>
                <a:effectLst>
                  <a:outerShdw blurRad="38100" dist="38100" dir="2700000" algn="tl">
                    <a:srgbClr val="C0C0C0"/>
                  </a:outerShdw>
                </a:effectLst>
                <a:latin typeface="Arial" charset="0"/>
              </a:rPr>
              <a:t>Network </a:t>
            </a:r>
            <a:r>
              <a:rPr lang="it-IT" sz="4800" b="1" dirty="0" smtClean="0">
                <a:solidFill>
                  <a:srgbClr val="A50021"/>
                </a:solidFill>
                <a:effectLst>
                  <a:outerShdw blurRad="38100" dist="38100" dir="2700000" algn="tl">
                    <a:srgbClr val="C0C0C0"/>
                  </a:outerShdw>
                </a:effectLst>
                <a:latin typeface="Arial" charset="0"/>
              </a:rPr>
              <a:t>economics: the </a:t>
            </a:r>
            <a:r>
              <a:rPr lang="en-US" sz="4800" b="1" dirty="0">
                <a:solidFill>
                  <a:srgbClr val="A50021"/>
                </a:solidFill>
                <a:effectLst>
                  <a:outerShdw blurRad="38100" dist="38100" dir="2700000" algn="tl">
                    <a:srgbClr val="C0C0C0"/>
                  </a:outerShdw>
                </a:effectLst>
                <a:latin typeface="Arial" charset="0"/>
              </a:rPr>
              <a:t>hardware/software paradigm, winner-takes-all-markets and technological standard </a:t>
            </a:r>
            <a:r>
              <a:rPr lang="en-US" sz="4800" b="1" dirty="0" smtClean="0">
                <a:solidFill>
                  <a:srgbClr val="A50021"/>
                </a:solidFill>
                <a:effectLst>
                  <a:outerShdw blurRad="38100" dist="38100" dir="2700000" algn="tl">
                    <a:srgbClr val="C0C0C0"/>
                  </a:outerShdw>
                </a:effectLst>
                <a:latin typeface="Arial" charset="0"/>
              </a:rPr>
              <a:t>wars_3</a:t>
            </a:r>
            <a:endParaRPr lang="it-IT" sz="4800" b="1" dirty="0">
              <a:solidFill>
                <a:srgbClr val="A50021"/>
              </a:solidFill>
              <a:effectLst>
                <a:outerShdw blurRad="38100" dist="38100" dir="2700000" algn="tl">
                  <a:srgbClr val="C0C0C0"/>
                </a:outerShdw>
              </a:effectLst>
              <a:latin typeface="Arial" charset="0"/>
            </a:endParaRPr>
          </a:p>
          <a:p>
            <a:pPr algn="ctr">
              <a:spcBef>
                <a:spcPct val="50000"/>
              </a:spcBef>
            </a:pPr>
            <a:r>
              <a:rPr lang="it-IT" sz="4800" b="1" dirty="0">
                <a:effectLst>
                  <a:outerShdw blurRad="38100" dist="38100" dir="2700000" algn="tl">
                    <a:srgbClr val="C0C0C0"/>
                  </a:outerShdw>
                </a:effectLst>
                <a:latin typeface="Arial" charset="0"/>
              </a:rPr>
              <a:t>Luca Grilli </a:t>
            </a:r>
          </a:p>
        </p:txBody>
      </p:sp>
      <p:sp>
        <p:nvSpPr>
          <p:cNvPr id="6149" name="Rectangle 5"/>
          <p:cNvSpPr>
            <a:spLocks noChangeArrowheads="1"/>
          </p:cNvSpPr>
          <p:nvPr/>
        </p:nvSpPr>
        <p:spPr bwMode="auto">
          <a:xfrm>
            <a:off x="0" y="6172200"/>
            <a:ext cx="9144000" cy="42863"/>
          </a:xfrm>
          <a:prstGeom prst="rect">
            <a:avLst/>
          </a:prstGeom>
          <a:solidFill>
            <a:srgbClr val="A50021"/>
          </a:solidFill>
          <a:ln w="9525">
            <a:noFill/>
            <a:miter lim="800000"/>
            <a:headEnd/>
            <a:tailEnd/>
          </a:ln>
          <a:effectLst/>
        </p:spPr>
        <p:txBody>
          <a:bodyPr wrap="none" anchor="ctr"/>
          <a:lstStyle/>
          <a:p>
            <a:endParaRPr lang="en-US"/>
          </a:p>
        </p:txBody>
      </p:sp>
      <p:sp>
        <p:nvSpPr>
          <p:cNvPr id="6150" name="Text Box 6"/>
          <p:cNvSpPr txBox="1">
            <a:spLocks noChangeArrowheads="1"/>
          </p:cNvSpPr>
          <p:nvPr/>
        </p:nvSpPr>
        <p:spPr bwMode="auto">
          <a:xfrm>
            <a:off x="1752600" y="6400800"/>
            <a:ext cx="6400800" cy="274638"/>
          </a:xfrm>
          <a:prstGeom prst="rect">
            <a:avLst/>
          </a:prstGeom>
          <a:noFill/>
          <a:ln w="9525">
            <a:noFill/>
            <a:miter lim="800000"/>
            <a:headEnd/>
            <a:tailEnd/>
          </a:ln>
          <a:effectLst/>
        </p:spPr>
        <p:txBody>
          <a:bodyPr>
            <a:spAutoFit/>
          </a:bodyPr>
          <a:lstStyle/>
          <a:p>
            <a:pPr algn="ctr"/>
            <a:r>
              <a:rPr lang="it-IT" sz="1200" b="1" i="1" dirty="0">
                <a:effectLst>
                  <a:outerShdw blurRad="38100" dist="38100" dir="2700000" algn="tl">
                    <a:srgbClr val="C0C0C0"/>
                  </a:outerShdw>
                </a:effectLst>
                <a:latin typeface="Arial" charset="0"/>
              </a:rPr>
              <a:t>L. Grilli, Politecnico di Milano –Network </a:t>
            </a:r>
            <a:r>
              <a:rPr lang="it-IT" sz="1200" b="1" i="1" dirty="0" smtClean="0">
                <a:effectLst>
                  <a:outerShdw blurRad="38100" dist="38100" dir="2700000" algn="tl">
                    <a:srgbClr val="C0C0C0"/>
                  </a:outerShdw>
                </a:effectLst>
                <a:latin typeface="Arial" charset="0"/>
              </a:rPr>
              <a:t>economics</a:t>
            </a:r>
            <a:endParaRPr lang="it-IT" sz="1200" b="1" i="1" dirty="0">
              <a:effectLst>
                <a:outerShdw blurRad="38100" dist="38100" dir="2700000" algn="tl">
                  <a:srgbClr val="C0C0C0"/>
                </a:outerShdw>
              </a:effectLst>
              <a:latin typeface="Arial" charset="0"/>
            </a:endParaRPr>
          </a:p>
        </p:txBody>
      </p:sp>
      <p:pic>
        <p:nvPicPr>
          <p:cNvPr id="6154" name="Picture 10" descr="Logo Politecnico"/>
          <p:cNvPicPr>
            <a:picLocks noChangeAspect="1" noChangeArrowheads="1"/>
          </p:cNvPicPr>
          <p:nvPr/>
        </p:nvPicPr>
        <p:blipFill>
          <a:blip r:embed="rId3"/>
          <a:srcRect/>
          <a:stretch>
            <a:fillRect/>
          </a:stretch>
        </p:blipFill>
        <p:spPr bwMode="auto">
          <a:xfrm>
            <a:off x="3338513" y="2900363"/>
            <a:ext cx="2466975" cy="1057275"/>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egnaposto numero diapositiva 3"/>
          <p:cNvSpPr>
            <a:spLocks noGrp="1"/>
          </p:cNvSpPr>
          <p:nvPr>
            <p:ph type="sldNum" sz="quarter" idx="12"/>
          </p:nvPr>
        </p:nvSpPr>
        <p:spPr/>
        <p:txBody>
          <a:bodyPr/>
          <a:lstStyle/>
          <a:p>
            <a:fld id="{F4983A26-FA1A-482A-BAB6-8D1988B58F56}" type="slidenum">
              <a:rPr lang="it-IT"/>
              <a:pPr/>
              <a:t>10</a:t>
            </a:fld>
            <a:endParaRPr lang="it-IT"/>
          </a:p>
        </p:txBody>
      </p:sp>
      <p:sp>
        <p:nvSpPr>
          <p:cNvPr id="98307" name="Text Box 3"/>
          <p:cNvSpPr txBox="1">
            <a:spLocks noChangeArrowheads="1"/>
          </p:cNvSpPr>
          <p:nvPr/>
        </p:nvSpPr>
        <p:spPr bwMode="auto">
          <a:xfrm>
            <a:off x="304800" y="1295400"/>
            <a:ext cx="8763000" cy="5383525"/>
          </a:xfrm>
          <a:prstGeom prst="rect">
            <a:avLst/>
          </a:prstGeom>
          <a:noFill/>
          <a:ln w="12700">
            <a:noFill/>
            <a:miter lim="800000"/>
            <a:headEnd/>
            <a:tailEnd/>
          </a:ln>
          <a:effectLst/>
        </p:spPr>
        <p:txBody>
          <a:bodyPr wrap="square" lIns="90488" tIns="44450" rIns="90488" bIns="44450">
            <a:spAutoFit/>
          </a:bodyPr>
          <a:lstStyle/>
          <a:p>
            <a:pPr eaLnBrk="0" hangingPunct="0">
              <a:spcBef>
                <a:spcPct val="50000"/>
              </a:spcBef>
              <a:buClr>
                <a:schemeClr val="tx2"/>
              </a:buClr>
              <a:buSzPct val="75000"/>
              <a:buFont typeface="Monotype Sorts" pitchFamily="2" charset="2"/>
              <a:buChar char="l"/>
            </a:pPr>
            <a:r>
              <a:rPr lang="it-IT" b="1" i="1" dirty="0">
                <a:solidFill>
                  <a:schemeClr val="tx2"/>
                </a:solidFill>
                <a:latin typeface="Book Antiqua" pitchFamily="18" charset="0"/>
                <a:cs typeface="Times New Roman" pitchFamily="18" charset="0"/>
              </a:rPr>
              <a:t> </a:t>
            </a:r>
            <a:r>
              <a:rPr lang="en-US" sz="2000" b="1" dirty="0">
                <a:solidFill>
                  <a:schemeClr val="tx2"/>
                </a:solidFill>
                <a:latin typeface="Book Antiqua" pitchFamily="18" charset="0"/>
                <a:cs typeface="Times New Roman" pitchFamily="18" charset="0"/>
              </a:rPr>
              <a:t>Firms have </a:t>
            </a:r>
            <a:r>
              <a:rPr lang="en-US" sz="2000" b="1" dirty="0" smtClean="0">
                <a:solidFill>
                  <a:schemeClr val="tx2"/>
                </a:solidFill>
                <a:latin typeface="Book Antiqua" pitchFamily="18" charset="0"/>
                <a:cs typeface="Times New Roman" pitchFamily="18" charset="0"/>
              </a:rPr>
              <a:t>often to </a:t>
            </a:r>
            <a:r>
              <a:rPr lang="en-US" sz="2000" b="1" dirty="0">
                <a:solidFill>
                  <a:schemeClr val="tx2"/>
                </a:solidFill>
                <a:latin typeface="Book Antiqua" pitchFamily="18" charset="0"/>
                <a:cs typeface="Times New Roman" pitchFamily="18" charset="0"/>
              </a:rPr>
              <a:t>bear high costs in R&amp;D to develop </a:t>
            </a:r>
            <a:r>
              <a:rPr lang="en-US" sz="2000" b="1" dirty="0" smtClean="0">
                <a:solidFill>
                  <a:schemeClr val="tx2"/>
                </a:solidFill>
                <a:latin typeface="Book Antiqua" pitchFamily="18" charset="0"/>
                <a:cs typeface="Times New Roman" pitchFamily="18" charset="0"/>
              </a:rPr>
              <a:t>their network good and </a:t>
            </a:r>
            <a:r>
              <a:rPr lang="en-US" sz="2000" b="1" dirty="0">
                <a:solidFill>
                  <a:schemeClr val="tx2"/>
                </a:solidFill>
                <a:latin typeface="Book Antiqua" pitchFamily="18" charset="0"/>
                <a:cs typeface="Times New Roman" pitchFamily="18" charset="0"/>
              </a:rPr>
              <a:t>in large measure they are sunk because highly specific. </a:t>
            </a:r>
          </a:p>
          <a:p>
            <a:pPr eaLnBrk="0" hangingPunct="0">
              <a:spcBef>
                <a:spcPct val="50000"/>
              </a:spcBef>
              <a:buClr>
                <a:schemeClr val="tx2"/>
              </a:buClr>
              <a:buSzPct val="75000"/>
              <a:buFont typeface="Monotype Sorts" pitchFamily="2" charset="2"/>
              <a:buChar char="l"/>
            </a:pPr>
            <a:r>
              <a:rPr lang="en-US" sz="2000" b="1" dirty="0">
                <a:solidFill>
                  <a:schemeClr val="tx2"/>
                </a:solidFill>
                <a:latin typeface="Book Antiqua" pitchFamily="18" charset="0"/>
                <a:cs typeface="Times New Roman" pitchFamily="18" charset="0"/>
              </a:rPr>
              <a:t> </a:t>
            </a:r>
            <a:r>
              <a:rPr lang="en-US" sz="2000" b="1" dirty="0" smtClean="0">
                <a:solidFill>
                  <a:schemeClr val="tx2"/>
                </a:solidFill>
                <a:latin typeface="Book Antiqua" pitchFamily="18" charset="0"/>
                <a:cs typeface="Times New Roman" pitchFamily="18" charset="0"/>
              </a:rPr>
              <a:t>Firms have to incur in high marketing expenditure (again of some sunk nature) </a:t>
            </a:r>
            <a:r>
              <a:rPr lang="en-US" sz="2000" b="1" dirty="0">
                <a:solidFill>
                  <a:schemeClr val="tx2"/>
                </a:solidFill>
                <a:latin typeface="Book Antiqua" pitchFamily="18" charset="0"/>
                <a:cs typeface="Times New Roman" pitchFamily="18" charset="0"/>
              </a:rPr>
              <a:t>and coordination </a:t>
            </a:r>
            <a:r>
              <a:rPr lang="en-US" sz="2000" b="1" dirty="0" smtClean="0">
                <a:solidFill>
                  <a:schemeClr val="tx2"/>
                </a:solidFill>
                <a:latin typeface="Book Antiqua" pitchFamily="18" charset="0"/>
                <a:cs typeface="Times New Roman" pitchFamily="18" charset="0"/>
              </a:rPr>
              <a:t>with complementors can also be extremely costly </a:t>
            </a:r>
            <a:r>
              <a:rPr lang="en-US" sz="2000" b="1" dirty="0">
                <a:solidFill>
                  <a:schemeClr val="tx2"/>
                </a:solidFill>
                <a:latin typeface="Book Antiqua" pitchFamily="18" charset="0"/>
                <a:cs typeface="Times New Roman" pitchFamily="18" charset="0"/>
              </a:rPr>
              <a:t>when a firm choose incompatibility and opt for a go-it-alone strategy</a:t>
            </a:r>
          </a:p>
          <a:p>
            <a:pPr eaLnBrk="0" hangingPunct="0">
              <a:spcBef>
                <a:spcPct val="50000"/>
              </a:spcBef>
              <a:buClr>
                <a:schemeClr val="tx2"/>
              </a:buClr>
              <a:buSzPct val="75000"/>
              <a:buFont typeface="Monotype Sorts" pitchFamily="2" charset="2"/>
              <a:buNone/>
            </a:pPr>
            <a:endParaRPr lang="en-US" sz="2000" b="1" dirty="0">
              <a:solidFill>
                <a:schemeClr val="tx2"/>
              </a:solidFill>
              <a:latin typeface="Book Antiqua" pitchFamily="18" charset="0"/>
              <a:cs typeface="Times New Roman" pitchFamily="18" charset="0"/>
            </a:endParaRPr>
          </a:p>
          <a:p>
            <a:pPr eaLnBrk="0" hangingPunct="0">
              <a:spcBef>
                <a:spcPct val="50000"/>
              </a:spcBef>
              <a:buClr>
                <a:schemeClr val="tx2"/>
              </a:buClr>
              <a:buSzPct val="75000"/>
              <a:buFont typeface="Monotype Sorts" pitchFamily="2" charset="2"/>
              <a:buNone/>
            </a:pPr>
            <a:endParaRPr lang="en-US" sz="2000" b="1" dirty="0">
              <a:solidFill>
                <a:schemeClr val="tx2"/>
              </a:solidFill>
              <a:latin typeface="Book Antiqua" pitchFamily="18" charset="0"/>
              <a:cs typeface="Times New Roman" pitchFamily="18" charset="0"/>
            </a:endParaRPr>
          </a:p>
          <a:p>
            <a:pPr eaLnBrk="0" hangingPunct="0">
              <a:spcBef>
                <a:spcPct val="50000"/>
              </a:spcBef>
              <a:buClr>
                <a:schemeClr val="tx2"/>
              </a:buClr>
              <a:buSzPct val="75000"/>
              <a:buFont typeface="Monotype Sorts" pitchFamily="2" charset="2"/>
              <a:buNone/>
            </a:pPr>
            <a:r>
              <a:rPr lang="en-US" sz="2000" b="1" dirty="0" smtClean="0">
                <a:cs typeface="Times New Roman" pitchFamily="18" charset="0"/>
              </a:rPr>
              <a:t>So </a:t>
            </a:r>
            <a:r>
              <a:rPr lang="en-US" sz="2000" b="1" dirty="0">
                <a:cs typeface="Times New Roman" pitchFamily="18" charset="0"/>
              </a:rPr>
              <a:t>it is not unusual that in network markets standards are defined through international </a:t>
            </a:r>
            <a:r>
              <a:rPr lang="en-US" sz="2000" b="1" dirty="0" smtClean="0">
                <a:cs typeface="Times New Roman" pitchFamily="18" charset="0"/>
              </a:rPr>
              <a:t>“public” </a:t>
            </a:r>
            <a:r>
              <a:rPr lang="en-US" sz="2000" b="1" dirty="0" smtClean="0">
                <a:cs typeface="Times New Roman" pitchFamily="18" charset="0"/>
              </a:rPr>
              <a:t>organizations </a:t>
            </a:r>
            <a:r>
              <a:rPr lang="en-US" sz="2000" b="1" dirty="0" smtClean="0">
                <a:cs typeface="Times New Roman" pitchFamily="18" charset="0"/>
              </a:rPr>
              <a:t>[e.g. </a:t>
            </a:r>
            <a:r>
              <a:rPr lang="en-US" sz="2000" b="1" dirty="0" smtClean="0">
                <a:cs typeface="Times New Roman" pitchFamily="18" charset="0"/>
              </a:rPr>
              <a:t>UL</a:t>
            </a:r>
            <a:r>
              <a:rPr lang="en-US" sz="2000" b="1" dirty="0" smtClean="0">
                <a:cs typeface="Times New Roman" pitchFamily="18" charset="0"/>
              </a:rPr>
              <a:t> or</a:t>
            </a:r>
            <a:r>
              <a:rPr lang="en-US" sz="2000" b="1" dirty="0" smtClean="0">
                <a:cs typeface="Times New Roman" pitchFamily="18" charset="0"/>
              </a:rPr>
              <a:t> NIST </a:t>
            </a:r>
            <a:r>
              <a:rPr lang="en-US" sz="2000" b="1" dirty="0">
                <a:cs typeface="Times New Roman" pitchFamily="18" charset="0"/>
              </a:rPr>
              <a:t>in the </a:t>
            </a:r>
            <a:r>
              <a:rPr lang="en-US" sz="2000" b="1" dirty="0" smtClean="0">
                <a:cs typeface="Times New Roman" pitchFamily="18" charset="0"/>
              </a:rPr>
              <a:t>USA, similar institute(s) in </a:t>
            </a:r>
            <a:r>
              <a:rPr lang="en-US" sz="2000" b="1" dirty="0" smtClean="0">
                <a:cs typeface="Times New Roman" pitchFamily="18" charset="0"/>
              </a:rPr>
              <a:t>EU, like ETSI (which is becoming more global), more “global” like ITU or 3GPP) </a:t>
            </a:r>
            <a:r>
              <a:rPr lang="en-US" sz="2000" b="1" dirty="0">
                <a:cs typeface="Times New Roman" pitchFamily="18" charset="0"/>
              </a:rPr>
              <a:t>or alliances between firms (“coopetition logic</a:t>
            </a:r>
            <a:r>
              <a:rPr lang="en-US" sz="2000" b="1" dirty="0" smtClean="0">
                <a:cs typeface="Times New Roman" pitchFamily="18" charset="0"/>
              </a:rPr>
              <a:t>”). Or </a:t>
            </a:r>
            <a:r>
              <a:rPr lang="en-US" sz="2000" b="1" dirty="0">
                <a:cs typeface="Times New Roman" pitchFamily="18" charset="0"/>
              </a:rPr>
              <a:t>firms choose an “open standard” policy (very low licensing fees for the patented technology they developed).  </a:t>
            </a:r>
            <a:r>
              <a:rPr lang="en-US" sz="2000" b="1" dirty="0" smtClean="0">
                <a:cs typeface="Times New Roman" pitchFamily="18" charset="0"/>
              </a:rPr>
              <a:t>[See </a:t>
            </a:r>
            <a:r>
              <a:rPr lang="en-US" sz="2000" b="1" dirty="0">
                <a:cs typeface="Times New Roman" pitchFamily="18" charset="0"/>
              </a:rPr>
              <a:t>the Appendix for </a:t>
            </a:r>
            <a:r>
              <a:rPr lang="en-US" sz="2000" b="1" dirty="0" smtClean="0">
                <a:cs typeface="Times New Roman" pitchFamily="18" charset="0"/>
              </a:rPr>
              <a:t>a thorough analysis </a:t>
            </a:r>
            <a:r>
              <a:rPr lang="en-US" sz="2000" b="1" dirty="0">
                <a:cs typeface="Times New Roman" pitchFamily="18" charset="0"/>
              </a:rPr>
              <a:t>of the “open” vs. “closed” standard </a:t>
            </a:r>
            <a:r>
              <a:rPr lang="en-US" sz="2000" b="1" dirty="0" smtClean="0">
                <a:cs typeface="Times New Roman" pitchFamily="18" charset="0"/>
              </a:rPr>
              <a:t>strategy</a:t>
            </a:r>
            <a:r>
              <a:rPr lang="en-US" sz="2000" b="1" dirty="0" smtClean="0">
                <a:cs typeface="Times New Roman" pitchFamily="18" charset="0"/>
              </a:rPr>
              <a:t>].</a:t>
            </a:r>
            <a:endParaRPr lang="en-US" sz="2000" b="1" dirty="0">
              <a:cs typeface="Times New Roman" pitchFamily="18" charset="0"/>
            </a:endParaRPr>
          </a:p>
        </p:txBody>
      </p:sp>
      <p:sp>
        <p:nvSpPr>
          <p:cNvPr id="98308" name="Line 4"/>
          <p:cNvSpPr>
            <a:spLocks noChangeShapeType="1"/>
          </p:cNvSpPr>
          <p:nvPr/>
        </p:nvSpPr>
        <p:spPr bwMode="auto">
          <a:xfrm>
            <a:off x="4267200" y="838200"/>
            <a:ext cx="0" cy="457200"/>
          </a:xfrm>
          <a:prstGeom prst="line">
            <a:avLst/>
          </a:prstGeom>
          <a:noFill/>
          <a:ln w="9525">
            <a:solidFill>
              <a:schemeClr val="tx1"/>
            </a:solidFill>
            <a:round/>
            <a:headEnd/>
            <a:tailEnd type="triangle" w="med" len="med"/>
          </a:ln>
          <a:effectLst/>
        </p:spPr>
        <p:txBody>
          <a:bodyPr/>
          <a:lstStyle/>
          <a:p>
            <a:endParaRPr lang="en-US"/>
          </a:p>
        </p:txBody>
      </p:sp>
      <p:sp>
        <p:nvSpPr>
          <p:cNvPr id="98309" name="AutoShape 5"/>
          <p:cNvSpPr>
            <a:spLocks noChangeArrowheads="1"/>
          </p:cNvSpPr>
          <p:nvPr/>
        </p:nvSpPr>
        <p:spPr bwMode="auto">
          <a:xfrm rot="5400000">
            <a:off x="3937361" y="3429794"/>
            <a:ext cx="915988" cy="609600"/>
          </a:xfrm>
          <a:prstGeom prst="rightArrow">
            <a:avLst>
              <a:gd name="adj1" fmla="val 50000"/>
              <a:gd name="adj2" fmla="val 37565"/>
            </a:avLst>
          </a:prstGeom>
          <a:solidFill>
            <a:schemeClr val="accent1"/>
          </a:solidFill>
          <a:ln w="12700">
            <a:solidFill>
              <a:schemeClr val="tx2"/>
            </a:solidFill>
            <a:miter lim="800000"/>
            <a:headEnd/>
            <a:tailEnd/>
          </a:ln>
          <a:effectLst/>
        </p:spPr>
        <p:txBody>
          <a:bodyPr rot="10800000" vert="eaVert"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98310" name="Text Box 6"/>
          <p:cNvSpPr txBox="1">
            <a:spLocks noChangeArrowheads="1"/>
          </p:cNvSpPr>
          <p:nvPr/>
        </p:nvSpPr>
        <p:spPr bwMode="auto">
          <a:xfrm>
            <a:off x="533400" y="115454"/>
            <a:ext cx="8077200" cy="641350"/>
          </a:xfrm>
          <a:prstGeom prst="rect">
            <a:avLst/>
          </a:prstGeom>
          <a:noFill/>
          <a:ln w="9525">
            <a:noFill/>
            <a:miter lim="800000"/>
            <a:headEnd/>
            <a:tailEnd/>
          </a:ln>
          <a:effectLst/>
        </p:spPr>
        <p:txBody>
          <a:bodyPr>
            <a:spAutoFit/>
          </a:bodyPr>
          <a:lstStyle/>
          <a:p>
            <a:pPr algn="ctr">
              <a:spcBef>
                <a:spcPct val="50000"/>
              </a:spcBef>
            </a:pPr>
            <a:r>
              <a:rPr lang="en-US" sz="3600" dirty="0">
                <a:solidFill>
                  <a:srgbClr val="000099"/>
                </a:solidFill>
              </a:rPr>
              <a:t>2 forces may spur standardization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egnaposto numero diapositiva 3"/>
          <p:cNvSpPr>
            <a:spLocks noGrp="1"/>
          </p:cNvSpPr>
          <p:nvPr>
            <p:ph type="sldNum" sz="quarter" idx="12"/>
          </p:nvPr>
        </p:nvSpPr>
        <p:spPr>
          <a:noFill/>
        </p:spPr>
        <p:txBody>
          <a:bodyPr/>
          <a:lstStyle/>
          <a:p>
            <a:fld id="{2C5E38DD-27B1-4525-B598-5AA0715CD225}" type="slidenum">
              <a:rPr lang="it-IT" smtClean="0"/>
              <a:pPr/>
              <a:t>11</a:t>
            </a:fld>
            <a:endParaRPr lang="it-IT" smtClean="0"/>
          </a:p>
        </p:txBody>
      </p:sp>
      <p:sp>
        <p:nvSpPr>
          <p:cNvPr id="78851" name="Text Box 2"/>
          <p:cNvSpPr txBox="1">
            <a:spLocks noChangeArrowheads="1"/>
          </p:cNvSpPr>
          <p:nvPr/>
        </p:nvSpPr>
        <p:spPr bwMode="auto">
          <a:xfrm>
            <a:off x="1943100" y="-93209"/>
            <a:ext cx="5257800" cy="1006475"/>
          </a:xfrm>
          <a:prstGeom prst="rect">
            <a:avLst/>
          </a:prstGeom>
          <a:noFill/>
          <a:ln w="9525">
            <a:noFill/>
            <a:miter lim="800000"/>
            <a:headEnd/>
            <a:tailEnd/>
          </a:ln>
        </p:spPr>
        <p:txBody>
          <a:bodyPr>
            <a:spAutoFit/>
          </a:bodyPr>
          <a:lstStyle/>
          <a:p>
            <a:pPr>
              <a:spcBef>
                <a:spcPct val="50000"/>
              </a:spcBef>
            </a:pPr>
            <a:r>
              <a:rPr lang="it-IT" sz="6000" b="0" dirty="0">
                <a:solidFill>
                  <a:srgbClr val="CC3300"/>
                </a:solidFill>
              </a:rPr>
              <a:t>COOPETITION</a:t>
            </a:r>
          </a:p>
        </p:txBody>
      </p:sp>
      <p:sp>
        <p:nvSpPr>
          <p:cNvPr id="78852" name="Text Box 3"/>
          <p:cNvSpPr txBox="1">
            <a:spLocks noChangeArrowheads="1"/>
          </p:cNvSpPr>
          <p:nvPr/>
        </p:nvSpPr>
        <p:spPr bwMode="auto">
          <a:xfrm>
            <a:off x="2781300" y="845705"/>
            <a:ext cx="4419600" cy="457200"/>
          </a:xfrm>
          <a:prstGeom prst="rect">
            <a:avLst/>
          </a:prstGeom>
          <a:noFill/>
          <a:ln w="9525">
            <a:noFill/>
            <a:miter lim="800000"/>
            <a:headEnd/>
            <a:tailEnd/>
          </a:ln>
        </p:spPr>
        <p:txBody>
          <a:bodyPr>
            <a:spAutoFit/>
          </a:bodyPr>
          <a:lstStyle/>
          <a:p>
            <a:pPr>
              <a:spcBef>
                <a:spcPct val="50000"/>
              </a:spcBef>
            </a:pPr>
            <a:r>
              <a:rPr lang="it-IT" b="0" dirty="0"/>
              <a:t>COLLABORATION </a:t>
            </a:r>
          </a:p>
        </p:txBody>
      </p:sp>
      <p:sp>
        <p:nvSpPr>
          <p:cNvPr id="78853" name="Text Box 4"/>
          <p:cNvSpPr txBox="1">
            <a:spLocks noChangeArrowheads="1"/>
          </p:cNvSpPr>
          <p:nvPr/>
        </p:nvSpPr>
        <p:spPr bwMode="auto">
          <a:xfrm>
            <a:off x="2971800" y="2499148"/>
            <a:ext cx="3886200" cy="457200"/>
          </a:xfrm>
          <a:prstGeom prst="rect">
            <a:avLst/>
          </a:prstGeom>
          <a:noFill/>
          <a:ln w="9525">
            <a:noFill/>
            <a:miter lim="800000"/>
            <a:headEnd/>
            <a:tailEnd/>
          </a:ln>
        </p:spPr>
        <p:txBody>
          <a:bodyPr>
            <a:spAutoFit/>
          </a:bodyPr>
          <a:lstStyle/>
          <a:p>
            <a:pPr>
              <a:spcBef>
                <a:spcPct val="50000"/>
              </a:spcBef>
            </a:pPr>
            <a:r>
              <a:rPr lang="it-IT" b="0" dirty="0"/>
              <a:t>COMPETITION</a:t>
            </a:r>
          </a:p>
        </p:txBody>
      </p:sp>
      <p:sp>
        <p:nvSpPr>
          <p:cNvPr id="78854" name="Line 5"/>
          <p:cNvSpPr>
            <a:spLocks noChangeShapeType="1"/>
          </p:cNvSpPr>
          <p:nvPr/>
        </p:nvSpPr>
        <p:spPr bwMode="auto">
          <a:xfrm>
            <a:off x="4191000" y="1447800"/>
            <a:ext cx="0" cy="990600"/>
          </a:xfrm>
          <a:prstGeom prst="line">
            <a:avLst/>
          </a:prstGeom>
          <a:noFill/>
          <a:ln w="9525">
            <a:solidFill>
              <a:schemeClr val="tx1"/>
            </a:solidFill>
            <a:round/>
            <a:headEnd/>
            <a:tailEnd/>
          </a:ln>
        </p:spPr>
        <p:txBody>
          <a:bodyPr/>
          <a:lstStyle/>
          <a:p>
            <a:endParaRPr lang="it-IT"/>
          </a:p>
        </p:txBody>
      </p:sp>
      <p:sp>
        <p:nvSpPr>
          <p:cNvPr id="78855" name="Text Box 6"/>
          <p:cNvSpPr txBox="1">
            <a:spLocks noChangeArrowheads="1"/>
          </p:cNvSpPr>
          <p:nvPr/>
        </p:nvSpPr>
        <p:spPr bwMode="auto">
          <a:xfrm>
            <a:off x="6400800" y="877254"/>
            <a:ext cx="1752600" cy="457200"/>
          </a:xfrm>
          <a:prstGeom prst="rect">
            <a:avLst/>
          </a:prstGeom>
          <a:noFill/>
          <a:ln w="9525">
            <a:noFill/>
            <a:miter lim="800000"/>
            <a:headEnd/>
            <a:tailEnd/>
          </a:ln>
        </p:spPr>
        <p:txBody>
          <a:bodyPr>
            <a:spAutoFit/>
          </a:bodyPr>
          <a:lstStyle/>
          <a:p>
            <a:pPr>
              <a:spcBef>
                <a:spcPct val="50000"/>
              </a:spcBef>
            </a:pPr>
            <a:r>
              <a:rPr lang="it-IT" b="0" dirty="0" err="1"/>
              <a:t>upstream</a:t>
            </a:r>
            <a:endParaRPr lang="it-IT" b="0" dirty="0"/>
          </a:p>
        </p:txBody>
      </p:sp>
      <p:sp>
        <p:nvSpPr>
          <p:cNvPr id="78856" name="Text Box 7"/>
          <p:cNvSpPr txBox="1">
            <a:spLocks noChangeArrowheads="1"/>
          </p:cNvSpPr>
          <p:nvPr/>
        </p:nvSpPr>
        <p:spPr bwMode="auto">
          <a:xfrm>
            <a:off x="6400800" y="2530697"/>
            <a:ext cx="1752600" cy="457200"/>
          </a:xfrm>
          <a:prstGeom prst="rect">
            <a:avLst/>
          </a:prstGeom>
          <a:noFill/>
          <a:ln w="9525">
            <a:noFill/>
            <a:miter lim="800000"/>
            <a:headEnd/>
            <a:tailEnd/>
          </a:ln>
        </p:spPr>
        <p:txBody>
          <a:bodyPr>
            <a:spAutoFit/>
          </a:bodyPr>
          <a:lstStyle/>
          <a:p>
            <a:pPr>
              <a:spcBef>
                <a:spcPct val="50000"/>
              </a:spcBef>
            </a:pPr>
            <a:r>
              <a:rPr lang="it-IT" b="0" dirty="0"/>
              <a:t>downstream</a:t>
            </a:r>
          </a:p>
        </p:txBody>
      </p:sp>
      <p:sp>
        <p:nvSpPr>
          <p:cNvPr id="78857" name="Text Box 8"/>
          <p:cNvSpPr txBox="1">
            <a:spLocks noChangeArrowheads="1"/>
          </p:cNvSpPr>
          <p:nvPr/>
        </p:nvSpPr>
        <p:spPr bwMode="auto">
          <a:xfrm>
            <a:off x="0" y="3162079"/>
            <a:ext cx="9144000" cy="1692771"/>
          </a:xfrm>
          <a:prstGeom prst="rect">
            <a:avLst/>
          </a:prstGeom>
          <a:noFill/>
          <a:ln w="9525">
            <a:noFill/>
            <a:miter lim="800000"/>
            <a:headEnd/>
            <a:tailEnd/>
          </a:ln>
        </p:spPr>
        <p:txBody>
          <a:bodyPr wrap="square">
            <a:spAutoFit/>
          </a:bodyPr>
          <a:lstStyle/>
          <a:p>
            <a:pPr>
              <a:spcBef>
                <a:spcPct val="50000"/>
              </a:spcBef>
            </a:pPr>
            <a:r>
              <a:rPr lang="it-IT" sz="1600" b="0" i="1" u="sng" dirty="0" smtClean="0"/>
              <a:t>E.g. DVD </a:t>
            </a:r>
            <a:r>
              <a:rPr lang="it-IT" sz="1600" b="0" dirty="0" smtClean="0"/>
              <a:t>(Sony, Toshiba, Panasonic, Warner, Columbia).</a:t>
            </a:r>
            <a:endParaRPr lang="it-IT" sz="1600" i="1" u="sng" dirty="0"/>
          </a:p>
          <a:p>
            <a:pPr>
              <a:spcBef>
                <a:spcPct val="50000"/>
              </a:spcBef>
            </a:pPr>
            <a:r>
              <a:rPr lang="it-IT" sz="1600" i="1" u="sng" dirty="0" smtClean="0"/>
              <a:t>E.g. Open </a:t>
            </a:r>
            <a:r>
              <a:rPr lang="it-IT" sz="1600" i="1" u="sng" dirty="0"/>
              <a:t>Mobile </a:t>
            </a:r>
            <a:r>
              <a:rPr lang="it-IT" sz="1600" i="1" u="sng" dirty="0" err="1" smtClean="0"/>
              <a:t>Alliance</a:t>
            </a:r>
            <a:r>
              <a:rPr lang="it-IT" sz="1600" i="1" u="sng" dirty="0" smtClean="0"/>
              <a:t> </a:t>
            </a:r>
            <a:r>
              <a:rPr lang="it-IT" sz="1600" dirty="0" smtClean="0"/>
              <a:t>(</a:t>
            </a:r>
            <a:r>
              <a:rPr lang="it-IT" sz="1600" dirty="0" err="1" smtClean="0"/>
              <a:t>now</a:t>
            </a:r>
            <a:r>
              <a:rPr lang="it-IT" sz="1600" dirty="0" smtClean="0"/>
              <a:t> </a:t>
            </a:r>
            <a:r>
              <a:rPr lang="en-GB" sz="1600" dirty="0" smtClean="0"/>
              <a:t>OMA </a:t>
            </a:r>
            <a:r>
              <a:rPr lang="en-GB" sz="1600" dirty="0" err="1" smtClean="0"/>
              <a:t>SpecWorks</a:t>
            </a:r>
            <a:r>
              <a:rPr lang="en-GB" sz="1600" dirty="0" smtClean="0"/>
              <a:t>) </a:t>
            </a:r>
            <a:r>
              <a:rPr lang="it-IT" sz="1600" b="0" dirty="0" smtClean="0"/>
              <a:t>[</a:t>
            </a:r>
            <a:r>
              <a:rPr lang="it-IT" sz="1600" b="0" dirty="0" err="1" smtClean="0"/>
              <a:t>Both</a:t>
            </a:r>
            <a:r>
              <a:rPr lang="it-IT" sz="1600" b="0" dirty="0" smtClean="0"/>
              <a:t> “hardware” (Mobile </a:t>
            </a:r>
            <a:r>
              <a:rPr lang="it-IT" sz="1600" b="0" dirty="0" err="1" smtClean="0"/>
              <a:t>operators</a:t>
            </a:r>
            <a:r>
              <a:rPr lang="it-IT" sz="1600" b="0" dirty="0" smtClean="0"/>
              <a:t>) and “software” companies (Application &amp; Content Providers) for standard </a:t>
            </a:r>
            <a:r>
              <a:rPr lang="it-IT" sz="1600" b="0" dirty="0" err="1" smtClean="0"/>
              <a:t>setting</a:t>
            </a:r>
            <a:r>
              <a:rPr lang="it-IT" sz="1600" b="0" dirty="0" smtClean="0"/>
              <a:t> in Mobile </a:t>
            </a:r>
            <a:r>
              <a:rPr lang="it-IT" sz="1600" b="0" dirty="0" err="1" smtClean="0"/>
              <a:t>telecom</a:t>
            </a:r>
            <a:r>
              <a:rPr lang="it-IT" sz="1600" b="0" dirty="0" smtClean="0"/>
              <a:t>. Some </a:t>
            </a:r>
            <a:r>
              <a:rPr lang="it-IT" sz="1600" b="0" dirty="0" err="1" smtClean="0"/>
              <a:t>members</a:t>
            </a:r>
            <a:r>
              <a:rPr lang="it-IT" sz="1600" b="0" dirty="0" smtClean="0"/>
              <a:t> (+200): Ericsson</a:t>
            </a:r>
            <a:r>
              <a:rPr lang="it-IT" sz="1600" b="0" dirty="0"/>
              <a:t>,</a:t>
            </a:r>
            <a:r>
              <a:rPr lang="it-IT" sz="1600" b="0" dirty="0">
                <a:solidFill>
                  <a:schemeClr val="accent1"/>
                </a:solidFill>
              </a:rPr>
              <a:t> </a:t>
            </a:r>
            <a:r>
              <a:rPr lang="it-IT" sz="1600" b="0" dirty="0" smtClean="0">
                <a:solidFill>
                  <a:schemeClr val="accent1"/>
                </a:solidFill>
              </a:rPr>
              <a:t> </a:t>
            </a:r>
            <a:r>
              <a:rPr lang="it-IT" sz="1600" b="0" dirty="0" smtClean="0"/>
              <a:t>NTT </a:t>
            </a:r>
            <a:r>
              <a:rPr lang="it-IT" sz="1600" b="0" dirty="0" err="1" smtClean="0"/>
              <a:t>Docomo</a:t>
            </a:r>
            <a:r>
              <a:rPr lang="it-IT" sz="1600" b="0" dirty="0" smtClean="0"/>
              <a:t>, Vodafone, AT&amp;T, China Telecommunications, </a:t>
            </a:r>
            <a:r>
              <a:rPr lang="it-IT" sz="1600" b="0" dirty="0" err="1" smtClean="0"/>
              <a:t>Verizon</a:t>
            </a:r>
            <a:r>
              <a:rPr lang="it-IT" sz="1600" b="0" dirty="0" smtClean="0"/>
              <a:t>, Motorola</a:t>
            </a:r>
            <a:r>
              <a:rPr lang="it-IT" sz="1600" b="0" dirty="0"/>
              <a:t>, </a:t>
            </a:r>
            <a:r>
              <a:rPr lang="it-IT" sz="1600" b="0" dirty="0" smtClean="0"/>
              <a:t>Telecom Italia, Microsoft, Intel, </a:t>
            </a:r>
            <a:r>
              <a:rPr lang="it-IT" sz="1600" b="0" dirty="0" err="1" smtClean="0"/>
              <a:t>Softbank</a:t>
            </a:r>
            <a:r>
              <a:rPr lang="it-IT" sz="1600" b="0" dirty="0" smtClean="0"/>
              <a:t> Mobile, </a:t>
            </a:r>
            <a:r>
              <a:rPr lang="it-IT" sz="1600" b="0" dirty="0"/>
              <a:t>etc. </a:t>
            </a:r>
            <a:r>
              <a:rPr lang="it-IT" sz="1600" b="0" dirty="0" smtClean="0"/>
              <a:t>)]. The </a:t>
            </a:r>
            <a:r>
              <a:rPr lang="it-IT" sz="1600" b="0" dirty="0" err="1" smtClean="0"/>
              <a:t>alliance</a:t>
            </a:r>
            <a:r>
              <a:rPr lang="it-IT" sz="1600" b="0" dirty="0" smtClean="0"/>
              <a:t> </a:t>
            </a:r>
            <a:r>
              <a:rPr lang="it-IT" sz="1600" b="0" dirty="0" err="1" smtClean="0"/>
              <a:t>developed</a:t>
            </a:r>
            <a:r>
              <a:rPr lang="it-IT" sz="1600" b="0" dirty="0" smtClean="0"/>
              <a:t> </a:t>
            </a:r>
            <a:r>
              <a:rPr lang="it-IT" sz="1600" dirty="0" smtClean="0"/>
              <a:t> WAP for GSM mobile </a:t>
            </a:r>
            <a:r>
              <a:rPr lang="it-IT" sz="1600" dirty="0" err="1" smtClean="0"/>
              <a:t>phones</a:t>
            </a:r>
            <a:r>
              <a:rPr lang="it-IT" sz="1600" dirty="0"/>
              <a:t> </a:t>
            </a:r>
            <a:r>
              <a:rPr lang="it-IT" sz="1600" dirty="0" smtClean="0"/>
              <a:t>or XHTML Mobile </a:t>
            </a:r>
            <a:r>
              <a:rPr lang="it-IT" sz="1600" dirty="0" err="1" smtClean="0"/>
              <a:t>Profile</a:t>
            </a:r>
            <a:r>
              <a:rPr lang="it-IT" sz="1600" dirty="0" smtClean="0"/>
              <a:t> for </a:t>
            </a:r>
            <a:r>
              <a:rPr lang="it-IT" sz="1600" dirty="0" err="1" smtClean="0"/>
              <a:t>smartphone</a:t>
            </a:r>
            <a:r>
              <a:rPr lang="it-IT" sz="1600" dirty="0" smtClean="0"/>
              <a:t>, </a:t>
            </a:r>
            <a:r>
              <a:rPr lang="it-IT" sz="1600" dirty="0" err="1" smtClean="0"/>
              <a:t>among</a:t>
            </a:r>
            <a:r>
              <a:rPr lang="it-IT" sz="1600" dirty="0" smtClean="0"/>
              <a:t> other </a:t>
            </a:r>
            <a:r>
              <a:rPr lang="it-IT" sz="1600" dirty="0" err="1" smtClean="0"/>
              <a:t>technologies</a:t>
            </a:r>
            <a:r>
              <a:rPr lang="it-IT" sz="1600" dirty="0" smtClean="0"/>
              <a:t>/</a:t>
            </a:r>
            <a:r>
              <a:rPr lang="it-IT" sz="1600" dirty="0" err="1" smtClean="0"/>
              <a:t>protocols</a:t>
            </a:r>
            <a:r>
              <a:rPr lang="it-IT" sz="1600" dirty="0" smtClean="0"/>
              <a:t>. </a:t>
            </a:r>
            <a:endParaRPr lang="it-IT" sz="1600" b="0" dirty="0"/>
          </a:p>
        </p:txBody>
      </p:sp>
      <p:sp>
        <p:nvSpPr>
          <p:cNvPr id="3" name="Rettangolo 2"/>
          <p:cNvSpPr/>
          <p:nvPr/>
        </p:nvSpPr>
        <p:spPr>
          <a:xfrm>
            <a:off x="27709" y="5146857"/>
            <a:ext cx="9185585" cy="338554"/>
          </a:xfrm>
          <a:prstGeom prst="rect">
            <a:avLst/>
          </a:prstGeom>
        </p:spPr>
        <p:txBody>
          <a:bodyPr wrap="square">
            <a:spAutoFit/>
          </a:bodyPr>
          <a:lstStyle/>
          <a:p>
            <a:r>
              <a:rPr lang="it-IT" sz="1600" i="1" u="sng" dirty="0" smtClean="0"/>
              <a:t>E.g. Open </a:t>
            </a:r>
            <a:r>
              <a:rPr lang="it-IT" sz="1600" i="1" u="sng" dirty="0" err="1" smtClean="0"/>
              <a:t>Handset</a:t>
            </a:r>
            <a:r>
              <a:rPr lang="it-IT" sz="1600" i="1" u="sng" dirty="0" smtClean="0"/>
              <a:t> </a:t>
            </a:r>
            <a:r>
              <a:rPr lang="it-IT" sz="1600" i="1" u="sng" dirty="0" err="1" smtClean="0"/>
              <a:t>Alliance</a:t>
            </a:r>
            <a:r>
              <a:rPr lang="it-IT" sz="1600" i="1" u="sng" dirty="0" smtClean="0"/>
              <a:t> </a:t>
            </a:r>
            <a:r>
              <a:rPr lang="it-IT" sz="1600" dirty="0" smtClean="0"/>
              <a:t>(84 </a:t>
            </a:r>
            <a:r>
              <a:rPr lang="it-IT" sz="1600" dirty="0" err="1" smtClean="0"/>
              <a:t>technology</a:t>
            </a:r>
            <a:r>
              <a:rPr lang="it-IT" sz="1600" dirty="0" smtClean="0"/>
              <a:t> and mobile companies led by Google for </a:t>
            </a:r>
            <a:r>
              <a:rPr lang="it-IT" sz="1600" dirty="0" err="1" smtClean="0"/>
              <a:t>developing</a:t>
            </a:r>
            <a:r>
              <a:rPr lang="it-IT" sz="1600" dirty="0" smtClean="0"/>
              <a:t> </a:t>
            </a:r>
            <a:r>
              <a:rPr lang="it-IT" sz="1600" dirty="0" err="1" smtClean="0"/>
              <a:t>Android</a:t>
            </a:r>
            <a:r>
              <a:rPr lang="it-IT" sz="1600" dirty="0" smtClean="0"/>
              <a:t>). </a:t>
            </a:r>
            <a:endParaRPr lang="en-US" sz="1600" dirty="0"/>
          </a:p>
        </p:txBody>
      </p:sp>
      <p:sp>
        <p:nvSpPr>
          <p:cNvPr id="12" name="Rettangolo 11"/>
          <p:cNvSpPr/>
          <p:nvPr/>
        </p:nvSpPr>
        <p:spPr>
          <a:xfrm>
            <a:off x="22751" y="5654689"/>
            <a:ext cx="9185585" cy="1077218"/>
          </a:xfrm>
          <a:prstGeom prst="rect">
            <a:avLst/>
          </a:prstGeom>
        </p:spPr>
        <p:txBody>
          <a:bodyPr wrap="square">
            <a:spAutoFit/>
          </a:bodyPr>
          <a:lstStyle/>
          <a:p>
            <a:r>
              <a:rPr lang="it-IT" sz="1600" i="1" u="sng" dirty="0" smtClean="0"/>
              <a:t>E.g</a:t>
            </a:r>
            <a:r>
              <a:rPr lang="it-IT" sz="1600" i="1" u="sng" dirty="0"/>
              <a:t>. Bluetooth </a:t>
            </a:r>
            <a:r>
              <a:rPr lang="it-IT" sz="1600" i="1" u="sng" dirty="0" smtClean="0"/>
              <a:t>Special Interest Group (SIG) </a:t>
            </a:r>
            <a:r>
              <a:rPr lang="it-IT" sz="1600" dirty="0" smtClean="0"/>
              <a:t>( From </a:t>
            </a:r>
            <a:r>
              <a:rPr lang="it-IT" sz="1600" dirty="0" err="1" smtClean="0"/>
              <a:t>Leiponen</a:t>
            </a:r>
            <a:r>
              <a:rPr lang="it-IT" sz="1600" dirty="0" smtClean="0"/>
              <a:t> (2023), Digital Innovation Strategy: </a:t>
            </a:r>
            <a:r>
              <a:rPr lang="en-GB" sz="1600" dirty="0" smtClean="0"/>
              <a:t>”founded </a:t>
            </a:r>
            <a:r>
              <a:rPr lang="en-GB" sz="1600" dirty="0"/>
              <a:t>in 1998 by five companies: Ericsson, IBM, Intel, Nokia</a:t>
            </a:r>
            <a:r>
              <a:rPr lang="en-GB" sz="1600" dirty="0" smtClean="0"/>
              <a:t>, and </a:t>
            </a:r>
            <a:r>
              <a:rPr lang="en-GB" sz="1600" dirty="0"/>
              <a:t>Toshiba. The short-range radio </a:t>
            </a:r>
            <a:r>
              <a:rPr lang="en-GB" sz="1600" dirty="0" smtClean="0"/>
              <a:t>technology originated </a:t>
            </a:r>
            <a:r>
              <a:rPr lang="en-GB" sz="1600" dirty="0"/>
              <a:t>from Ericsson, but </a:t>
            </a:r>
            <a:r>
              <a:rPr lang="en-GB" sz="1600" dirty="0" smtClean="0"/>
              <a:t>the company </a:t>
            </a:r>
            <a:r>
              <a:rPr lang="en-GB" sz="1600" dirty="0"/>
              <a:t>decided to open it up using this industry forum to collaboratively maintain and further develop the technical </a:t>
            </a:r>
            <a:r>
              <a:rPr lang="en-GB" sz="1600" dirty="0" smtClean="0"/>
              <a:t>specifications”).</a:t>
            </a:r>
            <a:endParaRPr lang="en-US" sz="1600" dirty="0"/>
          </a:p>
        </p:txBody>
      </p:sp>
    </p:spTree>
    <p:extLst>
      <p:ext uri="{BB962C8B-B14F-4D97-AF65-F5344CB8AC3E}">
        <p14:creationId xmlns:p14="http://schemas.microsoft.com/office/powerpoint/2010/main" val="30535838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902906FB-4CA9-4439-A9F5-A4E2884B7338}" type="slidenum">
              <a:rPr lang="it-IT"/>
              <a:pPr/>
              <a:t>12</a:t>
            </a:fld>
            <a:endParaRPr lang="it-IT"/>
          </a:p>
        </p:txBody>
      </p:sp>
      <p:sp>
        <p:nvSpPr>
          <p:cNvPr id="181251" name="Text Box 3"/>
          <p:cNvSpPr txBox="1">
            <a:spLocks noChangeArrowheads="1"/>
          </p:cNvSpPr>
          <p:nvPr/>
        </p:nvSpPr>
        <p:spPr bwMode="auto">
          <a:xfrm>
            <a:off x="228600" y="990600"/>
            <a:ext cx="8915400" cy="4706417"/>
          </a:xfrm>
          <a:prstGeom prst="rect">
            <a:avLst/>
          </a:prstGeom>
          <a:noFill/>
          <a:ln w="12700">
            <a:noFill/>
            <a:miter lim="800000"/>
            <a:headEnd/>
            <a:tailEnd/>
          </a:ln>
          <a:effectLst/>
        </p:spPr>
        <p:txBody>
          <a:bodyPr wrap="square" lIns="90488" tIns="44450" rIns="90488" bIns="44450">
            <a:spAutoFit/>
          </a:bodyPr>
          <a:lstStyle/>
          <a:p>
            <a:pPr algn="ctr" eaLnBrk="0" hangingPunct="0">
              <a:spcBef>
                <a:spcPct val="50000"/>
              </a:spcBef>
              <a:buClr>
                <a:schemeClr val="tx2"/>
              </a:buClr>
              <a:buSzPct val="75000"/>
              <a:buFont typeface="Monotype Sorts" pitchFamily="2" charset="2"/>
              <a:buNone/>
            </a:pPr>
            <a:r>
              <a:rPr lang="it-IT" sz="6000" b="1" dirty="0" smtClean="0">
                <a:solidFill>
                  <a:srgbClr val="FF0000"/>
                </a:solidFill>
                <a:cs typeface="Times New Roman" pitchFamily="18" charset="0"/>
              </a:rPr>
              <a:t>The </a:t>
            </a:r>
            <a:r>
              <a:rPr lang="it-IT" sz="6000" b="1" dirty="0" err="1">
                <a:solidFill>
                  <a:srgbClr val="FF0000"/>
                </a:solidFill>
                <a:cs typeface="Times New Roman" pitchFamily="18" charset="0"/>
              </a:rPr>
              <a:t>logic</a:t>
            </a:r>
            <a:r>
              <a:rPr lang="it-IT" sz="6000" b="1" dirty="0">
                <a:solidFill>
                  <a:srgbClr val="FF0000"/>
                </a:solidFill>
                <a:cs typeface="Times New Roman" pitchFamily="18" charset="0"/>
              </a:rPr>
              <a:t> of open standard </a:t>
            </a:r>
            <a:r>
              <a:rPr lang="it-IT" sz="6000" b="1" dirty="0" err="1">
                <a:solidFill>
                  <a:srgbClr val="FF0000"/>
                </a:solidFill>
                <a:cs typeface="Times New Roman" pitchFamily="18" charset="0"/>
              </a:rPr>
              <a:t>through</a:t>
            </a:r>
            <a:r>
              <a:rPr lang="it-IT" sz="6000" b="1" dirty="0">
                <a:solidFill>
                  <a:srgbClr val="FF0000"/>
                </a:solidFill>
                <a:cs typeface="Times New Roman" pitchFamily="18" charset="0"/>
              </a:rPr>
              <a:t> a </a:t>
            </a:r>
            <a:r>
              <a:rPr lang="it-IT" sz="6000" b="1" dirty="0" err="1">
                <a:solidFill>
                  <a:srgbClr val="FF0000"/>
                </a:solidFill>
                <a:cs typeface="Times New Roman" pitchFamily="18" charset="0"/>
              </a:rPr>
              <a:t>game-theoretic</a:t>
            </a:r>
            <a:r>
              <a:rPr lang="it-IT" sz="6000" b="1" dirty="0">
                <a:solidFill>
                  <a:srgbClr val="FF0000"/>
                </a:solidFill>
                <a:cs typeface="Times New Roman" pitchFamily="18" charset="0"/>
              </a:rPr>
              <a:t> </a:t>
            </a:r>
            <a:r>
              <a:rPr lang="it-IT" sz="6000" b="1" dirty="0" err="1">
                <a:solidFill>
                  <a:srgbClr val="FF0000"/>
                </a:solidFill>
                <a:cs typeface="Times New Roman" pitchFamily="18" charset="0"/>
              </a:rPr>
              <a:t>approach</a:t>
            </a:r>
            <a:r>
              <a:rPr lang="it-IT" sz="6000" b="1" dirty="0">
                <a:solidFill>
                  <a:srgbClr val="FF0000"/>
                </a:solidFill>
                <a:cs typeface="Times New Roman" pitchFamily="18" charset="0"/>
              </a:rPr>
              <a:t> (</a:t>
            </a:r>
            <a:r>
              <a:rPr lang="it-IT" sz="6000" b="1" dirty="0" err="1">
                <a:solidFill>
                  <a:srgbClr val="FF0000"/>
                </a:solidFill>
                <a:cs typeface="Times New Roman" pitchFamily="18" charset="0"/>
              </a:rPr>
              <a:t>Grindley</a:t>
            </a:r>
            <a:r>
              <a:rPr lang="it-IT" sz="6000" b="1" dirty="0">
                <a:solidFill>
                  <a:srgbClr val="FF0000"/>
                </a:solidFill>
                <a:cs typeface="Times New Roman" pitchFamily="18" charset="0"/>
              </a:rPr>
              <a:t> </a:t>
            </a:r>
            <a:r>
              <a:rPr lang="it-IT" sz="6000" b="1" dirty="0" smtClean="0">
                <a:solidFill>
                  <a:srgbClr val="FF0000"/>
                </a:solidFill>
                <a:cs typeface="Times New Roman" pitchFamily="18" charset="0"/>
              </a:rPr>
              <a:t>1995, </a:t>
            </a:r>
            <a:r>
              <a:rPr lang="it-IT" sz="6000" b="1" dirty="0" err="1" smtClean="0">
                <a:solidFill>
                  <a:srgbClr val="FF0000"/>
                </a:solidFill>
                <a:cs typeface="Times New Roman" pitchFamily="18" charset="0"/>
              </a:rPr>
              <a:t>Pepall</a:t>
            </a:r>
            <a:r>
              <a:rPr lang="it-IT" sz="6000" b="1" dirty="0" smtClean="0">
                <a:solidFill>
                  <a:srgbClr val="FF0000"/>
                </a:solidFill>
                <a:cs typeface="Times New Roman" pitchFamily="18" charset="0"/>
              </a:rPr>
              <a:t> </a:t>
            </a:r>
            <a:r>
              <a:rPr lang="it-IT" sz="6000" b="1" dirty="0" err="1" smtClean="0">
                <a:solidFill>
                  <a:srgbClr val="FF0000"/>
                </a:solidFill>
                <a:cs typeface="Times New Roman" pitchFamily="18" charset="0"/>
              </a:rPr>
              <a:t>et</a:t>
            </a:r>
            <a:r>
              <a:rPr lang="it-IT" sz="6000" b="1" dirty="0" smtClean="0">
                <a:solidFill>
                  <a:srgbClr val="FF0000"/>
                </a:solidFill>
                <a:cs typeface="Times New Roman" pitchFamily="18" charset="0"/>
              </a:rPr>
              <a:t> al. 2009)</a:t>
            </a:r>
            <a:r>
              <a:rPr lang="it-IT" sz="6000" dirty="0" smtClean="0"/>
              <a:t/>
            </a:r>
            <a:br>
              <a:rPr lang="it-IT" sz="6000" dirty="0" smtClean="0"/>
            </a:br>
            <a:endParaRPr lang="it-IT" sz="6000" b="1" dirty="0">
              <a:solidFill>
                <a:srgbClr val="FF0000"/>
              </a:solidFill>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Segnaposto numero diapositiva 3"/>
          <p:cNvSpPr>
            <a:spLocks noGrp="1"/>
          </p:cNvSpPr>
          <p:nvPr>
            <p:ph type="sldNum" sz="quarter" idx="12"/>
          </p:nvPr>
        </p:nvSpPr>
        <p:spPr/>
        <p:txBody>
          <a:bodyPr/>
          <a:lstStyle/>
          <a:p>
            <a:fld id="{9A36D9CC-A668-4BE3-9CCB-DA6343A2E0DF}" type="slidenum">
              <a:rPr lang="it-IT"/>
              <a:pPr/>
              <a:t>13</a:t>
            </a:fld>
            <a:endParaRPr lang="it-IT"/>
          </a:p>
        </p:txBody>
      </p:sp>
      <p:sp>
        <p:nvSpPr>
          <p:cNvPr id="274434" name="Text Box 2"/>
          <p:cNvSpPr txBox="1">
            <a:spLocks noChangeArrowheads="1"/>
          </p:cNvSpPr>
          <p:nvPr/>
        </p:nvSpPr>
        <p:spPr bwMode="auto">
          <a:xfrm>
            <a:off x="228600" y="381000"/>
            <a:ext cx="8458200" cy="45402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a:solidFill>
                  <a:schemeClr val="tx2"/>
                </a:solidFill>
                <a:latin typeface="Book Antiqua" pitchFamily="18" charset="0"/>
                <a:cs typeface="Times New Roman" pitchFamily="18" charset="0"/>
              </a:rPr>
              <a:t>a) Battle of the sexes game</a:t>
            </a:r>
          </a:p>
        </p:txBody>
      </p:sp>
      <p:graphicFrame>
        <p:nvGraphicFramePr>
          <p:cNvPr id="274435" name="Group 3"/>
          <p:cNvGraphicFramePr>
            <a:graphicFrameLocks noGrp="1"/>
          </p:cNvGraphicFramePr>
          <p:nvPr/>
        </p:nvGraphicFramePr>
        <p:xfrm>
          <a:off x="228600" y="990600"/>
          <a:ext cx="5722938" cy="1765301"/>
        </p:xfrm>
        <a:graphic>
          <a:graphicData uri="http://schemas.openxmlformats.org/drawingml/2006/table">
            <a:tbl>
              <a:tblPr/>
              <a:tblGrid>
                <a:gridCol w="1263650">
                  <a:extLst>
                    <a:ext uri="{9D8B030D-6E8A-4147-A177-3AD203B41FA5}">
                      <a16:colId xmlns:a16="http://schemas.microsoft.com/office/drawing/2014/main" val="20000"/>
                    </a:ext>
                  </a:extLst>
                </a:gridCol>
                <a:gridCol w="2120900">
                  <a:extLst>
                    <a:ext uri="{9D8B030D-6E8A-4147-A177-3AD203B41FA5}">
                      <a16:colId xmlns:a16="http://schemas.microsoft.com/office/drawing/2014/main" val="20001"/>
                    </a:ext>
                  </a:extLst>
                </a:gridCol>
                <a:gridCol w="2338388">
                  <a:extLst>
                    <a:ext uri="{9D8B030D-6E8A-4147-A177-3AD203B41FA5}">
                      <a16:colId xmlns:a16="http://schemas.microsoft.com/office/drawing/2014/main" val="20002"/>
                    </a:ext>
                  </a:extLst>
                </a:gridCol>
              </a:tblGrid>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A\B</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Lead</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Follow</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73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Lead</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(3,3)</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rgbClr val="FF0000"/>
                          </a:solidFill>
                          <a:effectLst/>
                          <a:latin typeface="Times New Roman" pitchFamily="18" charset="0"/>
                          <a:cs typeface="Times New Roman" pitchFamily="18" charset="0"/>
                        </a:rPr>
                        <a:t>(6,4)</a:t>
                      </a:r>
                      <a:endParaRPr kumimoji="0" lang="it-IT" sz="2400" b="0" i="0" u="none" strike="noStrike" cap="none" normalizeH="0" baseline="0" smtClean="0">
                        <a:ln>
                          <a:noFill/>
                        </a:ln>
                        <a:solidFill>
                          <a:srgbClr val="FF0000"/>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8896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Follow</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rgbClr val="FF0000"/>
                          </a:solidFill>
                          <a:effectLst/>
                          <a:latin typeface="Times New Roman" pitchFamily="18" charset="0"/>
                          <a:cs typeface="Times New Roman" pitchFamily="18" charset="0"/>
                        </a:rPr>
                        <a:t>(4,6)</a:t>
                      </a:r>
                      <a:endParaRPr kumimoji="0" lang="it-IT" sz="2400" b="0" i="0" u="none" strike="noStrike" cap="none" normalizeH="0" baseline="0" smtClean="0">
                        <a:ln>
                          <a:noFill/>
                        </a:ln>
                        <a:solidFill>
                          <a:srgbClr val="FF0000"/>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4453" name="Text Box 21"/>
          <p:cNvSpPr txBox="1">
            <a:spLocks noChangeArrowheads="1"/>
          </p:cNvSpPr>
          <p:nvPr/>
        </p:nvSpPr>
        <p:spPr bwMode="auto">
          <a:xfrm>
            <a:off x="7162800" y="2514600"/>
            <a:ext cx="1981200" cy="81915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a:solidFill>
                  <a:schemeClr val="tx2"/>
                </a:solidFill>
                <a:latin typeface="Book Antiqua" pitchFamily="18" charset="0"/>
                <a:cs typeface="Times New Roman" pitchFamily="18" charset="0"/>
              </a:rPr>
              <a:t>2 Nash Equilibria</a:t>
            </a:r>
          </a:p>
        </p:txBody>
      </p:sp>
      <p:sp>
        <p:nvSpPr>
          <p:cNvPr id="274454" name="Text Box 22"/>
          <p:cNvSpPr txBox="1">
            <a:spLocks noChangeArrowheads="1"/>
          </p:cNvSpPr>
          <p:nvPr/>
        </p:nvSpPr>
        <p:spPr bwMode="auto">
          <a:xfrm>
            <a:off x="0" y="2971800"/>
            <a:ext cx="8382000" cy="363538"/>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1800" b="1" i="1">
                <a:solidFill>
                  <a:srgbClr val="FF0000"/>
                </a:solidFill>
                <a:cs typeface="Times New Roman" pitchFamily="18" charset="0"/>
              </a:rPr>
              <a:t>Result</a:t>
            </a:r>
            <a:r>
              <a:rPr lang="it-IT" sz="1800" b="1" i="1">
                <a:cs typeface="Times New Roman" pitchFamily="18" charset="0"/>
              </a:rPr>
              <a:t>: Both firms will prefer to cooperate rather than fight each other</a:t>
            </a:r>
            <a:endParaRPr lang="it-IT" b="1" i="1">
              <a:solidFill>
                <a:schemeClr val="hlink"/>
              </a:solidFill>
              <a:latin typeface="Book Antiqua" pitchFamily="18" charset="0"/>
              <a:cs typeface="Times New Roman" pitchFamily="18" charset="0"/>
            </a:endParaRPr>
          </a:p>
        </p:txBody>
      </p:sp>
      <p:pic>
        <p:nvPicPr>
          <p:cNvPr id="274455" name="Picture 23"/>
          <p:cNvPicPr>
            <a:picLocks noChangeAspect="1" noChangeArrowheads="1"/>
          </p:cNvPicPr>
          <p:nvPr/>
        </p:nvPicPr>
        <p:blipFill>
          <a:blip r:embed="rId2" cstate="print"/>
          <a:srcRect/>
          <a:stretch>
            <a:fillRect/>
          </a:stretch>
        </p:blipFill>
        <p:spPr bwMode="auto">
          <a:xfrm>
            <a:off x="7239000" y="381000"/>
            <a:ext cx="1333500" cy="1885950"/>
          </a:xfrm>
          <a:prstGeom prst="rect">
            <a:avLst/>
          </a:prstGeom>
          <a:noFill/>
          <a:ln w="12700">
            <a:noFill/>
            <a:miter lim="800000"/>
            <a:headEnd/>
            <a:tailEnd/>
          </a:ln>
          <a:effectLst/>
        </p:spPr>
      </p:pic>
      <p:sp>
        <p:nvSpPr>
          <p:cNvPr id="274456" name="Line 24"/>
          <p:cNvSpPr>
            <a:spLocks noChangeShapeType="1"/>
          </p:cNvSpPr>
          <p:nvPr/>
        </p:nvSpPr>
        <p:spPr bwMode="auto">
          <a:xfrm flipV="1">
            <a:off x="8458200" y="2438400"/>
            <a:ext cx="0" cy="381000"/>
          </a:xfrm>
          <a:prstGeom prst="line">
            <a:avLst/>
          </a:prstGeom>
          <a:noFill/>
          <a:ln w="12700">
            <a:solidFill>
              <a:schemeClr val="tx1"/>
            </a:solidFill>
            <a:round/>
            <a:headEnd/>
            <a:tailEnd type="triangle" w="med" len="med"/>
          </a:ln>
          <a:effectLst/>
        </p:spPr>
        <p:txBody>
          <a:bodyPr wrap="none" lIns="90488" tIns="44450" rIns="90488" bIns="44450" anchor="ctr"/>
          <a:lstStyle/>
          <a:p>
            <a:endParaRPr lang="en-US"/>
          </a:p>
        </p:txBody>
      </p:sp>
      <p:sp>
        <p:nvSpPr>
          <p:cNvPr id="274457" name="Text Box 25"/>
          <p:cNvSpPr txBox="1">
            <a:spLocks noChangeArrowheads="1"/>
          </p:cNvSpPr>
          <p:nvPr/>
        </p:nvSpPr>
        <p:spPr bwMode="auto">
          <a:xfrm>
            <a:off x="304800" y="3505200"/>
            <a:ext cx="8458200" cy="45402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a:solidFill>
                  <a:schemeClr val="tx2"/>
                </a:solidFill>
                <a:latin typeface="Book Antiqua" pitchFamily="18" charset="0"/>
                <a:cs typeface="Times New Roman" pitchFamily="18" charset="0"/>
              </a:rPr>
              <a:t>b) The rather fight than switch game</a:t>
            </a:r>
          </a:p>
        </p:txBody>
      </p:sp>
      <p:graphicFrame>
        <p:nvGraphicFramePr>
          <p:cNvPr id="274458" name="Group 26"/>
          <p:cNvGraphicFramePr>
            <a:graphicFrameLocks noGrp="1"/>
          </p:cNvGraphicFramePr>
          <p:nvPr/>
        </p:nvGraphicFramePr>
        <p:xfrm>
          <a:off x="304800" y="4343400"/>
          <a:ext cx="5410200" cy="1828800"/>
        </p:xfrm>
        <a:graphic>
          <a:graphicData uri="http://schemas.openxmlformats.org/drawingml/2006/table">
            <a:tbl>
              <a:tblPr/>
              <a:tblGrid>
                <a:gridCol w="1193800">
                  <a:extLst>
                    <a:ext uri="{9D8B030D-6E8A-4147-A177-3AD203B41FA5}">
                      <a16:colId xmlns:a16="http://schemas.microsoft.com/office/drawing/2014/main" val="20000"/>
                    </a:ext>
                  </a:extLst>
                </a:gridCol>
                <a:gridCol w="2005013">
                  <a:extLst>
                    <a:ext uri="{9D8B030D-6E8A-4147-A177-3AD203B41FA5}">
                      <a16:colId xmlns:a16="http://schemas.microsoft.com/office/drawing/2014/main" val="20001"/>
                    </a:ext>
                  </a:extLst>
                </a:gridCol>
                <a:gridCol w="2211387">
                  <a:extLst>
                    <a:ext uri="{9D8B030D-6E8A-4147-A177-3AD203B41FA5}">
                      <a16:colId xmlns:a16="http://schemas.microsoft.com/office/drawing/2014/main" val="20002"/>
                    </a:ext>
                  </a:extLst>
                </a:gridCol>
              </a:tblGrid>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A\B</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Lead</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Follow</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Lead</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rgbClr val="FF0000"/>
                          </a:solidFill>
                          <a:effectLst/>
                          <a:latin typeface="Times New Roman" pitchFamily="18" charset="0"/>
                          <a:cs typeface="Times New Roman" pitchFamily="18" charset="0"/>
                        </a:rPr>
                        <a:t>(3,3)</a:t>
                      </a:r>
                      <a:endParaRPr kumimoji="0" lang="it-IT" sz="2400" b="0" i="0" u="none" strike="noStrike" cap="none" normalizeH="0" baseline="0" smtClean="0">
                        <a:ln>
                          <a:noFill/>
                        </a:ln>
                        <a:solidFill>
                          <a:srgbClr val="FF0000"/>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(8,2)</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96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Follow</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(2,8)</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it-IT" sz="24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it-IT" sz="2400" b="0" i="0" u="none" strike="noStrike" cap="none" normalizeH="0" baseline="0" smtClean="0">
                        <a:ln>
                          <a:noFill/>
                        </a:ln>
                        <a:solidFill>
                          <a:schemeClr val="tx1"/>
                        </a:solidFill>
                        <a:effectLst/>
                        <a:latin typeface="Times New Roman" pitchFamily="18" charset="0"/>
                      </a:endParaRPr>
                    </a:p>
                  </a:txBody>
                  <a:tcPr marL="90488" marR="90488" marT="44450" marB="4445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74476" name="Text Box 44"/>
          <p:cNvSpPr txBox="1">
            <a:spLocks noChangeArrowheads="1"/>
          </p:cNvSpPr>
          <p:nvPr/>
        </p:nvSpPr>
        <p:spPr bwMode="auto">
          <a:xfrm>
            <a:off x="6781800" y="4876800"/>
            <a:ext cx="2362200" cy="45402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a:solidFill>
                  <a:schemeClr val="tx2"/>
                </a:solidFill>
                <a:latin typeface="Book Antiqua" pitchFamily="18" charset="0"/>
                <a:cs typeface="Times New Roman" pitchFamily="18" charset="0"/>
              </a:rPr>
              <a:t>1 N. E.</a:t>
            </a:r>
          </a:p>
        </p:txBody>
      </p:sp>
      <p:sp>
        <p:nvSpPr>
          <p:cNvPr id="274477" name="Text Box 45"/>
          <p:cNvSpPr txBox="1">
            <a:spLocks noChangeArrowheads="1"/>
          </p:cNvSpPr>
          <p:nvPr/>
        </p:nvSpPr>
        <p:spPr bwMode="auto">
          <a:xfrm>
            <a:off x="228600" y="6324600"/>
            <a:ext cx="8382000" cy="363538"/>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1800" b="1" i="1">
                <a:solidFill>
                  <a:srgbClr val="FF0000"/>
                </a:solidFill>
                <a:cs typeface="Times New Roman" pitchFamily="18" charset="0"/>
              </a:rPr>
              <a:t>Result</a:t>
            </a:r>
            <a:r>
              <a:rPr lang="it-IT" sz="1800" b="1" i="1">
                <a:cs typeface="Times New Roman" pitchFamily="18" charset="0"/>
              </a:rPr>
              <a:t>: Both firms prefer to fight rather than cooperate</a:t>
            </a:r>
            <a:endParaRPr lang="it-IT" b="1" i="1">
              <a:solidFill>
                <a:schemeClr val="hlink"/>
              </a:solidFill>
              <a:latin typeface="Book Antiqua"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30BFE26E-76EF-4528-89BA-6B3C6B9732A8}" type="slidenum">
              <a:rPr lang="it-IT"/>
              <a:pPr/>
              <a:t>14</a:t>
            </a:fld>
            <a:endParaRPr lang="it-IT"/>
          </a:p>
        </p:txBody>
      </p:sp>
      <p:sp>
        <p:nvSpPr>
          <p:cNvPr id="275458" name="Text Box 2"/>
          <p:cNvSpPr txBox="1">
            <a:spLocks noChangeArrowheads="1"/>
          </p:cNvSpPr>
          <p:nvPr/>
        </p:nvSpPr>
        <p:spPr bwMode="auto">
          <a:xfrm>
            <a:off x="304800" y="228600"/>
            <a:ext cx="8839200" cy="7107074"/>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en-US" b="1" dirty="0">
                <a:solidFill>
                  <a:srgbClr val="FF0000"/>
                </a:solidFill>
                <a:cs typeface="Times New Roman" pitchFamily="18" charset="0"/>
              </a:rPr>
              <a:t>The equilibrium of the first game Pareto dominates the equilibrium of the second game</a:t>
            </a:r>
          </a:p>
          <a:p>
            <a:pPr eaLnBrk="0" hangingPunct="0">
              <a:spcBef>
                <a:spcPct val="50000"/>
              </a:spcBef>
              <a:buClr>
                <a:schemeClr val="tx2"/>
              </a:buClr>
              <a:buSzPct val="75000"/>
              <a:buFont typeface="Monotype Sorts" pitchFamily="2" charset="2"/>
              <a:buNone/>
            </a:pPr>
            <a:r>
              <a:rPr lang="en-US" b="1" dirty="0">
                <a:cs typeface="Times New Roman" pitchFamily="18" charset="0"/>
              </a:rPr>
              <a:t>The difference between the two games stems from the greed for profit of the firm that develops the standard</a:t>
            </a:r>
          </a:p>
          <a:p>
            <a:pPr eaLnBrk="0" hangingPunct="0">
              <a:spcBef>
                <a:spcPct val="50000"/>
              </a:spcBef>
              <a:buClr>
                <a:schemeClr val="tx2"/>
              </a:buClr>
              <a:buSzPct val="75000"/>
              <a:buFont typeface="Monotype Sorts" pitchFamily="2" charset="2"/>
              <a:buNone/>
            </a:pPr>
            <a:r>
              <a:rPr lang="en-US" b="1" dirty="0">
                <a:solidFill>
                  <a:srgbClr val="FF3300"/>
                </a:solidFill>
                <a:cs typeface="Times New Roman" pitchFamily="18" charset="0"/>
              </a:rPr>
              <a:t>Lesson:</a:t>
            </a:r>
          </a:p>
          <a:p>
            <a:pPr eaLnBrk="0" hangingPunct="0">
              <a:spcBef>
                <a:spcPct val="50000"/>
              </a:spcBef>
              <a:buClr>
                <a:schemeClr val="tx2"/>
              </a:buClr>
              <a:buSzPct val="75000"/>
              <a:buFont typeface="Monotype Sorts" pitchFamily="2" charset="2"/>
              <a:buNone/>
            </a:pPr>
            <a:r>
              <a:rPr lang="en-US" b="1" dirty="0">
                <a:cs typeface="Times New Roman" pitchFamily="18" charset="0"/>
              </a:rPr>
              <a:t>This is an example in which firms’ are better off if are cooperative or not to greedy. Firms can switch from the second to the </a:t>
            </a:r>
            <a:r>
              <a:rPr lang="en-US" b="1" dirty="0" smtClean="0">
                <a:cs typeface="Times New Roman" pitchFamily="18" charset="0"/>
              </a:rPr>
              <a:t>first </a:t>
            </a:r>
            <a:r>
              <a:rPr lang="en-US" b="1" dirty="0">
                <a:cs typeface="Times New Roman" pitchFamily="18" charset="0"/>
              </a:rPr>
              <a:t>game if the leading firm:</a:t>
            </a:r>
          </a:p>
          <a:p>
            <a:pPr eaLnBrk="0" hangingPunct="0">
              <a:spcBef>
                <a:spcPct val="50000"/>
              </a:spcBef>
              <a:buClr>
                <a:schemeClr val="tx2"/>
              </a:buClr>
              <a:buSzPct val="75000"/>
              <a:buFont typeface="Monotype Sorts" pitchFamily="2" charset="2"/>
              <a:buNone/>
            </a:pPr>
            <a:r>
              <a:rPr lang="en-US" b="1" dirty="0">
                <a:cs typeface="Times New Roman" pitchFamily="18" charset="0"/>
              </a:rPr>
              <a:t>- </a:t>
            </a:r>
            <a:r>
              <a:rPr lang="en-US" sz="3600" b="1" dirty="0">
                <a:cs typeface="Times New Roman" pitchFamily="18" charset="0"/>
              </a:rPr>
              <a:t>Set very low licensing fees (policy of </a:t>
            </a:r>
            <a:r>
              <a:rPr lang="en-US" sz="3600" b="1" u="sng" dirty="0">
                <a:cs typeface="Times New Roman" pitchFamily="18" charset="0"/>
              </a:rPr>
              <a:t>open standard</a:t>
            </a:r>
            <a:r>
              <a:rPr lang="en-US" sz="3600" b="1" dirty="0">
                <a:cs typeface="Times New Roman" pitchFamily="18" charset="0"/>
              </a:rPr>
              <a:t>)</a:t>
            </a:r>
          </a:p>
          <a:p>
            <a:pPr eaLnBrk="0" hangingPunct="0">
              <a:spcBef>
                <a:spcPct val="50000"/>
              </a:spcBef>
              <a:buClr>
                <a:schemeClr val="tx2"/>
              </a:buClr>
              <a:buSzPct val="75000"/>
              <a:buFont typeface="Monotype Sorts" pitchFamily="2" charset="2"/>
              <a:buNone/>
            </a:pPr>
            <a:r>
              <a:rPr lang="en-US" sz="3600" b="1" dirty="0" smtClean="0">
                <a:cs typeface="Times New Roman" pitchFamily="18" charset="0"/>
              </a:rPr>
              <a:t>- Reduce </a:t>
            </a:r>
            <a:r>
              <a:rPr lang="en-US" sz="3600" b="1" u="sng" dirty="0">
                <a:cs typeface="Times New Roman" pitchFamily="18" charset="0"/>
              </a:rPr>
              <a:t>absorption costs </a:t>
            </a:r>
            <a:r>
              <a:rPr lang="en-US" sz="3600" b="1" dirty="0">
                <a:cs typeface="Times New Roman" pitchFamily="18" charset="0"/>
              </a:rPr>
              <a:t>of the </a:t>
            </a:r>
            <a:r>
              <a:rPr lang="en-US" sz="3600" b="1" dirty="0" smtClean="0">
                <a:cs typeface="Times New Roman" pitchFamily="18" charset="0"/>
              </a:rPr>
              <a:t>follower (</a:t>
            </a:r>
            <a:r>
              <a:rPr lang="en-US" b="1" dirty="0" smtClean="0">
                <a:cs typeface="Times New Roman" pitchFamily="18" charset="0"/>
              </a:rPr>
              <a:t>in knowledge-intensive sectors these may be large, e.g. The </a:t>
            </a:r>
            <a:r>
              <a:rPr lang="en-US" b="1" dirty="0" err="1" smtClean="0">
                <a:cs typeface="Times New Roman" pitchFamily="18" charset="0"/>
              </a:rPr>
              <a:t>Micronas</a:t>
            </a:r>
            <a:r>
              <a:rPr lang="en-US" b="1" dirty="0" smtClean="0">
                <a:cs typeface="Times New Roman" pitchFamily="18" charset="0"/>
              </a:rPr>
              <a:t> case, in Appendix 2 of the video lecture on Transaction costs).</a:t>
            </a:r>
            <a:endParaRPr lang="en-US" b="1" dirty="0">
              <a:cs typeface="Times New Roman" pitchFamily="18" charset="0"/>
            </a:endParaRPr>
          </a:p>
          <a:p>
            <a:pPr eaLnBrk="0" hangingPunct="0">
              <a:spcBef>
                <a:spcPct val="50000"/>
              </a:spcBef>
              <a:buClr>
                <a:schemeClr val="tx2"/>
              </a:buClr>
              <a:buSzPct val="75000"/>
            </a:pPr>
            <a:endParaRPr lang="en-US" b="1" dirty="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Segnaposto numero diapositiva 3"/>
          <p:cNvSpPr>
            <a:spLocks noGrp="1"/>
          </p:cNvSpPr>
          <p:nvPr>
            <p:ph type="sldNum" sz="quarter" idx="12"/>
          </p:nvPr>
        </p:nvSpPr>
        <p:spPr/>
        <p:txBody>
          <a:bodyPr/>
          <a:lstStyle/>
          <a:p>
            <a:fld id="{8D65035D-3150-4308-9B02-986EA206CAFB}" type="slidenum">
              <a:rPr lang="it-IT"/>
              <a:pPr/>
              <a:t>15</a:t>
            </a:fld>
            <a:endParaRPr lang="it-IT"/>
          </a:p>
        </p:txBody>
      </p:sp>
      <p:sp>
        <p:nvSpPr>
          <p:cNvPr id="99330" name="Text Box 2"/>
          <p:cNvSpPr txBox="1">
            <a:spLocks noChangeArrowheads="1"/>
          </p:cNvSpPr>
          <p:nvPr/>
        </p:nvSpPr>
        <p:spPr bwMode="auto">
          <a:xfrm>
            <a:off x="0" y="228600"/>
            <a:ext cx="8534400" cy="20701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en-US" sz="2000" b="1" i="1" dirty="0">
                <a:solidFill>
                  <a:srgbClr val="CC3300"/>
                </a:solidFill>
                <a:latin typeface="Book Antiqua" pitchFamily="18" charset="0"/>
                <a:cs typeface="Times New Roman" pitchFamily="18" charset="0"/>
              </a:rPr>
              <a:t>More generally, the strategic choice “compatibility </a:t>
            </a:r>
            <a:r>
              <a:rPr lang="en-US" sz="2000" b="1" i="1" dirty="0" err="1">
                <a:solidFill>
                  <a:srgbClr val="CC3300"/>
                </a:solidFill>
                <a:latin typeface="Book Antiqua" pitchFamily="18" charset="0"/>
                <a:cs typeface="Times New Roman" pitchFamily="18" charset="0"/>
              </a:rPr>
              <a:t>vs</a:t>
            </a:r>
            <a:r>
              <a:rPr lang="en-US" sz="2000" b="1" i="1" dirty="0">
                <a:solidFill>
                  <a:srgbClr val="CC3300"/>
                </a:solidFill>
                <a:latin typeface="Book Antiqua" pitchFamily="18" charset="0"/>
                <a:cs typeface="Times New Roman" pitchFamily="18" charset="0"/>
              </a:rPr>
              <a:t> non-compatibility” implies the following trade-off:</a:t>
            </a:r>
            <a:r>
              <a:rPr lang="en-US" sz="2000" b="1" i="1" dirty="0">
                <a:solidFill>
                  <a:schemeClr val="hlink"/>
                </a:solidFill>
                <a:latin typeface="Book Antiqua" pitchFamily="18" charset="0"/>
                <a:cs typeface="Times New Roman" pitchFamily="18" charset="0"/>
              </a:rPr>
              <a:t> </a:t>
            </a:r>
          </a:p>
          <a:p>
            <a:pPr eaLnBrk="0" hangingPunct="0">
              <a:spcBef>
                <a:spcPct val="50000"/>
              </a:spcBef>
              <a:buClr>
                <a:schemeClr val="tx2"/>
              </a:buClr>
              <a:buSzPct val="75000"/>
              <a:buFont typeface="Monotype Sorts" pitchFamily="2" charset="2"/>
              <a:buNone/>
            </a:pPr>
            <a:endParaRPr lang="en-US" sz="2000" b="1" dirty="0">
              <a:latin typeface="Book Antiqua" pitchFamily="18" charset="0"/>
              <a:cs typeface="Times New Roman" pitchFamily="18" charset="0"/>
            </a:endParaRPr>
          </a:p>
          <a:p>
            <a:pPr eaLnBrk="0" hangingPunct="0">
              <a:spcBef>
                <a:spcPct val="50000"/>
              </a:spcBef>
              <a:buClr>
                <a:schemeClr val="tx2"/>
              </a:buClr>
              <a:buSzPct val="75000"/>
              <a:buFont typeface="Monotype Sorts" pitchFamily="2" charset="2"/>
              <a:buNone/>
            </a:pPr>
            <a:endParaRPr lang="en-US" sz="2000" b="1" dirty="0">
              <a:latin typeface="Book Antiqua" pitchFamily="18" charset="0"/>
              <a:cs typeface="Times New Roman" pitchFamily="18" charset="0"/>
            </a:endParaRPr>
          </a:p>
          <a:p>
            <a:pPr eaLnBrk="0" hangingPunct="0">
              <a:spcBef>
                <a:spcPct val="50000"/>
              </a:spcBef>
              <a:buClr>
                <a:schemeClr val="tx2"/>
              </a:buClr>
              <a:buSzPct val="75000"/>
              <a:buFont typeface="Monotype Sorts" pitchFamily="2" charset="2"/>
              <a:buNone/>
            </a:pPr>
            <a:endParaRPr lang="it-IT" sz="2000" b="1" dirty="0">
              <a:latin typeface="Book Antiqua" pitchFamily="18" charset="0"/>
              <a:cs typeface="Times New Roman" pitchFamily="18" charset="0"/>
            </a:endParaRPr>
          </a:p>
        </p:txBody>
      </p:sp>
      <p:sp>
        <p:nvSpPr>
          <p:cNvPr id="99331" name="Text Box 3"/>
          <p:cNvSpPr txBox="1">
            <a:spLocks noChangeArrowheads="1"/>
          </p:cNvSpPr>
          <p:nvPr/>
        </p:nvSpPr>
        <p:spPr bwMode="auto">
          <a:xfrm>
            <a:off x="228600" y="1828800"/>
            <a:ext cx="14478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dirty="0">
                <a:solidFill>
                  <a:schemeClr val="tx2"/>
                </a:solidFill>
                <a:latin typeface="Book Antiqua" pitchFamily="18" charset="0"/>
                <a:cs typeface="Times New Roman" pitchFamily="18" charset="0"/>
              </a:rPr>
              <a:t>NO COMP</a:t>
            </a:r>
          </a:p>
        </p:txBody>
      </p:sp>
      <p:sp>
        <p:nvSpPr>
          <p:cNvPr id="99332" name="Line 4"/>
          <p:cNvSpPr>
            <a:spLocks noChangeShapeType="1"/>
          </p:cNvSpPr>
          <p:nvPr/>
        </p:nvSpPr>
        <p:spPr bwMode="auto">
          <a:xfrm>
            <a:off x="1752600" y="2133600"/>
            <a:ext cx="1447800" cy="0"/>
          </a:xfrm>
          <a:prstGeom prst="line">
            <a:avLst/>
          </a:prstGeom>
          <a:noFill/>
          <a:ln w="12700">
            <a:solidFill>
              <a:schemeClr val="tx1"/>
            </a:solidFill>
            <a:round/>
            <a:headEnd/>
            <a:tailEnd type="triangle" w="med" len="med"/>
          </a:ln>
          <a:effectLst/>
        </p:spPr>
        <p:txBody>
          <a:bodyPr lIns="90488" tIns="44450" rIns="90488" bIns="44450"/>
          <a:lstStyle/>
          <a:p>
            <a:endParaRPr lang="en-US"/>
          </a:p>
        </p:txBody>
      </p:sp>
      <p:sp>
        <p:nvSpPr>
          <p:cNvPr id="99333" name="Line 5"/>
          <p:cNvSpPr>
            <a:spLocks noChangeShapeType="1"/>
          </p:cNvSpPr>
          <p:nvPr/>
        </p:nvSpPr>
        <p:spPr bwMode="auto">
          <a:xfrm>
            <a:off x="3352800" y="1981200"/>
            <a:ext cx="0" cy="609600"/>
          </a:xfrm>
          <a:prstGeom prst="line">
            <a:avLst/>
          </a:prstGeom>
          <a:noFill/>
          <a:ln w="12700">
            <a:solidFill>
              <a:schemeClr val="tx1"/>
            </a:solidFill>
            <a:round/>
            <a:headEnd/>
            <a:tailEnd type="arrow" w="med" len="med"/>
          </a:ln>
          <a:effectLst/>
        </p:spPr>
        <p:txBody>
          <a:bodyPr lIns="90488" tIns="44450" rIns="90488" bIns="44450"/>
          <a:lstStyle/>
          <a:p>
            <a:endParaRPr lang="en-US"/>
          </a:p>
        </p:txBody>
      </p:sp>
      <p:sp>
        <p:nvSpPr>
          <p:cNvPr id="99334" name="Text Box 6"/>
          <p:cNvSpPr txBox="1">
            <a:spLocks noChangeArrowheads="1"/>
          </p:cNvSpPr>
          <p:nvPr/>
        </p:nvSpPr>
        <p:spPr bwMode="auto">
          <a:xfrm>
            <a:off x="3505200" y="1905000"/>
            <a:ext cx="1447800" cy="6985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Prob. Of success</a:t>
            </a:r>
          </a:p>
        </p:txBody>
      </p:sp>
      <p:sp>
        <p:nvSpPr>
          <p:cNvPr id="99335" name="Text Box 7"/>
          <p:cNvSpPr txBox="1">
            <a:spLocks noChangeArrowheads="1"/>
          </p:cNvSpPr>
          <p:nvPr/>
        </p:nvSpPr>
        <p:spPr bwMode="auto">
          <a:xfrm>
            <a:off x="2057400" y="2590800"/>
            <a:ext cx="4800600" cy="6985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dirty="0">
                <a:solidFill>
                  <a:schemeClr val="tx2"/>
                </a:solidFill>
                <a:latin typeface="Book Antiqua" pitchFamily="18" charset="0"/>
                <a:cs typeface="Times New Roman" pitchFamily="18" charset="0"/>
              </a:rPr>
              <a:t>(</a:t>
            </a:r>
            <a:r>
              <a:rPr lang="it-IT" sz="2000" b="1" i="1" dirty="0" err="1">
                <a:solidFill>
                  <a:schemeClr val="tx2"/>
                </a:solidFill>
                <a:latin typeface="Book Antiqua" pitchFamily="18" charset="0"/>
                <a:cs typeface="Times New Roman" pitchFamily="18" charset="0"/>
              </a:rPr>
              <a:t>possible</a:t>
            </a:r>
            <a:r>
              <a:rPr lang="it-IT" sz="2000" b="1" i="1" dirty="0">
                <a:solidFill>
                  <a:schemeClr val="tx2"/>
                </a:solidFill>
                <a:latin typeface="Book Antiqua" pitchFamily="18" charset="0"/>
                <a:cs typeface="Times New Roman" pitchFamily="18" charset="0"/>
              </a:rPr>
              <a:t> </a:t>
            </a:r>
            <a:r>
              <a:rPr lang="it-IT" sz="2000" b="1" i="1" dirty="0" err="1">
                <a:solidFill>
                  <a:schemeClr val="tx2"/>
                </a:solidFill>
                <a:latin typeface="Book Antiqua" pitchFamily="18" charset="0"/>
                <a:cs typeface="Times New Roman" pitchFamily="18" charset="0"/>
              </a:rPr>
              <a:t>result</a:t>
            </a:r>
            <a:r>
              <a:rPr lang="it-IT" sz="2000" b="1" i="1" dirty="0">
                <a:solidFill>
                  <a:schemeClr val="tx2"/>
                </a:solidFill>
                <a:latin typeface="Book Antiqua" pitchFamily="18" charset="0"/>
                <a:cs typeface="Times New Roman" pitchFamily="18" charset="0"/>
              </a:rPr>
              <a:t>: a big </a:t>
            </a:r>
            <a:r>
              <a:rPr lang="it-IT" sz="2000" b="1" i="1" dirty="0" err="1">
                <a:solidFill>
                  <a:schemeClr val="tx2"/>
                </a:solidFill>
                <a:latin typeface="Book Antiqua" pitchFamily="18" charset="0"/>
                <a:cs typeface="Times New Roman" pitchFamily="18" charset="0"/>
              </a:rPr>
              <a:t>slice</a:t>
            </a:r>
            <a:r>
              <a:rPr lang="it-IT" sz="2000" b="1" i="1" dirty="0">
                <a:solidFill>
                  <a:schemeClr val="tx2"/>
                </a:solidFill>
                <a:latin typeface="Book Antiqua" pitchFamily="18" charset="0"/>
                <a:cs typeface="Times New Roman" pitchFamily="18" charset="0"/>
              </a:rPr>
              <a:t> of a </a:t>
            </a:r>
            <a:r>
              <a:rPr lang="it-IT" sz="2000" b="1" i="1" dirty="0" err="1">
                <a:solidFill>
                  <a:schemeClr val="tx2"/>
                </a:solidFill>
                <a:latin typeface="Book Antiqua" pitchFamily="18" charset="0"/>
                <a:cs typeface="Times New Roman" pitchFamily="18" charset="0"/>
              </a:rPr>
              <a:t>small</a:t>
            </a:r>
            <a:r>
              <a:rPr lang="it-IT" sz="2000" b="1" i="1" dirty="0">
                <a:solidFill>
                  <a:schemeClr val="tx2"/>
                </a:solidFill>
                <a:latin typeface="Book Antiqua" pitchFamily="18" charset="0"/>
                <a:cs typeface="Times New Roman" pitchFamily="18" charset="0"/>
              </a:rPr>
              <a:t> pie, high </a:t>
            </a:r>
            <a:r>
              <a:rPr lang="it-IT" sz="2000" b="1" i="1" dirty="0" err="1">
                <a:solidFill>
                  <a:schemeClr val="tx2"/>
                </a:solidFill>
                <a:latin typeface="Book Antiqua" pitchFamily="18" charset="0"/>
                <a:cs typeface="Times New Roman" pitchFamily="18" charset="0"/>
              </a:rPr>
              <a:t>risk</a:t>
            </a:r>
            <a:r>
              <a:rPr lang="it-IT" sz="2000" b="1" i="1" dirty="0">
                <a:solidFill>
                  <a:schemeClr val="tx2"/>
                </a:solidFill>
                <a:latin typeface="Book Antiqua" pitchFamily="18" charset="0"/>
                <a:cs typeface="Times New Roman" pitchFamily="18" charset="0"/>
              </a:rPr>
              <a:t> of network </a:t>
            </a:r>
            <a:r>
              <a:rPr lang="it-IT" sz="2000" b="1" i="1" dirty="0" err="1">
                <a:solidFill>
                  <a:schemeClr val="tx2"/>
                </a:solidFill>
                <a:latin typeface="Book Antiqua" pitchFamily="18" charset="0"/>
                <a:cs typeface="Times New Roman" pitchFamily="18" charset="0"/>
              </a:rPr>
              <a:t>failure</a:t>
            </a:r>
            <a:r>
              <a:rPr lang="it-IT" sz="2000" b="1" i="1" dirty="0">
                <a:solidFill>
                  <a:schemeClr val="tx2"/>
                </a:solidFill>
                <a:latin typeface="Book Antiqua" pitchFamily="18" charset="0"/>
                <a:cs typeface="Times New Roman" pitchFamily="18" charset="0"/>
              </a:rPr>
              <a:t>)</a:t>
            </a:r>
          </a:p>
        </p:txBody>
      </p:sp>
      <p:sp>
        <p:nvSpPr>
          <p:cNvPr id="99336" name="Line 8"/>
          <p:cNvSpPr>
            <a:spLocks noChangeShapeType="1"/>
          </p:cNvSpPr>
          <p:nvPr/>
        </p:nvSpPr>
        <p:spPr bwMode="auto">
          <a:xfrm>
            <a:off x="4876800" y="2057400"/>
            <a:ext cx="2209800" cy="0"/>
          </a:xfrm>
          <a:prstGeom prst="line">
            <a:avLst/>
          </a:prstGeom>
          <a:noFill/>
          <a:ln w="12700">
            <a:solidFill>
              <a:schemeClr val="tx1"/>
            </a:solidFill>
            <a:round/>
            <a:headEnd/>
            <a:tailEnd type="triangle" w="med" len="med"/>
          </a:ln>
          <a:effectLst/>
        </p:spPr>
        <p:txBody>
          <a:bodyPr lIns="90488" tIns="44450" rIns="90488" bIns="44450"/>
          <a:lstStyle/>
          <a:p>
            <a:endParaRPr lang="en-US"/>
          </a:p>
        </p:txBody>
      </p:sp>
      <p:sp>
        <p:nvSpPr>
          <p:cNvPr id="99337" name="Text Box 9"/>
          <p:cNvSpPr txBox="1">
            <a:spLocks noChangeArrowheads="1"/>
          </p:cNvSpPr>
          <p:nvPr/>
        </p:nvSpPr>
        <p:spPr bwMode="auto">
          <a:xfrm>
            <a:off x="7391400" y="914400"/>
            <a:ext cx="1752600" cy="22225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If a firm manages to reach the critical mass (success), it gets all the big pie</a:t>
            </a:r>
          </a:p>
        </p:txBody>
      </p:sp>
      <p:sp>
        <p:nvSpPr>
          <p:cNvPr id="99338" name="Text Box 10"/>
          <p:cNvSpPr txBox="1">
            <a:spLocks noChangeArrowheads="1"/>
          </p:cNvSpPr>
          <p:nvPr/>
        </p:nvSpPr>
        <p:spPr bwMode="auto">
          <a:xfrm>
            <a:off x="228600" y="3810000"/>
            <a:ext cx="1219200" cy="3937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COMP</a:t>
            </a:r>
          </a:p>
        </p:txBody>
      </p:sp>
      <p:sp>
        <p:nvSpPr>
          <p:cNvPr id="99339" name="Line 11"/>
          <p:cNvSpPr>
            <a:spLocks noChangeShapeType="1"/>
          </p:cNvSpPr>
          <p:nvPr/>
        </p:nvSpPr>
        <p:spPr bwMode="auto">
          <a:xfrm>
            <a:off x="1600200" y="3962400"/>
            <a:ext cx="1447800" cy="0"/>
          </a:xfrm>
          <a:prstGeom prst="line">
            <a:avLst/>
          </a:prstGeom>
          <a:noFill/>
          <a:ln w="12700">
            <a:solidFill>
              <a:schemeClr val="tx1"/>
            </a:solidFill>
            <a:round/>
            <a:headEnd/>
            <a:tailEnd type="triangle" w="med" len="med"/>
          </a:ln>
          <a:effectLst/>
        </p:spPr>
        <p:txBody>
          <a:bodyPr lIns="90488" tIns="44450" rIns="90488" bIns="44450"/>
          <a:lstStyle/>
          <a:p>
            <a:endParaRPr lang="en-US"/>
          </a:p>
        </p:txBody>
      </p:sp>
      <p:sp>
        <p:nvSpPr>
          <p:cNvPr id="99340" name="Line 12"/>
          <p:cNvSpPr>
            <a:spLocks noChangeShapeType="1"/>
          </p:cNvSpPr>
          <p:nvPr/>
        </p:nvSpPr>
        <p:spPr bwMode="auto">
          <a:xfrm>
            <a:off x="3276600" y="3810000"/>
            <a:ext cx="0" cy="609600"/>
          </a:xfrm>
          <a:prstGeom prst="line">
            <a:avLst/>
          </a:prstGeom>
          <a:noFill/>
          <a:ln w="12700">
            <a:solidFill>
              <a:schemeClr val="tx1"/>
            </a:solidFill>
            <a:round/>
            <a:headEnd type="arrow" w="med" len="med"/>
            <a:tailEnd/>
          </a:ln>
          <a:effectLst/>
        </p:spPr>
        <p:txBody>
          <a:bodyPr lIns="90488" tIns="44450" rIns="90488" bIns="44450"/>
          <a:lstStyle/>
          <a:p>
            <a:endParaRPr lang="en-US"/>
          </a:p>
        </p:txBody>
      </p:sp>
      <p:sp>
        <p:nvSpPr>
          <p:cNvPr id="99341" name="Text Box 13"/>
          <p:cNvSpPr txBox="1">
            <a:spLocks noChangeArrowheads="1"/>
          </p:cNvSpPr>
          <p:nvPr/>
        </p:nvSpPr>
        <p:spPr bwMode="auto">
          <a:xfrm>
            <a:off x="3505200" y="3810000"/>
            <a:ext cx="1447800" cy="6985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Prob. of success</a:t>
            </a:r>
          </a:p>
        </p:txBody>
      </p:sp>
      <p:sp>
        <p:nvSpPr>
          <p:cNvPr id="99342" name="Text Box 14"/>
          <p:cNvSpPr txBox="1">
            <a:spLocks noChangeArrowheads="1"/>
          </p:cNvSpPr>
          <p:nvPr/>
        </p:nvSpPr>
        <p:spPr bwMode="auto">
          <a:xfrm>
            <a:off x="1066800" y="4495800"/>
            <a:ext cx="6019800" cy="16129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dirty="0">
                <a:solidFill>
                  <a:schemeClr val="tx2"/>
                </a:solidFill>
                <a:latin typeface="Book Antiqua" pitchFamily="18" charset="0"/>
                <a:cs typeface="Times New Roman" pitchFamily="18" charset="0"/>
              </a:rPr>
              <a:t>(</a:t>
            </a:r>
            <a:r>
              <a:rPr lang="en-US" sz="2000" b="1" i="1" dirty="0">
                <a:solidFill>
                  <a:schemeClr val="tx2"/>
                </a:solidFill>
                <a:latin typeface="Book Antiqua" pitchFamily="18" charset="0"/>
                <a:cs typeface="Times New Roman" pitchFamily="18" charset="0"/>
              </a:rPr>
              <a:t>possible result: a small slice of a big pie, more probabilities that the standard will reach the critical mass: high confidence by the agents, low risk of lock-in by potential consumers, low uncertainty by </a:t>
            </a:r>
            <a:r>
              <a:rPr lang="en-US" sz="2000" b="1" i="1" dirty="0" err="1">
                <a:solidFill>
                  <a:schemeClr val="tx2"/>
                </a:solidFill>
                <a:latin typeface="Book Antiqua" pitchFamily="18" charset="0"/>
                <a:cs typeface="Times New Roman" pitchFamily="18" charset="0"/>
              </a:rPr>
              <a:t>complementors</a:t>
            </a:r>
            <a:r>
              <a:rPr lang="en-US" sz="2000" b="1" i="1" dirty="0">
                <a:solidFill>
                  <a:schemeClr val="tx2"/>
                </a:solidFill>
                <a:latin typeface="Book Antiqua" pitchFamily="18" charset="0"/>
                <a:cs typeface="Times New Roman" pitchFamily="18" charset="0"/>
              </a:rPr>
              <a:t>)</a:t>
            </a:r>
          </a:p>
        </p:txBody>
      </p:sp>
      <p:sp>
        <p:nvSpPr>
          <p:cNvPr id="99343" name="Line 15"/>
          <p:cNvSpPr>
            <a:spLocks noChangeShapeType="1"/>
          </p:cNvSpPr>
          <p:nvPr/>
        </p:nvSpPr>
        <p:spPr bwMode="auto">
          <a:xfrm>
            <a:off x="4876800" y="4114800"/>
            <a:ext cx="2209800" cy="0"/>
          </a:xfrm>
          <a:prstGeom prst="line">
            <a:avLst/>
          </a:prstGeom>
          <a:noFill/>
          <a:ln w="12700">
            <a:solidFill>
              <a:schemeClr val="tx1"/>
            </a:solidFill>
            <a:round/>
            <a:headEnd/>
            <a:tailEnd type="triangle" w="med" len="med"/>
          </a:ln>
          <a:effectLst/>
        </p:spPr>
        <p:txBody>
          <a:bodyPr lIns="90488" tIns="44450" rIns="90488" bIns="44450"/>
          <a:lstStyle/>
          <a:p>
            <a:endParaRPr lang="en-US"/>
          </a:p>
        </p:txBody>
      </p:sp>
      <p:sp>
        <p:nvSpPr>
          <p:cNvPr id="99344" name="Text Box 16"/>
          <p:cNvSpPr txBox="1">
            <a:spLocks noChangeArrowheads="1"/>
          </p:cNvSpPr>
          <p:nvPr/>
        </p:nvSpPr>
        <p:spPr bwMode="auto">
          <a:xfrm>
            <a:off x="7315200" y="3657600"/>
            <a:ext cx="1600200" cy="10033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i="1">
                <a:solidFill>
                  <a:schemeClr val="tx2"/>
                </a:solidFill>
                <a:latin typeface="Book Antiqua" pitchFamily="18" charset="0"/>
                <a:cs typeface="Times New Roman" pitchFamily="18" charset="0"/>
              </a:rPr>
              <a:t>High competitive pressure</a:t>
            </a:r>
          </a:p>
        </p:txBody>
      </p:sp>
      <p:sp>
        <p:nvSpPr>
          <p:cNvPr id="99345" name="Text Box 17"/>
          <p:cNvSpPr txBox="1">
            <a:spLocks noChangeArrowheads="1"/>
          </p:cNvSpPr>
          <p:nvPr/>
        </p:nvSpPr>
        <p:spPr bwMode="auto">
          <a:xfrm>
            <a:off x="0" y="2514600"/>
            <a:ext cx="2286000" cy="304800"/>
          </a:xfrm>
          <a:prstGeom prst="rect">
            <a:avLst/>
          </a:prstGeom>
          <a:noFill/>
          <a:ln w="9525">
            <a:noFill/>
            <a:miter lim="800000"/>
            <a:headEnd/>
            <a:tailEnd/>
          </a:ln>
          <a:effectLst/>
        </p:spPr>
        <p:txBody>
          <a:bodyPr>
            <a:spAutoFit/>
          </a:bodyPr>
          <a:lstStyle/>
          <a:p>
            <a:pPr>
              <a:spcBef>
                <a:spcPct val="50000"/>
              </a:spcBef>
            </a:pPr>
            <a:r>
              <a:rPr lang="it-IT" sz="1400" u="sng" dirty="0" err="1"/>
              <a:t>Lead</a:t>
            </a:r>
            <a:r>
              <a:rPr lang="it-IT" sz="1400" u="sng" dirty="0"/>
              <a:t> and </a:t>
            </a:r>
            <a:r>
              <a:rPr lang="it-IT" sz="1400" u="sng" dirty="0" err="1"/>
              <a:t>closed</a:t>
            </a:r>
            <a:r>
              <a:rPr lang="it-IT" sz="1400" u="sng" dirty="0"/>
              <a:t> standard</a:t>
            </a:r>
          </a:p>
        </p:txBody>
      </p:sp>
      <p:sp>
        <p:nvSpPr>
          <p:cNvPr id="99346" name="Text Box 18"/>
          <p:cNvSpPr txBox="1">
            <a:spLocks noChangeArrowheads="1"/>
          </p:cNvSpPr>
          <p:nvPr/>
        </p:nvSpPr>
        <p:spPr bwMode="auto">
          <a:xfrm>
            <a:off x="0" y="4114800"/>
            <a:ext cx="2286000" cy="304800"/>
          </a:xfrm>
          <a:prstGeom prst="rect">
            <a:avLst/>
          </a:prstGeom>
          <a:noFill/>
          <a:ln w="9525">
            <a:noFill/>
            <a:miter lim="800000"/>
            <a:headEnd/>
            <a:tailEnd/>
          </a:ln>
          <a:effectLst/>
        </p:spPr>
        <p:txBody>
          <a:bodyPr>
            <a:spAutoFit/>
          </a:bodyPr>
          <a:lstStyle/>
          <a:p>
            <a:pPr>
              <a:spcBef>
                <a:spcPct val="50000"/>
              </a:spcBef>
            </a:pPr>
            <a:r>
              <a:rPr lang="it-IT" sz="1400" u="sng" dirty="0" err="1"/>
              <a:t>Lead</a:t>
            </a:r>
            <a:r>
              <a:rPr lang="it-IT" sz="1400" u="sng" dirty="0"/>
              <a:t> and open standard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egnaposto numero diapositiva 3"/>
          <p:cNvSpPr>
            <a:spLocks noGrp="1"/>
          </p:cNvSpPr>
          <p:nvPr>
            <p:ph type="sldNum" sz="quarter" idx="12"/>
          </p:nvPr>
        </p:nvSpPr>
        <p:spPr/>
        <p:txBody>
          <a:bodyPr/>
          <a:lstStyle/>
          <a:p>
            <a:fld id="{5E604671-D2ED-4799-A15A-E08502AD2E6A}" type="slidenum">
              <a:rPr lang="it-IT"/>
              <a:pPr/>
              <a:t>16</a:t>
            </a:fld>
            <a:endParaRPr lang="it-IT" dirty="0"/>
          </a:p>
        </p:txBody>
      </p:sp>
      <p:sp>
        <p:nvSpPr>
          <p:cNvPr id="250884" name="Text Box 4"/>
          <p:cNvSpPr txBox="1">
            <a:spLocks noChangeArrowheads="1"/>
          </p:cNvSpPr>
          <p:nvPr/>
        </p:nvSpPr>
        <p:spPr bwMode="auto">
          <a:xfrm>
            <a:off x="762000" y="990600"/>
            <a:ext cx="7239000" cy="4616648"/>
          </a:xfrm>
          <a:prstGeom prst="rect">
            <a:avLst/>
          </a:prstGeom>
          <a:noFill/>
          <a:ln w="9525">
            <a:noFill/>
            <a:miter lim="800000"/>
            <a:headEnd/>
            <a:tailEnd/>
          </a:ln>
          <a:effectLst/>
        </p:spPr>
        <p:txBody>
          <a:bodyPr>
            <a:spAutoFit/>
          </a:bodyPr>
          <a:lstStyle/>
          <a:p>
            <a:pPr algn="ctr">
              <a:spcBef>
                <a:spcPct val="50000"/>
              </a:spcBef>
            </a:pPr>
            <a:r>
              <a:rPr lang="it-IT" sz="8800" dirty="0"/>
              <a:t>CASES ON STANDARD </a:t>
            </a:r>
            <a:r>
              <a:rPr lang="it-IT" sz="8800" dirty="0" smtClean="0"/>
              <a:t>WARS</a:t>
            </a:r>
          </a:p>
          <a:p>
            <a:pPr algn="ctr">
              <a:spcBef>
                <a:spcPct val="50000"/>
              </a:spcBef>
            </a:pPr>
            <a:r>
              <a:rPr lang="it-IT" sz="2000" dirty="0" smtClean="0"/>
              <a:t>(first part)</a:t>
            </a:r>
            <a:endParaRPr lang="it-IT" sz="2000" dirty="0"/>
          </a:p>
        </p:txBody>
      </p:sp>
    </p:spTree>
    <p:extLst>
      <p:ext uri="{BB962C8B-B14F-4D97-AF65-F5344CB8AC3E}">
        <p14:creationId xmlns:p14="http://schemas.microsoft.com/office/powerpoint/2010/main" val="9450764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egnaposto numero diapositiva 5"/>
          <p:cNvSpPr>
            <a:spLocks noGrp="1"/>
          </p:cNvSpPr>
          <p:nvPr>
            <p:ph type="sldNum" sz="quarter" idx="12"/>
          </p:nvPr>
        </p:nvSpPr>
        <p:spPr>
          <a:noFill/>
        </p:spPr>
        <p:txBody>
          <a:bodyPr/>
          <a:lstStyle/>
          <a:p>
            <a:fld id="{70A9316F-ECDF-4F09-ACFB-9247C450C913}" type="slidenum">
              <a:rPr lang="it-IT" smtClean="0"/>
              <a:pPr/>
              <a:t>17</a:t>
            </a:fld>
            <a:endParaRPr lang="it-IT" dirty="0" smtClean="0"/>
          </a:p>
        </p:txBody>
      </p:sp>
      <p:sp>
        <p:nvSpPr>
          <p:cNvPr id="91139" name="Rectangle 2"/>
          <p:cNvSpPr>
            <a:spLocks noGrp="1" noChangeArrowheads="1"/>
          </p:cNvSpPr>
          <p:nvPr>
            <p:ph type="title"/>
          </p:nvPr>
        </p:nvSpPr>
        <p:spPr>
          <a:xfrm>
            <a:off x="0" y="228600"/>
            <a:ext cx="8915400" cy="1143000"/>
          </a:xfrm>
        </p:spPr>
        <p:txBody>
          <a:bodyPr/>
          <a:lstStyle/>
          <a:p>
            <a:pPr eaLnBrk="1" hangingPunct="1"/>
            <a:r>
              <a:rPr lang="it-IT" sz="2800" b="1" dirty="0" smtClean="0">
                <a:solidFill>
                  <a:srgbClr val="CC3300"/>
                </a:solidFill>
              </a:rPr>
              <a:t>Arthur (1996), Harvard Business Review (“</a:t>
            </a:r>
            <a:r>
              <a:rPr lang="it-IT" sz="2800" b="1" dirty="0" err="1" smtClean="0">
                <a:solidFill>
                  <a:srgbClr val="CC3300"/>
                </a:solidFill>
              </a:rPr>
              <a:t>Increasing</a:t>
            </a:r>
            <a:r>
              <a:rPr lang="it-IT" sz="2800" b="1" smtClean="0">
                <a:solidFill>
                  <a:srgbClr val="CC3300"/>
                </a:solidFill>
              </a:rPr>
              <a:t> returns and the new world of business”)</a:t>
            </a:r>
            <a:r>
              <a:rPr lang="it-IT" sz="4000" smtClean="0"/>
              <a:t> </a:t>
            </a:r>
          </a:p>
        </p:txBody>
      </p:sp>
      <p:sp>
        <p:nvSpPr>
          <p:cNvPr id="91140" name="Rectangle 3"/>
          <p:cNvSpPr>
            <a:spLocks noGrp="1" noChangeArrowheads="1"/>
          </p:cNvSpPr>
          <p:nvPr>
            <p:ph type="body" idx="1"/>
          </p:nvPr>
        </p:nvSpPr>
        <p:spPr>
          <a:xfrm>
            <a:off x="228600" y="1524000"/>
            <a:ext cx="8229600" cy="5791200"/>
          </a:xfrm>
        </p:spPr>
        <p:txBody>
          <a:bodyPr/>
          <a:lstStyle/>
          <a:p>
            <a:pPr eaLnBrk="1" hangingPunct="1">
              <a:lnSpc>
                <a:spcPct val="80000"/>
              </a:lnSpc>
              <a:buFontTx/>
              <a:buNone/>
            </a:pPr>
            <a:r>
              <a:rPr lang="it-IT" sz="1800" smtClean="0"/>
              <a:t>	</a:t>
            </a:r>
            <a:r>
              <a:rPr lang="en-US" sz="2000" smtClean="0"/>
              <a:t>It is casino gambling,where part of the game is to choose which games to play, as well as playing them with skill. We can imagine the top figures in high tech—the Gateses of their industries—as milling in a large casino. Over at this table, a game is starting called multimedia. Over at that one, a game called Web services. In the corner is electronic banking. There are many such tables. You sit at one. </a:t>
            </a:r>
          </a:p>
          <a:p>
            <a:pPr eaLnBrk="1" hangingPunct="1">
              <a:lnSpc>
                <a:spcPct val="80000"/>
              </a:lnSpc>
              <a:buFontTx/>
              <a:buNone/>
            </a:pPr>
            <a:r>
              <a:rPr lang="en-US" sz="2000" smtClean="0"/>
              <a:t>	How much to play? you ask. Three  billion, the croupier replies. Who’ll be playing? We won’t know until they show up. What are the rules? Those’ll emerge as the game unfolds. What are my odds of winning? We can’t say. </a:t>
            </a:r>
          </a:p>
          <a:p>
            <a:pPr eaLnBrk="1" hangingPunct="1">
              <a:lnSpc>
                <a:spcPct val="80000"/>
              </a:lnSpc>
              <a:buFontTx/>
              <a:buNone/>
            </a:pPr>
            <a:r>
              <a:rPr lang="en-US" sz="2000" smtClean="0"/>
              <a:t>	</a:t>
            </a:r>
          </a:p>
          <a:p>
            <a:pPr eaLnBrk="1" hangingPunct="1">
              <a:lnSpc>
                <a:spcPct val="80000"/>
              </a:lnSpc>
              <a:buFontTx/>
              <a:buNone/>
            </a:pPr>
            <a:r>
              <a:rPr lang="en-US" sz="2000" smtClean="0"/>
              <a:t>	Do you still want to play? </a:t>
            </a:r>
            <a:r>
              <a:rPr lang="en-US" sz="2000" b="1" smtClean="0"/>
              <a:t>High tech, pursued at this level, is not for the timid. </a:t>
            </a:r>
          </a:p>
          <a:p>
            <a:pPr eaLnBrk="1" hangingPunct="1">
              <a:lnSpc>
                <a:spcPct val="80000"/>
              </a:lnSpc>
              <a:buFontTx/>
              <a:buNone/>
            </a:pPr>
            <a:r>
              <a:rPr lang="en-US" sz="2000" smtClean="0"/>
              <a:t>	</a:t>
            </a:r>
          </a:p>
          <a:p>
            <a:pPr eaLnBrk="1" hangingPunct="1">
              <a:lnSpc>
                <a:spcPct val="80000"/>
              </a:lnSpc>
              <a:buFontTx/>
              <a:buNone/>
            </a:pPr>
            <a:r>
              <a:rPr lang="en-US" sz="2000" smtClean="0"/>
              <a:t>	In fact, the art of playing the tables in the Casino of Technology is primarily a </a:t>
            </a:r>
            <a:r>
              <a:rPr lang="en-US" sz="2000" b="1" smtClean="0"/>
              <a:t>psychological </a:t>
            </a:r>
            <a:r>
              <a:rPr lang="en-US" sz="2000" smtClean="0"/>
              <a:t>one. What counts to some degree—but only to some degree—is technical expertise, deep pockets, will, and </a:t>
            </a:r>
            <a:r>
              <a:rPr lang="en-US" sz="2000" b="1" smtClean="0"/>
              <a:t>courage</a:t>
            </a:r>
            <a:r>
              <a:rPr lang="en-US" sz="2000" smtClean="0"/>
              <a:t>. Above all, the rewards go to the players who are first to make sense of the new games looming out of the technological fog, to see their shape, to cognize them. Bill Gates is not so much a wizard of technology as a wizard of precognition, of discerning the shape of the next game.</a:t>
            </a:r>
          </a:p>
          <a:p>
            <a:pPr eaLnBrk="1" hangingPunct="1">
              <a:lnSpc>
                <a:spcPct val="80000"/>
              </a:lnSpc>
            </a:pPr>
            <a:endParaRPr lang="en-US" sz="2000" smtClean="0"/>
          </a:p>
        </p:txBody>
      </p:sp>
    </p:spTree>
    <p:extLst>
      <p:ext uri="{BB962C8B-B14F-4D97-AF65-F5344CB8AC3E}">
        <p14:creationId xmlns:p14="http://schemas.microsoft.com/office/powerpoint/2010/main" val="2001372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CD99228E-3C3C-4BF7-A9C4-68FAB7EEC6D3}" type="slidenum">
              <a:rPr lang="it-IT"/>
              <a:pPr/>
              <a:t>18</a:t>
            </a:fld>
            <a:endParaRPr lang="it-IT"/>
          </a:p>
        </p:txBody>
      </p:sp>
      <p:sp>
        <p:nvSpPr>
          <p:cNvPr id="159748" name="Text Box 4"/>
          <p:cNvSpPr txBox="1">
            <a:spLocks noChangeArrowheads="1"/>
          </p:cNvSpPr>
          <p:nvPr/>
        </p:nvSpPr>
        <p:spPr bwMode="auto">
          <a:xfrm>
            <a:off x="228600" y="152400"/>
            <a:ext cx="8686800" cy="3046988"/>
          </a:xfrm>
          <a:prstGeom prst="rect">
            <a:avLst/>
          </a:prstGeom>
          <a:noFill/>
          <a:ln w="9525">
            <a:noFill/>
            <a:miter lim="800000"/>
            <a:headEnd/>
            <a:tailEnd/>
          </a:ln>
          <a:effectLst/>
        </p:spPr>
        <p:txBody>
          <a:bodyPr>
            <a:spAutoFit/>
          </a:bodyPr>
          <a:lstStyle/>
          <a:p>
            <a:pPr>
              <a:spcBef>
                <a:spcPct val="50000"/>
              </a:spcBef>
            </a:pPr>
            <a:r>
              <a:rPr lang="it-IT" b="1" dirty="0" err="1"/>
              <a:t>Rohlfs</a:t>
            </a:r>
            <a:r>
              <a:rPr lang="it-IT" b="1" dirty="0"/>
              <a:t>, </a:t>
            </a:r>
            <a:r>
              <a:rPr lang="it-IT" b="1" dirty="0" smtClean="0"/>
              <a:t>2003, </a:t>
            </a:r>
            <a:r>
              <a:rPr lang="it-IT" dirty="0"/>
              <a:t>2003, </a:t>
            </a:r>
            <a:r>
              <a:rPr lang="it-IT" i="1" dirty="0" err="1"/>
              <a:t>Bandwagon</a:t>
            </a:r>
            <a:r>
              <a:rPr lang="it-IT" i="1" dirty="0"/>
              <a:t> </a:t>
            </a:r>
            <a:r>
              <a:rPr lang="it-IT" i="1" dirty="0" err="1"/>
              <a:t>effects</a:t>
            </a:r>
            <a:r>
              <a:rPr lang="it-IT" i="1" dirty="0"/>
              <a:t> in high-</a:t>
            </a:r>
            <a:r>
              <a:rPr lang="it-IT" i="1" dirty="0" err="1"/>
              <a:t>technology</a:t>
            </a:r>
            <a:r>
              <a:rPr lang="it-IT" i="1" dirty="0"/>
              <a:t> </a:t>
            </a:r>
            <a:r>
              <a:rPr lang="it-IT" i="1" dirty="0" smtClean="0"/>
              <a:t>industries</a:t>
            </a:r>
            <a:r>
              <a:rPr lang="it-IT" dirty="0" smtClean="0"/>
              <a:t>,</a:t>
            </a:r>
            <a:r>
              <a:rPr lang="it-IT" b="1" dirty="0" smtClean="0"/>
              <a:t> </a:t>
            </a:r>
            <a:r>
              <a:rPr lang="it-IT" b="1" dirty="0"/>
              <a:t>p. </a:t>
            </a:r>
            <a:r>
              <a:rPr lang="it-IT" b="1" dirty="0" smtClean="0"/>
              <a:t>45: [in </a:t>
            </a:r>
            <a:r>
              <a:rPr lang="it-IT" b="1" dirty="0"/>
              <a:t>the case firms </a:t>
            </a:r>
            <a:r>
              <a:rPr lang="it-IT" b="1" dirty="0" err="1"/>
              <a:t>choose</a:t>
            </a:r>
            <a:r>
              <a:rPr lang="it-IT" b="1" dirty="0">
                <a:solidFill>
                  <a:srgbClr val="CC3300"/>
                </a:solidFill>
              </a:rPr>
              <a:t> </a:t>
            </a:r>
            <a:r>
              <a:rPr lang="it-IT" b="1" dirty="0"/>
              <a:t>NO COMP, the </a:t>
            </a:r>
            <a:r>
              <a:rPr lang="it-IT" b="1" dirty="0" err="1"/>
              <a:t>most</a:t>
            </a:r>
            <a:r>
              <a:rPr lang="it-IT" b="1" dirty="0"/>
              <a:t> </a:t>
            </a:r>
            <a:r>
              <a:rPr lang="it-IT" b="1" dirty="0" err="1"/>
              <a:t>rationale</a:t>
            </a:r>
            <a:r>
              <a:rPr lang="it-IT" b="1" dirty="0"/>
              <a:t> </a:t>
            </a:r>
            <a:r>
              <a:rPr lang="it-IT" b="1" dirty="0" smtClean="0"/>
              <a:t>strategy] </a:t>
            </a:r>
            <a:r>
              <a:rPr lang="it-IT" b="1" dirty="0"/>
              <a:t>“</a:t>
            </a:r>
            <a:r>
              <a:rPr lang="it-IT" b="1" dirty="0" err="1"/>
              <a:t>may</a:t>
            </a:r>
            <a:r>
              <a:rPr lang="it-IT" b="1" dirty="0"/>
              <a:t> be to </a:t>
            </a:r>
            <a:r>
              <a:rPr lang="it-IT" b="1" dirty="0" err="1"/>
              <a:t>signal</a:t>
            </a:r>
            <a:r>
              <a:rPr lang="it-IT" b="1" dirty="0"/>
              <a:t> an </a:t>
            </a:r>
            <a:r>
              <a:rPr lang="it-IT" b="1" dirty="0" err="1"/>
              <a:t>irrational</a:t>
            </a:r>
            <a:r>
              <a:rPr lang="it-IT" b="1" dirty="0"/>
              <a:t> </a:t>
            </a:r>
            <a:r>
              <a:rPr lang="it-IT" b="1" dirty="0" err="1"/>
              <a:t>commitment</a:t>
            </a:r>
            <a:r>
              <a:rPr lang="it-IT" b="1" dirty="0"/>
              <a:t> to </a:t>
            </a:r>
            <a:r>
              <a:rPr lang="it-IT" b="1" dirty="0" err="1"/>
              <a:t>win</a:t>
            </a:r>
            <a:r>
              <a:rPr lang="it-IT" b="1" dirty="0"/>
              <a:t> the race </a:t>
            </a:r>
            <a:r>
              <a:rPr lang="it-IT" b="1" dirty="0" smtClean="0"/>
              <a:t>(of the </a:t>
            </a:r>
            <a:r>
              <a:rPr lang="it-IT" b="1" dirty="0"/>
              <a:t>standard) </a:t>
            </a:r>
            <a:r>
              <a:rPr lang="it-IT" b="1" dirty="0" err="1"/>
              <a:t>at</a:t>
            </a:r>
            <a:r>
              <a:rPr lang="it-IT" b="1" dirty="0"/>
              <a:t> </a:t>
            </a:r>
            <a:r>
              <a:rPr lang="it-IT" b="1" dirty="0" err="1"/>
              <a:t>all</a:t>
            </a:r>
            <a:r>
              <a:rPr lang="it-IT" b="1" dirty="0"/>
              <a:t> costs. This </a:t>
            </a:r>
            <a:r>
              <a:rPr lang="it-IT" b="1" dirty="0" err="1"/>
              <a:t>is</a:t>
            </a:r>
            <a:r>
              <a:rPr lang="it-IT" b="1" dirty="0"/>
              <a:t> </a:t>
            </a:r>
            <a:r>
              <a:rPr lang="it-IT" b="1" dirty="0" err="1"/>
              <a:t>analogous</a:t>
            </a:r>
            <a:r>
              <a:rPr lang="it-IT" b="1" dirty="0"/>
              <a:t> to a </a:t>
            </a:r>
            <a:r>
              <a:rPr lang="it-IT" b="1" dirty="0" err="1"/>
              <a:t>well-known</a:t>
            </a:r>
            <a:r>
              <a:rPr lang="it-IT" b="1" dirty="0"/>
              <a:t> </a:t>
            </a:r>
            <a:r>
              <a:rPr lang="it-IT" b="1" dirty="0" err="1"/>
              <a:t>result</a:t>
            </a:r>
            <a:r>
              <a:rPr lang="it-IT" b="1" dirty="0"/>
              <a:t> of </a:t>
            </a:r>
            <a:r>
              <a:rPr lang="it-IT" b="1" dirty="0" err="1"/>
              <a:t>oligopoly</a:t>
            </a:r>
            <a:r>
              <a:rPr lang="it-IT" b="1" dirty="0"/>
              <a:t> theory; </a:t>
            </a:r>
            <a:r>
              <a:rPr lang="it-IT" b="1" dirty="0" err="1"/>
              <a:t>namely</a:t>
            </a:r>
            <a:r>
              <a:rPr lang="it-IT" b="1" dirty="0"/>
              <a:t>, the </a:t>
            </a:r>
            <a:r>
              <a:rPr lang="it-IT" b="1" dirty="0" err="1"/>
              <a:t>most</a:t>
            </a:r>
            <a:r>
              <a:rPr lang="it-IT" b="1" dirty="0"/>
              <a:t> </a:t>
            </a:r>
            <a:r>
              <a:rPr lang="it-IT" b="1" dirty="0" err="1"/>
              <a:t>rational</a:t>
            </a:r>
            <a:r>
              <a:rPr lang="it-IT" b="1" dirty="0"/>
              <a:t> strategy for an </a:t>
            </a:r>
            <a:r>
              <a:rPr lang="it-IT" b="1" dirty="0" err="1"/>
              <a:t>oligopolist</a:t>
            </a:r>
            <a:r>
              <a:rPr lang="it-IT" b="1" dirty="0"/>
              <a:t> </a:t>
            </a:r>
            <a:r>
              <a:rPr lang="it-IT" b="1" dirty="0" err="1"/>
              <a:t>may</a:t>
            </a:r>
            <a:r>
              <a:rPr lang="it-IT" b="1" dirty="0"/>
              <a:t> be to </a:t>
            </a:r>
            <a:r>
              <a:rPr lang="it-IT" b="1" dirty="0" err="1"/>
              <a:t>signal</a:t>
            </a:r>
            <a:r>
              <a:rPr lang="it-IT" b="1" dirty="0"/>
              <a:t> an </a:t>
            </a:r>
            <a:r>
              <a:rPr lang="it-IT" b="1" dirty="0" err="1"/>
              <a:t>irrational</a:t>
            </a:r>
            <a:r>
              <a:rPr lang="it-IT" b="1" dirty="0"/>
              <a:t> strategy </a:t>
            </a:r>
            <a:r>
              <a:rPr lang="it-IT" b="1" dirty="0" err="1"/>
              <a:t>commitment</a:t>
            </a:r>
            <a:r>
              <a:rPr lang="it-IT" b="1" dirty="0"/>
              <a:t> </a:t>
            </a:r>
            <a:r>
              <a:rPr lang="it-IT" b="1" dirty="0" smtClean="0"/>
              <a:t>to </a:t>
            </a:r>
            <a:r>
              <a:rPr lang="it-IT" b="1" dirty="0" err="1"/>
              <a:t>punish</a:t>
            </a:r>
            <a:r>
              <a:rPr lang="it-IT" b="1" dirty="0"/>
              <a:t> </a:t>
            </a:r>
            <a:r>
              <a:rPr lang="it-IT" b="1" dirty="0" err="1"/>
              <a:t>price</a:t>
            </a:r>
            <a:r>
              <a:rPr lang="it-IT" b="1" dirty="0"/>
              <a:t> cutters-</a:t>
            </a:r>
            <a:r>
              <a:rPr lang="it-IT" b="1" dirty="0" err="1"/>
              <a:t>regardless</a:t>
            </a:r>
            <a:r>
              <a:rPr lang="it-IT" b="1" dirty="0"/>
              <a:t> of the </a:t>
            </a:r>
            <a:r>
              <a:rPr lang="it-IT" b="1" dirty="0" err="1"/>
              <a:t>ruinous</a:t>
            </a:r>
            <a:r>
              <a:rPr lang="it-IT" b="1" dirty="0"/>
              <a:t> </a:t>
            </a:r>
            <a:r>
              <a:rPr lang="it-IT" b="1" dirty="0" err="1"/>
              <a:t>cost</a:t>
            </a:r>
            <a:r>
              <a:rPr lang="it-IT" b="1" dirty="0"/>
              <a:t> that it </a:t>
            </a:r>
            <a:r>
              <a:rPr lang="it-IT" b="1" dirty="0" err="1"/>
              <a:t>may</a:t>
            </a:r>
            <a:r>
              <a:rPr lang="it-IT" b="1" dirty="0"/>
              <a:t> </a:t>
            </a:r>
            <a:r>
              <a:rPr lang="it-IT" b="1" dirty="0" err="1"/>
              <a:t>incur</a:t>
            </a:r>
            <a:r>
              <a:rPr lang="it-IT" b="1" dirty="0"/>
              <a:t> by </a:t>
            </a:r>
            <a:r>
              <a:rPr lang="it-IT" b="1" dirty="0" err="1"/>
              <a:t>doing</a:t>
            </a:r>
            <a:r>
              <a:rPr lang="it-IT" b="1" dirty="0"/>
              <a:t> so</a:t>
            </a:r>
            <a:r>
              <a:rPr lang="it-IT" b="1" dirty="0" smtClean="0"/>
              <a:t>.”</a:t>
            </a:r>
            <a:endParaRPr lang="it-IT" b="1" dirty="0">
              <a:solidFill>
                <a:srgbClr val="CC3300"/>
              </a:solidFill>
            </a:endParaRPr>
          </a:p>
        </p:txBody>
      </p:sp>
      <p:sp>
        <p:nvSpPr>
          <p:cNvPr id="159749" name="Text Box 5"/>
          <p:cNvSpPr txBox="1">
            <a:spLocks noChangeArrowheads="1"/>
          </p:cNvSpPr>
          <p:nvPr/>
        </p:nvSpPr>
        <p:spPr bwMode="auto">
          <a:xfrm>
            <a:off x="304800" y="3199388"/>
            <a:ext cx="8534400" cy="3290888"/>
          </a:xfrm>
          <a:prstGeom prst="rect">
            <a:avLst/>
          </a:prstGeom>
          <a:noFill/>
          <a:ln w="9525">
            <a:noFill/>
            <a:miter lim="800000"/>
            <a:headEnd/>
            <a:tailEnd/>
          </a:ln>
          <a:effectLst/>
        </p:spPr>
        <p:txBody>
          <a:bodyPr>
            <a:spAutoFit/>
          </a:bodyPr>
          <a:lstStyle/>
          <a:p>
            <a:pPr>
              <a:spcBef>
                <a:spcPct val="50000"/>
              </a:spcBef>
            </a:pPr>
            <a:r>
              <a:rPr lang="en-US" dirty="0"/>
              <a:t>Factors that can positively influence the standard war</a:t>
            </a:r>
          </a:p>
          <a:p>
            <a:pPr>
              <a:spcBef>
                <a:spcPct val="50000"/>
              </a:spcBef>
            </a:pPr>
            <a:r>
              <a:rPr lang="en-US" dirty="0"/>
              <a:t>Size</a:t>
            </a:r>
          </a:p>
          <a:p>
            <a:pPr lvl="1">
              <a:spcBef>
                <a:spcPct val="50000"/>
              </a:spcBef>
            </a:pPr>
            <a:r>
              <a:rPr lang="en-US" sz="2000" dirty="0"/>
              <a:t>Financial resources </a:t>
            </a:r>
          </a:p>
          <a:p>
            <a:pPr lvl="1">
              <a:spcBef>
                <a:spcPct val="50000"/>
              </a:spcBef>
            </a:pPr>
            <a:r>
              <a:rPr lang="en-US" sz="2000" dirty="0"/>
              <a:t>Commercial strength (marketing and distribution channels)</a:t>
            </a:r>
          </a:p>
          <a:p>
            <a:pPr lvl="1">
              <a:spcBef>
                <a:spcPct val="50000"/>
              </a:spcBef>
            </a:pPr>
            <a:r>
              <a:rPr lang="en-US" sz="2000" dirty="0"/>
              <a:t>Brand and reputation</a:t>
            </a:r>
          </a:p>
          <a:p>
            <a:pPr lvl="1">
              <a:spcBef>
                <a:spcPct val="50000"/>
              </a:spcBef>
            </a:pPr>
            <a:endParaRPr lang="en-US" sz="2000" dirty="0"/>
          </a:p>
          <a:p>
            <a:pPr lvl="1">
              <a:spcBef>
                <a:spcPct val="50000"/>
              </a:spcBef>
            </a:pPr>
            <a:endParaRPr lang="en-US" sz="2000" dirty="0"/>
          </a:p>
        </p:txBody>
      </p:sp>
      <p:sp>
        <p:nvSpPr>
          <p:cNvPr id="159750" name="Text Box 6"/>
          <p:cNvSpPr txBox="1">
            <a:spLocks noChangeArrowheads="1"/>
          </p:cNvSpPr>
          <p:nvPr/>
        </p:nvSpPr>
        <p:spPr bwMode="auto">
          <a:xfrm>
            <a:off x="228600" y="5670550"/>
            <a:ext cx="7620000" cy="1187450"/>
          </a:xfrm>
          <a:prstGeom prst="rect">
            <a:avLst/>
          </a:prstGeom>
          <a:noFill/>
          <a:ln w="9525">
            <a:noFill/>
            <a:miter lim="800000"/>
            <a:headEnd/>
            <a:tailEnd/>
          </a:ln>
          <a:effectLst/>
        </p:spPr>
        <p:txBody>
          <a:bodyPr>
            <a:spAutoFit/>
          </a:bodyPr>
          <a:lstStyle/>
          <a:p>
            <a:pPr>
              <a:spcBef>
                <a:spcPct val="50000"/>
              </a:spcBef>
            </a:pPr>
            <a:r>
              <a:rPr lang="en-US"/>
              <a:t>The IBM-APPLE case testifies that these factors matter, the VHS-Betamax case are an example of how a small firm can beat a big company</a:t>
            </a:r>
          </a:p>
        </p:txBody>
      </p:sp>
    </p:spTree>
    <p:extLst>
      <p:ext uri="{BB962C8B-B14F-4D97-AF65-F5344CB8AC3E}">
        <p14:creationId xmlns:p14="http://schemas.microsoft.com/office/powerpoint/2010/main" val="1709442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5"/>
          <p:cNvSpPr>
            <a:spLocks noGrp="1"/>
          </p:cNvSpPr>
          <p:nvPr>
            <p:ph type="sldNum" sz="quarter" idx="12"/>
          </p:nvPr>
        </p:nvSpPr>
        <p:spPr/>
        <p:txBody>
          <a:bodyPr/>
          <a:lstStyle/>
          <a:p>
            <a:fld id="{1182C164-F4CA-4387-B4B6-11D4C895E6EE}" type="slidenum">
              <a:rPr lang="it-IT"/>
              <a:pPr/>
              <a:t>19</a:t>
            </a:fld>
            <a:endParaRPr lang="it-IT"/>
          </a:p>
        </p:txBody>
      </p:sp>
      <p:sp>
        <p:nvSpPr>
          <p:cNvPr id="251906" name="Rectangle 2"/>
          <p:cNvSpPr>
            <a:spLocks noGrp="1" noChangeArrowheads="1"/>
          </p:cNvSpPr>
          <p:nvPr>
            <p:ph type="body" idx="1"/>
          </p:nvPr>
        </p:nvSpPr>
        <p:spPr>
          <a:xfrm>
            <a:off x="457200" y="914400"/>
            <a:ext cx="8229600" cy="4364272"/>
          </a:xfrm>
          <a:noFill/>
          <a:ln/>
        </p:spPr>
        <p:txBody>
          <a:bodyPr>
            <a:spAutoFit/>
          </a:bodyPr>
          <a:lstStyle/>
          <a:p>
            <a:pPr>
              <a:buFontTx/>
              <a:buNone/>
            </a:pPr>
            <a:r>
              <a:rPr lang="it-IT" sz="2800" b="1" dirty="0">
                <a:solidFill>
                  <a:schemeClr val="accent2"/>
                </a:solidFill>
              </a:rPr>
              <a:t>PREMISE</a:t>
            </a:r>
            <a:endParaRPr lang="it-IT" sz="2800" b="1" dirty="0"/>
          </a:p>
          <a:p>
            <a:pPr>
              <a:buFontTx/>
              <a:buBlip>
                <a:blip r:embed="rId2"/>
              </a:buBlip>
            </a:pPr>
            <a:r>
              <a:rPr lang="it-IT" sz="2400" b="1" dirty="0"/>
              <a:t>1970  Partnership </a:t>
            </a:r>
            <a:r>
              <a:rPr lang="it-IT" sz="2400" b="1" dirty="0" err="1"/>
              <a:t>between</a:t>
            </a:r>
            <a:r>
              <a:rPr lang="it-IT" sz="2400" b="1" dirty="0"/>
              <a:t> Sony, </a:t>
            </a:r>
            <a:r>
              <a:rPr lang="it-IT" sz="2400" b="1" dirty="0" smtClean="0"/>
              <a:t>JVC/</a:t>
            </a:r>
            <a:r>
              <a:rPr lang="it-IT" sz="2400" b="1" dirty="0" err="1" smtClean="0"/>
              <a:t>Matsushita</a:t>
            </a:r>
            <a:r>
              <a:rPr lang="it-IT" sz="2400" b="1" dirty="0" smtClean="0"/>
              <a:t> for </a:t>
            </a:r>
            <a:r>
              <a:rPr lang="it-IT" sz="2400" b="1" dirty="0" err="1"/>
              <a:t>developing</a:t>
            </a:r>
            <a:r>
              <a:rPr lang="it-IT" sz="2400" b="1" dirty="0"/>
              <a:t> a </a:t>
            </a:r>
            <a:r>
              <a:rPr lang="it-IT" sz="2400" b="1" dirty="0" err="1"/>
              <a:t>prototype</a:t>
            </a:r>
            <a:r>
              <a:rPr lang="it-IT" sz="2400" b="1" dirty="0"/>
              <a:t> of VCR for </a:t>
            </a:r>
            <a:r>
              <a:rPr lang="it-IT" sz="2400" b="1" dirty="0" err="1"/>
              <a:t>scientific</a:t>
            </a:r>
            <a:r>
              <a:rPr lang="it-IT" sz="2400" b="1" dirty="0"/>
              <a:t> </a:t>
            </a:r>
            <a:r>
              <a:rPr lang="it-IT" sz="2400" b="1" dirty="0" err="1"/>
              <a:t>purposes</a:t>
            </a:r>
            <a:r>
              <a:rPr lang="it-IT" sz="2400" b="1" dirty="0"/>
              <a:t> </a:t>
            </a:r>
            <a:r>
              <a:rPr lang="it-IT" sz="2400" b="1" dirty="0">
                <a:sym typeface="Wingdings" pitchFamily="2" charset="2"/>
              </a:rPr>
              <a:t>(U- </a:t>
            </a:r>
            <a:r>
              <a:rPr lang="it-IT" sz="2400" b="1" dirty="0" err="1">
                <a:sym typeface="Wingdings" pitchFamily="2" charset="2"/>
              </a:rPr>
              <a:t>Matic</a:t>
            </a:r>
            <a:r>
              <a:rPr lang="it-IT" sz="2400" b="1" dirty="0">
                <a:sym typeface="Wingdings" pitchFamily="2" charset="2"/>
              </a:rPr>
              <a:t> on a patent-</a:t>
            </a:r>
            <a:r>
              <a:rPr lang="it-IT" sz="2400" b="1" dirty="0" err="1">
                <a:sym typeface="Wingdings" pitchFamily="2" charset="2"/>
              </a:rPr>
              <a:t>sharing</a:t>
            </a:r>
            <a:r>
              <a:rPr lang="it-IT" sz="2400" b="1" dirty="0">
                <a:sym typeface="Wingdings" pitchFamily="2" charset="2"/>
              </a:rPr>
              <a:t> </a:t>
            </a:r>
            <a:r>
              <a:rPr lang="it-IT" sz="2400" b="1" dirty="0" err="1">
                <a:sym typeface="Wingdings" pitchFamily="2" charset="2"/>
              </a:rPr>
              <a:t>agreement</a:t>
            </a:r>
            <a:r>
              <a:rPr lang="it-IT" sz="2400" b="1" dirty="0">
                <a:sym typeface="Wingdings" pitchFamily="2" charset="2"/>
              </a:rPr>
              <a:t>).</a:t>
            </a:r>
          </a:p>
          <a:p>
            <a:pPr>
              <a:buFontTx/>
              <a:buNone/>
            </a:pPr>
            <a:endParaRPr lang="it-IT" sz="2400" b="1" dirty="0">
              <a:sym typeface="Wingdings" pitchFamily="2" charset="2"/>
            </a:endParaRPr>
          </a:p>
          <a:p>
            <a:pPr>
              <a:buFontTx/>
              <a:buNone/>
            </a:pPr>
            <a:r>
              <a:rPr lang="it-IT" sz="2800" b="1" dirty="0">
                <a:solidFill>
                  <a:schemeClr val="accent2"/>
                </a:solidFill>
              </a:rPr>
              <a:t>IMPORTANT DATES</a:t>
            </a:r>
            <a:endParaRPr lang="it-IT" sz="2800" b="1" dirty="0"/>
          </a:p>
          <a:p>
            <a:pPr>
              <a:buFontTx/>
              <a:buBlip>
                <a:blip r:embed="rId2"/>
              </a:buBlip>
            </a:pPr>
            <a:r>
              <a:rPr lang="it-IT" sz="2400" b="1" dirty="0"/>
              <a:t>1975  </a:t>
            </a:r>
            <a:r>
              <a:rPr lang="it-IT" sz="2400" b="1" dirty="0" err="1"/>
              <a:t>Launch</a:t>
            </a:r>
            <a:r>
              <a:rPr lang="it-IT" sz="2400" b="1" dirty="0"/>
              <a:t> of </a:t>
            </a:r>
            <a:r>
              <a:rPr lang="it-IT" sz="2400" b="1" dirty="0" err="1"/>
              <a:t>Betamax</a:t>
            </a:r>
            <a:r>
              <a:rPr lang="it-IT" sz="2400" b="1" dirty="0"/>
              <a:t> (Sony) in the U.S.</a:t>
            </a:r>
          </a:p>
          <a:p>
            <a:pPr>
              <a:buFontTx/>
              <a:buBlip>
                <a:blip r:embed="rId2"/>
              </a:buBlip>
            </a:pPr>
            <a:r>
              <a:rPr lang="it-IT" sz="2400" b="1" dirty="0"/>
              <a:t>1976  </a:t>
            </a:r>
            <a:r>
              <a:rPr lang="it-IT" sz="2400" b="1" dirty="0" err="1"/>
              <a:t>Launch</a:t>
            </a:r>
            <a:r>
              <a:rPr lang="it-IT" sz="2400" b="1" dirty="0"/>
              <a:t> of VHS in the U.S (JVC/</a:t>
            </a:r>
            <a:r>
              <a:rPr lang="it-IT" sz="2400" b="1" dirty="0" err="1"/>
              <a:t>Matsushita</a:t>
            </a:r>
            <a:r>
              <a:rPr lang="it-IT" sz="2400" b="1" dirty="0"/>
              <a:t> and other </a:t>
            </a:r>
            <a:r>
              <a:rPr lang="it-IT" sz="2400" b="1" dirty="0" err="1"/>
              <a:t>partners</a:t>
            </a:r>
            <a:r>
              <a:rPr lang="it-IT" sz="2400" b="1" dirty="0"/>
              <a:t>)</a:t>
            </a:r>
          </a:p>
          <a:p>
            <a:pPr>
              <a:buFontTx/>
              <a:buBlip>
                <a:blip r:embed="rId2"/>
              </a:buBlip>
            </a:pPr>
            <a:r>
              <a:rPr lang="it-IT" sz="2400" b="1" dirty="0"/>
              <a:t>1988  Sony </a:t>
            </a:r>
            <a:r>
              <a:rPr lang="it-IT" sz="2400" b="1" dirty="0" err="1"/>
              <a:t>adopted</a:t>
            </a:r>
            <a:r>
              <a:rPr lang="it-IT" sz="2400" b="1" dirty="0"/>
              <a:t> standard VHS</a:t>
            </a:r>
          </a:p>
        </p:txBody>
      </p:sp>
      <p:sp>
        <p:nvSpPr>
          <p:cNvPr id="251907" name="Text Box 3"/>
          <p:cNvSpPr txBox="1">
            <a:spLocks noChangeArrowheads="1"/>
          </p:cNvSpPr>
          <p:nvPr/>
        </p:nvSpPr>
        <p:spPr bwMode="auto">
          <a:xfrm>
            <a:off x="533400" y="0"/>
            <a:ext cx="8153400" cy="457200"/>
          </a:xfrm>
          <a:prstGeom prst="rect">
            <a:avLst/>
          </a:prstGeom>
          <a:noFill/>
          <a:ln w="9525">
            <a:noFill/>
            <a:miter lim="800000"/>
            <a:headEnd/>
            <a:tailEnd/>
          </a:ln>
          <a:effectLst/>
        </p:spPr>
        <p:txBody>
          <a:bodyPr>
            <a:spAutoFit/>
          </a:bodyPr>
          <a:lstStyle/>
          <a:p>
            <a:pPr algn="ctr">
              <a:spcBef>
                <a:spcPct val="50000"/>
              </a:spcBef>
            </a:pPr>
            <a:r>
              <a:rPr lang="it-IT">
                <a:solidFill>
                  <a:srgbClr val="CC3300"/>
                </a:solidFill>
              </a:rPr>
              <a:t>1) VHS VS Betamax</a:t>
            </a:r>
          </a:p>
        </p:txBody>
      </p:sp>
    </p:spTree>
    <p:extLst>
      <p:ext uri="{BB962C8B-B14F-4D97-AF65-F5344CB8AC3E}">
        <p14:creationId xmlns:p14="http://schemas.microsoft.com/office/powerpoint/2010/main" val="38318063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2</a:t>
            </a:fld>
            <a:endParaRPr lang="it-IT"/>
          </a:p>
        </p:txBody>
      </p:sp>
      <p:sp>
        <p:nvSpPr>
          <p:cNvPr id="3" name="Rettangolo 2"/>
          <p:cNvSpPr/>
          <p:nvPr/>
        </p:nvSpPr>
        <p:spPr>
          <a:xfrm>
            <a:off x="990600" y="2743200"/>
            <a:ext cx="6858000" cy="3785652"/>
          </a:xfrm>
          <a:prstGeom prst="rect">
            <a:avLst/>
          </a:prstGeom>
        </p:spPr>
        <p:txBody>
          <a:bodyPr wrap="square">
            <a:spAutoFit/>
          </a:bodyPr>
          <a:lstStyle/>
          <a:p>
            <a:pPr algn="ctr"/>
            <a:r>
              <a:rPr lang="en-US" sz="6000" b="1" i="1" dirty="0" smtClean="0">
                <a:solidFill>
                  <a:srgbClr val="FF0000"/>
                </a:solidFill>
                <a:latin typeface="Book Antiqua" pitchFamily="18" charset="0"/>
                <a:cs typeface="Times New Roman" pitchFamily="18" charset="0"/>
              </a:rPr>
              <a:t>Strategic choice between compatibility and incompatibility </a:t>
            </a:r>
            <a:endParaRPr lang="en-US" sz="6000" dirty="0">
              <a:solidFill>
                <a:srgbClr val="FF0000"/>
              </a:solidFill>
            </a:endParaRPr>
          </a:p>
        </p:txBody>
      </p:sp>
      <p:pic>
        <p:nvPicPr>
          <p:cNvPr id="5" name="Immagine 4"/>
          <p:cNvPicPr>
            <a:picLocks noChangeAspect="1"/>
          </p:cNvPicPr>
          <p:nvPr/>
        </p:nvPicPr>
        <p:blipFill>
          <a:blip r:embed="rId2"/>
          <a:stretch>
            <a:fillRect/>
          </a:stretch>
        </p:blipFill>
        <p:spPr>
          <a:xfrm>
            <a:off x="2209800" y="288636"/>
            <a:ext cx="4724400" cy="2438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egnaposto numero diapositiva 4"/>
          <p:cNvSpPr>
            <a:spLocks noGrp="1"/>
          </p:cNvSpPr>
          <p:nvPr>
            <p:ph type="sldNum" sz="quarter" idx="12"/>
          </p:nvPr>
        </p:nvSpPr>
        <p:spPr>
          <a:noFill/>
        </p:spPr>
        <p:txBody>
          <a:bodyPr/>
          <a:lstStyle/>
          <a:p>
            <a:fld id="{501721B9-2318-4CA0-A34A-E8F5AFED5971}" type="slidenum">
              <a:rPr lang="it-IT" smtClean="0"/>
              <a:pPr/>
              <a:t>20</a:t>
            </a:fld>
            <a:endParaRPr lang="it-IT" smtClean="0"/>
          </a:p>
        </p:txBody>
      </p:sp>
      <p:graphicFrame>
        <p:nvGraphicFramePr>
          <p:cNvPr id="418818" name="Group 2"/>
          <p:cNvGraphicFramePr>
            <a:graphicFrameLocks noGrp="1"/>
          </p:cNvGraphicFramePr>
          <p:nvPr>
            <p:ph idx="4294967295"/>
          </p:nvPr>
        </p:nvGraphicFramePr>
        <p:xfrm>
          <a:off x="323850" y="838200"/>
          <a:ext cx="8569325" cy="5105403"/>
        </p:xfrm>
        <a:graphic>
          <a:graphicData uri="http://schemas.openxmlformats.org/drawingml/2006/table">
            <a:tbl>
              <a:tblPr/>
              <a:tblGrid>
                <a:gridCol w="2736850">
                  <a:extLst>
                    <a:ext uri="{9D8B030D-6E8A-4147-A177-3AD203B41FA5}">
                      <a16:colId xmlns:a16="http://schemas.microsoft.com/office/drawing/2014/main" val="20000"/>
                    </a:ext>
                  </a:extLst>
                </a:gridCol>
                <a:gridCol w="935038">
                  <a:extLst>
                    <a:ext uri="{9D8B030D-6E8A-4147-A177-3AD203B41FA5}">
                      <a16:colId xmlns:a16="http://schemas.microsoft.com/office/drawing/2014/main" val="20001"/>
                    </a:ext>
                  </a:extLst>
                </a:gridCol>
                <a:gridCol w="2160587">
                  <a:extLst>
                    <a:ext uri="{9D8B030D-6E8A-4147-A177-3AD203B41FA5}">
                      <a16:colId xmlns:a16="http://schemas.microsoft.com/office/drawing/2014/main" val="20002"/>
                    </a:ext>
                  </a:extLst>
                </a:gridCol>
                <a:gridCol w="2736850">
                  <a:extLst>
                    <a:ext uri="{9D8B030D-6E8A-4147-A177-3AD203B41FA5}">
                      <a16:colId xmlns:a16="http://schemas.microsoft.com/office/drawing/2014/main" val="20003"/>
                    </a:ext>
                  </a:extLst>
                </a:gridCol>
              </a:tblGrid>
              <a:tr h="7239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rPr>
                        <a:t>Characteristic</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rPr>
                        <a:t>Year</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VHS</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Betamax</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762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rPr>
                        <a:t>Playing</a:t>
                      </a:r>
                      <a:r>
                        <a:rPr kumimoji="0" lang="it-IT" sz="1600" b="1" i="0" u="none" strike="noStrike" cap="none" normalizeH="0" baseline="0" dirty="0" smtClean="0">
                          <a:ln>
                            <a:noFill/>
                          </a:ln>
                          <a:solidFill>
                            <a:schemeClr val="tx1"/>
                          </a:solidFill>
                          <a:effectLst/>
                          <a:latin typeface="Times New Roman" pitchFamily="18" charset="0"/>
                        </a:rPr>
                        <a:t> </a:t>
                      </a:r>
                      <a:r>
                        <a:rPr kumimoji="0" lang="it-IT" sz="1600" b="1" i="0" u="none" strike="noStrike" cap="none" normalizeH="0" baseline="0" dirty="0" err="1" smtClean="0">
                          <a:ln>
                            <a:noFill/>
                          </a:ln>
                          <a:solidFill>
                            <a:schemeClr val="tx1"/>
                          </a:solidFill>
                          <a:effectLst/>
                          <a:latin typeface="Times New Roman" pitchFamily="18" charset="0"/>
                        </a:rPr>
                        <a:t>time</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1975</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1 h</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1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1976</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2 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03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1977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4 h</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2 h</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937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rPr>
                        <a:t>Programming</a:t>
                      </a:r>
                      <a:r>
                        <a:rPr kumimoji="0" lang="it-IT" sz="1600" b="1" i="0" u="none" strike="noStrike" cap="none" normalizeH="0" baseline="0" dirty="0" smtClean="0">
                          <a:ln>
                            <a:noFill/>
                          </a:ln>
                          <a:solidFill>
                            <a:schemeClr val="tx1"/>
                          </a:solidFill>
                          <a:effectLst/>
                          <a:latin typeface="Times New Roman" pitchFamily="18" charset="0"/>
                        </a:rPr>
                        <a:t> </a:t>
                      </a:r>
                      <a:r>
                        <a:rPr kumimoji="0" lang="it-IT" sz="1600" b="1" i="0" u="none" strike="noStrike" cap="none" normalizeH="0" baseline="0" dirty="0" err="1" smtClean="0">
                          <a:ln>
                            <a:noFill/>
                          </a:ln>
                          <a:solidFill>
                            <a:schemeClr val="tx1"/>
                          </a:solidFill>
                          <a:effectLst/>
                          <a:latin typeface="Times New Roman" pitchFamily="18" charset="0"/>
                        </a:rPr>
                        <a:t>delay</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1977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24 h </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02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1978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7 </a:t>
                      </a:r>
                      <a:r>
                        <a:rPr kumimoji="0" lang="it-IT" sz="1600" b="1" i="0" u="none" strike="noStrike" cap="none" normalizeH="0" baseline="0" dirty="0" err="1" smtClean="0">
                          <a:ln>
                            <a:noFill/>
                          </a:ln>
                          <a:solidFill>
                            <a:schemeClr val="tx1"/>
                          </a:solidFill>
                          <a:effectLst/>
                          <a:latin typeface="Times New Roman" pitchFamily="18" charset="0"/>
                        </a:rPr>
                        <a:t>days</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619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1982</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15 </a:t>
                      </a:r>
                      <a:r>
                        <a:rPr kumimoji="0" lang="it-IT" sz="1600" b="1" i="0" u="none" strike="noStrike" cap="none" normalizeH="0" baseline="0" dirty="0" err="1" smtClean="0">
                          <a:ln>
                            <a:noFill/>
                          </a:ln>
                          <a:solidFill>
                            <a:schemeClr val="tx1"/>
                          </a:solidFill>
                          <a:effectLst/>
                          <a:latin typeface="Times New Roman" pitchFamily="18" charset="0"/>
                        </a:rPr>
                        <a:t>days</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15 </a:t>
                      </a:r>
                      <a:r>
                        <a:rPr kumimoji="0" lang="it-IT" sz="1600" b="1" i="0" u="none" strike="noStrike" cap="none" normalizeH="0" baseline="0" dirty="0" err="1" smtClean="0">
                          <a:ln>
                            <a:noFill/>
                          </a:ln>
                          <a:solidFill>
                            <a:schemeClr val="tx1"/>
                          </a:solidFill>
                          <a:effectLst/>
                          <a:latin typeface="Times New Roman" pitchFamily="18" charset="0"/>
                        </a:rPr>
                        <a:t>days</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31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Video </a:t>
                      </a:r>
                      <a:r>
                        <a:rPr kumimoji="0" lang="it-IT" sz="1600" b="1" i="0" u="none" strike="noStrike" cap="none" normalizeH="0" baseline="0" dirty="0" err="1" smtClean="0">
                          <a:ln>
                            <a:noFill/>
                          </a:ln>
                          <a:solidFill>
                            <a:schemeClr val="tx1"/>
                          </a:solidFill>
                          <a:effectLst/>
                          <a:latin typeface="Times New Roman" pitchFamily="18" charset="0"/>
                        </a:rPr>
                        <a:t>quality</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rPr>
                        <a:t>higher</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73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rPr>
                        <a:t>Size</a:t>
                      </a:r>
                      <a:r>
                        <a:rPr kumimoji="0" lang="it-IT" sz="1600" b="1" i="0" u="none" strike="noStrike" cap="none" normalizeH="0" baseline="0" dirty="0" smtClean="0">
                          <a:ln>
                            <a:noFill/>
                          </a:ln>
                          <a:solidFill>
                            <a:schemeClr val="tx1"/>
                          </a:solidFill>
                          <a:effectLst/>
                          <a:latin typeface="Times New Roman" pitchFamily="18" charset="0"/>
                        </a:rPr>
                        <a:t> &amp; </a:t>
                      </a:r>
                      <a:r>
                        <a:rPr kumimoji="0" lang="it-IT" sz="1600" b="1" i="0" u="none" strike="noStrike" cap="none" normalizeH="0" baseline="0" dirty="0" err="1" smtClean="0">
                          <a:ln>
                            <a:noFill/>
                          </a:ln>
                          <a:solidFill>
                            <a:schemeClr val="tx1"/>
                          </a:solidFill>
                          <a:effectLst/>
                          <a:latin typeface="Times New Roman" pitchFamily="18" charset="0"/>
                        </a:rPr>
                        <a:t>weight</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1977</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60000"/>
                        </a:lnSpc>
                        <a:spcBef>
                          <a:spcPct val="5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46x32x16cm, 13,5 kg</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53x12x19 cm, 19,2 kg</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err="1" smtClean="0">
                          <a:ln>
                            <a:noFill/>
                          </a:ln>
                          <a:solidFill>
                            <a:schemeClr val="tx1"/>
                          </a:solidFill>
                          <a:effectLst/>
                          <a:latin typeface="Times New Roman" pitchFamily="18" charset="0"/>
                        </a:rPr>
                        <a:t>Other</a:t>
                      </a:r>
                      <a:r>
                        <a:rPr kumimoji="0" lang="it-IT" sz="1600" b="1" i="0" u="none" strike="noStrike" cap="none" normalizeH="0" baseline="0" dirty="0" smtClean="0">
                          <a:ln>
                            <a:noFill/>
                          </a:ln>
                          <a:solidFill>
                            <a:schemeClr val="tx1"/>
                          </a:solidFill>
                          <a:effectLst/>
                          <a:latin typeface="Times New Roman" pitchFamily="18" charset="0"/>
                        </a:rPr>
                        <a:t> </a:t>
                      </a:r>
                      <a:r>
                        <a:rPr kumimoji="0" lang="it-IT" sz="1600" b="1" i="0" u="none" strike="noStrike" cap="none" normalizeH="0" baseline="0" dirty="0" err="1" smtClean="0">
                          <a:ln>
                            <a:noFill/>
                          </a:ln>
                          <a:solidFill>
                            <a:schemeClr val="tx1"/>
                          </a:solidFill>
                          <a:effectLst/>
                          <a:latin typeface="Times New Roman" pitchFamily="18" charset="0"/>
                        </a:rPr>
                        <a:t>characteristics</a:t>
                      </a:r>
                      <a:endParaRPr kumimoji="0" lang="it-IT" sz="1600" b="1" i="0" u="none" strike="noStrike" cap="none" normalizeH="0" baseline="0" dirty="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1978</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Fast/Slow Motion</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it-IT"/>
                    </a:p>
                  </a:txBody>
                  <a:tcPr/>
                </a:tc>
                <a:extLst>
                  <a:ext uri="{0D108BD9-81ED-4DB2-BD59-A6C34878D82A}">
                    <a16:rowId xmlns:a16="http://schemas.microsoft.com/office/drawing/2014/main" val="10009"/>
                  </a:ext>
                </a:extLst>
              </a:tr>
              <a:tr h="3889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1600" b="1" i="0" u="none" strike="noStrike" cap="none" normalizeH="0" baseline="0" smtClean="0">
                        <a:ln>
                          <a:noFill/>
                        </a:ln>
                        <a:solidFill>
                          <a:schemeClr val="tx1"/>
                        </a:solidFill>
                        <a:effectLst/>
                        <a:latin typeface="Times New Roman" pitchFamily="18"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smtClean="0">
                          <a:ln>
                            <a:noFill/>
                          </a:ln>
                          <a:solidFill>
                            <a:schemeClr val="tx1"/>
                          </a:solidFill>
                          <a:effectLst/>
                          <a:latin typeface="Times New Roman" pitchFamily="18" charset="0"/>
                        </a:rPr>
                        <a:t>1983</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it-IT" sz="1600" b="1" i="0" u="none" strike="noStrike" cap="none" normalizeH="0" baseline="0" dirty="0" smtClean="0">
                          <a:ln>
                            <a:noFill/>
                          </a:ln>
                          <a:solidFill>
                            <a:schemeClr val="tx1"/>
                          </a:solidFill>
                          <a:effectLst/>
                          <a:latin typeface="Times New Roman" pitchFamily="18" charset="0"/>
                        </a:rPr>
                        <a:t>Hi-fi Audio</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it-IT"/>
                    </a:p>
                  </a:txBody>
                  <a:tcPr/>
                </a:tc>
                <a:extLst>
                  <a:ext uri="{0D108BD9-81ED-4DB2-BD59-A6C34878D82A}">
                    <a16:rowId xmlns:a16="http://schemas.microsoft.com/office/drawing/2014/main" val="10010"/>
                  </a:ext>
                </a:extLst>
              </a:tr>
            </a:tbl>
          </a:graphicData>
        </a:graphic>
      </p:graphicFrame>
      <p:sp>
        <p:nvSpPr>
          <p:cNvPr id="94271" name="Text Box 62"/>
          <p:cNvSpPr txBox="1">
            <a:spLocks noChangeArrowheads="1"/>
          </p:cNvSpPr>
          <p:nvPr/>
        </p:nvSpPr>
        <p:spPr bwMode="auto">
          <a:xfrm>
            <a:off x="533400" y="0"/>
            <a:ext cx="8153400" cy="457200"/>
          </a:xfrm>
          <a:prstGeom prst="rect">
            <a:avLst/>
          </a:prstGeom>
          <a:noFill/>
          <a:ln w="9525">
            <a:noFill/>
            <a:miter lim="800000"/>
            <a:headEnd/>
            <a:tailEnd/>
          </a:ln>
        </p:spPr>
        <p:txBody>
          <a:bodyPr>
            <a:spAutoFit/>
          </a:bodyPr>
          <a:lstStyle/>
          <a:p>
            <a:pPr algn="ctr">
              <a:spcBef>
                <a:spcPct val="50000"/>
              </a:spcBef>
            </a:pPr>
            <a:r>
              <a:rPr lang="it-IT" b="0" dirty="0" smtClean="0">
                <a:solidFill>
                  <a:srgbClr val="CC3300"/>
                </a:solidFill>
              </a:rPr>
              <a:t>Standard war: </a:t>
            </a:r>
            <a:r>
              <a:rPr lang="it-IT" b="0" dirty="0">
                <a:solidFill>
                  <a:srgbClr val="CC3300"/>
                </a:solidFill>
              </a:rPr>
              <a:t>VHS </a:t>
            </a:r>
            <a:r>
              <a:rPr lang="it-IT" b="0" dirty="0" smtClean="0">
                <a:solidFill>
                  <a:srgbClr val="CC3300"/>
                </a:solidFill>
              </a:rPr>
              <a:t>vs. </a:t>
            </a:r>
            <a:r>
              <a:rPr lang="it-IT" b="0" dirty="0" err="1">
                <a:solidFill>
                  <a:srgbClr val="CC3300"/>
                </a:solidFill>
              </a:rPr>
              <a:t>Betamax</a:t>
            </a:r>
            <a:endParaRPr lang="it-IT" b="0" dirty="0">
              <a:solidFill>
                <a:srgbClr val="CC3300"/>
              </a:solidFill>
            </a:endParaRPr>
          </a:p>
        </p:txBody>
      </p:sp>
    </p:spTree>
    <p:extLst>
      <p:ext uri="{BB962C8B-B14F-4D97-AF65-F5344CB8AC3E}">
        <p14:creationId xmlns:p14="http://schemas.microsoft.com/office/powerpoint/2010/main" val="32479828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12"/>
          </p:nvPr>
        </p:nvSpPr>
        <p:spPr/>
        <p:txBody>
          <a:bodyPr/>
          <a:lstStyle/>
          <a:p>
            <a:fld id="{94E0C138-2D1B-4563-9EA6-89D140583940}" type="slidenum">
              <a:rPr lang="it-IT"/>
              <a:pPr/>
              <a:t>21</a:t>
            </a:fld>
            <a:endParaRPr lang="it-IT"/>
          </a:p>
        </p:txBody>
      </p:sp>
      <p:sp>
        <p:nvSpPr>
          <p:cNvPr id="160773" name="Text Box 5"/>
          <p:cNvSpPr txBox="1">
            <a:spLocks noChangeArrowheads="1"/>
          </p:cNvSpPr>
          <p:nvPr/>
        </p:nvSpPr>
        <p:spPr bwMode="auto">
          <a:xfrm>
            <a:off x="533400" y="0"/>
            <a:ext cx="8153400" cy="457200"/>
          </a:xfrm>
          <a:prstGeom prst="rect">
            <a:avLst/>
          </a:prstGeom>
          <a:noFill/>
          <a:ln w="9525">
            <a:noFill/>
            <a:miter lim="800000"/>
            <a:headEnd/>
            <a:tailEnd/>
          </a:ln>
          <a:effectLst/>
        </p:spPr>
        <p:txBody>
          <a:bodyPr>
            <a:spAutoFit/>
          </a:bodyPr>
          <a:lstStyle/>
          <a:p>
            <a:pPr algn="ctr">
              <a:spcBef>
                <a:spcPct val="50000"/>
              </a:spcBef>
            </a:pPr>
            <a:r>
              <a:rPr lang="it-IT">
                <a:solidFill>
                  <a:srgbClr val="CC3300"/>
                </a:solidFill>
              </a:rPr>
              <a:t>VHS vs Betamax</a:t>
            </a:r>
          </a:p>
        </p:txBody>
      </p:sp>
      <p:pic>
        <p:nvPicPr>
          <p:cNvPr id="160774" name="Picture 6"/>
          <p:cNvPicPr>
            <a:picLocks noChangeAspect="1" noChangeArrowheads="1"/>
          </p:cNvPicPr>
          <p:nvPr/>
        </p:nvPicPr>
        <p:blipFill>
          <a:blip r:embed="rId2" cstate="print"/>
          <a:srcRect/>
          <a:stretch>
            <a:fillRect/>
          </a:stretch>
        </p:blipFill>
        <p:spPr bwMode="auto">
          <a:xfrm>
            <a:off x="609600" y="838200"/>
            <a:ext cx="7848600" cy="5705475"/>
          </a:xfrm>
          <a:prstGeom prst="rect">
            <a:avLst/>
          </a:prstGeom>
          <a:noFill/>
          <a:ln w="9525">
            <a:noFill/>
            <a:miter lim="800000"/>
            <a:headEnd/>
            <a:tailEnd/>
          </a:ln>
          <a:effectLst/>
        </p:spPr>
      </p:pic>
    </p:spTree>
    <p:extLst>
      <p:ext uri="{BB962C8B-B14F-4D97-AF65-F5344CB8AC3E}">
        <p14:creationId xmlns:p14="http://schemas.microsoft.com/office/powerpoint/2010/main" val="25170889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B7790A64-955A-470D-91CC-D4ABABCD2CE3}" type="slidenum">
              <a:rPr lang="it-IT"/>
              <a:pPr/>
              <a:t>22</a:t>
            </a:fld>
            <a:endParaRPr lang="it-IT"/>
          </a:p>
        </p:txBody>
      </p:sp>
      <p:sp>
        <p:nvSpPr>
          <p:cNvPr id="155652" name="Text Box 4"/>
          <p:cNvSpPr txBox="1">
            <a:spLocks noChangeArrowheads="1"/>
          </p:cNvSpPr>
          <p:nvPr/>
        </p:nvSpPr>
        <p:spPr bwMode="auto">
          <a:xfrm>
            <a:off x="1752600" y="304800"/>
            <a:ext cx="5410200" cy="1692771"/>
          </a:xfrm>
          <a:prstGeom prst="rect">
            <a:avLst/>
          </a:prstGeom>
          <a:noFill/>
          <a:ln w="9525">
            <a:noFill/>
            <a:miter lim="800000"/>
            <a:headEnd/>
            <a:tailEnd/>
          </a:ln>
          <a:effectLst/>
        </p:spPr>
        <p:txBody>
          <a:bodyPr>
            <a:spAutoFit/>
          </a:bodyPr>
          <a:lstStyle/>
          <a:p>
            <a:pPr algn="ctr">
              <a:spcBef>
                <a:spcPct val="50000"/>
              </a:spcBef>
            </a:pPr>
            <a:r>
              <a:rPr lang="en-US" sz="3200" b="1" dirty="0" smtClean="0"/>
              <a:t>REFERENCE</a:t>
            </a:r>
          </a:p>
          <a:p>
            <a:pPr algn="ctr">
              <a:spcBef>
                <a:spcPct val="50000"/>
              </a:spcBef>
            </a:pPr>
            <a:r>
              <a:rPr lang="en-US" sz="1600" b="1" dirty="0"/>
              <a:t>(for </a:t>
            </a:r>
            <a:r>
              <a:rPr lang="en-US" sz="1600" b="1" dirty="0" smtClean="0"/>
              <a:t>case study)</a:t>
            </a:r>
            <a:endParaRPr lang="en-US" sz="1600" b="1" dirty="0"/>
          </a:p>
          <a:p>
            <a:pPr algn="ctr">
              <a:spcBef>
                <a:spcPct val="50000"/>
              </a:spcBef>
            </a:pPr>
            <a:endParaRPr lang="en-US" sz="3200" b="1" dirty="0"/>
          </a:p>
        </p:txBody>
      </p:sp>
      <p:sp>
        <p:nvSpPr>
          <p:cNvPr id="2" name="Rettangolo 1"/>
          <p:cNvSpPr/>
          <p:nvPr/>
        </p:nvSpPr>
        <p:spPr>
          <a:xfrm>
            <a:off x="228600" y="1447800"/>
            <a:ext cx="8458200" cy="830997"/>
          </a:xfrm>
          <a:prstGeom prst="rect">
            <a:avLst/>
          </a:prstGeom>
        </p:spPr>
        <p:txBody>
          <a:bodyPr wrap="square">
            <a:spAutoFit/>
          </a:bodyPr>
          <a:lstStyle/>
          <a:p>
            <a:pPr>
              <a:spcBef>
                <a:spcPct val="50000"/>
              </a:spcBef>
            </a:pPr>
            <a:r>
              <a:rPr lang="it-IT" b="1" dirty="0" smtClean="0"/>
              <a:t>VCR</a:t>
            </a:r>
            <a:r>
              <a:rPr lang="it-IT" dirty="0" smtClean="0"/>
              <a:t>: J</a:t>
            </a:r>
            <a:r>
              <a:rPr lang="it-IT" dirty="0"/>
              <a:t>. H. </a:t>
            </a:r>
            <a:r>
              <a:rPr lang="it-IT" dirty="0" err="1"/>
              <a:t>Rohlfs</a:t>
            </a:r>
            <a:r>
              <a:rPr lang="it-IT" dirty="0"/>
              <a:t>, </a:t>
            </a:r>
            <a:r>
              <a:rPr lang="it-IT" dirty="0" smtClean="0"/>
              <a:t>2003, </a:t>
            </a:r>
            <a:r>
              <a:rPr lang="it-IT" i="1" dirty="0" err="1"/>
              <a:t>Bandwagon</a:t>
            </a:r>
            <a:r>
              <a:rPr lang="it-IT" i="1" dirty="0"/>
              <a:t> </a:t>
            </a:r>
            <a:r>
              <a:rPr lang="it-IT" i="1" dirty="0" err="1"/>
              <a:t>effects</a:t>
            </a:r>
            <a:r>
              <a:rPr lang="it-IT" i="1" dirty="0"/>
              <a:t> in high-</a:t>
            </a:r>
            <a:r>
              <a:rPr lang="it-IT" i="1" dirty="0" err="1"/>
              <a:t>technology</a:t>
            </a:r>
            <a:r>
              <a:rPr lang="it-IT" i="1" dirty="0"/>
              <a:t> industries</a:t>
            </a:r>
            <a:r>
              <a:rPr lang="it-IT" dirty="0"/>
              <a:t>, MIT, Boston, </a:t>
            </a:r>
            <a:r>
              <a:rPr lang="it-IT" dirty="0" err="1" smtClean="0"/>
              <a:t>Chapter</a:t>
            </a:r>
            <a:r>
              <a:rPr lang="it-IT" dirty="0" smtClean="0"/>
              <a:t> 10.</a:t>
            </a:r>
          </a:p>
        </p:txBody>
      </p:sp>
    </p:spTree>
    <p:extLst>
      <p:ext uri="{BB962C8B-B14F-4D97-AF65-F5344CB8AC3E}">
        <p14:creationId xmlns:p14="http://schemas.microsoft.com/office/powerpoint/2010/main" val="26982882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egnaposto numero diapositiva 3"/>
          <p:cNvSpPr>
            <a:spLocks noGrp="1"/>
          </p:cNvSpPr>
          <p:nvPr>
            <p:ph type="sldNum" sz="quarter" idx="12"/>
          </p:nvPr>
        </p:nvSpPr>
        <p:spPr/>
        <p:txBody>
          <a:bodyPr/>
          <a:lstStyle/>
          <a:p>
            <a:fld id="{B7790A64-955A-470D-91CC-D4ABABCD2CE3}" type="slidenum">
              <a:rPr lang="it-IT"/>
              <a:pPr/>
              <a:t>23</a:t>
            </a:fld>
            <a:endParaRPr lang="it-IT"/>
          </a:p>
        </p:txBody>
      </p:sp>
      <p:sp>
        <p:nvSpPr>
          <p:cNvPr id="155652" name="Text Box 4"/>
          <p:cNvSpPr txBox="1">
            <a:spLocks noChangeArrowheads="1"/>
          </p:cNvSpPr>
          <p:nvPr/>
        </p:nvSpPr>
        <p:spPr bwMode="auto">
          <a:xfrm>
            <a:off x="1752600" y="304800"/>
            <a:ext cx="5410200" cy="954107"/>
          </a:xfrm>
          <a:prstGeom prst="rect">
            <a:avLst/>
          </a:prstGeom>
          <a:noFill/>
          <a:ln w="9525">
            <a:noFill/>
            <a:miter lim="800000"/>
            <a:headEnd/>
            <a:tailEnd/>
          </a:ln>
          <a:effectLst/>
        </p:spPr>
        <p:txBody>
          <a:bodyPr>
            <a:spAutoFit/>
          </a:bodyPr>
          <a:lstStyle/>
          <a:p>
            <a:pPr algn="ctr">
              <a:spcBef>
                <a:spcPct val="50000"/>
              </a:spcBef>
            </a:pPr>
            <a:r>
              <a:rPr lang="en-US" sz="3200" b="1" dirty="0"/>
              <a:t>ESSENTIAL </a:t>
            </a:r>
            <a:r>
              <a:rPr lang="en-US" sz="3200" b="1" dirty="0" smtClean="0"/>
              <a:t>REFERENCES</a:t>
            </a:r>
          </a:p>
          <a:p>
            <a:pPr algn="ctr">
              <a:spcBef>
                <a:spcPct val="50000"/>
              </a:spcBef>
            </a:pPr>
            <a:r>
              <a:rPr lang="en-US" sz="1600" b="1" dirty="0" smtClean="0"/>
              <a:t>(for this and upcoming lectures on network economics)</a:t>
            </a:r>
            <a:endParaRPr lang="en-US" sz="1600" b="1" dirty="0"/>
          </a:p>
        </p:txBody>
      </p:sp>
      <p:sp>
        <p:nvSpPr>
          <p:cNvPr id="155653" name="Text Box 5"/>
          <p:cNvSpPr txBox="1">
            <a:spLocks noChangeArrowheads="1"/>
          </p:cNvSpPr>
          <p:nvPr/>
        </p:nvSpPr>
        <p:spPr bwMode="auto">
          <a:xfrm>
            <a:off x="228600" y="1281127"/>
            <a:ext cx="8610600" cy="2862322"/>
          </a:xfrm>
          <a:prstGeom prst="rect">
            <a:avLst/>
          </a:prstGeom>
          <a:noFill/>
          <a:ln w="9525">
            <a:noFill/>
            <a:miter lim="800000"/>
            <a:headEnd/>
            <a:tailEnd/>
          </a:ln>
          <a:effectLst/>
        </p:spPr>
        <p:txBody>
          <a:bodyPr>
            <a:spAutoFit/>
          </a:bodyPr>
          <a:lstStyle/>
          <a:p>
            <a:pPr>
              <a:spcBef>
                <a:spcPct val="50000"/>
              </a:spcBef>
            </a:pPr>
            <a:r>
              <a:rPr lang="it-IT" dirty="0"/>
              <a:t>L. Cabral</a:t>
            </a:r>
            <a:r>
              <a:rPr lang="it-IT" dirty="0" smtClean="0"/>
              <a:t>, </a:t>
            </a:r>
            <a:r>
              <a:rPr lang="it-IT" dirty="0" err="1" smtClean="0"/>
              <a:t>Introduction</a:t>
            </a:r>
            <a:r>
              <a:rPr lang="it-IT" dirty="0" smtClean="0"/>
              <a:t> to </a:t>
            </a:r>
            <a:r>
              <a:rPr lang="it-IT" i="1" dirty="0"/>
              <a:t>Industrial </a:t>
            </a:r>
            <a:r>
              <a:rPr lang="it-IT" i="1" dirty="0" err="1"/>
              <a:t>organization</a:t>
            </a:r>
            <a:r>
              <a:rPr lang="it-IT" i="1" dirty="0" smtClean="0"/>
              <a:t>, I </a:t>
            </a:r>
            <a:r>
              <a:rPr lang="it-IT" i="1" dirty="0" err="1" smtClean="0"/>
              <a:t>edition</a:t>
            </a:r>
            <a:r>
              <a:rPr lang="it-IT" i="1" dirty="0" smtClean="0"/>
              <a:t>, </a:t>
            </a:r>
            <a:r>
              <a:rPr lang="it-IT" dirty="0" smtClean="0"/>
              <a:t>2000</a:t>
            </a:r>
            <a:r>
              <a:rPr lang="it-IT" dirty="0"/>
              <a:t>, </a:t>
            </a:r>
            <a:r>
              <a:rPr lang="it-IT" dirty="0" err="1"/>
              <a:t>Chapter</a:t>
            </a:r>
            <a:r>
              <a:rPr lang="it-IT" dirty="0"/>
              <a:t> 16.</a:t>
            </a:r>
            <a:endParaRPr lang="it-IT" i="1" dirty="0"/>
          </a:p>
          <a:p>
            <a:pPr>
              <a:spcBef>
                <a:spcPct val="50000"/>
              </a:spcBef>
            </a:pPr>
            <a:r>
              <a:rPr lang="it-IT" dirty="0"/>
              <a:t>J. H. </a:t>
            </a:r>
            <a:r>
              <a:rPr lang="it-IT" dirty="0" err="1"/>
              <a:t>Rohlfs</a:t>
            </a:r>
            <a:r>
              <a:rPr lang="it-IT" dirty="0"/>
              <a:t>, 2001, </a:t>
            </a:r>
            <a:r>
              <a:rPr lang="it-IT" i="1" dirty="0" err="1"/>
              <a:t>Bandwagon</a:t>
            </a:r>
            <a:r>
              <a:rPr lang="it-IT" i="1" dirty="0"/>
              <a:t> </a:t>
            </a:r>
            <a:r>
              <a:rPr lang="it-IT" i="1" dirty="0" err="1"/>
              <a:t>effects</a:t>
            </a:r>
            <a:r>
              <a:rPr lang="it-IT" i="1" dirty="0"/>
              <a:t> in high-</a:t>
            </a:r>
            <a:r>
              <a:rPr lang="it-IT" i="1" dirty="0" err="1"/>
              <a:t>technology</a:t>
            </a:r>
            <a:r>
              <a:rPr lang="it-IT" i="1" dirty="0"/>
              <a:t> </a:t>
            </a:r>
            <a:r>
              <a:rPr lang="it-IT" i="1" dirty="0" err="1"/>
              <a:t>industries</a:t>
            </a:r>
            <a:r>
              <a:rPr lang="it-IT" dirty="0"/>
              <a:t>, MIT, Boston, </a:t>
            </a:r>
            <a:r>
              <a:rPr lang="it-IT" dirty="0" err="1"/>
              <a:t>Chapters</a:t>
            </a:r>
            <a:r>
              <a:rPr lang="it-IT" dirty="0"/>
              <a:t> 3,4,5.</a:t>
            </a:r>
          </a:p>
          <a:p>
            <a:pPr>
              <a:spcBef>
                <a:spcPct val="50000"/>
              </a:spcBef>
            </a:pPr>
            <a:r>
              <a:rPr lang="it-IT" dirty="0" err="1"/>
              <a:t>Additional</a:t>
            </a:r>
            <a:r>
              <a:rPr lang="it-IT" dirty="0" smtClean="0"/>
              <a:t>:</a:t>
            </a:r>
            <a:endParaRPr lang="it-IT" dirty="0"/>
          </a:p>
          <a:p>
            <a:pPr>
              <a:spcBef>
                <a:spcPct val="50000"/>
              </a:spcBef>
            </a:pPr>
            <a:r>
              <a:rPr lang="it-IT" dirty="0"/>
              <a:t>C. </a:t>
            </a:r>
            <a:r>
              <a:rPr lang="it-IT" dirty="0" err="1"/>
              <a:t>Shapiro</a:t>
            </a:r>
            <a:r>
              <a:rPr lang="it-IT" dirty="0"/>
              <a:t> e H. R. </a:t>
            </a:r>
            <a:r>
              <a:rPr lang="it-IT" dirty="0" err="1"/>
              <a:t>Varian</a:t>
            </a:r>
            <a:r>
              <a:rPr lang="it-IT" dirty="0"/>
              <a:t>, 1999, </a:t>
            </a:r>
            <a:r>
              <a:rPr lang="it-IT" i="1" dirty="0"/>
              <a:t>Information </a:t>
            </a:r>
            <a:r>
              <a:rPr lang="it-IT" i="1" dirty="0" err="1"/>
              <a:t>rules</a:t>
            </a:r>
            <a:r>
              <a:rPr lang="it-IT" dirty="0"/>
              <a:t>, ETAS Libri</a:t>
            </a:r>
          </a:p>
        </p:txBody>
      </p:sp>
      <p:sp>
        <p:nvSpPr>
          <p:cNvPr id="155654" name="Rectangle 6"/>
          <p:cNvSpPr>
            <a:spLocks noChangeArrowheads="1"/>
          </p:cNvSpPr>
          <p:nvPr/>
        </p:nvSpPr>
        <p:spPr bwMode="auto">
          <a:xfrm>
            <a:off x="212436" y="4343400"/>
            <a:ext cx="8781473" cy="2677656"/>
          </a:xfrm>
          <a:prstGeom prst="rect">
            <a:avLst/>
          </a:prstGeom>
          <a:noFill/>
          <a:ln w="9525">
            <a:noFill/>
            <a:miter lim="800000"/>
            <a:headEnd/>
            <a:tailEnd/>
          </a:ln>
          <a:effectLst/>
        </p:spPr>
        <p:txBody>
          <a:bodyPr wrap="square" anchor="ctr">
            <a:spAutoFit/>
          </a:bodyPr>
          <a:lstStyle/>
          <a:p>
            <a:r>
              <a:rPr lang="it-IT" dirty="0"/>
              <a:t>Peter </a:t>
            </a:r>
            <a:r>
              <a:rPr lang="it-IT" dirty="0" err="1"/>
              <a:t>Grindley</a:t>
            </a:r>
            <a:r>
              <a:rPr lang="it-IT" dirty="0"/>
              <a:t>, 1995, </a:t>
            </a:r>
            <a:r>
              <a:rPr lang="it-IT" i="1" dirty="0" err="1"/>
              <a:t>Standards</a:t>
            </a:r>
            <a:r>
              <a:rPr lang="it-IT" i="1" dirty="0"/>
              <a:t>, </a:t>
            </a:r>
            <a:r>
              <a:rPr lang="it-IT" i="1" dirty="0" err="1"/>
              <a:t>Strategy</a:t>
            </a:r>
            <a:r>
              <a:rPr lang="it-IT" i="1" dirty="0"/>
              <a:t>, and </a:t>
            </a:r>
            <a:r>
              <a:rPr lang="it-IT" i="1" dirty="0" err="1"/>
              <a:t>Policy,Cases</a:t>
            </a:r>
            <a:r>
              <a:rPr lang="it-IT" i="1" dirty="0"/>
              <a:t> and Stories, </a:t>
            </a:r>
            <a:r>
              <a:rPr lang="it-IT" dirty="0"/>
              <a:t>Oxford </a:t>
            </a:r>
            <a:r>
              <a:rPr lang="it-IT" dirty="0" err="1"/>
              <a:t>University</a:t>
            </a:r>
            <a:r>
              <a:rPr lang="it-IT" dirty="0"/>
              <a:t> Press</a:t>
            </a:r>
            <a:r>
              <a:rPr lang="it-IT" dirty="0" smtClean="0"/>
              <a:t>.</a:t>
            </a:r>
          </a:p>
          <a:p>
            <a:endParaRPr lang="it-IT" dirty="0" smtClean="0"/>
          </a:p>
          <a:p>
            <a:r>
              <a:rPr lang="it-IT" dirty="0"/>
              <a:t>L. Cabral, </a:t>
            </a:r>
            <a:r>
              <a:rPr lang="it-IT" dirty="0" err="1"/>
              <a:t>Introduction</a:t>
            </a:r>
            <a:r>
              <a:rPr lang="it-IT" dirty="0"/>
              <a:t> to </a:t>
            </a:r>
            <a:r>
              <a:rPr lang="it-IT" i="1" dirty="0"/>
              <a:t>Industrial </a:t>
            </a:r>
            <a:r>
              <a:rPr lang="it-IT" i="1" dirty="0" err="1"/>
              <a:t>organization</a:t>
            </a:r>
            <a:r>
              <a:rPr lang="it-IT" i="1" dirty="0"/>
              <a:t>, </a:t>
            </a:r>
            <a:r>
              <a:rPr lang="it-IT" i="1" dirty="0" smtClean="0"/>
              <a:t>II </a:t>
            </a:r>
            <a:r>
              <a:rPr lang="it-IT" i="1" dirty="0" err="1" smtClean="0"/>
              <a:t>edition</a:t>
            </a:r>
            <a:r>
              <a:rPr lang="it-IT" i="1" dirty="0" smtClean="0"/>
              <a:t>, </a:t>
            </a:r>
            <a:r>
              <a:rPr lang="it-IT" dirty="0" smtClean="0"/>
              <a:t>2018, </a:t>
            </a:r>
            <a:r>
              <a:rPr lang="it-IT" dirty="0" err="1"/>
              <a:t>Chapter</a:t>
            </a:r>
            <a:r>
              <a:rPr lang="it-IT" dirty="0"/>
              <a:t> 16.</a:t>
            </a:r>
            <a:endParaRPr lang="it-IT" i="1" dirty="0"/>
          </a:p>
          <a:p>
            <a:endParaRPr lang="it-IT" dirty="0" smtClean="0"/>
          </a:p>
          <a:p>
            <a:endParaRPr lang="it-IT" dirty="0"/>
          </a:p>
        </p:txBody>
      </p:sp>
    </p:spTree>
    <p:extLst>
      <p:ext uri="{BB962C8B-B14F-4D97-AF65-F5344CB8AC3E}">
        <p14:creationId xmlns:p14="http://schemas.microsoft.com/office/powerpoint/2010/main" val="16558588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numero diapositiva 1"/>
          <p:cNvSpPr>
            <a:spLocks noGrp="1"/>
          </p:cNvSpPr>
          <p:nvPr>
            <p:ph type="sldNum" sz="quarter" idx="12"/>
          </p:nvPr>
        </p:nvSpPr>
        <p:spPr/>
        <p:txBody>
          <a:bodyPr/>
          <a:lstStyle/>
          <a:p>
            <a:fld id="{8EAADAE7-CF61-4413-9610-FD6685ADE924}" type="slidenum">
              <a:rPr lang="it-IT" smtClean="0"/>
              <a:pPr/>
              <a:t>24</a:t>
            </a:fld>
            <a:endParaRPr lang="it-IT"/>
          </a:p>
        </p:txBody>
      </p:sp>
      <p:sp>
        <p:nvSpPr>
          <p:cNvPr id="4" name="CasellaDiTesto 3"/>
          <p:cNvSpPr txBox="1"/>
          <p:nvPr/>
        </p:nvSpPr>
        <p:spPr>
          <a:xfrm>
            <a:off x="533400" y="2667000"/>
            <a:ext cx="8305800" cy="3508653"/>
          </a:xfrm>
          <a:prstGeom prst="rect">
            <a:avLst/>
          </a:prstGeom>
          <a:noFill/>
        </p:spPr>
        <p:txBody>
          <a:bodyPr wrap="square" rtlCol="0">
            <a:spAutoFit/>
          </a:bodyPr>
          <a:lstStyle/>
          <a:p>
            <a:pPr algn="ctr"/>
            <a:r>
              <a:rPr lang="en-US" sz="6600" dirty="0" smtClean="0">
                <a:solidFill>
                  <a:srgbClr val="FF3300"/>
                </a:solidFill>
              </a:rPr>
              <a:t>Strategic positioning decisions</a:t>
            </a:r>
          </a:p>
          <a:p>
            <a:pPr algn="ctr"/>
            <a:r>
              <a:rPr lang="en-US" sz="6600" dirty="0" smtClean="0">
                <a:solidFill>
                  <a:srgbClr val="FF3300"/>
                </a:solidFill>
              </a:rPr>
              <a:t>(</a:t>
            </a:r>
            <a:r>
              <a:rPr lang="en-US" sz="6600" dirty="0" err="1" smtClean="0">
                <a:solidFill>
                  <a:srgbClr val="FF3300"/>
                </a:solidFill>
              </a:rPr>
              <a:t>Grindley</a:t>
            </a:r>
            <a:r>
              <a:rPr lang="en-US" sz="6600" dirty="0" smtClean="0">
                <a:solidFill>
                  <a:srgbClr val="FF3300"/>
                </a:solidFill>
              </a:rPr>
              <a:t> 1995)</a:t>
            </a:r>
          </a:p>
          <a:p>
            <a:endParaRPr lang="en-US" dirty="0"/>
          </a:p>
        </p:txBody>
      </p:sp>
      <p:sp>
        <p:nvSpPr>
          <p:cNvPr id="5" name="CasellaDiTesto 4"/>
          <p:cNvSpPr txBox="1"/>
          <p:nvPr/>
        </p:nvSpPr>
        <p:spPr>
          <a:xfrm>
            <a:off x="2438400" y="838200"/>
            <a:ext cx="5486400" cy="1107996"/>
          </a:xfrm>
          <a:prstGeom prst="rect">
            <a:avLst/>
          </a:prstGeom>
          <a:noFill/>
        </p:spPr>
        <p:txBody>
          <a:bodyPr wrap="square" rtlCol="0">
            <a:spAutoFit/>
          </a:bodyPr>
          <a:lstStyle/>
          <a:p>
            <a:r>
              <a:rPr lang="en-US" sz="6600" dirty="0" smtClean="0">
                <a:solidFill>
                  <a:srgbClr val="FF3300"/>
                </a:solidFill>
              </a:rPr>
              <a:t>APPENDIX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idx="1"/>
          </p:nvPr>
        </p:nvSpPr>
        <p:spPr>
          <a:xfrm>
            <a:off x="381000" y="990600"/>
            <a:ext cx="8229600" cy="3323987"/>
          </a:xfrm>
          <a:noFill/>
        </p:spPr>
        <p:txBody>
          <a:bodyPr>
            <a:spAutoFit/>
          </a:bodyPr>
          <a:lstStyle/>
          <a:p>
            <a:pPr eaLnBrk="1" hangingPunct="1">
              <a:spcBef>
                <a:spcPts val="0"/>
              </a:spcBef>
              <a:spcAft>
                <a:spcPts val="600"/>
              </a:spcAft>
              <a:buNone/>
            </a:pPr>
            <a:r>
              <a:rPr lang="en-US" sz="2000" b="1" dirty="0" smtClean="0"/>
              <a:t>Sponsor/defend</a:t>
            </a:r>
            <a:r>
              <a:rPr lang="en-US" sz="2000" dirty="0" smtClean="0"/>
              <a:t>: development of a standard and restriction of the use towards concurrent firms (high licensing fees)</a:t>
            </a:r>
          </a:p>
          <a:p>
            <a:pPr eaLnBrk="1" hangingPunct="1">
              <a:spcBef>
                <a:spcPts val="0"/>
              </a:spcBef>
              <a:spcAft>
                <a:spcPts val="600"/>
              </a:spcAft>
              <a:buNone/>
            </a:pPr>
            <a:endParaRPr lang="en-US" sz="2000" dirty="0" smtClean="0"/>
          </a:p>
          <a:p>
            <a:pPr eaLnBrk="1" hangingPunct="1">
              <a:spcBef>
                <a:spcPts val="0"/>
              </a:spcBef>
              <a:spcAft>
                <a:spcPts val="600"/>
              </a:spcAft>
              <a:buNone/>
            </a:pPr>
            <a:r>
              <a:rPr lang="en-US" sz="2000" b="1" dirty="0" smtClean="0"/>
              <a:t>Give away</a:t>
            </a:r>
            <a:r>
              <a:rPr lang="en-US" sz="2000" dirty="0" smtClean="0"/>
              <a:t>: possibility for the concurrent firms to use the standard without restriction or with low licensing fees</a:t>
            </a:r>
          </a:p>
          <a:p>
            <a:pPr eaLnBrk="1" hangingPunct="1">
              <a:spcBef>
                <a:spcPts val="0"/>
              </a:spcBef>
              <a:spcAft>
                <a:spcPts val="600"/>
              </a:spcAft>
              <a:buNone/>
            </a:pPr>
            <a:endParaRPr lang="en-US" sz="2000" dirty="0" smtClean="0"/>
          </a:p>
          <a:p>
            <a:pPr eaLnBrk="1" hangingPunct="1">
              <a:spcBef>
                <a:spcPts val="0"/>
              </a:spcBef>
              <a:spcAft>
                <a:spcPts val="600"/>
              </a:spcAft>
              <a:buNone/>
            </a:pPr>
            <a:r>
              <a:rPr lang="en-US" sz="2000" b="1" dirty="0" smtClean="0"/>
              <a:t>License in</a:t>
            </a:r>
            <a:r>
              <a:rPr lang="en-US" sz="2000" dirty="0" smtClean="0"/>
              <a:t>: use of a standard developed by another firm</a:t>
            </a:r>
          </a:p>
          <a:p>
            <a:pPr eaLnBrk="1" hangingPunct="1">
              <a:spcBef>
                <a:spcPts val="0"/>
              </a:spcBef>
              <a:spcAft>
                <a:spcPts val="600"/>
              </a:spcAft>
              <a:buNone/>
            </a:pPr>
            <a:endParaRPr lang="en-US" sz="2000" dirty="0" smtClean="0"/>
          </a:p>
          <a:p>
            <a:pPr eaLnBrk="1" hangingPunct="1">
              <a:spcBef>
                <a:spcPts val="0"/>
              </a:spcBef>
              <a:spcAft>
                <a:spcPts val="600"/>
              </a:spcAft>
              <a:buNone/>
            </a:pPr>
            <a:r>
              <a:rPr lang="en-US" sz="2000" b="1" dirty="0" smtClean="0"/>
              <a:t>Clone</a:t>
            </a:r>
            <a:r>
              <a:rPr lang="en-US" sz="2000" dirty="0" smtClean="0"/>
              <a:t>: use of an open standard without restriction</a:t>
            </a:r>
          </a:p>
        </p:txBody>
      </p:sp>
      <p:sp>
        <p:nvSpPr>
          <p:cNvPr id="39938" name="Segnaposto numero diapositiva 5"/>
          <p:cNvSpPr>
            <a:spLocks noGrp="1"/>
          </p:cNvSpPr>
          <p:nvPr>
            <p:ph type="sldNum" sz="quarter" idx="4294967295"/>
          </p:nvPr>
        </p:nvSpPr>
        <p:spPr>
          <a:xfrm>
            <a:off x="6553200" y="6248400"/>
            <a:ext cx="1905000" cy="457200"/>
          </a:xfrm>
          <a:prstGeom prst="rect">
            <a:avLst/>
          </a:prstGeom>
          <a:noFill/>
        </p:spPr>
        <p:txBody>
          <a:bodyPr/>
          <a:lstStyle/>
          <a:p>
            <a:fld id="{DD66C133-4F81-4400-85E9-716FD2DCA32A}" type="slidenum">
              <a:rPr lang="it-IT" smtClean="0"/>
              <a:pPr/>
              <a:t>25</a:t>
            </a:fld>
            <a:endParaRPr lang="it-IT" smtClean="0"/>
          </a:p>
        </p:txBody>
      </p:sp>
      <p:sp>
        <p:nvSpPr>
          <p:cNvPr id="5" name="Text Box 2"/>
          <p:cNvSpPr txBox="1">
            <a:spLocks noChangeArrowheads="1"/>
          </p:cNvSpPr>
          <p:nvPr/>
        </p:nvSpPr>
        <p:spPr bwMode="auto">
          <a:xfrm>
            <a:off x="357158" y="214290"/>
            <a:ext cx="5257800" cy="523220"/>
          </a:xfrm>
          <a:prstGeom prst="rect">
            <a:avLst/>
          </a:prstGeom>
          <a:noFill/>
          <a:ln w="9525">
            <a:noFill/>
            <a:miter lim="800000"/>
            <a:headEnd/>
            <a:tailEnd/>
          </a:ln>
        </p:spPr>
        <p:txBody>
          <a:bodyPr>
            <a:spAutoFit/>
          </a:bodyPr>
          <a:lstStyle/>
          <a:p>
            <a:pPr lvl="0" eaLnBrk="0" hangingPunct="0">
              <a:buClr>
                <a:srgbClr val="000000"/>
              </a:buClr>
              <a:buSzPct val="75000"/>
            </a:pPr>
            <a:r>
              <a:rPr lang="en-GB" sz="2800" b="1" dirty="0" smtClean="0">
                <a:solidFill>
                  <a:srgbClr val="FF9900"/>
                </a:solidFill>
                <a:effectLst>
                  <a:outerShdw blurRad="38100" dist="38100" dir="2700000" algn="tl">
                    <a:srgbClr val="C0C0C0"/>
                  </a:outerShdw>
                </a:effectLst>
                <a:latin typeface="Tahoma"/>
              </a:rPr>
              <a:t> 4 Strategies</a:t>
            </a:r>
            <a:endParaRPr lang="en-GB" sz="2800" b="1" dirty="0">
              <a:solidFill>
                <a:srgbClr val="FF9900"/>
              </a:solidFill>
              <a:effectLst>
                <a:outerShdw blurRad="38100" dist="38100" dir="2700000" algn="tl">
                  <a:srgbClr val="C0C0C0"/>
                </a:outerShdw>
              </a:effectLst>
              <a:latin typeface="Tahoma"/>
            </a:endParaRPr>
          </a:p>
        </p:txBody>
      </p:sp>
      <p:graphicFrame>
        <p:nvGraphicFramePr>
          <p:cNvPr id="9" name="Tabella 8"/>
          <p:cNvGraphicFramePr>
            <a:graphicFrameLocks noGrp="1"/>
          </p:cNvGraphicFramePr>
          <p:nvPr/>
        </p:nvGraphicFramePr>
        <p:xfrm>
          <a:off x="1115616" y="4581127"/>
          <a:ext cx="6840759" cy="1440161"/>
        </p:xfrm>
        <a:graphic>
          <a:graphicData uri="http://schemas.openxmlformats.org/drawingml/2006/table">
            <a:tbl>
              <a:tblPr firstRow="1" bandRow="1">
                <a:tableStyleId>{5C22544A-7EE6-4342-B048-85BDC9FD1C3A}</a:tableStyleId>
              </a:tblPr>
              <a:tblGrid>
                <a:gridCol w="2280253">
                  <a:extLst>
                    <a:ext uri="{9D8B030D-6E8A-4147-A177-3AD203B41FA5}">
                      <a16:colId xmlns:a16="http://schemas.microsoft.com/office/drawing/2014/main" val="20000"/>
                    </a:ext>
                  </a:extLst>
                </a:gridCol>
                <a:gridCol w="2280253">
                  <a:extLst>
                    <a:ext uri="{9D8B030D-6E8A-4147-A177-3AD203B41FA5}">
                      <a16:colId xmlns:a16="http://schemas.microsoft.com/office/drawing/2014/main" val="20001"/>
                    </a:ext>
                  </a:extLst>
                </a:gridCol>
                <a:gridCol w="2280253">
                  <a:extLst>
                    <a:ext uri="{9D8B030D-6E8A-4147-A177-3AD203B41FA5}">
                      <a16:colId xmlns:a16="http://schemas.microsoft.com/office/drawing/2014/main" val="20002"/>
                    </a:ext>
                  </a:extLst>
                </a:gridCol>
              </a:tblGrid>
              <a:tr h="541119">
                <a:tc>
                  <a:txBody>
                    <a:bodyPr/>
                    <a:lstStyle/>
                    <a:p>
                      <a:endParaRPr lang="it-IT" dirty="0"/>
                    </a:p>
                  </a:txBody>
                  <a:tcPr/>
                </a:tc>
                <a:tc>
                  <a:txBody>
                    <a:bodyPr/>
                    <a:lstStyle/>
                    <a:p>
                      <a:r>
                        <a:rPr lang="it-IT" dirty="0" err="1" smtClean="0"/>
                        <a:t>Closed</a:t>
                      </a:r>
                      <a:r>
                        <a:rPr lang="it-IT" dirty="0" smtClean="0"/>
                        <a:t> </a:t>
                      </a:r>
                      <a:r>
                        <a:rPr lang="it-IT" dirty="0" err="1" smtClean="0"/>
                        <a:t>std</a:t>
                      </a:r>
                      <a:endParaRPr lang="it-IT" dirty="0"/>
                    </a:p>
                  </a:txBody>
                  <a:tcPr/>
                </a:tc>
                <a:tc>
                  <a:txBody>
                    <a:bodyPr/>
                    <a:lstStyle/>
                    <a:p>
                      <a:r>
                        <a:rPr lang="it-IT" dirty="0" smtClean="0"/>
                        <a:t>Open</a:t>
                      </a:r>
                      <a:r>
                        <a:rPr lang="it-IT" baseline="0" dirty="0" smtClean="0"/>
                        <a:t> </a:t>
                      </a:r>
                      <a:r>
                        <a:rPr lang="it-IT" baseline="0" dirty="0" err="1" smtClean="0"/>
                        <a:t>std</a:t>
                      </a:r>
                      <a:endParaRPr lang="it-IT" dirty="0"/>
                    </a:p>
                  </a:txBody>
                  <a:tcPr/>
                </a:tc>
                <a:extLst>
                  <a:ext uri="{0D108BD9-81ED-4DB2-BD59-A6C34878D82A}">
                    <a16:rowId xmlns:a16="http://schemas.microsoft.com/office/drawing/2014/main" val="10000"/>
                  </a:ext>
                </a:extLst>
              </a:tr>
              <a:tr h="466994">
                <a:tc>
                  <a:txBody>
                    <a:bodyPr/>
                    <a:lstStyle/>
                    <a:p>
                      <a:r>
                        <a:rPr lang="it-IT" dirty="0" err="1" smtClean="0"/>
                        <a:t>Lead</a:t>
                      </a:r>
                      <a:r>
                        <a:rPr lang="it-IT" dirty="0" smtClean="0"/>
                        <a:t> (</a:t>
                      </a:r>
                      <a:r>
                        <a:rPr lang="it-IT" dirty="0" err="1" smtClean="0"/>
                        <a:t>development</a:t>
                      </a:r>
                      <a:r>
                        <a:rPr lang="it-IT" dirty="0" smtClean="0"/>
                        <a:t>)</a:t>
                      </a:r>
                      <a:endParaRPr lang="it-IT" dirty="0"/>
                    </a:p>
                  </a:txBody>
                  <a:tcPr/>
                </a:tc>
                <a:tc>
                  <a:txBody>
                    <a:bodyPr/>
                    <a:lstStyle/>
                    <a:p>
                      <a:r>
                        <a:rPr lang="it-IT" dirty="0" smtClean="0"/>
                        <a:t>SPONSOR/DEFEND</a:t>
                      </a:r>
                      <a:endParaRPr lang="it-IT" dirty="0"/>
                    </a:p>
                  </a:txBody>
                  <a:tcPr/>
                </a:tc>
                <a:tc>
                  <a:txBody>
                    <a:bodyPr/>
                    <a:lstStyle/>
                    <a:p>
                      <a:r>
                        <a:rPr lang="it-IT" dirty="0" smtClean="0"/>
                        <a:t>GIVE AWAY</a:t>
                      </a:r>
                      <a:endParaRPr lang="it-IT" dirty="0"/>
                    </a:p>
                  </a:txBody>
                  <a:tcPr/>
                </a:tc>
                <a:extLst>
                  <a:ext uri="{0D108BD9-81ED-4DB2-BD59-A6C34878D82A}">
                    <a16:rowId xmlns:a16="http://schemas.microsoft.com/office/drawing/2014/main" val="10001"/>
                  </a:ext>
                </a:extLst>
              </a:tr>
              <a:tr h="432048">
                <a:tc>
                  <a:txBody>
                    <a:bodyPr/>
                    <a:lstStyle/>
                    <a:p>
                      <a:r>
                        <a:rPr lang="it-IT" dirty="0" err="1" smtClean="0"/>
                        <a:t>Follow</a:t>
                      </a:r>
                      <a:r>
                        <a:rPr lang="it-IT" dirty="0" smtClean="0"/>
                        <a:t> (</a:t>
                      </a:r>
                      <a:r>
                        <a:rPr lang="it-IT" dirty="0" err="1" smtClean="0"/>
                        <a:t>adoption</a:t>
                      </a:r>
                      <a:r>
                        <a:rPr lang="it-IT" dirty="0" smtClean="0"/>
                        <a:t>)</a:t>
                      </a:r>
                      <a:endParaRPr lang="it-IT" dirty="0"/>
                    </a:p>
                  </a:txBody>
                  <a:tcPr/>
                </a:tc>
                <a:tc>
                  <a:txBody>
                    <a:bodyPr/>
                    <a:lstStyle/>
                    <a:p>
                      <a:r>
                        <a:rPr lang="it-IT" dirty="0" smtClean="0"/>
                        <a:t>LICENSE IN</a:t>
                      </a:r>
                      <a:endParaRPr lang="it-IT" dirty="0"/>
                    </a:p>
                  </a:txBody>
                  <a:tcPr/>
                </a:tc>
                <a:tc>
                  <a:txBody>
                    <a:bodyPr/>
                    <a:lstStyle/>
                    <a:p>
                      <a:r>
                        <a:rPr lang="it-IT" dirty="0" smtClean="0"/>
                        <a:t>CLONE</a:t>
                      </a:r>
                      <a:endParaRPr lang="it-IT" dirty="0"/>
                    </a:p>
                  </a:txBody>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p:cNvSpPr>
            <a:spLocks noGrp="1"/>
          </p:cNvSpPr>
          <p:nvPr>
            <p:ph idx="1"/>
          </p:nvPr>
        </p:nvSpPr>
        <p:spPr/>
        <p:txBody>
          <a:bodyPr/>
          <a:lstStyle/>
          <a:p>
            <a:r>
              <a:rPr lang="it-IT" b="1" dirty="0" err="1" smtClean="0"/>
              <a:t>Strategic</a:t>
            </a:r>
            <a:r>
              <a:rPr lang="it-IT" b="1" dirty="0" smtClean="0"/>
              <a:t> </a:t>
            </a:r>
            <a:r>
              <a:rPr lang="it-IT" b="1" dirty="0" err="1" smtClean="0"/>
              <a:t>positioning</a:t>
            </a:r>
            <a:r>
              <a:rPr lang="it-IT" dirty="0" smtClean="0"/>
              <a:t>: </a:t>
            </a:r>
            <a:r>
              <a:rPr lang="it-IT" dirty="0" err="1" smtClean="0"/>
              <a:t>costs</a:t>
            </a:r>
            <a:r>
              <a:rPr lang="it-IT" dirty="0" smtClean="0"/>
              <a:t> and </a:t>
            </a:r>
            <a:r>
              <a:rPr lang="it-IT" dirty="0" err="1" smtClean="0"/>
              <a:t>benefits</a:t>
            </a:r>
            <a:endParaRPr lang="it-IT" dirty="0"/>
          </a:p>
        </p:txBody>
      </p:sp>
      <p:pic>
        <p:nvPicPr>
          <p:cNvPr id="61442" name="Picture 2"/>
          <p:cNvPicPr>
            <a:picLocks noChangeAspect="1" noChangeArrowheads="1"/>
          </p:cNvPicPr>
          <p:nvPr/>
        </p:nvPicPr>
        <p:blipFill>
          <a:blip r:embed="rId2" cstate="print"/>
          <a:srcRect/>
          <a:stretch>
            <a:fillRect/>
          </a:stretch>
        </p:blipFill>
        <p:spPr bwMode="auto">
          <a:xfrm>
            <a:off x="650974" y="1556792"/>
            <a:ext cx="7900177" cy="4824536"/>
          </a:xfrm>
          <a:prstGeom prst="rect">
            <a:avLst/>
          </a:prstGeom>
          <a:noFill/>
          <a:ln w="9525">
            <a:noFill/>
            <a:miter lim="800000"/>
            <a:headEnd/>
            <a:tailEnd/>
          </a:ln>
        </p:spPr>
      </p:pic>
      <p:sp>
        <p:nvSpPr>
          <p:cNvPr id="8" name="CasellaDiTesto 7"/>
          <p:cNvSpPr txBox="1"/>
          <p:nvPr/>
        </p:nvSpPr>
        <p:spPr>
          <a:xfrm>
            <a:off x="5652120" y="1691516"/>
            <a:ext cx="2412776" cy="369332"/>
          </a:xfrm>
          <a:prstGeom prst="rect">
            <a:avLst/>
          </a:prstGeom>
          <a:solidFill>
            <a:schemeClr val="bg1"/>
          </a:solidFill>
          <a:ln>
            <a:noFill/>
          </a:ln>
        </p:spPr>
        <p:txBody>
          <a:bodyPr wrap="square" rtlCol="0">
            <a:spAutoFit/>
          </a:bodyPr>
          <a:lstStyle/>
          <a:p>
            <a:r>
              <a:rPr lang="it-IT" dirty="0" smtClean="0"/>
              <a:t>Open standard</a:t>
            </a:r>
            <a:endParaRPr lang="it-IT" dirty="0"/>
          </a:p>
        </p:txBody>
      </p:sp>
      <p:sp>
        <p:nvSpPr>
          <p:cNvPr id="9" name="CasellaDiTesto 8"/>
          <p:cNvSpPr txBox="1"/>
          <p:nvPr/>
        </p:nvSpPr>
        <p:spPr>
          <a:xfrm>
            <a:off x="2915816" y="1691516"/>
            <a:ext cx="2412776" cy="369332"/>
          </a:xfrm>
          <a:prstGeom prst="rect">
            <a:avLst/>
          </a:prstGeom>
          <a:solidFill>
            <a:schemeClr val="bg1"/>
          </a:solidFill>
          <a:ln>
            <a:noFill/>
          </a:ln>
        </p:spPr>
        <p:txBody>
          <a:bodyPr wrap="square" rtlCol="0">
            <a:spAutoFit/>
          </a:bodyPr>
          <a:lstStyle/>
          <a:p>
            <a:r>
              <a:rPr lang="it-IT" dirty="0" err="1" smtClean="0"/>
              <a:t>Closed</a:t>
            </a:r>
            <a:r>
              <a:rPr lang="it-IT" dirty="0" smtClean="0"/>
              <a:t> standard</a:t>
            </a:r>
            <a:endParaRPr lang="it-IT" dirty="0"/>
          </a:p>
        </p:txBody>
      </p:sp>
      <p:sp>
        <p:nvSpPr>
          <p:cNvPr id="10" name="CasellaDiTesto 9"/>
          <p:cNvSpPr txBox="1"/>
          <p:nvPr/>
        </p:nvSpPr>
        <p:spPr>
          <a:xfrm>
            <a:off x="755576" y="2267580"/>
            <a:ext cx="1800200" cy="369332"/>
          </a:xfrm>
          <a:prstGeom prst="rect">
            <a:avLst/>
          </a:prstGeom>
          <a:solidFill>
            <a:schemeClr val="bg1"/>
          </a:solidFill>
          <a:ln>
            <a:noFill/>
          </a:ln>
        </p:spPr>
        <p:txBody>
          <a:bodyPr wrap="square" rtlCol="0">
            <a:spAutoFit/>
          </a:bodyPr>
          <a:lstStyle/>
          <a:p>
            <a:r>
              <a:rPr lang="it-IT" dirty="0" err="1" smtClean="0"/>
              <a:t>Lead</a:t>
            </a:r>
            <a:endParaRPr lang="it-IT" dirty="0"/>
          </a:p>
        </p:txBody>
      </p:sp>
      <p:sp>
        <p:nvSpPr>
          <p:cNvPr id="11" name="CasellaDiTesto 10"/>
          <p:cNvSpPr txBox="1"/>
          <p:nvPr/>
        </p:nvSpPr>
        <p:spPr>
          <a:xfrm>
            <a:off x="755576" y="4643844"/>
            <a:ext cx="1800200" cy="369332"/>
          </a:xfrm>
          <a:prstGeom prst="rect">
            <a:avLst/>
          </a:prstGeom>
          <a:solidFill>
            <a:schemeClr val="bg1"/>
          </a:solidFill>
          <a:ln>
            <a:noFill/>
          </a:ln>
        </p:spPr>
        <p:txBody>
          <a:bodyPr wrap="square" rtlCol="0">
            <a:spAutoFit/>
          </a:bodyPr>
          <a:lstStyle/>
          <a:p>
            <a:r>
              <a:rPr lang="it-IT" dirty="0" err="1" smtClean="0"/>
              <a:t>Follow</a:t>
            </a:r>
            <a:endParaRPr lang="it-IT" dirty="0"/>
          </a:p>
        </p:txBody>
      </p:sp>
      <p:sp>
        <p:nvSpPr>
          <p:cNvPr id="12" name="Segnaposto numero diapositiva 5"/>
          <p:cNvSpPr txBox="1">
            <a:spLocks/>
          </p:cNvSpPr>
          <p:nvPr/>
        </p:nvSpPr>
        <p:spPr>
          <a:xfrm>
            <a:off x="6553200" y="6248400"/>
            <a:ext cx="1905000" cy="457200"/>
          </a:xfrm>
          <a:prstGeom prst="rect">
            <a:avLst/>
          </a:prstGeom>
          <a:noFill/>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fld id="{5B72E855-4E1F-4756-98A2-2ADBD0F9B216}" type="slidenum">
              <a:rPr kumimoji="0" lang="it-IT" sz="1800" b="0" i="0" u="none" strike="noStrike" kern="1200" cap="none" spc="0" normalizeH="0" baseline="0" noProof="0" smtClean="0">
                <a:ln>
                  <a:noFill/>
                </a:ln>
                <a:solidFill>
                  <a:schemeClr val="tx1"/>
                </a:solidFill>
                <a:effectLst/>
                <a:uLnTx/>
                <a:uFillTx/>
                <a:latin typeface="Arial" pitchFamily="34" charset="0"/>
                <a:ea typeface="+mn-ea"/>
                <a:cs typeface="Arial" pitchFamily="34" charset="0"/>
              </a:rPr>
              <a:pPr marL="0" marR="0" lvl="0" indent="0" algn="l" defTabSz="914400" rtl="0" eaLnBrk="1" fontAlgn="base" latinLnBrk="0" hangingPunct="1">
                <a:lnSpc>
                  <a:spcPct val="100000"/>
                </a:lnSpc>
                <a:spcBef>
                  <a:spcPct val="0"/>
                </a:spcBef>
                <a:spcAft>
                  <a:spcPct val="0"/>
                </a:spcAft>
                <a:buClrTx/>
                <a:buSzTx/>
                <a:buFontTx/>
                <a:buNone/>
                <a:tabLst/>
                <a:defRPr/>
              </a:pPr>
              <a:t>26</a:t>
            </a:fld>
            <a:endParaRPr kumimoji="0" lang="it-IT" sz="1800" b="0" i="0" u="none" strike="noStrike" kern="1200" cap="none" spc="0" normalizeH="0" baseline="0" noProof="0" dirty="0" smtClean="0">
              <a:ln>
                <a:noFill/>
              </a:ln>
              <a:solidFill>
                <a:schemeClr val="tx1"/>
              </a:solidFill>
              <a:effectLst/>
              <a:uLnTx/>
              <a:uFillTx/>
              <a:latin typeface="Arial" pitchFamily="34" charset="0"/>
              <a:ea typeface="+mn-ea"/>
              <a:cs typeface="Arial" pitchFamily="34" charset="0"/>
            </a:endParaRPr>
          </a:p>
        </p:txBody>
      </p:sp>
      <p:sp>
        <p:nvSpPr>
          <p:cNvPr id="13" name="Text Box 2"/>
          <p:cNvSpPr txBox="1">
            <a:spLocks noChangeArrowheads="1"/>
          </p:cNvSpPr>
          <p:nvPr/>
        </p:nvSpPr>
        <p:spPr bwMode="auto">
          <a:xfrm>
            <a:off x="357158" y="214290"/>
            <a:ext cx="6424642" cy="523220"/>
          </a:xfrm>
          <a:prstGeom prst="rect">
            <a:avLst/>
          </a:prstGeom>
          <a:noFill/>
          <a:ln w="9525">
            <a:noFill/>
            <a:miter lim="800000"/>
            <a:headEnd/>
            <a:tailEnd/>
          </a:ln>
        </p:spPr>
        <p:txBody>
          <a:bodyPr wrap="square">
            <a:spAutoFit/>
          </a:bodyPr>
          <a:lstStyle/>
          <a:p>
            <a:pPr lvl="0" eaLnBrk="0" hangingPunct="0">
              <a:buClr>
                <a:srgbClr val="000000"/>
              </a:buClr>
              <a:buSzPct val="75000"/>
            </a:pPr>
            <a:r>
              <a:rPr lang="en-GB" sz="2800" b="1" dirty="0" smtClean="0">
                <a:solidFill>
                  <a:srgbClr val="FF9900"/>
                </a:solidFill>
                <a:effectLst>
                  <a:outerShdw blurRad="38100" dist="38100" dir="2700000" algn="tl">
                    <a:srgbClr val="C0C0C0"/>
                  </a:outerShdw>
                </a:effectLst>
                <a:latin typeface="Tahoma"/>
              </a:rPr>
              <a:t>4 Strategies “pros” and “cons” </a:t>
            </a:r>
            <a:endParaRPr lang="en-GB" sz="2800" b="1" dirty="0">
              <a:solidFill>
                <a:srgbClr val="FF9900"/>
              </a:solidFill>
              <a:effectLst>
                <a:outerShdw blurRad="38100" dist="38100" dir="2700000" algn="tl">
                  <a:srgbClr val="C0C0C0"/>
                </a:outerShdw>
              </a:effectLst>
              <a:latin typeface="Tahom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egnaposto numero diapositiva 3"/>
          <p:cNvSpPr>
            <a:spLocks noGrp="1"/>
          </p:cNvSpPr>
          <p:nvPr>
            <p:ph type="sldNum" sz="quarter" idx="12"/>
          </p:nvPr>
        </p:nvSpPr>
        <p:spPr/>
        <p:txBody>
          <a:bodyPr/>
          <a:lstStyle/>
          <a:p>
            <a:fld id="{087639A6-CEFD-4BA7-8BB0-27D23533C9F9}" type="slidenum">
              <a:rPr lang="it-IT"/>
              <a:pPr/>
              <a:t>3</a:t>
            </a:fld>
            <a:endParaRPr lang="it-IT"/>
          </a:p>
        </p:txBody>
      </p:sp>
      <p:sp>
        <p:nvSpPr>
          <p:cNvPr id="83970" name="Text Box 2"/>
          <p:cNvSpPr txBox="1">
            <a:spLocks noChangeArrowheads="1"/>
          </p:cNvSpPr>
          <p:nvPr/>
        </p:nvSpPr>
        <p:spPr bwMode="auto">
          <a:xfrm>
            <a:off x="304800" y="0"/>
            <a:ext cx="8229600" cy="94297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sz="2800" b="1" i="1" dirty="0">
                <a:solidFill>
                  <a:srgbClr val="FF0000"/>
                </a:solidFill>
                <a:latin typeface="Book Antiqua" pitchFamily="18" charset="0"/>
                <a:cs typeface="Times New Roman" pitchFamily="18" charset="0"/>
              </a:rPr>
              <a:t>COMPATIBILITY or NON COMPATIBILITY: </a:t>
            </a:r>
            <a:r>
              <a:rPr lang="it-IT" sz="2800" b="1" i="1" dirty="0" err="1">
                <a:solidFill>
                  <a:srgbClr val="FF0000"/>
                </a:solidFill>
                <a:latin typeface="Book Antiqua" pitchFamily="18" charset="0"/>
                <a:cs typeface="Times New Roman" pitchFamily="18" charset="0"/>
              </a:rPr>
              <a:t>this</a:t>
            </a:r>
            <a:r>
              <a:rPr lang="it-IT" sz="2800" b="1" i="1" dirty="0">
                <a:solidFill>
                  <a:srgbClr val="FF0000"/>
                </a:solidFill>
                <a:latin typeface="Book Antiqua" pitchFamily="18" charset="0"/>
                <a:cs typeface="Times New Roman" pitchFamily="18" charset="0"/>
              </a:rPr>
              <a:t> </a:t>
            </a:r>
            <a:r>
              <a:rPr lang="it-IT" sz="2800" b="1" i="1" dirty="0" err="1">
                <a:solidFill>
                  <a:srgbClr val="FF0000"/>
                </a:solidFill>
                <a:latin typeface="Book Antiqua" pitchFamily="18" charset="0"/>
                <a:cs typeface="Times New Roman" pitchFamily="18" charset="0"/>
              </a:rPr>
              <a:t>is</a:t>
            </a:r>
            <a:r>
              <a:rPr lang="it-IT" sz="2800" b="1" i="1" dirty="0">
                <a:solidFill>
                  <a:srgbClr val="FF0000"/>
                </a:solidFill>
                <a:latin typeface="Book Antiqua" pitchFamily="18" charset="0"/>
                <a:cs typeface="Times New Roman" pitchFamily="18" charset="0"/>
              </a:rPr>
              <a:t> the </a:t>
            </a:r>
            <a:r>
              <a:rPr lang="it-IT" sz="2800" b="1" i="1" dirty="0" err="1">
                <a:solidFill>
                  <a:srgbClr val="FF0000"/>
                </a:solidFill>
                <a:latin typeface="Book Antiqua" pitchFamily="18" charset="0"/>
                <a:cs typeface="Times New Roman" pitchFamily="18" charset="0"/>
              </a:rPr>
              <a:t>question</a:t>
            </a:r>
            <a:endParaRPr lang="it-IT" sz="2800" b="1" i="1" dirty="0">
              <a:solidFill>
                <a:srgbClr val="FF0000"/>
              </a:solidFill>
              <a:latin typeface="Book Antiqua" pitchFamily="18" charset="0"/>
              <a:cs typeface="Times New Roman" pitchFamily="18" charset="0"/>
            </a:endParaRPr>
          </a:p>
        </p:txBody>
      </p:sp>
      <p:sp>
        <p:nvSpPr>
          <p:cNvPr id="83971" name="Text Box 3"/>
          <p:cNvSpPr txBox="1">
            <a:spLocks noChangeArrowheads="1"/>
          </p:cNvSpPr>
          <p:nvPr/>
        </p:nvSpPr>
        <p:spPr bwMode="auto">
          <a:xfrm>
            <a:off x="457200" y="1295400"/>
            <a:ext cx="8458200" cy="5235792"/>
          </a:xfrm>
          <a:prstGeom prst="rect">
            <a:avLst/>
          </a:prstGeom>
          <a:noFill/>
          <a:ln w="12700">
            <a:noFill/>
            <a:miter lim="800000"/>
            <a:headEnd/>
            <a:tailEnd/>
          </a:ln>
          <a:effectLst/>
        </p:spPr>
        <p:txBody>
          <a:bodyPr lIns="90488" tIns="44450" rIns="90488" bIns="44450">
            <a:spAutoFit/>
          </a:bodyPr>
          <a:lstStyle/>
          <a:p>
            <a:pPr eaLnBrk="0" hangingPunct="0">
              <a:spcBef>
                <a:spcPct val="20000"/>
              </a:spcBef>
              <a:buClr>
                <a:schemeClr val="tx2"/>
              </a:buClr>
              <a:buSzPct val="75000"/>
              <a:buFont typeface="Monotype Sorts" pitchFamily="2" charset="2"/>
              <a:buNone/>
            </a:pPr>
            <a:r>
              <a:rPr lang="en-US" sz="2200" b="1" dirty="0">
                <a:solidFill>
                  <a:srgbClr val="FF0000"/>
                </a:solidFill>
                <a:latin typeface="Book Antiqua" pitchFamily="18" charset="0"/>
                <a:cs typeface="Times New Roman" pitchFamily="18" charset="0"/>
              </a:rPr>
              <a:t>First of all, let us define </a:t>
            </a:r>
            <a:r>
              <a:rPr lang="en-US" sz="2200" b="1" dirty="0" smtClean="0">
                <a:solidFill>
                  <a:srgbClr val="FF0000"/>
                </a:solidFill>
                <a:latin typeface="Book Antiqua" pitchFamily="18" charset="0"/>
                <a:cs typeface="Times New Roman" pitchFamily="18" charset="0"/>
              </a:rPr>
              <a:t>compatibility (interoperability)</a:t>
            </a:r>
            <a:r>
              <a:rPr lang="en-US" sz="2200" b="1" dirty="0" smtClean="0">
                <a:latin typeface="Book Antiqua" pitchFamily="18" charset="0"/>
                <a:cs typeface="Times New Roman" pitchFamily="18" charset="0"/>
              </a:rPr>
              <a:t>:</a:t>
            </a:r>
            <a:endParaRPr lang="en-US" sz="2200" b="1" dirty="0">
              <a:latin typeface="Book Antiqua" pitchFamily="18" charset="0"/>
              <a:cs typeface="Times New Roman" pitchFamily="18" charset="0"/>
            </a:endParaRPr>
          </a:p>
          <a:p>
            <a:pPr eaLnBrk="0" hangingPunct="0">
              <a:spcBef>
                <a:spcPct val="20000"/>
              </a:spcBef>
              <a:buClr>
                <a:schemeClr val="tx2"/>
              </a:buClr>
              <a:buSzPct val="75000"/>
              <a:buFont typeface="Monotype Sorts" pitchFamily="2" charset="2"/>
              <a:buNone/>
            </a:pPr>
            <a:endParaRPr lang="en-US" sz="2200" b="1" dirty="0">
              <a:latin typeface="Book Antiqua" pitchFamily="18" charset="0"/>
              <a:cs typeface="Times New Roman" pitchFamily="18" charset="0"/>
            </a:endParaRPr>
          </a:p>
          <a:p>
            <a:pPr eaLnBrk="0" hangingPunct="0">
              <a:spcBef>
                <a:spcPct val="20000"/>
              </a:spcBef>
              <a:buClr>
                <a:schemeClr val="tx2"/>
              </a:buClr>
              <a:buSzPct val="75000"/>
              <a:buFont typeface="Monotype Sorts" pitchFamily="2" charset="2"/>
              <a:buChar char="l"/>
            </a:pPr>
            <a:r>
              <a:rPr lang="en-US" sz="2200" b="1" dirty="0">
                <a:latin typeface="Book Antiqua" pitchFamily="18" charset="0"/>
                <a:cs typeface="Times New Roman" pitchFamily="18" charset="0"/>
              </a:rPr>
              <a:t> </a:t>
            </a:r>
            <a:r>
              <a:rPr lang="en-US" sz="2200" b="1" dirty="0">
                <a:cs typeface="Times New Roman" pitchFamily="18" charset="0"/>
              </a:rPr>
              <a:t>2 products are defined compatible if they “can work </a:t>
            </a:r>
            <a:r>
              <a:rPr lang="en-US" sz="2200" b="1" dirty="0" smtClean="0">
                <a:cs typeface="Times New Roman" pitchFamily="18" charset="0"/>
              </a:rPr>
              <a:t>together”. </a:t>
            </a:r>
            <a:r>
              <a:rPr lang="en-US" sz="2200" b="1" dirty="0">
                <a:cs typeface="Times New Roman" pitchFamily="18" charset="0"/>
              </a:rPr>
              <a:t>If this is the case we say that different brands adopt the same standard. In the opposite case, we say that products are incompatible.</a:t>
            </a:r>
            <a:endParaRPr lang="en-US" sz="2200" b="1" u="sng" dirty="0">
              <a:cs typeface="Times New Roman" pitchFamily="18" charset="0"/>
            </a:endParaRPr>
          </a:p>
          <a:p>
            <a:pPr eaLnBrk="0" hangingPunct="0">
              <a:spcBef>
                <a:spcPct val="20000"/>
              </a:spcBef>
              <a:buClr>
                <a:schemeClr val="tx2"/>
              </a:buClr>
              <a:buSzPct val="75000"/>
              <a:buFont typeface="Monotype Sorts" pitchFamily="2" charset="2"/>
              <a:buNone/>
            </a:pPr>
            <a:endParaRPr lang="en-US" sz="2200" b="1" dirty="0">
              <a:cs typeface="Times New Roman" pitchFamily="18" charset="0"/>
            </a:endParaRPr>
          </a:p>
          <a:p>
            <a:pPr eaLnBrk="0" hangingPunct="0">
              <a:spcBef>
                <a:spcPct val="20000"/>
              </a:spcBef>
              <a:buClr>
                <a:schemeClr val="tx2"/>
              </a:buClr>
              <a:buSzPct val="75000"/>
              <a:buFont typeface="Monotype Sorts" pitchFamily="2" charset="2"/>
              <a:buChar char="l"/>
            </a:pPr>
            <a:r>
              <a:rPr lang="en-US" sz="2200" b="1" dirty="0">
                <a:cs typeface="Times New Roman" pitchFamily="18" charset="0"/>
              </a:rPr>
              <a:t> There is downward compatibility when a new release of a product is compatible with the old one, but it is not the other way around (example Windows Office).</a:t>
            </a:r>
          </a:p>
          <a:p>
            <a:pPr eaLnBrk="0" hangingPunct="0">
              <a:spcBef>
                <a:spcPct val="20000"/>
              </a:spcBef>
              <a:buClr>
                <a:schemeClr val="tx2"/>
              </a:buClr>
              <a:buSzPct val="75000"/>
              <a:buFont typeface="Monotype Sorts" pitchFamily="2" charset="2"/>
              <a:buNone/>
            </a:pPr>
            <a:endParaRPr lang="en-US" sz="2200" b="1" dirty="0">
              <a:cs typeface="Times New Roman" pitchFamily="18" charset="0"/>
            </a:endParaRPr>
          </a:p>
          <a:p>
            <a:pPr eaLnBrk="0" hangingPunct="0">
              <a:spcBef>
                <a:spcPct val="20000"/>
              </a:spcBef>
              <a:buClr>
                <a:schemeClr val="tx2"/>
              </a:buClr>
              <a:buSzPct val="75000"/>
              <a:buFont typeface="Monotype Sorts" pitchFamily="2" charset="2"/>
              <a:buChar char="l"/>
            </a:pPr>
            <a:r>
              <a:rPr lang="en-US" sz="2200" b="1" dirty="0">
                <a:cs typeface="Times New Roman" pitchFamily="18" charset="0"/>
              </a:rPr>
              <a:t> A product is </a:t>
            </a:r>
            <a:r>
              <a:rPr lang="en-US" sz="2200" b="1" u="sng" dirty="0">
                <a:cs typeface="Times New Roman" pitchFamily="18" charset="0"/>
              </a:rPr>
              <a:t>“one-way compatible”</a:t>
            </a:r>
            <a:r>
              <a:rPr lang="en-US" sz="2200" b="1" dirty="0">
                <a:cs typeface="Times New Roman" pitchFamily="18" charset="0"/>
              </a:rPr>
              <a:t> if it can work together with the output of a rival brand, but it is not the other way around (example: </a:t>
            </a:r>
            <a:r>
              <a:rPr lang="en-US" sz="2200" b="1" dirty="0" smtClean="0">
                <a:cs typeface="Times New Roman" pitchFamily="18" charset="0"/>
              </a:rPr>
              <a:t>historically it was Linux vs. Windows, now with WSL compatibility has increased).</a:t>
            </a:r>
            <a:endParaRPr lang="en-US" sz="2200" b="1" dirty="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egnaposto numero diapositiva 3"/>
          <p:cNvSpPr>
            <a:spLocks noGrp="1"/>
          </p:cNvSpPr>
          <p:nvPr>
            <p:ph type="sldNum" sz="quarter" idx="12"/>
          </p:nvPr>
        </p:nvSpPr>
        <p:spPr/>
        <p:txBody>
          <a:bodyPr/>
          <a:lstStyle/>
          <a:p>
            <a:fld id="{B4B980FE-774D-4070-A91A-9B81D724D41E}" type="slidenum">
              <a:rPr lang="it-IT"/>
              <a:pPr/>
              <a:t>4</a:t>
            </a:fld>
            <a:endParaRPr lang="it-IT"/>
          </a:p>
        </p:txBody>
      </p:sp>
      <p:sp>
        <p:nvSpPr>
          <p:cNvPr id="97282" name="Text Box 2"/>
          <p:cNvSpPr txBox="1">
            <a:spLocks noChangeArrowheads="1"/>
          </p:cNvSpPr>
          <p:nvPr/>
        </p:nvSpPr>
        <p:spPr bwMode="auto">
          <a:xfrm>
            <a:off x="1219200" y="457200"/>
            <a:ext cx="6705600" cy="45402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97283" name="Text Box 3"/>
          <p:cNvSpPr txBox="1">
            <a:spLocks noChangeArrowheads="1"/>
          </p:cNvSpPr>
          <p:nvPr/>
        </p:nvSpPr>
        <p:spPr bwMode="auto">
          <a:xfrm>
            <a:off x="533400" y="2057400"/>
            <a:ext cx="7543800" cy="45402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b="1">
                <a:solidFill>
                  <a:srgbClr val="FF0000"/>
                </a:solidFill>
                <a:cs typeface="Times New Roman" pitchFamily="18" charset="0"/>
              </a:rPr>
              <a:t>Observations</a:t>
            </a:r>
          </a:p>
        </p:txBody>
      </p:sp>
      <p:sp>
        <p:nvSpPr>
          <p:cNvPr id="97284" name="AutoShape 4"/>
          <p:cNvSpPr>
            <a:spLocks noChangeArrowheads="1"/>
          </p:cNvSpPr>
          <p:nvPr/>
        </p:nvSpPr>
        <p:spPr bwMode="auto">
          <a:xfrm>
            <a:off x="381000" y="3276600"/>
            <a:ext cx="1371600" cy="609600"/>
          </a:xfrm>
          <a:prstGeom prst="rightArrow">
            <a:avLst>
              <a:gd name="adj1" fmla="val 50000"/>
              <a:gd name="adj2" fmla="val 56250"/>
            </a:avLst>
          </a:prstGeom>
          <a:solidFill>
            <a:schemeClr val="accent1"/>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97285" name="Text Box 5"/>
          <p:cNvSpPr txBox="1">
            <a:spLocks noChangeArrowheads="1"/>
          </p:cNvSpPr>
          <p:nvPr/>
        </p:nvSpPr>
        <p:spPr bwMode="auto">
          <a:xfrm>
            <a:off x="2133600" y="3200400"/>
            <a:ext cx="5943600" cy="81915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a:solidFill>
                  <a:schemeClr val="tx2"/>
                </a:solidFill>
                <a:latin typeface="Book Antiqua" pitchFamily="18" charset="0"/>
                <a:cs typeface="Times New Roman" pitchFamily="18" charset="0"/>
              </a:rPr>
              <a:t>Network Markets “naturally” tends to monopoly</a:t>
            </a:r>
          </a:p>
        </p:txBody>
      </p:sp>
      <p:sp>
        <p:nvSpPr>
          <p:cNvPr id="97286" name="AutoShape 6"/>
          <p:cNvSpPr>
            <a:spLocks noChangeArrowheads="1"/>
          </p:cNvSpPr>
          <p:nvPr/>
        </p:nvSpPr>
        <p:spPr bwMode="auto">
          <a:xfrm>
            <a:off x="381000" y="4648200"/>
            <a:ext cx="1371600" cy="609600"/>
          </a:xfrm>
          <a:prstGeom prst="rightArrow">
            <a:avLst>
              <a:gd name="adj1" fmla="val 50000"/>
              <a:gd name="adj2" fmla="val 56250"/>
            </a:avLst>
          </a:prstGeom>
          <a:solidFill>
            <a:schemeClr val="accent1"/>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97288" name="Text Box 8"/>
          <p:cNvSpPr txBox="1">
            <a:spLocks noChangeArrowheads="1"/>
          </p:cNvSpPr>
          <p:nvPr/>
        </p:nvSpPr>
        <p:spPr bwMode="auto">
          <a:xfrm>
            <a:off x="2133600" y="4114800"/>
            <a:ext cx="6705600" cy="15494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b="1" i="1">
                <a:solidFill>
                  <a:schemeClr val="tx2"/>
                </a:solidFill>
                <a:latin typeface="Book Antiqua" pitchFamily="18" charset="0"/>
                <a:cs typeface="Times New Roman" pitchFamily="18" charset="0"/>
              </a:rPr>
              <a:t>Choices of early adopters are fundamental and can determine the victory of a standard against the other standards (so early stages are extermely important for firms) </a:t>
            </a:r>
          </a:p>
        </p:txBody>
      </p:sp>
      <p:sp>
        <p:nvSpPr>
          <p:cNvPr id="97289" name="AutoShape 9"/>
          <p:cNvSpPr>
            <a:spLocks noChangeArrowheads="1"/>
          </p:cNvSpPr>
          <p:nvPr/>
        </p:nvSpPr>
        <p:spPr bwMode="auto">
          <a:xfrm>
            <a:off x="381000" y="5943600"/>
            <a:ext cx="1371600" cy="609600"/>
          </a:xfrm>
          <a:prstGeom prst="rightArrow">
            <a:avLst>
              <a:gd name="adj1" fmla="val 50000"/>
              <a:gd name="adj2" fmla="val 56250"/>
            </a:avLst>
          </a:prstGeom>
          <a:solidFill>
            <a:schemeClr val="accent1"/>
          </a:solidFill>
          <a:ln w="12700">
            <a:solidFill>
              <a:schemeClr val="tx2"/>
            </a:solidFill>
            <a:miter lim="800000"/>
            <a:headEnd/>
            <a:tailEnd/>
          </a:ln>
          <a:effectLst/>
        </p:spPr>
        <p:txBody>
          <a:bodyPr wrap="none" lIns="90488" tIns="44450" rIns="90488" bIns="44450" anchor="ctr"/>
          <a:lstStyle/>
          <a:p>
            <a:pPr algn="ctr" eaLnBrk="0" hangingPunct="0">
              <a:spcBef>
                <a:spcPct val="2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97290" name="Text Box 10"/>
          <p:cNvSpPr txBox="1">
            <a:spLocks noChangeArrowheads="1"/>
          </p:cNvSpPr>
          <p:nvPr/>
        </p:nvSpPr>
        <p:spPr bwMode="auto">
          <a:xfrm>
            <a:off x="2057400" y="6019800"/>
            <a:ext cx="5105400" cy="454025"/>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endParaRPr lang="it-IT" b="1" i="1">
              <a:solidFill>
                <a:schemeClr val="tx2"/>
              </a:solidFill>
              <a:latin typeface="Book Antiqua" pitchFamily="18" charset="0"/>
              <a:cs typeface="Times New Roman" pitchFamily="18" charset="0"/>
            </a:endParaRPr>
          </a:p>
        </p:txBody>
      </p:sp>
      <p:sp>
        <p:nvSpPr>
          <p:cNvPr id="97291" name="Text Box 11"/>
          <p:cNvSpPr txBox="1">
            <a:spLocks noChangeArrowheads="1"/>
          </p:cNvSpPr>
          <p:nvPr/>
        </p:nvSpPr>
        <p:spPr bwMode="auto">
          <a:xfrm>
            <a:off x="152400" y="152400"/>
            <a:ext cx="8839200" cy="1184275"/>
          </a:xfrm>
          <a:prstGeom prst="rect">
            <a:avLst/>
          </a:prstGeom>
          <a:noFill/>
          <a:ln w="12700">
            <a:noFill/>
            <a:miter lim="800000"/>
            <a:headEnd/>
            <a:tailEnd/>
          </a:ln>
          <a:effectLst/>
        </p:spPr>
        <p:txBody>
          <a:bodyPr lIns="90488" tIns="44450" rIns="90488" bIns="44450">
            <a:spAutoFit/>
          </a:bodyPr>
          <a:lstStyle/>
          <a:p>
            <a:pPr algn="ctr" eaLnBrk="0" hangingPunct="0">
              <a:spcBef>
                <a:spcPct val="50000"/>
              </a:spcBef>
              <a:buClr>
                <a:schemeClr val="tx2"/>
              </a:buClr>
              <a:buSzPct val="75000"/>
              <a:buFont typeface="Monotype Sorts" pitchFamily="2" charset="2"/>
              <a:buNone/>
            </a:pPr>
            <a:r>
              <a:rPr lang="it-IT" b="1">
                <a:solidFill>
                  <a:srgbClr val="FF0000"/>
                </a:solidFill>
                <a:cs typeface="Times New Roman" pitchFamily="18" charset="0"/>
              </a:rPr>
              <a:t>In order to better understand the consequences of the  strategic choice (comp. Vs non-comp.) let us focus on the characteristics of a network market</a:t>
            </a:r>
            <a:endParaRPr lang="it-IT" sz="3600" b="1">
              <a:solidFill>
                <a:schemeClr val="tx2"/>
              </a:solidFill>
              <a:latin typeface="Book Antiqua" pitchFamily="18" charset="0"/>
              <a:cs typeface="Times New Roman" pitchFamily="18" charset="0"/>
            </a:endParaRPr>
          </a:p>
        </p:txBody>
      </p:sp>
      <p:sp>
        <p:nvSpPr>
          <p:cNvPr id="97292" name="Text Box 12"/>
          <p:cNvSpPr txBox="1">
            <a:spLocks noChangeArrowheads="1"/>
          </p:cNvSpPr>
          <p:nvPr/>
        </p:nvSpPr>
        <p:spPr bwMode="auto">
          <a:xfrm>
            <a:off x="609600" y="1371600"/>
            <a:ext cx="8229600" cy="698500"/>
          </a:xfrm>
          <a:prstGeom prst="rect">
            <a:avLst/>
          </a:prstGeom>
          <a:noFill/>
          <a:ln w="12700">
            <a:noFill/>
            <a:miter lim="800000"/>
            <a:headEnd/>
            <a:tailEnd/>
          </a:ln>
          <a:effectLst/>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sz="2000" b="1">
                <a:cs typeface="Times New Roman" pitchFamily="18" charset="0"/>
              </a:rPr>
              <a:t>The success of a standard will depend on its capacity to solve the start-up problem (i.e. attract the critical mass) and trigger the bandwagon effect</a:t>
            </a:r>
          </a:p>
        </p:txBody>
      </p:sp>
      <p:sp>
        <p:nvSpPr>
          <p:cNvPr id="97293" name="Text Box 13"/>
          <p:cNvSpPr txBox="1">
            <a:spLocks noChangeArrowheads="1"/>
          </p:cNvSpPr>
          <p:nvPr/>
        </p:nvSpPr>
        <p:spPr bwMode="auto">
          <a:xfrm>
            <a:off x="381000" y="2590800"/>
            <a:ext cx="8305800" cy="457200"/>
          </a:xfrm>
          <a:prstGeom prst="rect">
            <a:avLst/>
          </a:prstGeom>
          <a:noFill/>
          <a:ln w="9525">
            <a:noFill/>
            <a:miter lim="800000"/>
            <a:headEnd/>
            <a:tailEnd/>
          </a:ln>
          <a:effectLst/>
        </p:spPr>
        <p:txBody>
          <a:bodyPr>
            <a:spAutoFit/>
          </a:bodyPr>
          <a:lstStyle/>
          <a:p>
            <a:pPr>
              <a:spcBef>
                <a:spcPct val="50000"/>
              </a:spcBef>
            </a:pPr>
            <a:r>
              <a:rPr lang="it-IT"/>
              <a:t>If there is competition between firms (non-compatibility)</a:t>
            </a:r>
          </a:p>
        </p:txBody>
      </p:sp>
      <p:sp>
        <p:nvSpPr>
          <p:cNvPr id="97294" name="Text Box 14"/>
          <p:cNvSpPr txBox="1">
            <a:spLocks noChangeArrowheads="1"/>
          </p:cNvSpPr>
          <p:nvPr/>
        </p:nvSpPr>
        <p:spPr bwMode="auto">
          <a:xfrm>
            <a:off x="2133600" y="5943600"/>
            <a:ext cx="5638800" cy="457200"/>
          </a:xfrm>
          <a:prstGeom prst="rect">
            <a:avLst/>
          </a:prstGeom>
          <a:noFill/>
          <a:ln w="9525">
            <a:noFill/>
            <a:miter lim="800000"/>
            <a:headEnd/>
            <a:tailEnd/>
          </a:ln>
          <a:effectLst/>
        </p:spPr>
        <p:txBody>
          <a:bodyPr>
            <a:spAutoFit/>
          </a:bodyPr>
          <a:lstStyle/>
          <a:p>
            <a:pPr>
              <a:spcBef>
                <a:spcPct val="50000"/>
              </a:spcBef>
            </a:pPr>
            <a:r>
              <a:rPr lang="it-IT" b="1" i="1">
                <a:solidFill>
                  <a:schemeClr val="tx2"/>
                </a:solidFill>
                <a:latin typeface="Book Antiqua" pitchFamily="18" charset="0"/>
                <a:cs typeface="Times New Roman" pitchFamily="18" charset="0"/>
              </a:rPr>
              <a:t>First mover advantage</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egnaposto numero diapositiva 3"/>
          <p:cNvSpPr>
            <a:spLocks noGrp="1"/>
          </p:cNvSpPr>
          <p:nvPr>
            <p:ph type="sldNum" sz="quarter" idx="12"/>
          </p:nvPr>
        </p:nvSpPr>
        <p:spPr>
          <a:noFill/>
        </p:spPr>
        <p:txBody>
          <a:bodyPr/>
          <a:lstStyle/>
          <a:p>
            <a:fld id="{87EABB7F-9D76-491F-B249-D696E5BD2A6D}" type="slidenum">
              <a:rPr lang="it-IT" smtClean="0"/>
              <a:pPr/>
              <a:t>5</a:t>
            </a:fld>
            <a:endParaRPr lang="it-IT" smtClean="0"/>
          </a:p>
        </p:txBody>
      </p:sp>
      <p:sp>
        <p:nvSpPr>
          <p:cNvPr id="63491" name="Text Box 2"/>
          <p:cNvSpPr txBox="1">
            <a:spLocks noChangeArrowheads="1"/>
          </p:cNvSpPr>
          <p:nvPr/>
        </p:nvSpPr>
        <p:spPr bwMode="auto">
          <a:xfrm>
            <a:off x="228600" y="228600"/>
            <a:ext cx="8915400" cy="4339650"/>
          </a:xfrm>
          <a:prstGeom prst="rect">
            <a:avLst/>
          </a:prstGeom>
          <a:noFill/>
          <a:ln w="9525">
            <a:noFill/>
            <a:miter lim="800000"/>
            <a:headEnd/>
            <a:tailEnd/>
          </a:ln>
        </p:spPr>
        <p:txBody>
          <a:bodyPr wrap="square">
            <a:spAutoFit/>
          </a:bodyPr>
          <a:lstStyle/>
          <a:p>
            <a:pPr>
              <a:spcBef>
                <a:spcPct val="50000"/>
              </a:spcBef>
            </a:pPr>
            <a:r>
              <a:rPr lang="it-IT" sz="2000" b="0" dirty="0" err="1" smtClean="0"/>
              <a:t>Formally</a:t>
            </a:r>
            <a:r>
              <a:rPr lang="it-IT" sz="2000" b="0" dirty="0" smtClean="0"/>
              <a:t> (</a:t>
            </a:r>
            <a:r>
              <a:rPr lang="it-IT" sz="2000" b="0" dirty="0" err="1" smtClean="0"/>
              <a:t>see</a:t>
            </a:r>
            <a:r>
              <a:rPr lang="it-IT" sz="2000" b="0" dirty="0" smtClean="0"/>
              <a:t> </a:t>
            </a:r>
            <a:r>
              <a:rPr lang="it-IT" sz="2000" b="0" dirty="0" err="1" smtClean="0"/>
              <a:t>Farrell</a:t>
            </a:r>
            <a:r>
              <a:rPr lang="it-IT" sz="2000" b="0" dirty="0" smtClean="0"/>
              <a:t> and </a:t>
            </a:r>
            <a:r>
              <a:rPr lang="it-IT" sz="2000" b="0" dirty="0" err="1"/>
              <a:t>Saloner</a:t>
            </a:r>
            <a:r>
              <a:rPr lang="it-IT" sz="2000" b="0" dirty="0"/>
              <a:t> </a:t>
            </a:r>
            <a:r>
              <a:rPr lang="it-IT" sz="2000" b="0" dirty="0" smtClean="0"/>
              <a:t>1986, EL; Cabral IO)</a:t>
            </a:r>
            <a:endParaRPr lang="it-IT" sz="2000" b="0" dirty="0"/>
          </a:p>
          <a:p>
            <a:pPr>
              <a:spcBef>
                <a:spcPct val="50000"/>
              </a:spcBef>
            </a:pPr>
            <a:r>
              <a:rPr lang="it-IT" sz="2000" b="0" dirty="0" smtClean="0"/>
              <a:t>2 </a:t>
            </a:r>
            <a:r>
              <a:rPr lang="it-IT" sz="2000" b="0" dirty="0" err="1" smtClean="0"/>
              <a:t>incompatible</a:t>
            </a:r>
            <a:r>
              <a:rPr lang="it-IT" sz="2000" b="0" dirty="0" smtClean="0"/>
              <a:t> </a:t>
            </a:r>
            <a:r>
              <a:rPr lang="it-IT" sz="2000" b="0" dirty="0" err="1" smtClean="0"/>
              <a:t>goods</a:t>
            </a:r>
            <a:r>
              <a:rPr lang="it-IT" sz="2000" b="0" dirty="0" smtClean="0"/>
              <a:t>: A </a:t>
            </a:r>
            <a:r>
              <a:rPr lang="it-IT" sz="2000" dirty="0" smtClean="0"/>
              <a:t>and</a:t>
            </a:r>
            <a:r>
              <a:rPr lang="it-IT" sz="2000" b="0" dirty="0" smtClean="0"/>
              <a:t> </a:t>
            </a:r>
            <a:r>
              <a:rPr lang="it-IT" sz="2000" b="0" dirty="0"/>
              <a:t>B.</a:t>
            </a:r>
          </a:p>
          <a:p>
            <a:pPr>
              <a:spcBef>
                <a:spcPct val="50000"/>
              </a:spcBef>
            </a:pPr>
            <a:r>
              <a:rPr lang="it-IT" sz="2000" b="0" dirty="0" err="1" smtClean="0"/>
              <a:t>Population</a:t>
            </a:r>
            <a:r>
              <a:rPr lang="it-IT" sz="2000" b="0" dirty="0" smtClean="0"/>
              <a:t> (N </a:t>
            </a:r>
            <a:r>
              <a:rPr lang="it-IT" sz="2000" b="0" dirty="0"/>
              <a:t>=1) </a:t>
            </a:r>
            <a:r>
              <a:rPr lang="it-IT" sz="2000" b="0" dirty="0" err="1" smtClean="0"/>
              <a:t>is</a:t>
            </a:r>
            <a:r>
              <a:rPr lang="it-IT" sz="2000" b="0" dirty="0" smtClean="0"/>
              <a:t> </a:t>
            </a:r>
            <a:r>
              <a:rPr lang="it-IT" sz="2000" b="0" dirty="0" err="1" smtClean="0"/>
              <a:t>formed</a:t>
            </a:r>
            <a:r>
              <a:rPr lang="it-IT" sz="2000" b="0" dirty="0" smtClean="0"/>
              <a:t> </a:t>
            </a:r>
            <a:r>
              <a:rPr lang="it-IT" sz="2000" b="0" dirty="0" err="1" smtClean="0"/>
              <a:t>by</a:t>
            </a:r>
            <a:r>
              <a:rPr lang="it-IT" sz="2000" b="0" dirty="0" smtClean="0"/>
              <a:t> </a:t>
            </a:r>
            <a:r>
              <a:rPr lang="it-IT" sz="2000" b="0" dirty="0" err="1" smtClean="0"/>
              <a:t>agents</a:t>
            </a:r>
            <a:r>
              <a:rPr lang="it-IT" sz="2000" b="0" dirty="0" smtClean="0"/>
              <a:t> </a:t>
            </a:r>
            <a:r>
              <a:rPr lang="it-IT" sz="2000" b="0" dirty="0" err="1" smtClean="0"/>
              <a:t>who</a:t>
            </a:r>
            <a:r>
              <a:rPr lang="it-IT" sz="2000" b="0" dirty="0" smtClean="0"/>
              <a:t> </a:t>
            </a:r>
            <a:r>
              <a:rPr lang="it-IT" sz="2000" b="0" dirty="0" err="1" smtClean="0"/>
              <a:t>prefer</a:t>
            </a:r>
            <a:r>
              <a:rPr lang="it-IT" sz="2000" b="0" dirty="0" smtClean="0"/>
              <a:t> </a:t>
            </a:r>
            <a:r>
              <a:rPr lang="it-IT" sz="2000" b="0" dirty="0"/>
              <a:t>A (</a:t>
            </a:r>
            <a:r>
              <a:rPr lang="it-IT" sz="2000" b="0" dirty="0" err="1"/>
              <a:t>a</a:t>
            </a:r>
            <a:r>
              <a:rPr lang="it-IT" sz="2000" b="0" dirty="0"/>
              <a:t>) </a:t>
            </a:r>
            <a:r>
              <a:rPr lang="it-IT" sz="2000" b="0" dirty="0" smtClean="0"/>
              <a:t>and </a:t>
            </a:r>
            <a:r>
              <a:rPr lang="it-IT" sz="2000" b="0" dirty="0" err="1" smtClean="0"/>
              <a:t>agents</a:t>
            </a:r>
            <a:r>
              <a:rPr lang="it-IT" sz="2000" b="0" dirty="0" smtClean="0"/>
              <a:t> </a:t>
            </a:r>
            <a:r>
              <a:rPr lang="it-IT" sz="2000" b="0" dirty="0" err="1" smtClean="0"/>
              <a:t>who</a:t>
            </a:r>
            <a:r>
              <a:rPr lang="it-IT" sz="2000" b="0" dirty="0" smtClean="0"/>
              <a:t> </a:t>
            </a:r>
            <a:r>
              <a:rPr lang="it-IT" sz="2000" b="0" dirty="0" err="1" smtClean="0"/>
              <a:t>prefer</a:t>
            </a:r>
            <a:r>
              <a:rPr lang="it-IT" sz="2000" b="0" dirty="0" smtClean="0"/>
              <a:t> </a:t>
            </a:r>
            <a:r>
              <a:rPr lang="it-IT" sz="2000" b="0" dirty="0"/>
              <a:t>B (</a:t>
            </a:r>
            <a:r>
              <a:rPr lang="it-IT" sz="2000" b="0" dirty="0" err="1"/>
              <a:t>b</a:t>
            </a:r>
            <a:r>
              <a:rPr lang="it-IT" sz="2000" b="0" dirty="0"/>
              <a:t>) </a:t>
            </a:r>
            <a:r>
              <a:rPr lang="it-IT" sz="2000" b="0" dirty="0" err="1" smtClean="0"/>
              <a:t>with</a:t>
            </a:r>
            <a:r>
              <a:rPr lang="it-IT" sz="2000" b="0" dirty="0" smtClean="0"/>
              <a:t> </a:t>
            </a:r>
            <a:r>
              <a:rPr lang="it-IT" sz="2000" b="0" dirty="0"/>
              <a:t>a+b=1.</a:t>
            </a:r>
          </a:p>
          <a:p>
            <a:pPr>
              <a:spcBef>
                <a:spcPct val="50000"/>
              </a:spcBef>
            </a:pPr>
            <a:r>
              <a:rPr lang="it-IT" sz="2000" b="0" dirty="0" smtClean="0"/>
              <a:t>Utility of </a:t>
            </a:r>
            <a:r>
              <a:rPr lang="it-IT" sz="2000" b="0" dirty="0"/>
              <a:t>a: v(x) </a:t>
            </a:r>
            <a:r>
              <a:rPr lang="it-IT" sz="2000" b="0" dirty="0" err="1" smtClean="0"/>
              <a:t>if</a:t>
            </a:r>
            <a:r>
              <a:rPr lang="it-IT" sz="2000" b="0" dirty="0" smtClean="0"/>
              <a:t> </a:t>
            </a:r>
            <a:r>
              <a:rPr lang="it-IT" sz="2000" b="0" dirty="0" err="1" smtClean="0"/>
              <a:t>buy</a:t>
            </a:r>
            <a:r>
              <a:rPr lang="it-IT" sz="2000" b="0" dirty="0" smtClean="0"/>
              <a:t> A and </a:t>
            </a:r>
            <a:r>
              <a:rPr lang="it-IT" sz="2000" b="0" dirty="0"/>
              <a:t>v(x) – </a:t>
            </a:r>
            <a:r>
              <a:rPr lang="el-GR" sz="2000" b="0" dirty="0">
                <a:cs typeface="Times New Roman" pitchFamily="18" charset="0"/>
              </a:rPr>
              <a:t>α</a:t>
            </a:r>
            <a:r>
              <a:rPr lang="it-IT" sz="2000" b="0" dirty="0">
                <a:cs typeface="Times New Roman" pitchFamily="18" charset="0"/>
              </a:rPr>
              <a:t> </a:t>
            </a:r>
            <a:r>
              <a:rPr lang="it-IT" sz="2000" b="0" dirty="0" err="1" smtClean="0">
                <a:cs typeface="Times New Roman" pitchFamily="18" charset="0"/>
              </a:rPr>
              <a:t>if</a:t>
            </a:r>
            <a:r>
              <a:rPr lang="it-IT" sz="2000" b="0" dirty="0" smtClean="0">
                <a:cs typeface="Times New Roman" pitchFamily="18" charset="0"/>
              </a:rPr>
              <a:t> </a:t>
            </a:r>
            <a:r>
              <a:rPr lang="it-IT" sz="2000" b="0" dirty="0" err="1" smtClean="0">
                <a:cs typeface="Times New Roman" pitchFamily="18" charset="0"/>
              </a:rPr>
              <a:t>buy</a:t>
            </a:r>
            <a:r>
              <a:rPr lang="it-IT" sz="2000" b="0" dirty="0" smtClean="0">
                <a:cs typeface="Times New Roman" pitchFamily="18" charset="0"/>
              </a:rPr>
              <a:t> B</a:t>
            </a:r>
            <a:endParaRPr lang="it-IT" sz="2000" b="0" dirty="0">
              <a:cs typeface="Times New Roman" pitchFamily="18" charset="0"/>
            </a:endParaRPr>
          </a:p>
          <a:p>
            <a:pPr>
              <a:spcBef>
                <a:spcPct val="50000"/>
              </a:spcBef>
            </a:pPr>
            <a:r>
              <a:rPr lang="it-IT" sz="2000" b="0" dirty="0" smtClean="0">
                <a:cs typeface="Times New Roman" pitchFamily="18" charset="0"/>
              </a:rPr>
              <a:t>Utility of b</a:t>
            </a:r>
            <a:r>
              <a:rPr lang="it-IT" sz="2000" b="0" dirty="0">
                <a:cs typeface="Times New Roman" pitchFamily="18" charset="0"/>
              </a:rPr>
              <a:t>: v(x) </a:t>
            </a:r>
            <a:r>
              <a:rPr lang="it-IT" sz="2000" b="0" dirty="0" err="1" smtClean="0">
                <a:cs typeface="Times New Roman" pitchFamily="18" charset="0"/>
              </a:rPr>
              <a:t>if</a:t>
            </a:r>
            <a:r>
              <a:rPr lang="it-IT" sz="2000" b="0" dirty="0" smtClean="0">
                <a:cs typeface="Times New Roman" pitchFamily="18" charset="0"/>
              </a:rPr>
              <a:t> </a:t>
            </a:r>
            <a:r>
              <a:rPr lang="it-IT" sz="2000" dirty="0" err="1" smtClean="0">
                <a:cs typeface="Times New Roman" pitchFamily="18" charset="0"/>
              </a:rPr>
              <a:t>buy</a:t>
            </a:r>
            <a:r>
              <a:rPr lang="it-IT" sz="2000" dirty="0" smtClean="0">
                <a:cs typeface="Times New Roman" pitchFamily="18" charset="0"/>
              </a:rPr>
              <a:t> </a:t>
            </a:r>
            <a:r>
              <a:rPr lang="it-IT" sz="2000" b="0" dirty="0" smtClean="0">
                <a:cs typeface="Times New Roman" pitchFamily="18" charset="0"/>
              </a:rPr>
              <a:t>B and </a:t>
            </a:r>
            <a:r>
              <a:rPr lang="it-IT" sz="2000" b="0" dirty="0">
                <a:cs typeface="Times New Roman" pitchFamily="18" charset="0"/>
              </a:rPr>
              <a:t>v(x) – </a:t>
            </a:r>
            <a:r>
              <a:rPr lang="el-GR" sz="2000" b="0" dirty="0"/>
              <a:t>α</a:t>
            </a:r>
            <a:r>
              <a:rPr lang="it-IT" b="0" dirty="0"/>
              <a:t> </a:t>
            </a:r>
            <a:r>
              <a:rPr lang="it-IT" sz="2000" b="0" dirty="0" err="1" smtClean="0">
                <a:cs typeface="Times New Roman" pitchFamily="18" charset="0"/>
              </a:rPr>
              <a:t>if</a:t>
            </a:r>
            <a:r>
              <a:rPr lang="it-IT" sz="2000" b="0" dirty="0" smtClean="0">
                <a:cs typeface="Times New Roman" pitchFamily="18" charset="0"/>
              </a:rPr>
              <a:t> </a:t>
            </a:r>
            <a:r>
              <a:rPr lang="it-IT" sz="2000" b="0" dirty="0" err="1" smtClean="0">
                <a:cs typeface="Times New Roman" pitchFamily="18" charset="0"/>
              </a:rPr>
              <a:t>buy</a:t>
            </a:r>
            <a:r>
              <a:rPr lang="it-IT" sz="2000" b="0" dirty="0" smtClean="0">
                <a:cs typeface="Times New Roman" pitchFamily="18" charset="0"/>
              </a:rPr>
              <a:t> A</a:t>
            </a:r>
            <a:endParaRPr lang="it-IT" sz="2000" b="0" dirty="0">
              <a:cs typeface="Times New Roman" pitchFamily="18" charset="0"/>
            </a:endParaRPr>
          </a:p>
          <a:p>
            <a:pPr>
              <a:spcBef>
                <a:spcPct val="50000"/>
              </a:spcBef>
            </a:pPr>
            <a:r>
              <a:rPr lang="it-IT" sz="2000" dirty="0" err="1" smtClean="0">
                <a:cs typeface="Times New Roman" pitchFamily="18" charset="0"/>
              </a:rPr>
              <a:t>Let</a:t>
            </a:r>
            <a:r>
              <a:rPr lang="it-IT" sz="2000" dirty="0" smtClean="0">
                <a:cs typeface="Times New Roman" pitchFamily="18" charset="0"/>
              </a:rPr>
              <a:t> </a:t>
            </a:r>
            <a:r>
              <a:rPr lang="it-IT" sz="2000" dirty="0" err="1" smtClean="0">
                <a:cs typeface="Times New Roman" pitchFamily="18" charset="0"/>
              </a:rPr>
              <a:t>us</a:t>
            </a:r>
            <a:r>
              <a:rPr lang="it-IT" sz="2000" dirty="0" smtClean="0">
                <a:cs typeface="Times New Roman" pitchFamily="18" charset="0"/>
              </a:rPr>
              <a:t> suppose that market </a:t>
            </a:r>
            <a:r>
              <a:rPr lang="it-IT" sz="2000" dirty="0" err="1" smtClean="0">
                <a:cs typeface="Times New Roman" pitchFamily="18" charset="0"/>
              </a:rPr>
              <a:t>is</a:t>
            </a:r>
            <a:r>
              <a:rPr lang="it-IT" sz="2000" dirty="0" smtClean="0">
                <a:cs typeface="Times New Roman" pitchFamily="18" charset="0"/>
              </a:rPr>
              <a:t> </a:t>
            </a:r>
            <a:r>
              <a:rPr lang="it-IT" sz="2000" dirty="0" err="1" smtClean="0">
                <a:cs typeface="Times New Roman" pitchFamily="18" charset="0"/>
              </a:rPr>
              <a:t>perfectly</a:t>
            </a:r>
            <a:r>
              <a:rPr lang="it-IT" sz="2000" dirty="0" smtClean="0">
                <a:cs typeface="Times New Roman" pitchFamily="18" charset="0"/>
              </a:rPr>
              <a:t> competitive so firms </a:t>
            </a:r>
            <a:r>
              <a:rPr lang="it-IT" sz="2000" dirty="0" err="1" smtClean="0">
                <a:cs typeface="Times New Roman" pitchFamily="18" charset="0"/>
              </a:rPr>
              <a:t>charge</a:t>
            </a:r>
            <a:r>
              <a:rPr lang="it-IT" sz="2000" dirty="0" smtClean="0">
                <a:cs typeface="Times New Roman" pitchFamily="18" charset="0"/>
              </a:rPr>
              <a:t> the </a:t>
            </a:r>
            <a:r>
              <a:rPr lang="it-IT" sz="2000" dirty="0" err="1" smtClean="0">
                <a:cs typeface="Times New Roman" pitchFamily="18" charset="0"/>
              </a:rPr>
              <a:t>same</a:t>
            </a:r>
            <a:r>
              <a:rPr lang="it-IT" sz="2000" dirty="0" smtClean="0">
                <a:cs typeface="Times New Roman" pitchFamily="18" charset="0"/>
              </a:rPr>
              <a:t> </a:t>
            </a:r>
            <a:r>
              <a:rPr lang="it-IT" sz="2000" dirty="0" err="1" smtClean="0">
                <a:cs typeface="Times New Roman" pitchFamily="18" charset="0"/>
              </a:rPr>
              <a:t>price</a:t>
            </a:r>
            <a:r>
              <a:rPr lang="it-IT" sz="2000" dirty="0" smtClean="0">
                <a:cs typeface="Times New Roman" pitchFamily="18" charset="0"/>
              </a:rPr>
              <a:t>. </a:t>
            </a:r>
          </a:p>
          <a:p>
            <a:pPr>
              <a:spcBef>
                <a:spcPct val="50000"/>
              </a:spcBef>
            </a:pPr>
            <a:r>
              <a:rPr lang="it-IT" sz="2000" dirty="0" smtClean="0">
                <a:cs typeface="Times New Roman" pitchFamily="18" charset="0"/>
              </a:rPr>
              <a:t>[</a:t>
            </a:r>
            <a:r>
              <a:rPr lang="it-IT" sz="2000" dirty="0" err="1" smtClean="0">
                <a:cs typeface="Times New Roman" pitchFamily="18" charset="0"/>
              </a:rPr>
              <a:t>Also</a:t>
            </a:r>
            <a:r>
              <a:rPr lang="it-IT" sz="2000" dirty="0" smtClean="0">
                <a:cs typeface="Times New Roman" pitchFamily="18" charset="0"/>
              </a:rPr>
              <a:t> suppose that </a:t>
            </a:r>
            <a:r>
              <a:rPr lang="it-IT" sz="2000" dirty="0" err="1" smtClean="0">
                <a:cs typeface="Times New Roman" pitchFamily="18" charset="0"/>
              </a:rPr>
              <a:t>being</a:t>
            </a:r>
            <a:r>
              <a:rPr lang="it-IT" sz="2000" dirty="0" smtClean="0">
                <a:cs typeface="Times New Roman" pitchFamily="18" charset="0"/>
              </a:rPr>
              <a:t> the only </a:t>
            </a:r>
            <a:r>
              <a:rPr lang="it-IT" sz="2000" dirty="0" err="1" smtClean="0">
                <a:cs typeface="Times New Roman" pitchFamily="18" charset="0"/>
              </a:rPr>
              <a:t>one</a:t>
            </a:r>
            <a:r>
              <a:rPr lang="it-IT" sz="2000" dirty="0" smtClean="0">
                <a:cs typeface="Times New Roman" pitchFamily="18" charset="0"/>
              </a:rPr>
              <a:t> to </a:t>
            </a:r>
            <a:r>
              <a:rPr lang="it-IT" sz="2000" dirty="0" err="1" smtClean="0">
                <a:cs typeface="Times New Roman" pitchFamily="18" charset="0"/>
              </a:rPr>
              <a:t>acquire</a:t>
            </a:r>
            <a:r>
              <a:rPr lang="it-IT" sz="2000" dirty="0" smtClean="0">
                <a:cs typeface="Times New Roman" pitchFamily="18" charset="0"/>
              </a:rPr>
              <a:t> the </a:t>
            </a:r>
            <a:r>
              <a:rPr lang="it-IT" sz="2000" dirty="0" err="1" smtClean="0">
                <a:cs typeface="Times New Roman" pitchFamily="18" charset="0"/>
              </a:rPr>
              <a:t>good</a:t>
            </a:r>
            <a:r>
              <a:rPr lang="it-IT" sz="2000" dirty="0" smtClean="0">
                <a:cs typeface="Times New Roman" pitchFamily="18" charset="0"/>
              </a:rPr>
              <a:t> </a:t>
            </a:r>
            <a:r>
              <a:rPr lang="it-IT" sz="2000" dirty="0" err="1" smtClean="0">
                <a:cs typeface="Times New Roman" pitchFamily="18" charset="0"/>
              </a:rPr>
              <a:t>will</a:t>
            </a:r>
            <a:r>
              <a:rPr lang="it-IT" sz="2000" dirty="0" smtClean="0">
                <a:cs typeface="Times New Roman" pitchFamily="18" charset="0"/>
              </a:rPr>
              <a:t> </a:t>
            </a:r>
            <a:r>
              <a:rPr lang="it-IT" sz="2000" dirty="0" err="1" smtClean="0">
                <a:cs typeface="Times New Roman" pitchFamily="18" charset="0"/>
              </a:rPr>
              <a:t>bring</a:t>
            </a:r>
            <a:r>
              <a:rPr lang="it-IT" sz="2000" dirty="0" smtClean="0">
                <a:cs typeface="Times New Roman" pitchFamily="18" charset="0"/>
              </a:rPr>
              <a:t> a zero benefit, in that case </a:t>
            </a:r>
            <a:r>
              <a:rPr lang="it-IT" sz="2000" dirty="0" err="1" smtClean="0">
                <a:cs typeface="Times New Roman" pitchFamily="18" charset="0"/>
              </a:rPr>
              <a:t>m</a:t>
            </a:r>
            <a:r>
              <a:rPr lang="it-IT" sz="2000" b="0" dirty="0" err="1" smtClean="0">
                <a:cs typeface="Times New Roman" pitchFamily="18" charset="0"/>
              </a:rPr>
              <a:t>onopoly</a:t>
            </a:r>
            <a:r>
              <a:rPr lang="it-IT" sz="2000" b="0" dirty="0" smtClean="0">
                <a:cs typeface="Times New Roman" pitchFamily="18" charset="0"/>
              </a:rPr>
              <a:t> </a:t>
            </a:r>
            <a:r>
              <a:rPr lang="it-IT" sz="2000" dirty="0" err="1" smtClean="0">
                <a:cs typeface="Times New Roman" pitchFamily="18" charset="0"/>
              </a:rPr>
              <a:t>will</a:t>
            </a:r>
            <a:r>
              <a:rPr lang="it-IT" sz="2000" dirty="0" smtClean="0">
                <a:cs typeface="Times New Roman" pitchFamily="18" charset="0"/>
              </a:rPr>
              <a:t> be an </a:t>
            </a:r>
            <a:r>
              <a:rPr lang="it-IT" sz="2000" dirty="0" err="1" smtClean="0">
                <a:cs typeface="Times New Roman" pitchFamily="18" charset="0"/>
              </a:rPr>
              <a:t>equilibrium</a:t>
            </a:r>
            <a:r>
              <a:rPr lang="it-IT" sz="2000" dirty="0" smtClean="0">
                <a:cs typeface="Times New Roman" pitchFamily="18" charset="0"/>
              </a:rPr>
              <a:t> </a:t>
            </a:r>
            <a:r>
              <a:rPr lang="it-IT" sz="2000" dirty="0" err="1" smtClean="0">
                <a:cs typeface="Times New Roman" pitchFamily="18" charset="0"/>
              </a:rPr>
              <a:t>if</a:t>
            </a:r>
            <a:r>
              <a:rPr lang="it-IT" sz="2000" dirty="0" smtClean="0">
                <a:cs typeface="Times New Roman" pitchFamily="18" charset="0"/>
              </a:rPr>
              <a:t> </a:t>
            </a:r>
            <a:r>
              <a:rPr lang="it-IT" sz="2000" b="0" dirty="0" smtClean="0">
                <a:cs typeface="Times New Roman" pitchFamily="18" charset="0"/>
              </a:rPr>
              <a:t> </a:t>
            </a:r>
            <a:r>
              <a:rPr lang="it-IT" sz="2000" b="0" dirty="0">
                <a:cs typeface="Times New Roman" pitchFamily="18" charset="0"/>
              </a:rPr>
              <a:t>v(1) – </a:t>
            </a:r>
            <a:r>
              <a:rPr lang="el-GR" sz="2000" b="0" dirty="0">
                <a:cs typeface="Times New Roman" pitchFamily="18" charset="0"/>
              </a:rPr>
              <a:t>α</a:t>
            </a:r>
            <a:r>
              <a:rPr lang="it-IT" sz="2000" b="0" dirty="0">
                <a:cs typeface="Times New Roman" pitchFamily="18" charset="0"/>
              </a:rPr>
              <a:t> ≥ </a:t>
            </a:r>
            <a:r>
              <a:rPr lang="it-IT" sz="2000" b="0" dirty="0" smtClean="0">
                <a:cs typeface="Times New Roman" pitchFamily="18" charset="0"/>
              </a:rPr>
              <a:t>0]. </a:t>
            </a:r>
          </a:p>
          <a:p>
            <a:pPr>
              <a:spcBef>
                <a:spcPct val="50000"/>
              </a:spcBef>
            </a:pPr>
            <a:endParaRPr lang="it-IT" sz="2000" b="0" dirty="0">
              <a:solidFill>
                <a:srgbClr val="CC3300"/>
              </a:solidFill>
              <a:cs typeface="Times New Roman" pitchFamily="18" charset="0"/>
            </a:endParaRPr>
          </a:p>
        </p:txBody>
      </p:sp>
      <p:sp>
        <p:nvSpPr>
          <p:cNvPr id="63492" name="Text Box 3"/>
          <p:cNvSpPr txBox="1">
            <a:spLocks noChangeArrowheads="1"/>
          </p:cNvSpPr>
          <p:nvPr/>
        </p:nvSpPr>
        <p:spPr bwMode="auto">
          <a:xfrm>
            <a:off x="228600" y="4495800"/>
            <a:ext cx="8610600" cy="1631216"/>
          </a:xfrm>
          <a:prstGeom prst="rect">
            <a:avLst/>
          </a:prstGeom>
          <a:noFill/>
          <a:ln w="9525">
            <a:noFill/>
            <a:miter lim="800000"/>
            <a:headEnd/>
            <a:tailEnd/>
          </a:ln>
        </p:spPr>
        <p:txBody>
          <a:bodyPr>
            <a:spAutoFit/>
          </a:bodyPr>
          <a:lstStyle/>
          <a:p>
            <a:pPr>
              <a:spcBef>
                <a:spcPct val="50000"/>
              </a:spcBef>
            </a:pPr>
            <a:r>
              <a:rPr lang="it-IT" sz="2000" b="0" dirty="0" err="1" smtClean="0"/>
              <a:t>Now</a:t>
            </a:r>
            <a:r>
              <a:rPr lang="it-IT" sz="2000" b="0" dirty="0" smtClean="0"/>
              <a:t> suppose a </a:t>
            </a:r>
            <a:r>
              <a:rPr lang="it-IT" sz="2000" b="0" dirty="0" err="1" smtClean="0"/>
              <a:t>sequential</a:t>
            </a:r>
            <a:r>
              <a:rPr lang="it-IT" sz="2000" b="0" dirty="0" smtClean="0"/>
              <a:t> entry of </a:t>
            </a:r>
            <a:r>
              <a:rPr lang="it-IT" sz="2000" b="0" dirty="0" err="1" smtClean="0"/>
              <a:t>consumers</a:t>
            </a:r>
            <a:r>
              <a:rPr lang="it-IT" sz="2000" b="0" dirty="0" smtClean="0"/>
              <a:t> </a:t>
            </a:r>
            <a:r>
              <a:rPr lang="it-IT" sz="2000" b="0" dirty="0" err="1" smtClean="0"/>
              <a:t>into</a:t>
            </a:r>
            <a:r>
              <a:rPr lang="it-IT" sz="2000" b="0" dirty="0" smtClean="0"/>
              <a:t> the market.</a:t>
            </a:r>
          </a:p>
          <a:p>
            <a:pPr>
              <a:spcBef>
                <a:spcPct val="50000"/>
              </a:spcBef>
            </a:pPr>
            <a:r>
              <a:rPr lang="it-IT" sz="3200" dirty="0" err="1" smtClean="0">
                <a:solidFill>
                  <a:srgbClr val="FF0000"/>
                </a:solidFill>
              </a:rPr>
              <a:t>Consumers</a:t>
            </a:r>
            <a:r>
              <a:rPr lang="it-IT" sz="3200" dirty="0" smtClean="0">
                <a:solidFill>
                  <a:srgbClr val="FF0000"/>
                </a:solidFill>
              </a:rPr>
              <a:t> b </a:t>
            </a:r>
            <a:r>
              <a:rPr lang="it-IT" sz="3200" dirty="0" err="1" smtClean="0">
                <a:solidFill>
                  <a:srgbClr val="FF0000"/>
                </a:solidFill>
              </a:rPr>
              <a:t>will</a:t>
            </a:r>
            <a:r>
              <a:rPr lang="it-IT" sz="3200" dirty="0" smtClean="0">
                <a:solidFill>
                  <a:srgbClr val="FF0000"/>
                </a:solidFill>
              </a:rPr>
              <a:t> </a:t>
            </a:r>
            <a:r>
              <a:rPr lang="it-IT" sz="3200" dirty="0" err="1" smtClean="0">
                <a:solidFill>
                  <a:srgbClr val="FF0000"/>
                </a:solidFill>
              </a:rPr>
              <a:t>buy</a:t>
            </a:r>
            <a:r>
              <a:rPr lang="it-IT" sz="3200" dirty="0" smtClean="0">
                <a:solidFill>
                  <a:srgbClr val="FF0000"/>
                </a:solidFill>
              </a:rPr>
              <a:t> A </a:t>
            </a:r>
            <a:r>
              <a:rPr lang="it-IT" sz="3200" dirty="0" err="1" smtClean="0">
                <a:solidFill>
                  <a:srgbClr val="FF0000"/>
                </a:solidFill>
              </a:rPr>
              <a:t>only</a:t>
            </a:r>
            <a:r>
              <a:rPr lang="it-IT" sz="3200" dirty="0" smtClean="0">
                <a:solidFill>
                  <a:srgbClr val="FF0000"/>
                </a:solidFill>
              </a:rPr>
              <a:t> </a:t>
            </a:r>
            <a:r>
              <a:rPr lang="it-IT" sz="3200" dirty="0" err="1" smtClean="0">
                <a:solidFill>
                  <a:srgbClr val="FF0000"/>
                </a:solidFill>
              </a:rPr>
              <a:t>if</a:t>
            </a:r>
            <a:r>
              <a:rPr lang="it-IT" sz="3200" dirty="0" smtClean="0">
                <a:solidFill>
                  <a:srgbClr val="FF0000"/>
                </a:solidFill>
              </a:rPr>
              <a:t> v(a</a:t>
            </a:r>
            <a:r>
              <a:rPr lang="it-IT" sz="3200" dirty="0">
                <a:solidFill>
                  <a:srgbClr val="FF0000"/>
                </a:solidFill>
              </a:rPr>
              <a:t>) – </a:t>
            </a:r>
            <a:r>
              <a:rPr lang="el-GR" sz="3200" dirty="0">
                <a:solidFill>
                  <a:srgbClr val="FF0000"/>
                </a:solidFill>
              </a:rPr>
              <a:t>α</a:t>
            </a:r>
            <a:r>
              <a:rPr lang="it-IT" sz="3200" dirty="0">
                <a:solidFill>
                  <a:srgbClr val="FF0000"/>
                </a:solidFill>
              </a:rPr>
              <a:t> &gt; v(b) </a:t>
            </a:r>
            <a:r>
              <a:rPr lang="it-IT" sz="3200" dirty="0" smtClean="0">
                <a:solidFill>
                  <a:srgbClr val="FF0000"/>
                </a:solidFill>
              </a:rPr>
              <a:t>and </a:t>
            </a:r>
            <a:r>
              <a:rPr lang="it-IT" sz="3200" dirty="0" err="1" smtClean="0">
                <a:solidFill>
                  <a:srgbClr val="FF0000"/>
                </a:solidFill>
              </a:rPr>
              <a:t>Consumers</a:t>
            </a:r>
            <a:r>
              <a:rPr lang="it-IT" sz="3200" dirty="0" smtClean="0">
                <a:solidFill>
                  <a:srgbClr val="FF0000"/>
                </a:solidFill>
              </a:rPr>
              <a:t> a </a:t>
            </a:r>
            <a:r>
              <a:rPr lang="it-IT" sz="3200" dirty="0" err="1" smtClean="0">
                <a:solidFill>
                  <a:srgbClr val="FF0000"/>
                </a:solidFill>
              </a:rPr>
              <a:t>will</a:t>
            </a:r>
            <a:r>
              <a:rPr lang="it-IT" sz="3200" dirty="0" smtClean="0">
                <a:solidFill>
                  <a:srgbClr val="FF0000"/>
                </a:solidFill>
              </a:rPr>
              <a:t> </a:t>
            </a:r>
            <a:r>
              <a:rPr lang="it-IT" sz="3200" dirty="0" err="1" smtClean="0">
                <a:solidFill>
                  <a:srgbClr val="FF0000"/>
                </a:solidFill>
              </a:rPr>
              <a:t>buy</a:t>
            </a:r>
            <a:r>
              <a:rPr lang="it-IT" sz="3200" dirty="0" smtClean="0">
                <a:solidFill>
                  <a:srgbClr val="FF0000"/>
                </a:solidFill>
              </a:rPr>
              <a:t> B </a:t>
            </a:r>
            <a:r>
              <a:rPr lang="it-IT" sz="3200" dirty="0" err="1" smtClean="0">
                <a:solidFill>
                  <a:srgbClr val="FF0000"/>
                </a:solidFill>
              </a:rPr>
              <a:t>only</a:t>
            </a:r>
            <a:r>
              <a:rPr lang="it-IT" sz="3200" dirty="0" smtClean="0">
                <a:solidFill>
                  <a:srgbClr val="FF0000"/>
                </a:solidFill>
              </a:rPr>
              <a:t> </a:t>
            </a:r>
            <a:r>
              <a:rPr lang="it-IT" sz="3200" dirty="0" err="1" smtClean="0">
                <a:solidFill>
                  <a:srgbClr val="FF0000"/>
                </a:solidFill>
              </a:rPr>
              <a:t>if</a:t>
            </a:r>
            <a:r>
              <a:rPr lang="it-IT" sz="3200" dirty="0" smtClean="0">
                <a:solidFill>
                  <a:srgbClr val="FF0000"/>
                </a:solidFill>
              </a:rPr>
              <a:t>  </a:t>
            </a:r>
            <a:r>
              <a:rPr lang="it-IT" sz="3200" dirty="0">
                <a:solidFill>
                  <a:srgbClr val="FF0000"/>
                </a:solidFill>
              </a:rPr>
              <a:t>v(b) – </a:t>
            </a:r>
            <a:r>
              <a:rPr lang="el-GR" sz="3200" dirty="0">
                <a:solidFill>
                  <a:srgbClr val="FF0000"/>
                </a:solidFill>
              </a:rPr>
              <a:t>α</a:t>
            </a:r>
            <a:r>
              <a:rPr lang="it-IT" sz="3200" dirty="0">
                <a:solidFill>
                  <a:srgbClr val="FF0000"/>
                </a:solidFill>
              </a:rPr>
              <a:t> &gt; v(a).</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numero diapositiva 3"/>
          <p:cNvSpPr>
            <a:spLocks noGrp="1"/>
          </p:cNvSpPr>
          <p:nvPr>
            <p:ph type="sldNum" sz="quarter" idx="12"/>
          </p:nvPr>
        </p:nvSpPr>
        <p:spPr>
          <a:noFill/>
        </p:spPr>
        <p:txBody>
          <a:bodyPr/>
          <a:lstStyle/>
          <a:p>
            <a:fld id="{05A52170-7651-4D45-B168-AACE19BCD736}" type="slidenum">
              <a:rPr lang="it-IT" smtClean="0"/>
              <a:pPr/>
              <a:t>6</a:t>
            </a:fld>
            <a:endParaRPr lang="it-IT" smtClean="0"/>
          </a:p>
        </p:txBody>
      </p:sp>
      <p:sp>
        <p:nvSpPr>
          <p:cNvPr id="64515" name="Line 2"/>
          <p:cNvSpPr>
            <a:spLocks noChangeShapeType="1"/>
          </p:cNvSpPr>
          <p:nvPr/>
        </p:nvSpPr>
        <p:spPr bwMode="auto">
          <a:xfrm>
            <a:off x="1447800" y="838200"/>
            <a:ext cx="0" cy="3810000"/>
          </a:xfrm>
          <a:prstGeom prst="line">
            <a:avLst/>
          </a:prstGeom>
          <a:noFill/>
          <a:ln w="9525">
            <a:solidFill>
              <a:schemeClr val="tx1"/>
            </a:solidFill>
            <a:round/>
            <a:headEnd type="triangle" w="med" len="med"/>
            <a:tailEnd/>
          </a:ln>
        </p:spPr>
        <p:txBody>
          <a:bodyPr wrap="none" anchor="ctr"/>
          <a:lstStyle/>
          <a:p>
            <a:endParaRPr lang="it-IT"/>
          </a:p>
        </p:txBody>
      </p:sp>
      <p:sp>
        <p:nvSpPr>
          <p:cNvPr id="64516" name="Line 3"/>
          <p:cNvSpPr>
            <a:spLocks noChangeShapeType="1"/>
          </p:cNvSpPr>
          <p:nvPr/>
        </p:nvSpPr>
        <p:spPr bwMode="auto">
          <a:xfrm flipV="1">
            <a:off x="1447800" y="2971800"/>
            <a:ext cx="6400800" cy="0"/>
          </a:xfrm>
          <a:prstGeom prst="line">
            <a:avLst/>
          </a:prstGeom>
          <a:noFill/>
          <a:ln w="9525">
            <a:solidFill>
              <a:schemeClr val="tx1"/>
            </a:solidFill>
            <a:round/>
            <a:headEnd/>
            <a:tailEnd type="triangle" w="med" len="med"/>
          </a:ln>
        </p:spPr>
        <p:txBody>
          <a:bodyPr wrap="none" anchor="ctr"/>
          <a:lstStyle/>
          <a:p>
            <a:endParaRPr lang="it-IT"/>
          </a:p>
        </p:txBody>
      </p:sp>
      <p:sp>
        <p:nvSpPr>
          <p:cNvPr id="64517" name="Text Box 4"/>
          <p:cNvSpPr txBox="1">
            <a:spLocks noChangeArrowheads="1"/>
          </p:cNvSpPr>
          <p:nvPr/>
        </p:nvSpPr>
        <p:spPr bwMode="auto">
          <a:xfrm>
            <a:off x="381000" y="5638800"/>
            <a:ext cx="8229600" cy="457200"/>
          </a:xfrm>
          <a:prstGeom prst="rect">
            <a:avLst/>
          </a:prstGeom>
          <a:noFill/>
          <a:ln w="9525">
            <a:noFill/>
            <a:miter lim="800000"/>
            <a:headEnd/>
            <a:tailEnd/>
          </a:ln>
        </p:spPr>
        <p:txBody>
          <a:bodyPr>
            <a:spAutoFit/>
          </a:bodyPr>
          <a:lstStyle/>
          <a:p>
            <a:pPr eaLnBrk="0" hangingPunct="0">
              <a:spcBef>
                <a:spcPct val="50000"/>
              </a:spcBef>
            </a:pPr>
            <a:endParaRPr lang="it-IT" b="0"/>
          </a:p>
        </p:txBody>
      </p:sp>
      <p:sp>
        <p:nvSpPr>
          <p:cNvPr id="64518" name="Text Box 5"/>
          <p:cNvSpPr txBox="1">
            <a:spLocks noChangeArrowheads="1"/>
          </p:cNvSpPr>
          <p:nvPr/>
        </p:nvSpPr>
        <p:spPr bwMode="auto">
          <a:xfrm>
            <a:off x="914400" y="2743200"/>
            <a:ext cx="457200" cy="454025"/>
          </a:xfrm>
          <a:prstGeom prst="rect">
            <a:avLst/>
          </a:prstGeom>
          <a:noFill/>
          <a:ln w="12700">
            <a:noFill/>
            <a:miter lim="800000"/>
            <a:headEnd/>
            <a:tailEnd/>
          </a:ln>
        </p:spPr>
        <p:txBody>
          <a:bodyPr lIns="90488" tIns="44450" rIns="90488" bIns="44450">
            <a:spAutoFit/>
          </a:bodyPr>
          <a:lstStyle/>
          <a:p>
            <a:pPr>
              <a:spcBef>
                <a:spcPct val="50000"/>
              </a:spcBef>
            </a:pPr>
            <a:r>
              <a:rPr lang="it-IT" b="0"/>
              <a:t>0</a:t>
            </a:r>
          </a:p>
        </p:txBody>
      </p:sp>
      <p:sp>
        <p:nvSpPr>
          <p:cNvPr id="64519" name="Text Box 6"/>
          <p:cNvSpPr txBox="1">
            <a:spLocks noChangeArrowheads="1"/>
          </p:cNvSpPr>
          <p:nvPr/>
        </p:nvSpPr>
        <p:spPr bwMode="auto">
          <a:xfrm>
            <a:off x="228600" y="5257800"/>
            <a:ext cx="6934200" cy="363538"/>
          </a:xfrm>
          <a:prstGeom prst="rect">
            <a:avLst/>
          </a:prstGeom>
          <a:noFill/>
          <a:ln w="12700">
            <a:noFill/>
            <a:miter lim="800000"/>
            <a:headEnd/>
            <a:tailEnd/>
          </a:ln>
        </p:spPr>
        <p:txBody>
          <a:bodyPr lIns="90488" tIns="44450" rIns="90488" bIns="44450">
            <a:spAutoFit/>
          </a:bodyPr>
          <a:lstStyle/>
          <a:p>
            <a:pPr>
              <a:spcBef>
                <a:spcPct val="50000"/>
              </a:spcBef>
            </a:pPr>
            <a:endParaRPr lang="it-IT" sz="1800" b="0"/>
          </a:p>
        </p:txBody>
      </p:sp>
      <p:sp>
        <p:nvSpPr>
          <p:cNvPr id="64520" name="Line 7"/>
          <p:cNvSpPr>
            <a:spLocks noChangeShapeType="1"/>
          </p:cNvSpPr>
          <p:nvPr/>
        </p:nvSpPr>
        <p:spPr bwMode="auto">
          <a:xfrm flipV="1">
            <a:off x="1447800" y="1676400"/>
            <a:ext cx="6019800" cy="0"/>
          </a:xfrm>
          <a:prstGeom prst="line">
            <a:avLst/>
          </a:prstGeom>
          <a:noFill/>
          <a:ln w="12700">
            <a:solidFill>
              <a:schemeClr val="tx1"/>
            </a:solidFill>
            <a:round/>
            <a:headEnd/>
            <a:tailEnd/>
          </a:ln>
        </p:spPr>
        <p:txBody>
          <a:bodyPr wrap="none" lIns="90488" tIns="44450" rIns="90488" bIns="44450" anchor="ctr"/>
          <a:lstStyle/>
          <a:p>
            <a:endParaRPr lang="it-IT"/>
          </a:p>
        </p:txBody>
      </p:sp>
      <p:sp>
        <p:nvSpPr>
          <p:cNvPr id="64521" name="Line 8"/>
          <p:cNvSpPr>
            <a:spLocks noChangeShapeType="1"/>
          </p:cNvSpPr>
          <p:nvPr/>
        </p:nvSpPr>
        <p:spPr bwMode="auto">
          <a:xfrm>
            <a:off x="1447800" y="3962400"/>
            <a:ext cx="6172200" cy="0"/>
          </a:xfrm>
          <a:prstGeom prst="line">
            <a:avLst/>
          </a:prstGeom>
          <a:noFill/>
          <a:ln w="12700">
            <a:solidFill>
              <a:schemeClr val="tx1"/>
            </a:solidFill>
            <a:round/>
            <a:headEnd/>
            <a:tailEnd/>
          </a:ln>
        </p:spPr>
        <p:txBody>
          <a:bodyPr wrap="none" lIns="90488" tIns="44450" rIns="90488" bIns="44450" anchor="ctr"/>
          <a:lstStyle/>
          <a:p>
            <a:endParaRPr lang="it-IT"/>
          </a:p>
        </p:txBody>
      </p:sp>
      <p:sp>
        <p:nvSpPr>
          <p:cNvPr id="64522" name="Freeform 9"/>
          <p:cNvSpPr>
            <a:spLocks/>
          </p:cNvSpPr>
          <p:nvPr/>
        </p:nvSpPr>
        <p:spPr bwMode="auto">
          <a:xfrm>
            <a:off x="1428750" y="1689100"/>
            <a:ext cx="2452688" cy="1384300"/>
          </a:xfrm>
          <a:custGeom>
            <a:avLst/>
            <a:gdLst>
              <a:gd name="T0" fmla="*/ 0 w 1545"/>
              <a:gd name="T1" fmla="*/ 2147483647 h 872"/>
              <a:gd name="T2" fmla="*/ 2147483647 w 1545"/>
              <a:gd name="T3" fmla="*/ 2147483647 h 872"/>
              <a:gd name="T4" fmla="*/ 2147483647 w 1545"/>
              <a:gd name="T5" fmla="*/ 2147483647 h 872"/>
              <a:gd name="T6" fmla="*/ 2147483647 w 1545"/>
              <a:gd name="T7" fmla="*/ 2147483647 h 872"/>
              <a:gd name="T8" fmla="*/ 2147483647 w 1545"/>
              <a:gd name="T9" fmla="*/ 2147483647 h 872"/>
              <a:gd name="T10" fmla="*/ 2147483647 w 1545"/>
              <a:gd name="T11" fmla="*/ 2147483647 h 872"/>
              <a:gd name="T12" fmla="*/ 2147483647 w 1545"/>
              <a:gd name="T13" fmla="*/ 2147483647 h 872"/>
              <a:gd name="T14" fmla="*/ 2147483647 w 1545"/>
              <a:gd name="T15" fmla="*/ 2147483647 h 872"/>
              <a:gd name="T16" fmla="*/ 2147483647 w 1545"/>
              <a:gd name="T17" fmla="*/ 2147483647 h 872"/>
              <a:gd name="T18" fmla="*/ 2147483647 w 1545"/>
              <a:gd name="T19" fmla="*/ 2147483647 h 872"/>
              <a:gd name="T20" fmla="*/ 2147483647 w 1545"/>
              <a:gd name="T21" fmla="*/ 2147483647 h 872"/>
              <a:gd name="T22" fmla="*/ 2147483647 w 1545"/>
              <a:gd name="T23" fmla="*/ 2147483647 h 872"/>
              <a:gd name="T24" fmla="*/ 2147483647 w 1545"/>
              <a:gd name="T25" fmla="*/ 2147483647 h 872"/>
              <a:gd name="T26" fmla="*/ 2147483647 w 1545"/>
              <a:gd name="T27" fmla="*/ 2147483647 h 872"/>
              <a:gd name="T28" fmla="*/ 2147483647 w 1545"/>
              <a:gd name="T29" fmla="*/ 2147483647 h 872"/>
              <a:gd name="T30" fmla="*/ 2147483647 w 1545"/>
              <a:gd name="T31" fmla="*/ 2147483647 h 872"/>
              <a:gd name="T32" fmla="*/ 2147483647 w 1545"/>
              <a:gd name="T33" fmla="*/ 2147483647 h 872"/>
              <a:gd name="T34" fmla="*/ 2147483647 w 1545"/>
              <a:gd name="T35" fmla="*/ 2147483647 h 872"/>
              <a:gd name="T36" fmla="*/ 2147483647 w 1545"/>
              <a:gd name="T37" fmla="*/ 2147483647 h 872"/>
              <a:gd name="T38" fmla="*/ 2147483647 w 1545"/>
              <a:gd name="T39" fmla="*/ 2147483647 h 872"/>
              <a:gd name="T40" fmla="*/ 2147483647 w 1545"/>
              <a:gd name="T41" fmla="*/ 2147483647 h 872"/>
              <a:gd name="T42" fmla="*/ 2147483647 w 1545"/>
              <a:gd name="T43" fmla="*/ 2147483647 h 872"/>
              <a:gd name="T44" fmla="*/ 2147483647 w 1545"/>
              <a:gd name="T45" fmla="*/ 2147483647 h 872"/>
              <a:gd name="T46" fmla="*/ 2147483647 w 1545"/>
              <a:gd name="T47" fmla="*/ 2147483647 h 872"/>
              <a:gd name="T48" fmla="*/ 2147483647 w 1545"/>
              <a:gd name="T49" fmla="*/ 2147483647 h 872"/>
              <a:gd name="T50" fmla="*/ 2147483647 w 1545"/>
              <a:gd name="T51" fmla="*/ 2147483647 h 872"/>
              <a:gd name="T52" fmla="*/ 2147483647 w 1545"/>
              <a:gd name="T53" fmla="*/ 2147483647 h 872"/>
              <a:gd name="T54" fmla="*/ 2147483647 w 1545"/>
              <a:gd name="T55" fmla="*/ 2147483647 h 872"/>
              <a:gd name="T56" fmla="*/ 2147483647 w 1545"/>
              <a:gd name="T57" fmla="*/ 2147483647 h 872"/>
              <a:gd name="T58" fmla="*/ 2147483647 w 1545"/>
              <a:gd name="T59" fmla="*/ 2147483647 h 872"/>
              <a:gd name="T60" fmla="*/ 2147483647 w 1545"/>
              <a:gd name="T61" fmla="*/ 2147483647 h 872"/>
              <a:gd name="T62" fmla="*/ 2147483647 w 1545"/>
              <a:gd name="T63" fmla="*/ 2147483647 h 872"/>
              <a:gd name="T64" fmla="*/ 2147483647 w 1545"/>
              <a:gd name="T65" fmla="*/ 2147483647 h 872"/>
              <a:gd name="T66" fmla="*/ 2147483647 w 1545"/>
              <a:gd name="T67" fmla="*/ 2147483647 h 872"/>
              <a:gd name="T68" fmla="*/ 2147483647 w 1545"/>
              <a:gd name="T69" fmla="*/ 2147483647 h 872"/>
              <a:gd name="T70" fmla="*/ 2147483647 w 1545"/>
              <a:gd name="T71" fmla="*/ 2147483647 h 872"/>
              <a:gd name="T72" fmla="*/ 2147483647 w 1545"/>
              <a:gd name="T73" fmla="*/ 2147483647 h 872"/>
              <a:gd name="T74" fmla="*/ 2147483647 w 1545"/>
              <a:gd name="T75" fmla="*/ 2147483647 h 872"/>
              <a:gd name="T76" fmla="*/ 2147483647 w 1545"/>
              <a:gd name="T77" fmla="*/ 2147483647 h 872"/>
              <a:gd name="T78" fmla="*/ 2147483647 w 1545"/>
              <a:gd name="T79" fmla="*/ 2147483647 h 872"/>
              <a:gd name="T80" fmla="*/ 2147483647 w 1545"/>
              <a:gd name="T81" fmla="*/ 2147483647 h 872"/>
              <a:gd name="T82" fmla="*/ 2147483647 w 1545"/>
              <a:gd name="T83" fmla="*/ 2147483647 h 872"/>
              <a:gd name="T84" fmla="*/ 2147483647 w 1545"/>
              <a:gd name="T85" fmla="*/ 2147483647 h 872"/>
              <a:gd name="T86" fmla="*/ 2147483647 w 1545"/>
              <a:gd name="T87" fmla="*/ 2147483647 h 872"/>
              <a:gd name="T88" fmla="*/ 2147483647 w 1545"/>
              <a:gd name="T89" fmla="*/ 2147483647 h 872"/>
              <a:gd name="T90" fmla="*/ 2147483647 w 1545"/>
              <a:gd name="T91" fmla="*/ 2147483647 h 872"/>
              <a:gd name="T92" fmla="*/ 2147483647 w 1545"/>
              <a:gd name="T93" fmla="*/ 2147483647 h 872"/>
              <a:gd name="T94" fmla="*/ 2147483647 w 1545"/>
              <a:gd name="T95" fmla="*/ 0 h 8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45"/>
              <a:gd name="T145" fmla="*/ 0 h 872"/>
              <a:gd name="T146" fmla="*/ 1545 w 1545"/>
              <a:gd name="T147" fmla="*/ 872 h 8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45" h="872">
                <a:moveTo>
                  <a:pt x="0" y="809"/>
                </a:moveTo>
                <a:cubicBezTo>
                  <a:pt x="44" y="824"/>
                  <a:pt x="55" y="806"/>
                  <a:pt x="91" y="782"/>
                </a:cubicBezTo>
                <a:cubicBezTo>
                  <a:pt x="100" y="770"/>
                  <a:pt x="111" y="758"/>
                  <a:pt x="118" y="745"/>
                </a:cubicBezTo>
                <a:cubicBezTo>
                  <a:pt x="123" y="737"/>
                  <a:pt x="120" y="724"/>
                  <a:pt x="127" y="718"/>
                </a:cubicBezTo>
                <a:cubicBezTo>
                  <a:pt x="144" y="704"/>
                  <a:pt x="170" y="707"/>
                  <a:pt x="191" y="700"/>
                </a:cubicBezTo>
                <a:cubicBezTo>
                  <a:pt x="197" y="691"/>
                  <a:pt x="198" y="672"/>
                  <a:pt x="209" y="672"/>
                </a:cubicBezTo>
                <a:cubicBezTo>
                  <a:pt x="224" y="672"/>
                  <a:pt x="235" y="732"/>
                  <a:pt x="236" y="736"/>
                </a:cubicBezTo>
                <a:cubicBezTo>
                  <a:pt x="239" y="721"/>
                  <a:pt x="230" y="691"/>
                  <a:pt x="245" y="691"/>
                </a:cubicBezTo>
                <a:cubicBezTo>
                  <a:pt x="275" y="691"/>
                  <a:pt x="295" y="777"/>
                  <a:pt x="300" y="791"/>
                </a:cubicBezTo>
                <a:cubicBezTo>
                  <a:pt x="311" y="748"/>
                  <a:pt x="313" y="732"/>
                  <a:pt x="345" y="700"/>
                </a:cubicBezTo>
                <a:cubicBezTo>
                  <a:pt x="350" y="721"/>
                  <a:pt x="360" y="742"/>
                  <a:pt x="364" y="763"/>
                </a:cubicBezTo>
                <a:cubicBezTo>
                  <a:pt x="371" y="799"/>
                  <a:pt x="382" y="872"/>
                  <a:pt x="382" y="872"/>
                </a:cubicBezTo>
                <a:cubicBezTo>
                  <a:pt x="385" y="796"/>
                  <a:pt x="386" y="721"/>
                  <a:pt x="391" y="645"/>
                </a:cubicBezTo>
                <a:cubicBezTo>
                  <a:pt x="392" y="627"/>
                  <a:pt x="382" y="591"/>
                  <a:pt x="400" y="591"/>
                </a:cubicBezTo>
                <a:cubicBezTo>
                  <a:pt x="418" y="591"/>
                  <a:pt x="406" y="627"/>
                  <a:pt x="409" y="645"/>
                </a:cubicBezTo>
                <a:cubicBezTo>
                  <a:pt x="415" y="675"/>
                  <a:pt x="421" y="706"/>
                  <a:pt x="427" y="736"/>
                </a:cubicBezTo>
                <a:cubicBezTo>
                  <a:pt x="439" y="692"/>
                  <a:pt x="449" y="614"/>
                  <a:pt x="482" y="582"/>
                </a:cubicBezTo>
                <a:cubicBezTo>
                  <a:pt x="492" y="522"/>
                  <a:pt x="493" y="460"/>
                  <a:pt x="527" y="409"/>
                </a:cubicBezTo>
                <a:cubicBezTo>
                  <a:pt x="560" y="475"/>
                  <a:pt x="573" y="555"/>
                  <a:pt x="591" y="627"/>
                </a:cubicBezTo>
                <a:cubicBezTo>
                  <a:pt x="635" y="449"/>
                  <a:pt x="605" y="517"/>
                  <a:pt x="636" y="609"/>
                </a:cubicBezTo>
                <a:cubicBezTo>
                  <a:pt x="641" y="554"/>
                  <a:pt x="635" y="497"/>
                  <a:pt x="654" y="445"/>
                </a:cubicBezTo>
                <a:cubicBezTo>
                  <a:pt x="662" y="423"/>
                  <a:pt x="687" y="411"/>
                  <a:pt x="700" y="391"/>
                </a:cubicBezTo>
                <a:cubicBezTo>
                  <a:pt x="713" y="349"/>
                  <a:pt x="731" y="332"/>
                  <a:pt x="763" y="300"/>
                </a:cubicBezTo>
                <a:cubicBezTo>
                  <a:pt x="769" y="282"/>
                  <a:pt x="772" y="261"/>
                  <a:pt x="782" y="245"/>
                </a:cubicBezTo>
                <a:cubicBezTo>
                  <a:pt x="837" y="158"/>
                  <a:pt x="822" y="405"/>
                  <a:pt x="827" y="445"/>
                </a:cubicBezTo>
                <a:cubicBezTo>
                  <a:pt x="846" y="367"/>
                  <a:pt x="849" y="320"/>
                  <a:pt x="882" y="245"/>
                </a:cubicBezTo>
                <a:cubicBezTo>
                  <a:pt x="891" y="272"/>
                  <a:pt x="883" y="316"/>
                  <a:pt x="909" y="327"/>
                </a:cubicBezTo>
                <a:cubicBezTo>
                  <a:pt x="929" y="336"/>
                  <a:pt x="934" y="291"/>
                  <a:pt x="945" y="272"/>
                </a:cubicBezTo>
                <a:cubicBezTo>
                  <a:pt x="976" y="215"/>
                  <a:pt x="923" y="275"/>
                  <a:pt x="982" y="218"/>
                </a:cubicBezTo>
                <a:cubicBezTo>
                  <a:pt x="994" y="221"/>
                  <a:pt x="1011" y="237"/>
                  <a:pt x="1018" y="227"/>
                </a:cubicBezTo>
                <a:cubicBezTo>
                  <a:pt x="1032" y="207"/>
                  <a:pt x="1023" y="178"/>
                  <a:pt x="1027" y="154"/>
                </a:cubicBezTo>
                <a:cubicBezTo>
                  <a:pt x="1041" y="80"/>
                  <a:pt x="1030" y="98"/>
                  <a:pt x="1063" y="63"/>
                </a:cubicBezTo>
                <a:cubicBezTo>
                  <a:pt x="1066" y="78"/>
                  <a:pt x="1065" y="95"/>
                  <a:pt x="1073" y="109"/>
                </a:cubicBezTo>
                <a:cubicBezTo>
                  <a:pt x="1099" y="154"/>
                  <a:pt x="1142" y="88"/>
                  <a:pt x="1163" y="72"/>
                </a:cubicBezTo>
                <a:cubicBezTo>
                  <a:pt x="1169" y="93"/>
                  <a:pt x="1177" y="114"/>
                  <a:pt x="1182" y="136"/>
                </a:cubicBezTo>
                <a:cubicBezTo>
                  <a:pt x="1186" y="154"/>
                  <a:pt x="1180" y="176"/>
                  <a:pt x="1191" y="191"/>
                </a:cubicBezTo>
                <a:cubicBezTo>
                  <a:pt x="1197" y="198"/>
                  <a:pt x="1209" y="185"/>
                  <a:pt x="1218" y="182"/>
                </a:cubicBezTo>
                <a:cubicBezTo>
                  <a:pt x="1229" y="149"/>
                  <a:pt x="1245" y="82"/>
                  <a:pt x="1245" y="82"/>
                </a:cubicBezTo>
                <a:cubicBezTo>
                  <a:pt x="1264" y="246"/>
                  <a:pt x="1214" y="252"/>
                  <a:pt x="1291" y="227"/>
                </a:cubicBezTo>
                <a:cubicBezTo>
                  <a:pt x="1300" y="215"/>
                  <a:pt x="1309" y="203"/>
                  <a:pt x="1318" y="191"/>
                </a:cubicBezTo>
                <a:cubicBezTo>
                  <a:pt x="1324" y="184"/>
                  <a:pt x="1327" y="172"/>
                  <a:pt x="1336" y="172"/>
                </a:cubicBezTo>
                <a:cubicBezTo>
                  <a:pt x="1345" y="172"/>
                  <a:pt x="1375" y="202"/>
                  <a:pt x="1382" y="209"/>
                </a:cubicBezTo>
                <a:cubicBezTo>
                  <a:pt x="1386" y="196"/>
                  <a:pt x="1402" y="70"/>
                  <a:pt x="1427" y="145"/>
                </a:cubicBezTo>
                <a:cubicBezTo>
                  <a:pt x="1436" y="136"/>
                  <a:pt x="1448" y="129"/>
                  <a:pt x="1454" y="118"/>
                </a:cubicBezTo>
                <a:cubicBezTo>
                  <a:pt x="1463" y="101"/>
                  <a:pt x="1472" y="63"/>
                  <a:pt x="1472" y="63"/>
                </a:cubicBezTo>
                <a:cubicBezTo>
                  <a:pt x="1475" y="72"/>
                  <a:pt x="1472" y="91"/>
                  <a:pt x="1482" y="91"/>
                </a:cubicBezTo>
                <a:cubicBezTo>
                  <a:pt x="1495" y="91"/>
                  <a:pt x="1502" y="74"/>
                  <a:pt x="1509" y="63"/>
                </a:cubicBezTo>
                <a:cubicBezTo>
                  <a:pt x="1523" y="42"/>
                  <a:pt x="1525" y="20"/>
                  <a:pt x="1545" y="0"/>
                </a:cubicBezTo>
              </a:path>
            </a:pathLst>
          </a:custGeom>
          <a:noFill/>
          <a:ln w="12700" cap="flat" cmpd="sng">
            <a:solidFill>
              <a:schemeClr val="tx1"/>
            </a:solidFill>
            <a:prstDash val="solid"/>
            <a:round/>
            <a:headEnd/>
            <a:tailEnd/>
          </a:ln>
        </p:spPr>
        <p:txBody>
          <a:bodyPr wrap="none" lIns="90488" tIns="44450" rIns="90488" bIns="44450" anchor="ctr"/>
          <a:lstStyle/>
          <a:p>
            <a:endParaRPr lang="it-IT"/>
          </a:p>
        </p:txBody>
      </p:sp>
      <p:sp>
        <p:nvSpPr>
          <p:cNvPr id="64523" name="Text Box 10"/>
          <p:cNvSpPr txBox="1">
            <a:spLocks noChangeArrowheads="1"/>
          </p:cNvSpPr>
          <p:nvPr/>
        </p:nvSpPr>
        <p:spPr bwMode="auto">
          <a:xfrm>
            <a:off x="4419600" y="1905000"/>
            <a:ext cx="1905000" cy="333375"/>
          </a:xfrm>
          <a:prstGeom prst="rect">
            <a:avLst/>
          </a:prstGeom>
          <a:noFill/>
          <a:ln w="12700">
            <a:noFill/>
            <a:miter lim="800000"/>
            <a:headEnd/>
            <a:tailEnd/>
          </a:ln>
        </p:spPr>
        <p:txBody>
          <a:bodyPr lIns="90488" tIns="44450" rIns="90488" bIns="44450">
            <a:spAutoFit/>
          </a:bodyPr>
          <a:lstStyle/>
          <a:p>
            <a:pPr>
              <a:spcBef>
                <a:spcPct val="50000"/>
              </a:spcBef>
            </a:pPr>
            <a:r>
              <a:rPr lang="it-IT" sz="1600"/>
              <a:t>Lock-in in A</a:t>
            </a:r>
          </a:p>
        </p:txBody>
      </p:sp>
      <p:sp>
        <p:nvSpPr>
          <p:cNvPr id="64524" name="Line 11"/>
          <p:cNvSpPr>
            <a:spLocks noChangeShapeType="1"/>
          </p:cNvSpPr>
          <p:nvPr/>
        </p:nvSpPr>
        <p:spPr bwMode="auto">
          <a:xfrm flipH="1" flipV="1">
            <a:off x="4038600" y="1828800"/>
            <a:ext cx="228600" cy="228600"/>
          </a:xfrm>
          <a:prstGeom prst="line">
            <a:avLst/>
          </a:prstGeom>
          <a:noFill/>
          <a:ln w="12700">
            <a:solidFill>
              <a:schemeClr val="tx1"/>
            </a:solidFill>
            <a:round/>
            <a:headEnd/>
            <a:tailEnd type="triangle" w="med" len="med"/>
          </a:ln>
        </p:spPr>
        <p:txBody>
          <a:bodyPr wrap="none" lIns="90488" tIns="44450" rIns="90488" bIns="44450" anchor="ctr"/>
          <a:lstStyle/>
          <a:p>
            <a:endParaRPr lang="it-IT"/>
          </a:p>
        </p:txBody>
      </p:sp>
      <p:sp>
        <p:nvSpPr>
          <p:cNvPr id="64525" name="Text Box 12"/>
          <p:cNvSpPr txBox="1">
            <a:spLocks noChangeArrowheads="1"/>
          </p:cNvSpPr>
          <p:nvPr/>
        </p:nvSpPr>
        <p:spPr bwMode="auto">
          <a:xfrm>
            <a:off x="0" y="3733800"/>
            <a:ext cx="1524000" cy="271463"/>
          </a:xfrm>
          <a:prstGeom prst="rect">
            <a:avLst/>
          </a:prstGeom>
          <a:noFill/>
          <a:ln w="12700">
            <a:noFill/>
            <a:miter lim="800000"/>
            <a:headEnd/>
            <a:tailEnd/>
          </a:ln>
        </p:spPr>
        <p:txBody>
          <a:bodyPr lIns="90488" tIns="44450" rIns="90488" bIns="44450">
            <a:spAutoFit/>
          </a:bodyPr>
          <a:lstStyle/>
          <a:p>
            <a:pPr>
              <a:spcBef>
                <a:spcPct val="50000"/>
              </a:spcBef>
            </a:pPr>
            <a:endParaRPr lang="it-IT" sz="1800" baseline="-25000"/>
          </a:p>
        </p:txBody>
      </p:sp>
      <p:sp>
        <p:nvSpPr>
          <p:cNvPr id="64526" name="Text Box 13"/>
          <p:cNvSpPr txBox="1">
            <a:spLocks noChangeArrowheads="1"/>
          </p:cNvSpPr>
          <p:nvPr/>
        </p:nvSpPr>
        <p:spPr bwMode="auto">
          <a:xfrm>
            <a:off x="304800" y="152400"/>
            <a:ext cx="8534400" cy="459100"/>
          </a:xfrm>
          <a:prstGeom prst="rect">
            <a:avLst/>
          </a:prstGeom>
          <a:noFill/>
          <a:ln w="12700">
            <a:noFill/>
            <a:miter lim="800000"/>
            <a:headEnd/>
            <a:tailEnd/>
          </a:ln>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i="1" dirty="0" smtClean="0">
                <a:solidFill>
                  <a:srgbClr val="FF0000"/>
                </a:solidFill>
                <a:latin typeface="Book Antiqua" pitchFamily="18" charset="0"/>
                <a:cs typeface="Times New Roman" pitchFamily="18" charset="0"/>
              </a:rPr>
              <a:t>The </a:t>
            </a:r>
            <a:r>
              <a:rPr lang="it-IT" i="1" dirty="0" err="1" smtClean="0">
                <a:solidFill>
                  <a:srgbClr val="FF0000"/>
                </a:solidFill>
                <a:latin typeface="Book Antiqua" pitchFamily="18" charset="0"/>
                <a:cs typeface="Times New Roman" pitchFamily="18" charset="0"/>
              </a:rPr>
              <a:t>achievement</a:t>
            </a:r>
            <a:r>
              <a:rPr lang="it-IT" i="1" dirty="0" smtClean="0">
                <a:solidFill>
                  <a:srgbClr val="FF0000"/>
                </a:solidFill>
                <a:latin typeface="Book Antiqua" pitchFamily="18" charset="0"/>
                <a:cs typeface="Times New Roman" pitchFamily="18" charset="0"/>
              </a:rPr>
              <a:t> of a </a:t>
            </a:r>
            <a:r>
              <a:rPr lang="it-IT" i="1" dirty="0" err="1" smtClean="0">
                <a:solidFill>
                  <a:srgbClr val="FF0000"/>
                </a:solidFill>
                <a:latin typeface="Book Antiqua" pitchFamily="18" charset="0"/>
                <a:cs typeface="Times New Roman" pitchFamily="18" charset="0"/>
              </a:rPr>
              <a:t>critical</a:t>
            </a:r>
            <a:r>
              <a:rPr lang="it-IT" i="1" dirty="0" smtClean="0">
                <a:solidFill>
                  <a:srgbClr val="FF0000"/>
                </a:solidFill>
                <a:latin typeface="Book Antiqua" pitchFamily="18" charset="0"/>
                <a:cs typeface="Times New Roman" pitchFamily="18" charset="0"/>
              </a:rPr>
              <a:t> mass in a standard war</a:t>
            </a:r>
            <a:endParaRPr lang="it-IT" i="1" dirty="0">
              <a:solidFill>
                <a:srgbClr val="FF0000"/>
              </a:solidFill>
              <a:latin typeface="Book Antiqua" pitchFamily="18" charset="0"/>
              <a:cs typeface="Times New Roman" pitchFamily="18" charset="0"/>
            </a:endParaRPr>
          </a:p>
        </p:txBody>
      </p:sp>
      <p:sp>
        <p:nvSpPr>
          <p:cNvPr id="64527" name="Text Box 14"/>
          <p:cNvSpPr txBox="1">
            <a:spLocks noChangeArrowheads="1"/>
          </p:cNvSpPr>
          <p:nvPr/>
        </p:nvSpPr>
        <p:spPr bwMode="auto">
          <a:xfrm>
            <a:off x="1066800" y="3733800"/>
            <a:ext cx="685800" cy="457200"/>
          </a:xfrm>
          <a:prstGeom prst="rect">
            <a:avLst/>
          </a:prstGeom>
          <a:noFill/>
          <a:ln w="9525">
            <a:noFill/>
            <a:miter lim="800000"/>
            <a:headEnd/>
            <a:tailEnd/>
          </a:ln>
        </p:spPr>
        <p:txBody>
          <a:bodyPr>
            <a:spAutoFit/>
          </a:bodyPr>
          <a:lstStyle/>
          <a:p>
            <a:pPr>
              <a:spcBef>
                <a:spcPct val="50000"/>
              </a:spcBef>
            </a:pPr>
            <a:r>
              <a:rPr lang="el-GR" b="0" dirty="0"/>
              <a:t>α</a:t>
            </a:r>
            <a:endParaRPr lang="it-IT" b="0" dirty="0"/>
          </a:p>
        </p:txBody>
      </p:sp>
      <p:sp>
        <p:nvSpPr>
          <p:cNvPr id="64528" name="Text Box 15"/>
          <p:cNvSpPr txBox="1">
            <a:spLocks noChangeArrowheads="1"/>
          </p:cNvSpPr>
          <p:nvPr/>
        </p:nvSpPr>
        <p:spPr bwMode="auto">
          <a:xfrm>
            <a:off x="1143000" y="1447800"/>
            <a:ext cx="685800" cy="457200"/>
          </a:xfrm>
          <a:prstGeom prst="rect">
            <a:avLst/>
          </a:prstGeom>
          <a:noFill/>
          <a:ln w="9525">
            <a:noFill/>
            <a:miter lim="800000"/>
            <a:headEnd/>
            <a:tailEnd/>
          </a:ln>
        </p:spPr>
        <p:txBody>
          <a:bodyPr>
            <a:spAutoFit/>
          </a:bodyPr>
          <a:lstStyle/>
          <a:p>
            <a:pPr>
              <a:spcBef>
                <a:spcPct val="50000"/>
              </a:spcBef>
            </a:pPr>
            <a:r>
              <a:rPr lang="el-GR" b="0" dirty="0"/>
              <a:t>α</a:t>
            </a:r>
            <a:endParaRPr lang="it-IT" b="0" dirty="0"/>
          </a:p>
        </p:txBody>
      </p:sp>
      <p:sp>
        <p:nvSpPr>
          <p:cNvPr id="64529" name="Text Box 16"/>
          <p:cNvSpPr txBox="1">
            <a:spLocks noChangeArrowheads="1"/>
          </p:cNvSpPr>
          <p:nvPr/>
        </p:nvSpPr>
        <p:spPr bwMode="auto">
          <a:xfrm>
            <a:off x="191655" y="5381625"/>
            <a:ext cx="8610600" cy="400110"/>
          </a:xfrm>
          <a:prstGeom prst="rect">
            <a:avLst/>
          </a:prstGeom>
          <a:noFill/>
          <a:ln w="9525">
            <a:noFill/>
            <a:miter lim="800000"/>
            <a:headEnd/>
            <a:tailEnd/>
          </a:ln>
        </p:spPr>
        <p:txBody>
          <a:bodyPr wrap="square">
            <a:spAutoFit/>
          </a:bodyPr>
          <a:lstStyle/>
          <a:p>
            <a:pPr>
              <a:spcBef>
                <a:spcPct val="50000"/>
              </a:spcBef>
            </a:pPr>
            <a:r>
              <a:rPr lang="it-IT" sz="2000" b="0" dirty="0"/>
              <a:t>1</a:t>
            </a:r>
            <a:r>
              <a:rPr lang="it-IT" sz="2000" b="0" dirty="0" smtClean="0"/>
              <a:t>)</a:t>
            </a:r>
            <a:endParaRPr lang="it-IT" sz="2000" b="0" dirty="0"/>
          </a:p>
        </p:txBody>
      </p:sp>
      <p:sp>
        <p:nvSpPr>
          <p:cNvPr id="64530" name="Text Box 17"/>
          <p:cNvSpPr txBox="1">
            <a:spLocks noChangeArrowheads="1"/>
          </p:cNvSpPr>
          <p:nvPr/>
        </p:nvSpPr>
        <p:spPr bwMode="auto">
          <a:xfrm>
            <a:off x="0" y="1066800"/>
            <a:ext cx="1524000" cy="336550"/>
          </a:xfrm>
          <a:prstGeom prst="rect">
            <a:avLst/>
          </a:prstGeom>
          <a:noFill/>
          <a:ln w="9525">
            <a:noFill/>
            <a:miter lim="800000"/>
            <a:headEnd/>
            <a:tailEnd/>
          </a:ln>
        </p:spPr>
        <p:txBody>
          <a:bodyPr>
            <a:spAutoFit/>
          </a:bodyPr>
          <a:lstStyle/>
          <a:p>
            <a:pPr>
              <a:spcBef>
                <a:spcPct val="50000"/>
              </a:spcBef>
            </a:pPr>
            <a:r>
              <a:rPr lang="it-IT" sz="1600" b="0"/>
              <a:t>v(a) – v(b)</a:t>
            </a:r>
          </a:p>
        </p:txBody>
      </p:sp>
      <p:sp>
        <p:nvSpPr>
          <p:cNvPr id="64531" name="Text Box 18"/>
          <p:cNvSpPr txBox="1">
            <a:spLocks noChangeArrowheads="1"/>
          </p:cNvSpPr>
          <p:nvPr/>
        </p:nvSpPr>
        <p:spPr bwMode="auto">
          <a:xfrm>
            <a:off x="0" y="4343400"/>
            <a:ext cx="1524000" cy="336550"/>
          </a:xfrm>
          <a:prstGeom prst="rect">
            <a:avLst/>
          </a:prstGeom>
          <a:noFill/>
          <a:ln w="9525">
            <a:noFill/>
            <a:miter lim="800000"/>
            <a:headEnd/>
            <a:tailEnd/>
          </a:ln>
        </p:spPr>
        <p:txBody>
          <a:bodyPr>
            <a:spAutoFit/>
          </a:bodyPr>
          <a:lstStyle/>
          <a:p>
            <a:pPr>
              <a:spcBef>
                <a:spcPct val="50000"/>
              </a:spcBef>
            </a:pPr>
            <a:r>
              <a:rPr lang="it-IT" sz="1600" b="0"/>
              <a:t>v(b) – v(a)</a:t>
            </a:r>
          </a:p>
        </p:txBody>
      </p:sp>
      <p:graphicFrame>
        <p:nvGraphicFramePr>
          <p:cNvPr id="20" name="Object 2"/>
          <p:cNvGraphicFramePr>
            <a:graphicFrameLocks noChangeAspect="1"/>
          </p:cNvGraphicFramePr>
          <p:nvPr>
            <p:extLst>
              <p:ext uri="{D42A27DB-BD31-4B8C-83A1-F6EECF244321}">
                <p14:modId xmlns:p14="http://schemas.microsoft.com/office/powerpoint/2010/main" val="3738555691"/>
              </p:ext>
            </p:extLst>
          </p:nvPr>
        </p:nvGraphicFramePr>
        <p:xfrm>
          <a:off x="6472382" y="4613564"/>
          <a:ext cx="2366818" cy="2279650"/>
        </p:xfrm>
        <a:graphic>
          <a:graphicData uri="http://schemas.openxmlformats.org/presentationml/2006/ole">
            <mc:AlternateContent xmlns:mc="http://schemas.openxmlformats.org/markup-compatibility/2006">
              <mc:Choice xmlns:v="urn:schemas-microsoft-com:vml" Requires="v">
                <p:oleObj spid="_x0000_s2082" name="Photo Editor Photo" r:id="rId3" imgW="3228571" imgH="3142857" progId="">
                  <p:embed/>
                </p:oleObj>
              </mc:Choice>
              <mc:Fallback>
                <p:oleObj name="Photo Editor Photo" r:id="rId3" imgW="3228571" imgH="3142857" progId="">
                  <p:embed/>
                  <p:pic>
                    <p:nvPicPr>
                      <p:cNvPr id="2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2382" y="4613564"/>
                        <a:ext cx="2366818" cy="2279650"/>
                      </a:xfrm>
                      <a:prstGeom prst="rect">
                        <a:avLst/>
                      </a:prstGeom>
                      <a:noFill/>
                      <a:ln>
                        <a:noFill/>
                      </a:ln>
                      <a:effectLst/>
                    </p:spPr>
                  </p:pic>
                </p:oleObj>
              </mc:Fallback>
            </mc:AlternateContent>
          </a:graphicData>
        </a:graphic>
      </p:graphicFrame>
      <p:sp>
        <p:nvSpPr>
          <p:cNvPr id="2" name="CasellaDiTesto 1"/>
          <p:cNvSpPr txBox="1"/>
          <p:nvPr/>
        </p:nvSpPr>
        <p:spPr>
          <a:xfrm>
            <a:off x="536863" y="5396923"/>
            <a:ext cx="5255491" cy="1200329"/>
          </a:xfrm>
          <a:prstGeom prst="rect">
            <a:avLst/>
          </a:prstGeom>
          <a:noFill/>
        </p:spPr>
        <p:txBody>
          <a:bodyPr wrap="square" rtlCol="0">
            <a:spAutoFit/>
          </a:bodyPr>
          <a:lstStyle/>
          <a:p>
            <a:r>
              <a:rPr lang="en-US" sz="1800" dirty="0" smtClean="0"/>
              <a:t>We can characterize that “tipping point”: we can either say that eBay was able to reach the critical mass before competitors or the first to achieve the “technological absorbing barrier” and lock the market</a:t>
            </a:r>
            <a:endParaRPr lang="en-US" sz="1800" dirty="0"/>
          </a:p>
        </p:txBody>
      </p:sp>
      <p:cxnSp>
        <p:nvCxnSpPr>
          <p:cNvPr id="4" name="Connettore 2 3"/>
          <p:cNvCxnSpPr>
            <a:stCxn id="2" idx="3"/>
          </p:cNvCxnSpPr>
          <p:nvPr/>
        </p:nvCxnSpPr>
        <p:spPr>
          <a:xfrm flipV="1">
            <a:off x="5792354" y="5997087"/>
            <a:ext cx="608446"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19856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egnaposto numero diapositiva 3"/>
          <p:cNvSpPr>
            <a:spLocks noGrp="1"/>
          </p:cNvSpPr>
          <p:nvPr>
            <p:ph type="sldNum" sz="quarter" idx="12"/>
          </p:nvPr>
        </p:nvSpPr>
        <p:spPr>
          <a:noFill/>
        </p:spPr>
        <p:txBody>
          <a:bodyPr/>
          <a:lstStyle/>
          <a:p>
            <a:fld id="{05A52170-7651-4D45-B168-AACE19BCD736}" type="slidenum">
              <a:rPr lang="it-IT" smtClean="0"/>
              <a:pPr/>
              <a:t>7</a:t>
            </a:fld>
            <a:endParaRPr lang="it-IT" smtClean="0"/>
          </a:p>
        </p:txBody>
      </p:sp>
      <p:sp>
        <p:nvSpPr>
          <p:cNvPr id="64515" name="Line 2"/>
          <p:cNvSpPr>
            <a:spLocks noChangeShapeType="1"/>
          </p:cNvSpPr>
          <p:nvPr/>
        </p:nvSpPr>
        <p:spPr bwMode="auto">
          <a:xfrm>
            <a:off x="1447800" y="838200"/>
            <a:ext cx="0" cy="3810000"/>
          </a:xfrm>
          <a:prstGeom prst="line">
            <a:avLst/>
          </a:prstGeom>
          <a:noFill/>
          <a:ln w="9525">
            <a:solidFill>
              <a:schemeClr val="tx1"/>
            </a:solidFill>
            <a:round/>
            <a:headEnd type="triangle" w="med" len="med"/>
            <a:tailEnd/>
          </a:ln>
        </p:spPr>
        <p:txBody>
          <a:bodyPr wrap="none" anchor="ctr"/>
          <a:lstStyle/>
          <a:p>
            <a:endParaRPr lang="it-IT"/>
          </a:p>
        </p:txBody>
      </p:sp>
      <p:sp>
        <p:nvSpPr>
          <p:cNvPr id="64516" name="Line 3"/>
          <p:cNvSpPr>
            <a:spLocks noChangeShapeType="1"/>
          </p:cNvSpPr>
          <p:nvPr/>
        </p:nvSpPr>
        <p:spPr bwMode="auto">
          <a:xfrm flipV="1">
            <a:off x="1447800" y="2971800"/>
            <a:ext cx="6400800" cy="0"/>
          </a:xfrm>
          <a:prstGeom prst="line">
            <a:avLst/>
          </a:prstGeom>
          <a:noFill/>
          <a:ln w="9525">
            <a:solidFill>
              <a:schemeClr val="tx1"/>
            </a:solidFill>
            <a:round/>
            <a:headEnd/>
            <a:tailEnd type="triangle" w="med" len="med"/>
          </a:ln>
        </p:spPr>
        <p:txBody>
          <a:bodyPr wrap="none" anchor="ctr"/>
          <a:lstStyle/>
          <a:p>
            <a:endParaRPr lang="it-IT"/>
          </a:p>
        </p:txBody>
      </p:sp>
      <p:sp>
        <p:nvSpPr>
          <p:cNvPr id="64517" name="Text Box 4"/>
          <p:cNvSpPr txBox="1">
            <a:spLocks noChangeArrowheads="1"/>
          </p:cNvSpPr>
          <p:nvPr/>
        </p:nvSpPr>
        <p:spPr bwMode="auto">
          <a:xfrm>
            <a:off x="381000" y="5638800"/>
            <a:ext cx="8229600" cy="457200"/>
          </a:xfrm>
          <a:prstGeom prst="rect">
            <a:avLst/>
          </a:prstGeom>
          <a:noFill/>
          <a:ln w="9525">
            <a:noFill/>
            <a:miter lim="800000"/>
            <a:headEnd/>
            <a:tailEnd/>
          </a:ln>
        </p:spPr>
        <p:txBody>
          <a:bodyPr>
            <a:spAutoFit/>
          </a:bodyPr>
          <a:lstStyle/>
          <a:p>
            <a:pPr eaLnBrk="0" hangingPunct="0">
              <a:spcBef>
                <a:spcPct val="50000"/>
              </a:spcBef>
            </a:pPr>
            <a:endParaRPr lang="it-IT" b="0"/>
          </a:p>
        </p:txBody>
      </p:sp>
      <p:sp>
        <p:nvSpPr>
          <p:cNvPr id="64518" name="Text Box 5"/>
          <p:cNvSpPr txBox="1">
            <a:spLocks noChangeArrowheads="1"/>
          </p:cNvSpPr>
          <p:nvPr/>
        </p:nvSpPr>
        <p:spPr bwMode="auto">
          <a:xfrm>
            <a:off x="914400" y="2743200"/>
            <a:ext cx="457200" cy="454025"/>
          </a:xfrm>
          <a:prstGeom prst="rect">
            <a:avLst/>
          </a:prstGeom>
          <a:noFill/>
          <a:ln w="12700">
            <a:noFill/>
            <a:miter lim="800000"/>
            <a:headEnd/>
            <a:tailEnd/>
          </a:ln>
        </p:spPr>
        <p:txBody>
          <a:bodyPr lIns="90488" tIns="44450" rIns="90488" bIns="44450">
            <a:spAutoFit/>
          </a:bodyPr>
          <a:lstStyle/>
          <a:p>
            <a:pPr>
              <a:spcBef>
                <a:spcPct val="50000"/>
              </a:spcBef>
            </a:pPr>
            <a:r>
              <a:rPr lang="it-IT" b="0"/>
              <a:t>0</a:t>
            </a:r>
          </a:p>
        </p:txBody>
      </p:sp>
      <p:sp>
        <p:nvSpPr>
          <p:cNvPr id="64519" name="Text Box 6"/>
          <p:cNvSpPr txBox="1">
            <a:spLocks noChangeArrowheads="1"/>
          </p:cNvSpPr>
          <p:nvPr/>
        </p:nvSpPr>
        <p:spPr bwMode="auto">
          <a:xfrm>
            <a:off x="228600" y="5257800"/>
            <a:ext cx="6934200" cy="363538"/>
          </a:xfrm>
          <a:prstGeom prst="rect">
            <a:avLst/>
          </a:prstGeom>
          <a:noFill/>
          <a:ln w="12700">
            <a:noFill/>
            <a:miter lim="800000"/>
            <a:headEnd/>
            <a:tailEnd/>
          </a:ln>
        </p:spPr>
        <p:txBody>
          <a:bodyPr lIns="90488" tIns="44450" rIns="90488" bIns="44450">
            <a:spAutoFit/>
          </a:bodyPr>
          <a:lstStyle/>
          <a:p>
            <a:pPr>
              <a:spcBef>
                <a:spcPct val="50000"/>
              </a:spcBef>
            </a:pPr>
            <a:endParaRPr lang="it-IT" sz="1800" b="0"/>
          </a:p>
        </p:txBody>
      </p:sp>
      <p:sp>
        <p:nvSpPr>
          <p:cNvPr id="64520" name="Line 7"/>
          <p:cNvSpPr>
            <a:spLocks noChangeShapeType="1"/>
          </p:cNvSpPr>
          <p:nvPr/>
        </p:nvSpPr>
        <p:spPr bwMode="auto">
          <a:xfrm flipV="1">
            <a:off x="1447800" y="1676400"/>
            <a:ext cx="6019800" cy="0"/>
          </a:xfrm>
          <a:prstGeom prst="line">
            <a:avLst/>
          </a:prstGeom>
          <a:noFill/>
          <a:ln w="12700">
            <a:solidFill>
              <a:schemeClr val="tx1"/>
            </a:solidFill>
            <a:round/>
            <a:headEnd/>
            <a:tailEnd/>
          </a:ln>
        </p:spPr>
        <p:txBody>
          <a:bodyPr wrap="none" lIns="90488" tIns="44450" rIns="90488" bIns="44450" anchor="ctr"/>
          <a:lstStyle/>
          <a:p>
            <a:endParaRPr lang="it-IT"/>
          </a:p>
        </p:txBody>
      </p:sp>
      <p:sp>
        <p:nvSpPr>
          <p:cNvPr id="64521" name="Line 8"/>
          <p:cNvSpPr>
            <a:spLocks noChangeShapeType="1"/>
          </p:cNvSpPr>
          <p:nvPr/>
        </p:nvSpPr>
        <p:spPr bwMode="auto">
          <a:xfrm>
            <a:off x="1447800" y="3962400"/>
            <a:ext cx="6172200" cy="0"/>
          </a:xfrm>
          <a:prstGeom prst="line">
            <a:avLst/>
          </a:prstGeom>
          <a:noFill/>
          <a:ln w="12700">
            <a:solidFill>
              <a:schemeClr val="tx1"/>
            </a:solidFill>
            <a:round/>
            <a:headEnd/>
            <a:tailEnd/>
          </a:ln>
        </p:spPr>
        <p:txBody>
          <a:bodyPr wrap="none" lIns="90488" tIns="44450" rIns="90488" bIns="44450" anchor="ctr"/>
          <a:lstStyle/>
          <a:p>
            <a:endParaRPr lang="it-IT"/>
          </a:p>
        </p:txBody>
      </p:sp>
      <p:sp>
        <p:nvSpPr>
          <p:cNvPr id="64522" name="Freeform 9"/>
          <p:cNvSpPr>
            <a:spLocks/>
          </p:cNvSpPr>
          <p:nvPr/>
        </p:nvSpPr>
        <p:spPr bwMode="auto">
          <a:xfrm>
            <a:off x="1428750" y="1689100"/>
            <a:ext cx="2452688" cy="1384300"/>
          </a:xfrm>
          <a:custGeom>
            <a:avLst/>
            <a:gdLst>
              <a:gd name="T0" fmla="*/ 0 w 1545"/>
              <a:gd name="T1" fmla="*/ 2147483647 h 872"/>
              <a:gd name="T2" fmla="*/ 2147483647 w 1545"/>
              <a:gd name="T3" fmla="*/ 2147483647 h 872"/>
              <a:gd name="T4" fmla="*/ 2147483647 w 1545"/>
              <a:gd name="T5" fmla="*/ 2147483647 h 872"/>
              <a:gd name="T6" fmla="*/ 2147483647 w 1545"/>
              <a:gd name="T7" fmla="*/ 2147483647 h 872"/>
              <a:gd name="T8" fmla="*/ 2147483647 w 1545"/>
              <a:gd name="T9" fmla="*/ 2147483647 h 872"/>
              <a:gd name="T10" fmla="*/ 2147483647 w 1545"/>
              <a:gd name="T11" fmla="*/ 2147483647 h 872"/>
              <a:gd name="T12" fmla="*/ 2147483647 w 1545"/>
              <a:gd name="T13" fmla="*/ 2147483647 h 872"/>
              <a:gd name="T14" fmla="*/ 2147483647 w 1545"/>
              <a:gd name="T15" fmla="*/ 2147483647 h 872"/>
              <a:gd name="T16" fmla="*/ 2147483647 w 1545"/>
              <a:gd name="T17" fmla="*/ 2147483647 h 872"/>
              <a:gd name="T18" fmla="*/ 2147483647 w 1545"/>
              <a:gd name="T19" fmla="*/ 2147483647 h 872"/>
              <a:gd name="T20" fmla="*/ 2147483647 w 1545"/>
              <a:gd name="T21" fmla="*/ 2147483647 h 872"/>
              <a:gd name="T22" fmla="*/ 2147483647 w 1545"/>
              <a:gd name="T23" fmla="*/ 2147483647 h 872"/>
              <a:gd name="T24" fmla="*/ 2147483647 w 1545"/>
              <a:gd name="T25" fmla="*/ 2147483647 h 872"/>
              <a:gd name="T26" fmla="*/ 2147483647 w 1545"/>
              <a:gd name="T27" fmla="*/ 2147483647 h 872"/>
              <a:gd name="T28" fmla="*/ 2147483647 w 1545"/>
              <a:gd name="T29" fmla="*/ 2147483647 h 872"/>
              <a:gd name="T30" fmla="*/ 2147483647 w 1545"/>
              <a:gd name="T31" fmla="*/ 2147483647 h 872"/>
              <a:gd name="T32" fmla="*/ 2147483647 w 1545"/>
              <a:gd name="T33" fmla="*/ 2147483647 h 872"/>
              <a:gd name="T34" fmla="*/ 2147483647 w 1545"/>
              <a:gd name="T35" fmla="*/ 2147483647 h 872"/>
              <a:gd name="T36" fmla="*/ 2147483647 w 1545"/>
              <a:gd name="T37" fmla="*/ 2147483647 h 872"/>
              <a:gd name="T38" fmla="*/ 2147483647 w 1545"/>
              <a:gd name="T39" fmla="*/ 2147483647 h 872"/>
              <a:gd name="T40" fmla="*/ 2147483647 w 1545"/>
              <a:gd name="T41" fmla="*/ 2147483647 h 872"/>
              <a:gd name="T42" fmla="*/ 2147483647 w 1545"/>
              <a:gd name="T43" fmla="*/ 2147483647 h 872"/>
              <a:gd name="T44" fmla="*/ 2147483647 w 1545"/>
              <a:gd name="T45" fmla="*/ 2147483647 h 872"/>
              <a:gd name="T46" fmla="*/ 2147483647 w 1545"/>
              <a:gd name="T47" fmla="*/ 2147483647 h 872"/>
              <a:gd name="T48" fmla="*/ 2147483647 w 1545"/>
              <a:gd name="T49" fmla="*/ 2147483647 h 872"/>
              <a:gd name="T50" fmla="*/ 2147483647 w 1545"/>
              <a:gd name="T51" fmla="*/ 2147483647 h 872"/>
              <a:gd name="T52" fmla="*/ 2147483647 w 1545"/>
              <a:gd name="T53" fmla="*/ 2147483647 h 872"/>
              <a:gd name="T54" fmla="*/ 2147483647 w 1545"/>
              <a:gd name="T55" fmla="*/ 2147483647 h 872"/>
              <a:gd name="T56" fmla="*/ 2147483647 w 1545"/>
              <a:gd name="T57" fmla="*/ 2147483647 h 872"/>
              <a:gd name="T58" fmla="*/ 2147483647 w 1545"/>
              <a:gd name="T59" fmla="*/ 2147483647 h 872"/>
              <a:gd name="T60" fmla="*/ 2147483647 w 1545"/>
              <a:gd name="T61" fmla="*/ 2147483647 h 872"/>
              <a:gd name="T62" fmla="*/ 2147483647 w 1545"/>
              <a:gd name="T63" fmla="*/ 2147483647 h 872"/>
              <a:gd name="T64" fmla="*/ 2147483647 w 1545"/>
              <a:gd name="T65" fmla="*/ 2147483647 h 872"/>
              <a:gd name="T66" fmla="*/ 2147483647 w 1545"/>
              <a:gd name="T67" fmla="*/ 2147483647 h 872"/>
              <a:gd name="T68" fmla="*/ 2147483647 w 1545"/>
              <a:gd name="T69" fmla="*/ 2147483647 h 872"/>
              <a:gd name="T70" fmla="*/ 2147483647 w 1545"/>
              <a:gd name="T71" fmla="*/ 2147483647 h 872"/>
              <a:gd name="T72" fmla="*/ 2147483647 w 1545"/>
              <a:gd name="T73" fmla="*/ 2147483647 h 872"/>
              <a:gd name="T74" fmla="*/ 2147483647 w 1545"/>
              <a:gd name="T75" fmla="*/ 2147483647 h 872"/>
              <a:gd name="T76" fmla="*/ 2147483647 w 1545"/>
              <a:gd name="T77" fmla="*/ 2147483647 h 872"/>
              <a:gd name="T78" fmla="*/ 2147483647 w 1545"/>
              <a:gd name="T79" fmla="*/ 2147483647 h 872"/>
              <a:gd name="T80" fmla="*/ 2147483647 w 1545"/>
              <a:gd name="T81" fmla="*/ 2147483647 h 872"/>
              <a:gd name="T82" fmla="*/ 2147483647 w 1545"/>
              <a:gd name="T83" fmla="*/ 2147483647 h 872"/>
              <a:gd name="T84" fmla="*/ 2147483647 w 1545"/>
              <a:gd name="T85" fmla="*/ 2147483647 h 872"/>
              <a:gd name="T86" fmla="*/ 2147483647 w 1545"/>
              <a:gd name="T87" fmla="*/ 2147483647 h 872"/>
              <a:gd name="T88" fmla="*/ 2147483647 w 1545"/>
              <a:gd name="T89" fmla="*/ 2147483647 h 872"/>
              <a:gd name="T90" fmla="*/ 2147483647 w 1545"/>
              <a:gd name="T91" fmla="*/ 2147483647 h 872"/>
              <a:gd name="T92" fmla="*/ 2147483647 w 1545"/>
              <a:gd name="T93" fmla="*/ 2147483647 h 872"/>
              <a:gd name="T94" fmla="*/ 2147483647 w 1545"/>
              <a:gd name="T95" fmla="*/ 0 h 87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w 1545"/>
              <a:gd name="T145" fmla="*/ 0 h 872"/>
              <a:gd name="T146" fmla="*/ 1545 w 1545"/>
              <a:gd name="T147" fmla="*/ 872 h 872"/>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T144" t="T145" r="T146" b="T147"/>
            <a:pathLst>
              <a:path w="1545" h="872">
                <a:moveTo>
                  <a:pt x="0" y="809"/>
                </a:moveTo>
                <a:cubicBezTo>
                  <a:pt x="44" y="824"/>
                  <a:pt x="55" y="806"/>
                  <a:pt x="91" y="782"/>
                </a:cubicBezTo>
                <a:cubicBezTo>
                  <a:pt x="100" y="770"/>
                  <a:pt x="111" y="758"/>
                  <a:pt x="118" y="745"/>
                </a:cubicBezTo>
                <a:cubicBezTo>
                  <a:pt x="123" y="737"/>
                  <a:pt x="120" y="724"/>
                  <a:pt x="127" y="718"/>
                </a:cubicBezTo>
                <a:cubicBezTo>
                  <a:pt x="144" y="704"/>
                  <a:pt x="170" y="707"/>
                  <a:pt x="191" y="700"/>
                </a:cubicBezTo>
                <a:cubicBezTo>
                  <a:pt x="197" y="691"/>
                  <a:pt x="198" y="672"/>
                  <a:pt x="209" y="672"/>
                </a:cubicBezTo>
                <a:cubicBezTo>
                  <a:pt x="224" y="672"/>
                  <a:pt x="235" y="732"/>
                  <a:pt x="236" y="736"/>
                </a:cubicBezTo>
                <a:cubicBezTo>
                  <a:pt x="239" y="721"/>
                  <a:pt x="230" y="691"/>
                  <a:pt x="245" y="691"/>
                </a:cubicBezTo>
                <a:cubicBezTo>
                  <a:pt x="275" y="691"/>
                  <a:pt x="295" y="777"/>
                  <a:pt x="300" y="791"/>
                </a:cubicBezTo>
                <a:cubicBezTo>
                  <a:pt x="311" y="748"/>
                  <a:pt x="313" y="732"/>
                  <a:pt x="345" y="700"/>
                </a:cubicBezTo>
                <a:cubicBezTo>
                  <a:pt x="350" y="721"/>
                  <a:pt x="360" y="742"/>
                  <a:pt x="364" y="763"/>
                </a:cubicBezTo>
                <a:cubicBezTo>
                  <a:pt x="371" y="799"/>
                  <a:pt x="382" y="872"/>
                  <a:pt x="382" y="872"/>
                </a:cubicBezTo>
                <a:cubicBezTo>
                  <a:pt x="385" y="796"/>
                  <a:pt x="386" y="721"/>
                  <a:pt x="391" y="645"/>
                </a:cubicBezTo>
                <a:cubicBezTo>
                  <a:pt x="392" y="627"/>
                  <a:pt x="382" y="591"/>
                  <a:pt x="400" y="591"/>
                </a:cubicBezTo>
                <a:cubicBezTo>
                  <a:pt x="418" y="591"/>
                  <a:pt x="406" y="627"/>
                  <a:pt x="409" y="645"/>
                </a:cubicBezTo>
                <a:cubicBezTo>
                  <a:pt x="415" y="675"/>
                  <a:pt x="421" y="706"/>
                  <a:pt x="427" y="736"/>
                </a:cubicBezTo>
                <a:cubicBezTo>
                  <a:pt x="439" y="692"/>
                  <a:pt x="449" y="614"/>
                  <a:pt x="482" y="582"/>
                </a:cubicBezTo>
                <a:cubicBezTo>
                  <a:pt x="492" y="522"/>
                  <a:pt x="493" y="460"/>
                  <a:pt x="527" y="409"/>
                </a:cubicBezTo>
                <a:cubicBezTo>
                  <a:pt x="560" y="475"/>
                  <a:pt x="573" y="555"/>
                  <a:pt x="591" y="627"/>
                </a:cubicBezTo>
                <a:cubicBezTo>
                  <a:pt x="635" y="449"/>
                  <a:pt x="605" y="517"/>
                  <a:pt x="636" y="609"/>
                </a:cubicBezTo>
                <a:cubicBezTo>
                  <a:pt x="641" y="554"/>
                  <a:pt x="635" y="497"/>
                  <a:pt x="654" y="445"/>
                </a:cubicBezTo>
                <a:cubicBezTo>
                  <a:pt x="662" y="423"/>
                  <a:pt x="687" y="411"/>
                  <a:pt x="700" y="391"/>
                </a:cubicBezTo>
                <a:cubicBezTo>
                  <a:pt x="713" y="349"/>
                  <a:pt x="731" y="332"/>
                  <a:pt x="763" y="300"/>
                </a:cubicBezTo>
                <a:cubicBezTo>
                  <a:pt x="769" y="282"/>
                  <a:pt x="772" y="261"/>
                  <a:pt x="782" y="245"/>
                </a:cubicBezTo>
                <a:cubicBezTo>
                  <a:pt x="837" y="158"/>
                  <a:pt x="822" y="405"/>
                  <a:pt x="827" y="445"/>
                </a:cubicBezTo>
                <a:cubicBezTo>
                  <a:pt x="846" y="367"/>
                  <a:pt x="849" y="320"/>
                  <a:pt x="882" y="245"/>
                </a:cubicBezTo>
                <a:cubicBezTo>
                  <a:pt x="891" y="272"/>
                  <a:pt x="883" y="316"/>
                  <a:pt x="909" y="327"/>
                </a:cubicBezTo>
                <a:cubicBezTo>
                  <a:pt x="929" y="336"/>
                  <a:pt x="934" y="291"/>
                  <a:pt x="945" y="272"/>
                </a:cubicBezTo>
                <a:cubicBezTo>
                  <a:pt x="976" y="215"/>
                  <a:pt x="923" y="275"/>
                  <a:pt x="982" y="218"/>
                </a:cubicBezTo>
                <a:cubicBezTo>
                  <a:pt x="994" y="221"/>
                  <a:pt x="1011" y="237"/>
                  <a:pt x="1018" y="227"/>
                </a:cubicBezTo>
                <a:cubicBezTo>
                  <a:pt x="1032" y="207"/>
                  <a:pt x="1023" y="178"/>
                  <a:pt x="1027" y="154"/>
                </a:cubicBezTo>
                <a:cubicBezTo>
                  <a:pt x="1041" y="80"/>
                  <a:pt x="1030" y="98"/>
                  <a:pt x="1063" y="63"/>
                </a:cubicBezTo>
                <a:cubicBezTo>
                  <a:pt x="1066" y="78"/>
                  <a:pt x="1065" y="95"/>
                  <a:pt x="1073" y="109"/>
                </a:cubicBezTo>
                <a:cubicBezTo>
                  <a:pt x="1099" y="154"/>
                  <a:pt x="1142" y="88"/>
                  <a:pt x="1163" y="72"/>
                </a:cubicBezTo>
                <a:cubicBezTo>
                  <a:pt x="1169" y="93"/>
                  <a:pt x="1177" y="114"/>
                  <a:pt x="1182" y="136"/>
                </a:cubicBezTo>
                <a:cubicBezTo>
                  <a:pt x="1186" y="154"/>
                  <a:pt x="1180" y="176"/>
                  <a:pt x="1191" y="191"/>
                </a:cubicBezTo>
                <a:cubicBezTo>
                  <a:pt x="1197" y="198"/>
                  <a:pt x="1209" y="185"/>
                  <a:pt x="1218" y="182"/>
                </a:cubicBezTo>
                <a:cubicBezTo>
                  <a:pt x="1229" y="149"/>
                  <a:pt x="1245" y="82"/>
                  <a:pt x="1245" y="82"/>
                </a:cubicBezTo>
                <a:cubicBezTo>
                  <a:pt x="1264" y="246"/>
                  <a:pt x="1214" y="252"/>
                  <a:pt x="1291" y="227"/>
                </a:cubicBezTo>
                <a:cubicBezTo>
                  <a:pt x="1300" y="215"/>
                  <a:pt x="1309" y="203"/>
                  <a:pt x="1318" y="191"/>
                </a:cubicBezTo>
                <a:cubicBezTo>
                  <a:pt x="1324" y="184"/>
                  <a:pt x="1327" y="172"/>
                  <a:pt x="1336" y="172"/>
                </a:cubicBezTo>
                <a:cubicBezTo>
                  <a:pt x="1345" y="172"/>
                  <a:pt x="1375" y="202"/>
                  <a:pt x="1382" y="209"/>
                </a:cubicBezTo>
                <a:cubicBezTo>
                  <a:pt x="1386" y="196"/>
                  <a:pt x="1402" y="70"/>
                  <a:pt x="1427" y="145"/>
                </a:cubicBezTo>
                <a:cubicBezTo>
                  <a:pt x="1436" y="136"/>
                  <a:pt x="1448" y="129"/>
                  <a:pt x="1454" y="118"/>
                </a:cubicBezTo>
                <a:cubicBezTo>
                  <a:pt x="1463" y="101"/>
                  <a:pt x="1472" y="63"/>
                  <a:pt x="1472" y="63"/>
                </a:cubicBezTo>
                <a:cubicBezTo>
                  <a:pt x="1475" y="72"/>
                  <a:pt x="1472" y="91"/>
                  <a:pt x="1482" y="91"/>
                </a:cubicBezTo>
                <a:cubicBezTo>
                  <a:pt x="1495" y="91"/>
                  <a:pt x="1502" y="74"/>
                  <a:pt x="1509" y="63"/>
                </a:cubicBezTo>
                <a:cubicBezTo>
                  <a:pt x="1523" y="42"/>
                  <a:pt x="1525" y="20"/>
                  <a:pt x="1545" y="0"/>
                </a:cubicBezTo>
              </a:path>
            </a:pathLst>
          </a:custGeom>
          <a:noFill/>
          <a:ln w="12700" cap="flat" cmpd="sng">
            <a:solidFill>
              <a:schemeClr val="tx1"/>
            </a:solidFill>
            <a:prstDash val="solid"/>
            <a:round/>
            <a:headEnd/>
            <a:tailEnd/>
          </a:ln>
        </p:spPr>
        <p:txBody>
          <a:bodyPr wrap="none" lIns="90488" tIns="44450" rIns="90488" bIns="44450" anchor="ctr"/>
          <a:lstStyle/>
          <a:p>
            <a:endParaRPr lang="it-IT"/>
          </a:p>
        </p:txBody>
      </p:sp>
      <p:sp>
        <p:nvSpPr>
          <p:cNvPr id="64523" name="Text Box 10"/>
          <p:cNvSpPr txBox="1">
            <a:spLocks noChangeArrowheads="1"/>
          </p:cNvSpPr>
          <p:nvPr/>
        </p:nvSpPr>
        <p:spPr bwMode="auto">
          <a:xfrm>
            <a:off x="4419600" y="1905000"/>
            <a:ext cx="1905000" cy="333375"/>
          </a:xfrm>
          <a:prstGeom prst="rect">
            <a:avLst/>
          </a:prstGeom>
          <a:noFill/>
          <a:ln w="12700">
            <a:noFill/>
            <a:miter lim="800000"/>
            <a:headEnd/>
            <a:tailEnd/>
          </a:ln>
        </p:spPr>
        <p:txBody>
          <a:bodyPr lIns="90488" tIns="44450" rIns="90488" bIns="44450">
            <a:spAutoFit/>
          </a:bodyPr>
          <a:lstStyle/>
          <a:p>
            <a:pPr>
              <a:spcBef>
                <a:spcPct val="50000"/>
              </a:spcBef>
            </a:pPr>
            <a:r>
              <a:rPr lang="it-IT" sz="1600"/>
              <a:t>Lock-in in A</a:t>
            </a:r>
          </a:p>
        </p:txBody>
      </p:sp>
      <p:sp>
        <p:nvSpPr>
          <p:cNvPr id="64524" name="Line 11"/>
          <p:cNvSpPr>
            <a:spLocks noChangeShapeType="1"/>
          </p:cNvSpPr>
          <p:nvPr/>
        </p:nvSpPr>
        <p:spPr bwMode="auto">
          <a:xfrm flipH="1" flipV="1">
            <a:off x="4038600" y="1828800"/>
            <a:ext cx="228600" cy="228600"/>
          </a:xfrm>
          <a:prstGeom prst="line">
            <a:avLst/>
          </a:prstGeom>
          <a:noFill/>
          <a:ln w="12700">
            <a:solidFill>
              <a:schemeClr val="tx1"/>
            </a:solidFill>
            <a:round/>
            <a:headEnd/>
            <a:tailEnd type="triangle" w="med" len="med"/>
          </a:ln>
        </p:spPr>
        <p:txBody>
          <a:bodyPr wrap="none" lIns="90488" tIns="44450" rIns="90488" bIns="44450" anchor="ctr"/>
          <a:lstStyle/>
          <a:p>
            <a:endParaRPr lang="it-IT"/>
          </a:p>
        </p:txBody>
      </p:sp>
      <p:sp>
        <p:nvSpPr>
          <p:cNvPr id="64525" name="Text Box 12"/>
          <p:cNvSpPr txBox="1">
            <a:spLocks noChangeArrowheads="1"/>
          </p:cNvSpPr>
          <p:nvPr/>
        </p:nvSpPr>
        <p:spPr bwMode="auto">
          <a:xfrm>
            <a:off x="0" y="3733800"/>
            <a:ext cx="1524000" cy="271463"/>
          </a:xfrm>
          <a:prstGeom prst="rect">
            <a:avLst/>
          </a:prstGeom>
          <a:noFill/>
          <a:ln w="12700">
            <a:noFill/>
            <a:miter lim="800000"/>
            <a:headEnd/>
            <a:tailEnd/>
          </a:ln>
        </p:spPr>
        <p:txBody>
          <a:bodyPr lIns="90488" tIns="44450" rIns="90488" bIns="44450">
            <a:spAutoFit/>
          </a:bodyPr>
          <a:lstStyle/>
          <a:p>
            <a:pPr>
              <a:spcBef>
                <a:spcPct val="50000"/>
              </a:spcBef>
            </a:pPr>
            <a:endParaRPr lang="it-IT" sz="1800" baseline="-25000"/>
          </a:p>
        </p:txBody>
      </p:sp>
      <p:sp>
        <p:nvSpPr>
          <p:cNvPr id="64526" name="Text Box 13"/>
          <p:cNvSpPr txBox="1">
            <a:spLocks noChangeArrowheads="1"/>
          </p:cNvSpPr>
          <p:nvPr/>
        </p:nvSpPr>
        <p:spPr bwMode="auto">
          <a:xfrm>
            <a:off x="304800" y="152400"/>
            <a:ext cx="8534400" cy="459100"/>
          </a:xfrm>
          <a:prstGeom prst="rect">
            <a:avLst/>
          </a:prstGeom>
          <a:noFill/>
          <a:ln w="12700">
            <a:noFill/>
            <a:miter lim="800000"/>
            <a:headEnd/>
            <a:tailEnd/>
          </a:ln>
        </p:spPr>
        <p:txBody>
          <a:bodyPr lIns="90488" tIns="44450" rIns="90488" bIns="44450">
            <a:spAutoFit/>
          </a:bodyPr>
          <a:lstStyle/>
          <a:p>
            <a:pPr eaLnBrk="0" hangingPunct="0">
              <a:spcBef>
                <a:spcPct val="50000"/>
              </a:spcBef>
              <a:buClr>
                <a:schemeClr val="tx2"/>
              </a:buClr>
              <a:buSzPct val="75000"/>
              <a:buFont typeface="Monotype Sorts" pitchFamily="2" charset="2"/>
              <a:buNone/>
            </a:pPr>
            <a:r>
              <a:rPr lang="it-IT" i="1" dirty="0" smtClean="0">
                <a:solidFill>
                  <a:srgbClr val="FF0000"/>
                </a:solidFill>
                <a:latin typeface="Book Antiqua" pitchFamily="18" charset="0"/>
                <a:cs typeface="Times New Roman" pitchFamily="18" charset="0"/>
              </a:rPr>
              <a:t>The </a:t>
            </a:r>
            <a:r>
              <a:rPr lang="it-IT" i="1" dirty="0" err="1" smtClean="0">
                <a:solidFill>
                  <a:srgbClr val="FF0000"/>
                </a:solidFill>
                <a:latin typeface="Book Antiqua" pitchFamily="18" charset="0"/>
                <a:cs typeface="Times New Roman" pitchFamily="18" charset="0"/>
              </a:rPr>
              <a:t>achievement</a:t>
            </a:r>
            <a:r>
              <a:rPr lang="it-IT" i="1" dirty="0" smtClean="0">
                <a:solidFill>
                  <a:srgbClr val="FF0000"/>
                </a:solidFill>
                <a:latin typeface="Book Antiqua" pitchFamily="18" charset="0"/>
                <a:cs typeface="Times New Roman" pitchFamily="18" charset="0"/>
              </a:rPr>
              <a:t> of a </a:t>
            </a:r>
            <a:r>
              <a:rPr lang="it-IT" i="1" dirty="0" err="1" smtClean="0">
                <a:solidFill>
                  <a:srgbClr val="FF0000"/>
                </a:solidFill>
                <a:latin typeface="Book Antiqua" pitchFamily="18" charset="0"/>
                <a:cs typeface="Times New Roman" pitchFamily="18" charset="0"/>
              </a:rPr>
              <a:t>critical</a:t>
            </a:r>
            <a:r>
              <a:rPr lang="it-IT" i="1" dirty="0" smtClean="0">
                <a:solidFill>
                  <a:srgbClr val="FF0000"/>
                </a:solidFill>
                <a:latin typeface="Book Antiqua" pitchFamily="18" charset="0"/>
                <a:cs typeface="Times New Roman" pitchFamily="18" charset="0"/>
              </a:rPr>
              <a:t> mass in a standard war</a:t>
            </a:r>
            <a:endParaRPr lang="it-IT" i="1" dirty="0">
              <a:solidFill>
                <a:srgbClr val="FF0000"/>
              </a:solidFill>
              <a:latin typeface="Book Antiqua" pitchFamily="18" charset="0"/>
              <a:cs typeface="Times New Roman" pitchFamily="18" charset="0"/>
            </a:endParaRPr>
          </a:p>
        </p:txBody>
      </p:sp>
      <p:sp>
        <p:nvSpPr>
          <p:cNvPr id="64527" name="Text Box 14"/>
          <p:cNvSpPr txBox="1">
            <a:spLocks noChangeArrowheads="1"/>
          </p:cNvSpPr>
          <p:nvPr/>
        </p:nvSpPr>
        <p:spPr bwMode="auto">
          <a:xfrm>
            <a:off x="1066800" y="3733800"/>
            <a:ext cx="685800" cy="457200"/>
          </a:xfrm>
          <a:prstGeom prst="rect">
            <a:avLst/>
          </a:prstGeom>
          <a:noFill/>
          <a:ln w="9525">
            <a:noFill/>
            <a:miter lim="800000"/>
            <a:headEnd/>
            <a:tailEnd/>
          </a:ln>
        </p:spPr>
        <p:txBody>
          <a:bodyPr>
            <a:spAutoFit/>
          </a:bodyPr>
          <a:lstStyle/>
          <a:p>
            <a:pPr>
              <a:spcBef>
                <a:spcPct val="50000"/>
              </a:spcBef>
            </a:pPr>
            <a:r>
              <a:rPr lang="el-GR" b="0" dirty="0"/>
              <a:t>α</a:t>
            </a:r>
            <a:endParaRPr lang="it-IT" b="0" dirty="0"/>
          </a:p>
        </p:txBody>
      </p:sp>
      <p:sp>
        <p:nvSpPr>
          <p:cNvPr id="64528" name="Text Box 15"/>
          <p:cNvSpPr txBox="1">
            <a:spLocks noChangeArrowheads="1"/>
          </p:cNvSpPr>
          <p:nvPr/>
        </p:nvSpPr>
        <p:spPr bwMode="auto">
          <a:xfrm>
            <a:off x="1143000" y="1447800"/>
            <a:ext cx="685800" cy="457200"/>
          </a:xfrm>
          <a:prstGeom prst="rect">
            <a:avLst/>
          </a:prstGeom>
          <a:noFill/>
          <a:ln w="9525">
            <a:noFill/>
            <a:miter lim="800000"/>
            <a:headEnd/>
            <a:tailEnd/>
          </a:ln>
        </p:spPr>
        <p:txBody>
          <a:bodyPr>
            <a:spAutoFit/>
          </a:bodyPr>
          <a:lstStyle/>
          <a:p>
            <a:pPr>
              <a:spcBef>
                <a:spcPct val="50000"/>
              </a:spcBef>
            </a:pPr>
            <a:r>
              <a:rPr lang="el-GR" b="0" dirty="0"/>
              <a:t>α</a:t>
            </a:r>
            <a:endParaRPr lang="it-IT" b="0" dirty="0"/>
          </a:p>
        </p:txBody>
      </p:sp>
      <p:sp>
        <p:nvSpPr>
          <p:cNvPr id="64529" name="Text Box 16"/>
          <p:cNvSpPr txBox="1">
            <a:spLocks noChangeArrowheads="1"/>
          </p:cNvSpPr>
          <p:nvPr/>
        </p:nvSpPr>
        <p:spPr bwMode="auto">
          <a:xfrm>
            <a:off x="228600" y="5257800"/>
            <a:ext cx="8610600" cy="1231106"/>
          </a:xfrm>
          <a:prstGeom prst="rect">
            <a:avLst/>
          </a:prstGeom>
          <a:noFill/>
          <a:ln w="9525">
            <a:noFill/>
            <a:miter lim="800000"/>
            <a:headEnd/>
            <a:tailEnd/>
          </a:ln>
        </p:spPr>
        <p:txBody>
          <a:bodyPr wrap="square">
            <a:spAutoFit/>
          </a:bodyPr>
          <a:lstStyle/>
          <a:p>
            <a:pPr>
              <a:spcBef>
                <a:spcPct val="50000"/>
              </a:spcBef>
            </a:pPr>
            <a:r>
              <a:rPr lang="it-IT" sz="2000" dirty="0"/>
              <a:t>2</a:t>
            </a:r>
            <a:r>
              <a:rPr lang="it-IT" sz="2000" b="0" dirty="0" smtClean="0"/>
              <a:t>) </a:t>
            </a:r>
            <a:r>
              <a:rPr lang="it-IT" sz="2000" b="0" i="1" dirty="0" err="1" smtClean="0"/>
              <a:t>Early</a:t>
            </a:r>
            <a:r>
              <a:rPr lang="it-IT" sz="2000" b="0" i="1" dirty="0" smtClean="0"/>
              <a:t> </a:t>
            </a:r>
            <a:r>
              <a:rPr lang="it-IT" sz="2000" b="0" i="1" dirty="0" err="1"/>
              <a:t>adopters</a:t>
            </a:r>
            <a:r>
              <a:rPr lang="it-IT" sz="2000" b="0" dirty="0"/>
              <a:t> </a:t>
            </a:r>
            <a:r>
              <a:rPr lang="it-IT" sz="2000" b="0" dirty="0" smtClean="0"/>
              <a:t>are more </a:t>
            </a:r>
            <a:r>
              <a:rPr lang="it-IT" sz="2000" b="0" dirty="0" err="1" smtClean="0"/>
              <a:t>important</a:t>
            </a:r>
            <a:r>
              <a:rPr lang="it-IT" sz="2000" b="0" dirty="0" smtClean="0"/>
              <a:t> (for </a:t>
            </a:r>
            <a:r>
              <a:rPr lang="it-IT" sz="2000" b="0" dirty="0" err="1" smtClean="0"/>
              <a:t>reaching</a:t>
            </a:r>
            <a:r>
              <a:rPr lang="it-IT" sz="2000" b="0" dirty="0" smtClean="0"/>
              <a:t> the </a:t>
            </a:r>
            <a:r>
              <a:rPr lang="it-IT" sz="2000" b="0" dirty="0" err="1" smtClean="0"/>
              <a:t>critical</a:t>
            </a:r>
            <a:r>
              <a:rPr lang="it-IT" sz="2000" b="0" dirty="0" smtClean="0"/>
              <a:t> mass) the </a:t>
            </a:r>
            <a:r>
              <a:rPr lang="it-IT" sz="2000" b="0" dirty="0" err="1" smtClean="0"/>
              <a:t>higher</a:t>
            </a:r>
            <a:r>
              <a:rPr lang="it-IT" sz="2000" b="0" dirty="0" smtClean="0"/>
              <a:t> are the network </a:t>
            </a:r>
            <a:r>
              <a:rPr lang="it-IT" sz="2000" b="0" dirty="0" err="1" smtClean="0"/>
              <a:t>externalities</a:t>
            </a:r>
            <a:r>
              <a:rPr lang="it-IT" sz="2000" b="0" dirty="0" smtClean="0"/>
              <a:t> (high v’) </a:t>
            </a:r>
            <a:r>
              <a:rPr lang="it-IT" sz="2000" b="0" dirty="0" smtClean="0">
                <a:cs typeface="Times New Roman" pitchFamily="18" charset="0"/>
                <a:sym typeface="Symbol" pitchFamily="18" charset="2"/>
              </a:rPr>
              <a:t>and the </a:t>
            </a:r>
            <a:r>
              <a:rPr lang="it-IT" sz="2000" b="0" dirty="0" err="1" smtClean="0">
                <a:cs typeface="Times New Roman" pitchFamily="18" charset="0"/>
                <a:sym typeface="Symbol" pitchFamily="18" charset="2"/>
              </a:rPr>
              <a:t>lower</a:t>
            </a:r>
            <a:r>
              <a:rPr lang="it-IT" sz="2000" b="0" dirty="0" smtClean="0">
                <a:cs typeface="Times New Roman" pitchFamily="18" charset="0"/>
                <a:sym typeface="Symbol" pitchFamily="18" charset="2"/>
              </a:rPr>
              <a:t> </a:t>
            </a:r>
            <a:r>
              <a:rPr lang="it-IT" sz="2000" b="0" dirty="0" err="1" smtClean="0">
                <a:cs typeface="Times New Roman" pitchFamily="18" charset="0"/>
                <a:sym typeface="Symbol" pitchFamily="18" charset="2"/>
              </a:rPr>
              <a:t>is</a:t>
            </a:r>
            <a:r>
              <a:rPr lang="it-IT" sz="2000" b="0" dirty="0" smtClean="0">
                <a:cs typeface="Times New Roman" pitchFamily="18" charset="0"/>
                <a:sym typeface="Symbol" pitchFamily="18" charset="2"/>
              </a:rPr>
              <a:t> the love </a:t>
            </a:r>
            <a:r>
              <a:rPr lang="it-IT" sz="2000" b="0" dirty="0">
                <a:cs typeface="Times New Roman" pitchFamily="18" charset="0"/>
                <a:sym typeface="Symbol" pitchFamily="18" charset="2"/>
              </a:rPr>
              <a:t>for </a:t>
            </a:r>
            <a:r>
              <a:rPr lang="it-IT" sz="2000" b="0" dirty="0" err="1">
                <a:cs typeface="Times New Roman" pitchFamily="18" charset="0"/>
                <a:sym typeface="Symbol" pitchFamily="18" charset="2"/>
              </a:rPr>
              <a:t>variety</a:t>
            </a:r>
            <a:r>
              <a:rPr lang="it-IT" sz="2000" b="0" dirty="0">
                <a:cs typeface="Times New Roman" pitchFamily="18" charset="0"/>
                <a:sym typeface="Symbol" pitchFamily="18" charset="2"/>
              </a:rPr>
              <a:t> </a:t>
            </a:r>
            <a:r>
              <a:rPr lang="it-IT" sz="2000" b="0" dirty="0" smtClean="0">
                <a:cs typeface="Times New Roman" pitchFamily="18" charset="0"/>
                <a:sym typeface="Symbol" pitchFamily="18" charset="2"/>
              </a:rPr>
              <a:t>(low </a:t>
            </a:r>
            <a:r>
              <a:rPr lang="el-GR" b="0" dirty="0"/>
              <a:t>α</a:t>
            </a:r>
            <a:r>
              <a:rPr lang="it-IT" b="0" dirty="0"/>
              <a:t>).</a:t>
            </a:r>
          </a:p>
          <a:p>
            <a:pPr>
              <a:spcBef>
                <a:spcPct val="50000"/>
              </a:spcBef>
            </a:pPr>
            <a:r>
              <a:rPr lang="it-IT" sz="2000" dirty="0"/>
              <a:t>3</a:t>
            </a:r>
            <a:r>
              <a:rPr lang="it-IT" sz="2000" b="0" dirty="0" smtClean="0"/>
              <a:t>) </a:t>
            </a:r>
            <a:r>
              <a:rPr lang="it-IT" sz="2000" b="0" dirty="0" err="1" smtClean="0"/>
              <a:t>Same</a:t>
            </a:r>
            <a:r>
              <a:rPr lang="it-IT" sz="2000" b="0" dirty="0" smtClean="0"/>
              <a:t> </a:t>
            </a:r>
            <a:r>
              <a:rPr lang="it-IT" sz="2000" b="0" dirty="0" err="1" smtClean="0"/>
              <a:t>logics</a:t>
            </a:r>
            <a:r>
              <a:rPr lang="it-IT" sz="2000" b="0" dirty="0" smtClean="0"/>
              <a:t> </a:t>
            </a:r>
            <a:r>
              <a:rPr lang="it-IT" sz="2000" b="0" dirty="0" err="1" smtClean="0"/>
              <a:t>applies</a:t>
            </a:r>
            <a:r>
              <a:rPr lang="it-IT" sz="2000" b="0" dirty="0" smtClean="0"/>
              <a:t> to the first </a:t>
            </a:r>
            <a:r>
              <a:rPr lang="it-IT" sz="2000" b="0" dirty="0" err="1" smtClean="0"/>
              <a:t>mover</a:t>
            </a:r>
            <a:r>
              <a:rPr lang="it-IT" sz="2000" b="0" dirty="0" smtClean="0"/>
              <a:t> </a:t>
            </a:r>
            <a:r>
              <a:rPr lang="it-IT" sz="2000" b="0" dirty="0" err="1" smtClean="0"/>
              <a:t>advantage</a:t>
            </a:r>
            <a:r>
              <a:rPr lang="it-IT" sz="2000" b="0" dirty="0" smtClean="0"/>
              <a:t>.</a:t>
            </a:r>
            <a:endParaRPr lang="it-IT" sz="2000" b="0" dirty="0"/>
          </a:p>
        </p:txBody>
      </p:sp>
      <p:sp>
        <p:nvSpPr>
          <p:cNvPr id="64530" name="Text Box 17"/>
          <p:cNvSpPr txBox="1">
            <a:spLocks noChangeArrowheads="1"/>
          </p:cNvSpPr>
          <p:nvPr/>
        </p:nvSpPr>
        <p:spPr bwMode="auto">
          <a:xfrm>
            <a:off x="0" y="1066800"/>
            <a:ext cx="1524000" cy="336550"/>
          </a:xfrm>
          <a:prstGeom prst="rect">
            <a:avLst/>
          </a:prstGeom>
          <a:noFill/>
          <a:ln w="9525">
            <a:noFill/>
            <a:miter lim="800000"/>
            <a:headEnd/>
            <a:tailEnd/>
          </a:ln>
        </p:spPr>
        <p:txBody>
          <a:bodyPr>
            <a:spAutoFit/>
          </a:bodyPr>
          <a:lstStyle/>
          <a:p>
            <a:pPr>
              <a:spcBef>
                <a:spcPct val="50000"/>
              </a:spcBef>
            </a:pPr>
            <a:r>
              <a:rPr lang="it-IT" sz="1600" b="0"/>
              <a:t>v(a) – v(b)</a:t>
            </a:r>
          </a:p>
        </p:txBody>
      </p:sp>
      <p:sp>
        <p:nvSpPr>
          <p:cNvPr id="64531" name="Text Box 18"/>
          <p:cNvSpPr txBox="1">
            <a:spLocks noChangeArrowheads="1"/>
          </p:cNvSpPr>
          <p:nvPr/>
        </p:nvSpPr>
        <p:spPr bwMode="auto">
          <a:xfrm>
            <a:off x="0" y="4343400"/>
            <a:ext cx="1524000" cy="336550"/>
          </a:xfrm>
          <a:prstGeom prst="rect">
            <a:avLst/>
          </a:prstGeom>
          <a:noFill/>
          <a:ln w="9525">
            <a:noFill/>
            <a:miter lim="800000"/>
            <a:headEnd/>
            <a:tailEnd/>
          </a:ln>
        </p:spPr>
        <p:txBody>
          <a:bodyPr>
            <a:spAutoFit/>
          </a:bodyPr>
          <a:lstStyle/>
          <a:p>
            <a:pPr>
              <a:spcBef>
                <a:spcPct val="50000"/>
              </a:spcBef>
            </a:pPr>
            <a:r>
              <a:rPr lang="it-IT" sz="1600" b="0"/>
              <a:t>v(b) – v(a)</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egnaposto numero diapositiva 3"/>
          <p:cNvSpPr>
            <a:spLocks noGrp="1"/>
          </p:cNvSpPr>
          <p:nvPr>
            <p:ph type="sldNum" sz="quarter" idx="12"/>
          </p:nvPr>
        </p:nvSpPr>
        <p:spPr>
          <a:noFill/>
        </p:spPr>
        <p:txBody>
          <a:bodyPr/>
          <a:lstStyle/>
          <a:p>
            <a:fld id="{FF856E8A-37AC-4461-8BA9-761DEAE268B3}" type="slidenum">
              <a:rPr lang="it-IT" smtClean="0"/>
              <a:pPr/>
              <a:t>8</a:t>
            </a:fld>
            <a:endParaRPr lang="it-IT" smtClean="0"/>
          </a:p>
        </p:txBody>
      </p:sp>
      <p:sp>
        <p:nvSpPr>
          <p:cNvPr id="65539" name="Text Box 2"/>
          <p:cNvSpPr txBox="1">
            <a:spLocks noChangeArrowheads="1"/>
          </p:cNvSpPr>
          <p:nvPr/>
        </p:nvSpPr>
        <p:spPr bwMode="auto">
          <a:xfrm>
            <a:off x="76200" y="861531"/>
            <a:ext cx="9067800" cy="2954655"/>
          </a:xfrm>
          <a:prstGeom prst="rect">
            <a:avLst/>
          </a:prstGeom>
          <a:noFill/>
          <a:ln w="9525">
            <a:noFill/>
            <a:miter lim="800000"/>
            <a:headEnd/>
            <a:tailEnd/>
          </a:ln>
        </p:spPr>
        <p:txBody>
          <a:bodyPr wrap="square">
            <a:spAutoFit/>
          </a:bodyPr>
          <a:lstStyle/>
          <a:p>
            <a:r>
              <a:rPr lang="en-US" sz="1800" b="0" dirty="0" smtClean="0"/>
              <a:t>See also Katz and Shapiro (1986). </a:t>
            </a:r>
            <a:r>
              <a:rPr lang="en-US" sz="1800" b="0" i="1" dirty="0" smtClean="0"/>
              <a:t>Technology </a:t>
            </a:r>
            <a:r>
              <a:rPr lang="en-US" sz="1800" b="0" i="1" dirty="0"/>
              <a:t>Adoption in the Presence of Network Externalities. Journal of Political Economy, 94, 822-841</a:t>
            </a:r>
            <a:r>
              <a:rPr lang="en-US" sz="1800" b="0" i="1" dirty="0" smtClean="0"/>
              <a:t>. </a:t>
            </a:r>
          </a:p>
          <a:p>
            <a:endParaRPr lang="en-US" sz="1800" b="0" i="1" dirty="0" smtClean="0"/>
          </a:p>
          <a:p>
            <a:r>
              <a:rPr lang="en-US" sz="1800" b="1" dirty="0"/>
              <a:t>This is a real possibility from a theoretical point of view, but (luckily enough) on an empirical ground is very difficult to affirm that such risk has ever become reality</a:t>
            </a:r>
            <a:r>
              <a:rPr lang="en-US" sz="1800" b="1" dirty="0" smtClean="0"/>
              <a:t>.</a:t>
            </a:r>
          </a:p>
          <a:p>
            <a:endParaRPr lang="en-US" sz="1800" b="1" dirty="0"/>
          </a:p>
          <a:p>
            <a:r>
              <a:rPr lang="en-US" sz="1800" dirty="0" smtClean="0"/>
              <a:t>One possible interesting case is Quadrophonic sound (RCAs vs. Columbia) in the 1970s that did not replace </a:t>
            </a:r>
            <a:r>
              <a:rPr lang="en-US" sz="1800" dirty="0"/>
              <a:t>stereo </a:t>
            </a:r>
            <a:r>
              <a:rPr lang="en-US" sz="1800" dirty="0" smtClean="0"/>
              <a:t>sound (</a:t>
            </a:r>
            <a:r>
              <a:rPr lang="en-US" sz="1800" dirty="0" err="1"/>
              <a:t>Postrel</a:t>
            </a:r>
            <a:r>
              <a:rPr lang="en-US" sz="1800" dirty="0"/>
              <a:t>, 1990, JIE). </a:t>
            </a:r>
            <a:r>
              <a:rPr lang="en-US" sz="1800" dirty="0" smtClean="0"/>
              <a:t>Among others (e.g. digital compact cassettes by Philips), </a:t>
            </a:r>
            <a:r>
              <a:rPr lang="en-US" sz="1800" b="1" dirty="0"/>
              <a:t>the most famous (still controversial) case is </a:t>
            </a:r>
            <a:r>
              <a:rPr lang="en-US" sz="1800" b="1" dirty="0" smtClean="0"/>
              <a:t>for sure the </a:t>
            </a:r>
            <a:r>
              <a:rPr lang="en-US" sz="1800" b="1" dirty="0"/>
              <a:t>one of </a:t>
            </a:r>
            <a:r>
              <a:rPr lang="en-US" sz="1800" b="1" u="sng" dirty="0"/>
              <a:t>Qwerty vs Dvorak </a:t>
            </a:r>
            <a:r>
              <a:rPr lang="en-US" sz="1800" b="1" dirty="0" smtClean="0"/>
              <a:t>.</a:t>
            </a:r>
            <a:endParaRPr lang="en-US" sz="1800" b="1" dirty="0"/>
          </a:p>
          <a:p>
            <a:endParaRPr lang="en-US" b="0" dirty="0"/>
          </a:p>
        </p:txBody>
      </p:sp>
      <p:sp>
        <p:nvSpPr>
          <p:cNvPr id="65540" name="Text Box 3"/>
          <p:cNvSpPr txBox="1">
            <a:spLocks noChangeArrowheads="1"/>
          </p:cNvSpPr>
          <p:nvPr/>
        </p:nvSpPr>
        <p:spPr bwMode="auto">
          <a:xfrm>
            <a:off x="228600" y="0"/>
            <a:ext cx="8153400" cy="830997"/>
          </a:xfrm>
          <a:prstGeom prst="rect">
            <a:avLst/>
          </a:prstGeom>
          <a:noFill/>
          <a:ln w="9525">
            <a:noFill/>
            <a:miter lim="800000"/>
            <a:headEnd/>
            <a:tailEnd/>
          </a:ln>
        </p:spPr>
        <p:txBody>
          <a:bodyPr>
            <a:spAutoFit/>
          </a:bodyPr>
          <a:lstStyle/>
          <a:p>
            <a:pPr>
              <a:spcBef>
                <a:spcPct val="50000"/>
              </a:spcBef>
            </a:pPr>
            <a:r>
              <a:rPr lang="en-US" dirty="0" smtClean="0">
                <a:solidFill>
                  <a:srgbClr val="CC3300"/>
                </a:solidFill>
              </a:rPr>
              <a:t>Remark: the model also makes self-evident the risk that an inferior technology could emerge as winner of a standard war. </a:t>
            </a:r>
            <a:endParaRPr lang="en-US" dirty="0">
              <a:solidFill>
                <a:srgbClr val="CC3300"/>
              </a:solidFill>
            </a:endParaRPr>
          </a:p>
        </p:txBody>
      </p:sp>
      <p:pic>
        <p:nvPicPr>
          <p:cNvPr id="65541" name="Picture 4" descr="File:KB United States Dvorak.svg">
            <a:hlinkClick r:id="rId2"/>
          </p:cNvPr>
          <p:cNvPicPr>
            <a:picLocks noChangeAspect="1" noChangeArrowheads="1"/>
          </p:cNvPicPr>
          <p:nvPr/>
        </p:nvPicPr>
        <p:blipFill>
          <a:blip r:embed="rId3" cstate="print"/>
          <a:srcRect/>
          <a:stretch>
            <a:fillRect/>
          </a:stretch>
        </p:blipFill>
        <p:spPr bwMode="auto">
          <a:xfrm>
            <a:off x="228600" y="3729800"/>
            <a:ext cx="3733800" cy="1500188"/>
          </a:xfrm>
          <a:prstGeom prst="rect">
            <a:avLst/>
          </a:prstGeom>
          <a:noFill/>
          <a:ln w="9525">
            <a:noFill/>
            <a:miter lim="800000"/>
            <a:headEnd/>
            <a:tailEnd/>
          </a:ln>
        </p:spPr>
      </p:pic>
      <p:pic>
        <p:nvPicPr>
          <p:cNvPr id="65542" name="Picture 5" descr="260px-Qwerty">
            <a:hlinkClick r:id="rId4" tooltip="Lo schema QWERTY"/>
          </p:cNvPr>
          <p:cNvPicPr>
            <a:picLocks noChangeAspect="1" noChangeArrowheads="1"/>
          </p:cNvPicPr>
          <p:nvPr/>
        </p:nvPicPr>
        <p:blipFill>
          <a:blip r:embed="rId5" cstate="print"/>
          <a:srcRect/>
          <a:stretch>
            <a:fillRect/>
          </a:stretch>
        </p:blipFill>
        <p:spPr bwMode="auto">
          <a:xfrm>
            <a:off x="4953000" y="3715843"/>
            <a:ext cx="3009900" cy="1752600"/>
          </a:xfrm>
          <a:prstGeom prst="rect">
            <a:avLst/>
          </a:prstGeom>
          <a:noFill/>
          <a:ln w="9525">
            <a:noFill/>
            <a:miter lim="800000"/>
            <a:headEnd/>
            <a:tailEnd/>
          </a:ln>
        </p:spPr>
      </p:pic>
      <p:sp>
        <p:nvSpPr>
          <p:cNvPr id="65543" name="Rectangle 6"/>
          <p:cNvSpPr>
            <a:spLocks noChangeArrowheads="1"/>
          </p:cNvSpPr>
          <p:nvPr/>
        </p:nvSpPr>
        <p:spPr bwMode="auto">
          <a:xfrm>
            <a:off x="228600" y="5410199"/>
            <a:ext cx="8382000" cy="1323439"/>
          </a:xfrm>
          <a:prstGeom prst="rect">
            <a:avLst/>
          </a:prstGeom>
          <a:noFill/>
          <a:ln w="9525">
            <a:noFill/>
            <a:miter lim="800000"/>
            <a:headEnd/>
            <a:tailEnd/>
          </a:ln>
        </p:spPr>
        <p:txBody>
          <a:bodyPr wrap="square">
            <a:spAutoFit/>
          </a:bodyPr>
          <a:lstStyle/>
          <a:p>
            <a:r>
              <a:rPr lang="en-US" sz="2000" b="0" dirty="0"/>
              <a:t>-David, P., “Clio and the Economics of QWERTY,” </a:t>
            </a:r>
            <a:r>
              <a:rPr lang="en-US" sz="2000" b="0" i="1" dirty="0"/>
              <a:t>American Economic Review</a:t>
            </a:r>
            <a:r>
              <a:rPr lang="en-US" sz="2000" b="0" dirty="0"/>
              <a:t> (75), 1985, 332-337.</a:t>
            </a:r>
          </a:p>
          <a:p>
            <a:r>
              <a:rPr lang="en-US" sz="2000" b="0" dirty="0"/>
              <a:t>-</a:t>
            </a:r>
            <a:r>
              <a:rPr lang="en-US" sz="2000" b="0" dirty="0" err="1"/>
              <a:t>Liebowitz</a:t>
            </a:r>
            <a:r>
              <a:rPr lang="en-US" sz="2000" b="0" dirty="0"/>
              <a:t>, S., and S. Margolis, “The Fable of the Keys,” </a:t>
            </a:r>
            <a:r>
              <a:rPr lang="en-US" sz="2000" b="0" i="1" dirty="0"/>
              <a:t>Journal of Law and Economics</a:t>
            </a:r>
            <a:r>
              <a:rPr lang="en-US" sz="2000" b="0" dirty="0"/>
              <a:t> (33), 1990, 1-25.</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egnaposto numero diapositiva 1"/>
          <p:cNvSpPr>
            <a:spLocks noGrp="1"/>
          </p:cNvSpPr>
          <p:nvPr>
            <p:ph type="sldNum" sz="quarter" idx="12"/>
          </p:nvPr>
        </p:nvSpPr>
        <p:spPr>
          <a:noFill/>
        </p:spPr>
        <p:txBody>
          <a:bodyPr/>
          <a:lstStyle/>
          <a:p>
            <a:fld id="{95280B26-F437-4725-8707-F5E9BFD339BD}" type="slidenum">
              <a:rPr lang="it-IT" smtClean="0"/>
              <a:pPr/>
              <a:t>9</a:t>
            </a:fld>
            <a:endParaRPr lang="it-IT" smtClean="0"/>
          </a:p>
        </p:txBody>
      </p:sp>
      <p:sp>
        <p:nvSpPr>
          <p:cNvPr id="72707" name="CasellaDiTesto 2"/>
          <p:cNvSpPr txBox="1">
            <a:spLocks noChangeArrowheads="1"/>
          </p:cNvSpPr>
          <p:nvPr/>
        </p:nvSpPr>
        <p:spPr bwMode="auto">
          <a:xfrm>
            <a:off x="1371600" y="0"/>
            <a:ext cx="6324600" cy="461963"/>
          </a:xfrm>
          <a:prstGeom prst="rect">
            <a:avLst/>
          </a:prstGeom>
          <a:noFill/>
          <a:ln w="9525">
            <a:noFill/>
            <a:miter lim="800000"/>
            <a:headEnd/>
            <a:tailEnd/>
          </a:ln>
        </p:spPr>
        <p:txBody>
          <a:bodyPr>
            <a:spAutoFit/>
          </a:bodyPr>
          <a:lstStyle/>
          <a:p>
            <a:pPr algn="ctr"/>
            <a:r>
              <a:rPr lang="it-IT" dirty="0" smtClean="0">
                <a:solidFill>
                  <a:srgbClr val="FF0000"/>
                </a:solidFill>
              </a:rPr>
              <a:t>QWERTY </a:t>
            </a:r>
            <a:r>
              <a:rPr lang="it-IT" dirty="0">
                <a:solidFill>
                  <a:srgbClr val="FF0000"/>
                </a:solidFill>
              </a:rPr>
              <a:t>vs DVORAK</a:t>
            </a:r>
          </a:p>
        </p:txBody>
      </p:sp>
      <p:sp>
        <p:nvSpPr>
          <p:cNvPr id="72708" name="CasellaDiTesto 3"/>
          <p:cNvSpPr txBox="1">
            <a:spLocks noChangeArrowheads="1"/>
          </p:cNvSpPr>
          <p:nvPr/>
        </p:nvSpPr>
        <p:spPr bwMode="auto">
          <a:xfrm>
            <a:off x="228600" y="685800"/>
            <a:ext cx="8763000" cy="5139869"/>
          </a:xfrm>
          <a:prstGeom prst="rect">
            <a:avLst/>
          </a:prstGeom>
          <a:noFill/>
          <a:ln w="9525">
            <a:noFill/>
            <a:miter lim="800000"/>
            <a:headEnd/>
            <a:tailEnd/>
          </a:ln>
        </p:spPr>
        <p:txBody>
          <a:bodyPr>
            <a:spAutoFit/>
          </a:bodyPr>
          <a:lstStyle/>
          <a:p>
            <a:r>
              <a:rPr lang="en-US" sz="3200" b="0" dirty="0" smtClean="0"/>
              <a:t>Questionable whether there was </a:t>
            </a:r>
            <a:r>
              <a:rPr lang="en-US" sz="3200" dirty="0" smtClean="0"/>
              <a:t>path dependent inefficiency </a:t>
            </a:r>
            <a:r>
              <a:rPr lang="en-US" sz="3200" b="0" dirty="0" smtClean="0"/>
              <a:t>or not………..less questionable is the fact that the process has shown a higher degree of  </a:t>
            </a:r>
            <a:r>
              <a:rPr lang="en-US" sz="3200" dirty="0" smtClean="0"/>
              <a:t>path dependency since we are adopting this system invented </a:t>
            </a:r>
            <a:r>
              <a:rPr lang="en-US" sz="3200" b="0" dirty="0" smtClean="0"/>
              <a:t>150 years ago.</a:t>
            </a:r>
          </a:p>
          <a:p>
            <a:pPr>
              <a:buFontTx/>
              <a:buChar char="-"/>
            </a:pPr>
            <a:endParaRPr lang="en-US" dirty="0" smtClean="0"/>
          </a:p>
          <a:p>
            <a:pPr>
              <a:buFontTx/>
              <a:buChar char="-"/>
            </a:pPr>
            <a:endParaRPr lang="en-US" dirty="0" smtClean="0"/>
          </a:p>
          <a:p>
            <a:r>
              <a:rPr lang="en-US" sz="4000" dirty="0" smtClean="0">
                <a:solidFill>
                  <a:srgbClr val="FF0000"/>
                </a:solidFill>
              </a:rPr>
              <a:t>QUESTION(S): </a:t>
            </a:r>
            <a:r>
              <a:rPr lang="en-US" sz="4000" dirty="0" smtClean="0"/>
              <a:t>WHY A KEYBOARD IS A NETWORK GOOD? AND OF WHAT TYPE?</a:t>
            </a:r>
            <a:endParaRPr lang="en-US" sz="40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Struttura predefinita">
  <a:themeElements>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ruttura predefinita">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truttura predefinit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i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2345</Words>
  <Application>Microsoft Office PowerPoint</Application>
  <PresentationFormat>Presentazione su schermo (4:3)</PresentationFormat>
  <Paragraphs>239</Paragraphs>
  <Slides>26</Slides>
  <Notes>2</Notes>
  <HiddenSlides>0</HiddenSlides>
  <MMClips>0</MMClips>
  <ScaleCrop>false</ScaleCrop>
  <HeadingPairs>
    <vt:vector size="8" baseType="variant">
      <vt:variant>
        <vt:lpstr>Caratteri utilizzati</vt:lpstr>
      </vt:variant>
      <vt:variant>
        <vt:i4>7</vt:i4>
      </vt:variant>
      <vt:variant>
        <vt:lpstr>Tema</vt:lpstr>
      </vt:variant>
      <vt:variant>
        <vt:i4>1</vt:i4>
      </vt:variant>
      <vt:variant>
        <vt:lpstr>Server OLE incorporati</vt:lpstr>
      </vt:variant>
      <vt:variant>
        <vt:i4>1</vt:i4>
      </vt:variant>
      <vt:variant>
        <vt:lpstr>Titoli diapositive</vt:lpstr>
      </vt:variant>
      <vt:variant>
        <vt:i4>26</vt:i4>
      </vt:variant>
    </vt:vector>
  </HeadingPairs>
  <TitlesOfParts>
    <vt:vector size="35" baseType="lpstr">
      <vt:lpstr>Arial</vt:lpstr>
      <vt:lpstr>Book Antiqua</vt:lpstr>
      <vt:lpstr>Monotype Sorts</vt:lpstr>
      <vt:lpstr>Symbol</vt:lpstr>
      <vt:lpstr>Tahoma</vt:lpstr>
      <vt:lpstr>Times New Roman</vt:lpstr>
      <vt:lpstr>Wingdings</vt:lpstr>
      <vt:lpstr>Struttura predefinita</vt:lpstr>
      <vt:lpstr>Photo Editor Photo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Arthur (1996), Harvard Business Review (“Increasing returns and the new world of business”) </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mip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di PowerPoint</dc:title>
  <dc:creator>aliprandi</dc:creator>
  <cp:lastModifiedBy>Luca Grilli</cp:lastModifiedBy>
  <cp:revision>176</cp:revision>
  <dcterms:created xsi:type="dcterms:W3CDTF">2002-10-09T08:42:27Z</dcterms:created>
  <dcterms:modified xsi:type="dcterms:W3CDTF">2024-05-08T12:00:25Z</dcterms:modified>
</cp:coreProperties>
</file>