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9" r:id="rId2"/>
    <p:sldId id="535" r:id="rId3"/>
    <p:sldId id="536" r:id="rId4"/>
    <p:sldId id="537" r:id="rId5"/>
    <p:sldId id="538" r:id="rId6"/>
    <p:sldId id="520" r:id="rId7"/>
    <p:sldId id="521" r:id="rId8"/>
    <p:sldId id="522" r:id="rId9"/>
    <p:sldId id="523" r:id="rId10"/>
    <p:sldId id="524" r:id="rId11"/>
    <p:sldId id="525" r:id="rId12"/>
    <p:sldId id="526" r:id="rId13"/>
    <p:sldId id="527" r:id="rId14"/>
    <p:sldId id="539" r:id="rId15"/>
    <p:sldId id="528" r:id="rId16"/>
    <p:sldId id="529" r:id="rId17"/>
    <p:sldId id="495" r:id="rId18"/>
    <p:sldId id="496" r:id="rId19"/>
    <p:sldId id="497" r:id="rId20"/>
    <p:sldId id="534" r:id="rId21"/>
    <p:sldId id="498" r:id="rId22"/>
    <p:sldId id="499" r:id="rId23"/>
    <p:sldId id="500" r:id="rId24"/>
    <p:sldId id="501" r:id="rId25"/>
    <p:sldId id="502" r:id="rId26"/>
    <p:sldId id="530" r:id="rId27"/>
    <p:sldId id="511" r:id="rId28"/>
  </p:sldIdLst>
  <p:sldSz cx="9144000" cy="6858000" type="screen4x3"/>
  <p:notesSz cx="7099300" cy="10234613"/>
  <p:defaultTextStyle>
    <a:defPPr>
      <a:defRPr lang="it-IT"/>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a:srgbClr val="FFFF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6"/>
    <p:restoredTop sz="93077"/>
  </p:normalViewPr>
  <p:slideViewPr>
    <p:cSldViewPr>
      <p:cViewPr varScale="1">
        <p:scale>
          <a:sx n="59" d="100"/>
          <a:sy n="59" d="100"/>
        </p:scale>
        <p:origin x="20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64"/>
    </p:cViewPr>
  </p:sorterViewPr>
  <p:notesViewPr>
    <p:cSldViewPr>
      <p:cViewPr varScale="1">
        <p:scale>
          <a:sx n="57" d="100"/>
          <a:sy n="57" d="100"/>
        </p:scale>
        <p:origin x="-1218"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77137" cy="512304"/>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defRPr sz="1200"/>
            </a:lvl1pPr>
          </a:lstStyle>
          <a:p>
            <a:endParaRPr lang="it-IT"/>
          </a:p>
        </p:txBody>
      </p:sp>
      <p:sp>
        <p:nvSpPr>
          <p:cNvPr id="48131" name="Rectangle 3"/>
          <p:cNvSpPr>
            <a:spLocks noGrp="1" noChangeArrowheads="1"/>
          </p:cNvSpPr>
          <p:nvPr>
            <p:ph type="dt" idx="1"/>
          </p:nvPr>
        </p:nvSpPr>
        <p:spPr bwMode="auto">
          <a:xfrm>
            <a:off x="4020506" y="0"/>
            <a:ext cx="3077137" cy="512304"/>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a:defRPr sz="1200"/>
            </a:lvl1pPr>
          </a:lstStyle>
          <a:p>
            <a:endParaRPr lang="it-IT"/>
          </a:p>
        </p:txBody>
      </p:sp>
      <p:sp>
        <p:nvSpPr>
          <p:cNvPr id="481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709599" y="4861155"/>
            <a:ext cx="5680103" cy="4605821"/>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8134" name="Rectangle 6"/>
          <p:cNvSpPr>
            <a:spLocks noGrp="1" noChangeArrowheads="1"/>
          </p:cNvSpPr>
          <p:nvPr>
            <p:ph type="ftr" sz="quarter" idx="4"/>
          </p:nvPr>
        </p:nvSpPr>
        <p:spPr bwMode="auto">
          <a:xfrm>
            <a:off x="0" y="9720673"/>
            <a:ext cx="3077137" cy="512303"/>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defRPr sz="1200"/>
            </a:lvl1pPr>
          </a:lstStyle>
          <a:p>
            <a:endParaRPr lang="it-IT"/>
          </a:p>
        </p:txBody>
      </p:sp>
      <p:sp>
        <p:nvSpPr>
          <p:cNvPr id="48135" name="Rectangle 7"/>
          <p:cNvSpPr>
            <a:spLocks noGrp="1" noChangeArrowheads="1"/>
          </p:cNvSpPr>
          <p:nvPr>
            <p:ph type="sldNum" sz="quarter" idx="5"/>
          </p:nvPr>
        </p:nvSpPr>
        <p:spPr bwMode="auto">
          <a:xfrm>
            <a:off x="4020506" y="9720673"/>
            <a:ext cx="3077137" cy="512303"/>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a:defRPr sz="1200"/>
            </a:lvl1pPr>
          </a:lstStyle>
          <a:p>
            <a:fld id="{3D79360F-5024-436F-9D6A-9C2460250B64}" type="slidenum">
              <a:rPr lang="it-IT"/>
              <a:pPr/>
              <a:t>‹#›</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533F5-1D4A-4C2A-B29A-82DA20909BA4}" type="slidenum">
              <a:rPr lang="it-IT"/>
              <a:pPr/>
              <a:t>1</a:t>
            </a:fld>
            <a:endParaRPr lang="it-IT" dirty="0"/>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p:txBody>
          <a:bodyPr/>
          <a:lstStyle/>
          <a:p>
            <a:endParaRPr lang="it-I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14A27FAB-A888-400F-8E5E-D9954A608F64}" type="slidenum">
              <a:rPr lang="it-IT"/>
              <a:pPr/>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56355888-D0D6-4696-AE13-AA54AE7E0910}" type="slidenum">
              <a:rPr lang="it-IT"/>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97C3BC03-91EA-426B-9D44-3A520D6A24A5}" type="slidenum">
              <a:rPr lang="it-IT"/>
              <a:pPr/>
              <a:t>‹#›</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to">
    <p:spTree>
      <p:nvGrpSpPr>
        <p:cNvPr id="1" name=""/>
        <p:cNvGrpSpPr/>
        <p:nvPr/>
      </p:nvGrpSpPr>
      <p:grpSpPr>
        <a:xfrm>
          <a:off x="0" y="0"/>
          <a:ext cx="0" cy="0"/>
          <a:chOff x="0" y="0"/>
          <a:chExt cx="0" cy="0"/>
        </a:xfrm>
      </p:grpSpPr>
      <p:sp>
        <p:nvSpPr>
          <p:cNvPr id="2" name="Segnaposto contenuto 1"/>
          <p:cNvSpPr>
            <a:spLocks noGrp="1"/>
          </p:cNvSpPr>
          <p:nvPr>
            <p:ph/>
          </p:nvPr>
        </p:nvSpPr>
        <p:spPr>
          <a:xfrm>
            <a:off x="685800" y="609600"/>
            <a:ext cx="7772400" cy="54864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3" name="Segnaposto data 2"/>
          <p:cNvSpPr>
            <a:spLocks noGrp="1"/>
          </p:cNvSpPr>
          <p:nvPr>
            <p:ph type="dt" sz="half" idx="10"/>
          </p:nvPr>
        </p:nvSpPr>
        <p:spPr>
          <a:xfrm>
            <a:off x="685800" y="6248400"/>
            <a:ext cx="1905000" cy="457200"/>
          </a:xfrm>
        </p:spPr>
        <p:txBody>
          <a:bodyPr/>
          <a:lstStyle>
            <a:lvl1pPr>
              <a:defRPr/>
            </a:lvl1pPr>
          </a:lstStyle>
          <a:p>
            <a:endParaRPr lang="it-IT"/>
          </a:p>
        </p:txBody>
      </p:sp>
      <p:sp>
        <p:nvSpPr>
          <p:cNvPr id="4" name="Segnaposto piè di pagina 3"/>
          <p:cNvSpPr>
            <a:spLocks noGrp="1"/>
          </p:cNvSpPr>
          <p:nvPr>
            <p:ph type="ftr" sz="quarter" idx="11"/>
          </p:nvPr>
        </p:nvSpPr>
        <p:spPr>
          <a:xfrm>
            <a:off x="3124200" y="6248400"/>
            <a:ext cx="2895600" cy="457200"/>
          </a:xfrm>
        </p:spPr>
        <p:txBody>
          <a:bodyPr/>
          <a:lstStyle>
            <a:lvl1pPr>
              <a:defRPr/>
            </a:lvl1pPr>
          </a:lstStyle>
          <a:p>
            <a:endParaRPr lang="it-IT"/>
          </a:p>
        </p:txBody>
      </p:sp>
      <p:sp>
        <p:nvSpPr>
          <p:cNvPr id="5" name="Segnaposto numero diapositiva 4"/>
          <p:cNvSpPr>
            <a:spLocks noGrp="1"/>
          </p:cNvSpPr>
          <p:nvPr>
            <p:ph type="sldNum" sz="quarter" idx="12"/>
          </p:nvPr>
        </p:nvSpPr>
        <p:spPr>
          <a:xfrm>
            <a:off x="6553200" y="6248400"/>
            <a:ext cx="1905000" cy="457200"/>
          </a:xfrm>
        </p:spPr>
        <p:txBody>
          <a:bodyPr/>
          <a:lstStyle>
            <a:lvl1pPr>
              <a:defRPr/>
            </a:lvl1pPr>
          </a:lstStyle>
          <a:p>
            <a:fld id="{A684DF45-7FFE-498D-BCA4-A76DCDF04AD9}" type="slidenum">
              <a:rPr lang="it-IT"/>
              <a:pPr/>
              <a:t>‹#›</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a:t>Fare clic per modificare lo stile del titolo</a:t>
            </a:r>
            <a:endParaRPr lang="en-US"/>
          </a:p>
        </p:txBody>
      </p:sp>
      <p:sp>
        <p:nvSpPr>
          <p:cNvPr id="3" name="Segnaposto testo 2"/>
          <p:cNvSpPr>
            <a:spLocks noGrp="1"/>
          </p:cNvSpPr>
          <p:nvPr>
            <p:ph type="body" sz="half" idx="1"/>
          </p:nvPr>
        </p:nvSpPr>
        <p:spPr>
          <a:xfrm>
            <a:off x="685800" y="1981200"/>
            <a:ext cx="3810000" cy="4114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981200"/>
            <a:ext cx="3810000" cy="4114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85800" y="6248400"/>
            <a:ext cx="1905000" cy="457200"/>
          </a:xfrm>
        </p:spPr>
        <p:txBody>
          <a:bodyPr/>
          <a:lstStyle>
            <a:lvl1pPr>
              <a:defRPr/>
            </a:lvl1pPr>
          </a:lstStyle>
          <a:p>
            <a:endParaRPr lang="it-IT"/>
          </a:p>
        </p:txBody>
      </p:sp>
      <p:sp>
        <p:nvSpPr>
          <p:cNvPr id="6" name="Segnaposto piè di pagina 5"/>
          <p:cNvSpPr>
            <a:spLocks noGrp="1"/>
          </p:cNvSpPr>
          <p:nvPr>
            <p:ph type="ftr" sz="quarter" idx="11"/>
          </p:nvPr>
        </p:nvSpPr>
        <p:spPr>
          <a:xfrm>
            <a:off x="3124200" y="6248400"/>
            <a:ext cx="2895600" cy="457200"/>
          </a:xfrm>
        </p:spPr>
        <p:txBody>
          <a:bodyPr/>
          <a:lstStyle>
            <a:lvl1pPr>
              <a:defRPr/>
            </a:lvl1pPr>
          </a:lstStyle>
          <a:p>
            <a:endParaRPr lang="it-IT"/>
          </a:p>
        </p:txBody>
      </p:sp>
      <p:sp>
        <p:nvSpPr>
          <p:cNvPr id="7" name="Segnaposto numero diapositiva 6"/>
          <p:cNvSpPr>
            <a:spLocks noGrp="1"/>
          </p:cNvSpPr>
          <p:nvPr>
            <p:ph type="sldNum" sz="quarter" idx="12"/>
          </p:nvPr>
        </p:nvSpPr>
        <p:spPr>
          <a:xfrm>
            <a:off x="6553200" y="6248400"/>
            <a:ext cx="1905000" cy="457200"/>
          </a:xfrm>
        </p:spPr>
        <p:txBody>
          <a:bodyPr/>
          <a:lstStyle>
            <a:lvl1pPr>
              <a:defRPr/>
            </a:lvl1pPr>
          </a:lstStyle>
          <a:p>
            <a:fld id="{A7B48780-83E8-45A5-B965-F0B5750A36ED}" type="slidenum">
              <a:rPr lang="it-IT"/>
              <a:pPr/>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73391EA9-0A0B-4264-AA50-6FCDD3D3BF26}" type="slidenum">
              <a:rPr lang="it-IT"/>
              <a:pPr/>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US"/>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8D723258-26B2-4A43-9F5B-BBAEEB1654A4}" type="slidenum">
              <a:rPr lang="it-IT"/>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E5FFDF7D-0E12-4BD4-8D65-5CE5BA845408}" type="slidenum">
              <a:rPr lang="it-IT"/>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endParaRPr lang="en-US"/>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p:txBody>
          <a:bodyPr/>
          <a:lstStyle>
            <a:lvl1pPr>
              <a:defRPr/>
            </a:lvl1pPr>
          </a:lstStyle>
          <a:p>
            <a:endParaRPr lang="it-IT"/>
          </a:p>
        </p:txBody>
      </p:sp>
      <p:sp>
        <p:nvSpPr>
          <p:cNvPr id="8" name="Segnaposto piè di pagina 7"/>
          <p:cNvSpPr>
            <a:spLocks noGrp="1"/>
          </p:cNvSpPr>
          <p:nvPr>
            <p:ph type="ftr" sz="quarter" idx="11"/>
          </p:nvPr>
        </p:nvSpPr>
        <p:spPr/>
        <p:txBody>
          <a:bodyPr/>
          <a:lstStyle>
            <a:lvl1pPr>
              <a:defRPr/>
            </a:lvl1pPr>
          </a:lstStyle>
          <a:p>
            <a:endParaRPr lang="it-IT"/>
          </a:p>
        </p:txBody>
      </p:sp>
      <p:sp>
        <p:nvSpPr>
          <p:cNvPr id="9" name="Segnaposto numero diapositiva 8"/>
          <p:cNvSpPr>
            <a:spLocks noGrp="1"/>
          </p:cNvSpPr>
          <p:nvPr>
            <p:ph type="sldNum" sz="quarter" idx="12"/>
          </p:nvPr>
        </p:nvSpPr>
        <p:spPr/>
        <p:txBody>
          <a:bodyPr/>
          <a:lstStyle>
            <a:lvl1pPr>
              <a:defRPr/>
            </a:lvl1pPr>
          </a:lstStyle>
          <a:p>
            <a:fld id="{B47B7A03-F77E-49B1-8234-B2A148594FAD}" type="slidenum">
              <a:rPr lang="it-IT"/>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data 2"/>
          <p:cNvSpPr>
            <a:spLocks noGrp="1"/>
          </p:cNvSpPr>
          <p:nvPr>
            <p:ph type="dt" sz="half" idx="10"/>
          </p:nvPr>
        </p:nvSpPr>
        <p:spPr/>
        <p:txBody>
          <a:bodyPr/>
          <a:lstStyle>
            <a:lvl1pPr>
              <a:defRPr/>
            </a:lvl1pPr>
          </a:lstStyle>
          <a:p>
            <a:endParaRPr lang="it-IT"/>
          </a:p>
        </p:txBody>
      </p:sp>
      <p:sp>
        <p:nvSpPr>
          <p:cNvPr id="4" name="Segnaposto piè di pagina 3"/>
          <p:cNvSpPr>
            <a:spLocks noGrp="1"/>
          </p:cNvSpPr>
          <p:nvPr>
            <p:ph type="ftr" sz="quarter" idx="11"/>
          </p:nvPr>
        </p:nvSpPr>
        <p:spPr/>
        <p:txBody>
          <a:bodyPr/>
          <a:lstStyle>
            <a:lvl1pPr>
              <a:defRPr/>
            </a:lvl1pPr>
          </a:lstStyle>
          <a:p>
            <a:endParaRPr lang="it-IT"/>
          </a:p>
        </p:txBody>
      </p:sp>
      <p:sp>
        <p:nvSpPr>
          <p:cNvPr id="5" name="Segnaposto numero diapositiva 4"/>
          <p:cNvSpPr>
            <a:spLocks noGrp="1"/>
          </p:cNvSpPr>
          <p:nvPr>
            <p:ph type="sldNum" sz="quarter" idx="12"/>
          </p:nvPr>
        </p:nvSpPr>
        <p:spPr/>
        <p:txBody>
          <a:bodyPr/>
          <a:lstStyle>
            <a:lvl1pPr>
              <a:defRPr/>
            </a:lvl1pPr>
          </a:lstStyle>
          <a:p>
            <a:fld id="{BB0B7343-8985-4A7E-B55B-6A4FC166C7D2}" type="slidenum">
              <a:rPr lang="it-IT"/>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a:lvl1pPr>
          </a:lstStyle>
          <a:p>
            <a:endParaRPr lang="it-IT"/>
          </a:p>
        </p:txBody>
      </p:sp>
      <p:sp>
        <p:nvSpPr>
          <p:cNvPr id="3" name="Segnaposto piè di pagina 2"/>
          <p:cNvSpPr>
            <a:spLocks noGrp="1"/>
          </p:cNvSpPr>
          <p:nvPr>
            <p:ph type="ftr" sz="quarter" idx="11"/>
          </p:nvPr>
        </p:nvSpPr>
        <p:spPr/>
        <p:txBody>
          <a:bodyPr/>
          <a:lstStyle>
            <a:lvl1pPr>
              <a:defRPr/>
            </a:lvl1pPr>
          </a:lstStyle>
          <a:p>
            <a:endParaRPr lang="it-IT"/>
          </a:p>
        </p:txBody>
      </p:sp>
      <p:sp>
        <p:nvSpPr>
          <p:cNvPr id="4" name="Segnaposto numero diapositiva 3"/>
          <p:cNvSpPr>
            <a:spLocks noGrp="1"/>
          </p:cNvSpPr>
          <p:nvPr>
            <p:ph type="sldNum" sz="quarter" idx="12"/>
          </p:nvPr>
        </p:nvSpPr>
        <p:spPr/>
        <p:txBody>
          <a:bodyPr/>
          <a:lstStyle>
            <a:lvl1pPr>
              <a:defRPr/>
            </a:lvl1pPr>
          </a:lstStyle>
          <a:p>
            <a:fld id="{8EAADAE7-CF61-4413-9610-FD6685ADE924}" type="slidenum">
              <a:rPr lang="it-IT"/>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US"/>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15838217-FE73-48FB-9DFD-F01D873EB685}" type="slidenum">
              <a:rPr lang="it-IT"/>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US"/>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01AC64A7-30D1-4F4A-9675-E3765CBF8B71}" type="slidenum">
              <a:rPr lang="it-IT"/>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a:t>Fare clic per modificare lo stile del titolo dello schema</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637E7CD-0536-4A97-83BF-448C465E1C4A}" type="slidenum">
              <a:rPr lang="it-IT"/>
              <a:pPr/>
              <a:t>‹#›</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3"/>
          <p:cNvSpPr>
            <a:spLocks noGrp="1"/>
          </p:cNvSpPr>
          <p:nvPr>
            <p:ph type="sldNum" sz="quarter" idx="12"/>
          </p:nvPr>
        </p:nvSpPr>
        <p:spPr/>
        <p:txBody>
          <a:bodyPr/>
          <a:lstStyle/>
          <a:p>
            <a:fld id="{4E5F7398-EB0F-49ED-B8D6-8E5A4DF3A82B}" type="slidenum">
              <a:rPr lang="it-IT"/>
              <a:pPr/>
              <a:t>1</a:t>
            </a:fld>
            <a:endParaRPr lang="it-IT" dirty="0"/>
          </a:p>
        </p:txBody>
      </p:sp>
      <p:sp>
        <p:nvSpPr>
          <p:cNvPr id="6146" name="Rectangle 2"/>
          <p:cNvSpPr>
            <a:spLocks noChangeArrowheads="1"/>
          </p:cNvSpPr>
          <p:nvPr/>
        </p:nvSpPr>
        <p:spPr bwMode="auto">
          <a:xfrm>
            <a:off x="1066800" y="228600"/>
            <a:ext cx="7086600" cy="5632311"/>
          </a:xfrm>
          <a:prstGeom prst="rect">
            <a:avLst/>
          </a:prstGeom>
          <a:noFill/>
          <a:ln w="9525">
            <a:noFill/>
            <a:miter lim="800000"/>
            <a:headEnd/>
            <a:tailEnd/>
          </a:ln>
          <a:effectLst/>
        </p:spPr>
        <p:txBody>
          <a:bodyPr>
            <a:spAutoFit/>
          </a:bodyPr>
          <a:lstStyle/>
          <a:p>
            <a:pPr algn="ctr">
              <a:spcBef>
                <a:spcPct val="50000"/>
              </a:spcBef>
            </a:pPr>
            <a:r>
              <a:rPr lang="it-IT" sz="4800" b="1" dirty="0">
                <a:solidFill>
                  <a:srgbClr val="A50021"/>
                </a:solidFill>
                <a:effectLst>
                  <a:outerShdw blurRad="38100" dist="38100" dir="2700000" algn="tl">
                    <a:srgbClr val="C0C0C0"/>
                  </a:outerShdw>
                </a:effectLst>
                <a:latin typeface="Arial" charset="0"/>
              </a:rPr>
              <a:t>Network economics: the </a:t>
            </a:r>
            <a:r>
              <a:rPr lang="en-US" sz="4800" b="1" dirty="0">
                <a:solidFill>
                  <a:srgbClr val="A50021"/>
                </a:solidFill>
                <a:effectLst>
                  <a:outerShdw blurRad="38100" dist="38100" dir="2700000" algn="tl">
                    <a:srgbClr val="C0C0C0"/>
                  </a:outerShdw>
                </a:effectLst>
                <a:latin typeface="Arial" charset="0"/>
              </a:rPr>
              <a:t>hardware/software paradigm, winner-takes-all-markets and technological standard wars_4</a:t>
            </a:r>
            <a:endParaRPr lang="it-IT" sz="4800" b="1" dirty="0">
              <a:solidFill>
                <a:srgbClr val="A50021"/>
              </a:solidFill>
              <a:effectLst>
                <a:outerShdw blurRad="38100" dist="38100" dir="2700000" algn="tl">
                  <a:srgbClr val="C0C0C0"/>
                </a:outerShdw>
              </a:effectLst>
              <a:latin typeface="Arial" charset="0"/>
            </a:endParaRPr>
          </a:p>
          <a:p>
            <a:pPr algn="ctr">
              <a:spcBef>
                <a:spcPct val="50000"/>
              </a:spcBef>
            </a:pPr>
            <a:r>
              <a:rPr lang="it-IT" sz="4800" b="1" dirty="0">
                <a:effectLst>
                  <a:outerShdw blurRad="38100" dist="38100" dir="2700000" algn="tl">
                    <a:srgbClr val="C0C0C0"/>
                  </a:outerShdw>
                </a:effectLst>
                <a:latin typeface="Arial" charset="0"/>
              </a:rPr>
              <a:t>Luca Grilli </a:t>
            </a:r>
          </a:p>
        </p:txBody>
      </p:sp>
      <p:sp>
        <p:nvSpPr>
          <p:cNvPr id="6149" name="Rectangle 5"/>
          <p:cNvSpPr>
            <a:spLocks noChangeArrowheads="1"/>
          </p:cNvSpPr>
          <p:nvPr/>
        </p:nvSpPr>
        <p:spPr bwMode="auto">
          <a:xfrm>
            <a:off x="0" y="6172200"/>
            <a:ext cx="9144000" cy="42863"/>
          </a:xfrm>
          <a:prstGeom prst="rect">
            <a:avLst/>
          </a:prstGeom>
          <a:solidFill>
            <a:srgbClr val="A50021"/>
          </a:solidFill>
          <a:ln w="9525">
            <a:noFill/>
            <a:miter lim="800000"/>
            <a:headEnd/>
            <a:tailEnd/>
          </a:ln>
          <a:effectLst/>
        </p:spPr>
        <p:txBody>
          <a:bodyPr wrap="none" anchor="ctr"/>
          <a:lstStyle/>
          <a:p>
            <a:endParaRPr lang="en-US" dirty="0"/>
          </a:p>
        </p:txBody>
      </p:sp>
      <p:sp>
        <p:nvSpPr>
          <p:cNvPr id="6150" name="Text Box 6"/>
          <p:cNvSpPr txBox="1">
            <a:spLocks noChangeArrowheads="1"/>
          </p:cNvSpPr>
          <p:nvPr/>
        </p:nvSpPr>
        <p:spPr bwMode="auto">
          <a:xfrm>
            <a:off x="1752600" y="6400800"/>
            <a:ext cx="6400800" cy="274638"/>
          </a:xfrm>
          <a:prstGeom prst="rect">
            <a:avLst/>
          </a:prstGeom>
          <a:noFill/>
          <a:ln w="9525">
            <a:noFill/>
            <a:miter lim="800000"/>
            <a:headEnd/>
            <a:tailEnd/>
          </a:ln>
          <a:effectLst/>
        </p:spPr>
        <p:txBody>
          <a:bodyPr>
            <a:spAutoFit/>
          </a:bodyPr>
          <a:lstStyle/>
          <a:p>
            <a:pPr algn="ctr"/>
            <a:r>
              <a:rPr lang="it-IT" sz="1200" b="1" i="1" dirty="0">
                <a:effectLst>
                  <a:outerShdw blurRad="38100" dist="38100" dir="2700000" algn="tl">
                    <a:srgbClr val="C0C0C0"/>
                  </a:outerShdw>
                </a:effectLst>
                <a:latin typeface="Arial" charset="0"/>
              </a:rPr>
              <a:t>L. Grilli, Politecnico di Milano –Network economics</a:t>
            </a:r>
          </a:p>
        </p:txBody>
      </p:sp>
      <p:pic>
        <p:nvPicPr>
          <p:cNvPr id="6154" name="Picture 10" descr="Logo Politecnico"/>
          <p:cNvPicPr>
            <a:picLocks noChangeAspect="1" noChangeArrowheads="1"/>
          </p:cNvPicPr>
          <p:nvPr/>
        </p:nvPicPr>
        <p:blipFill>
          <a:blip r:embed="rId3"/>
          <a:srcRect/>
          <a:stretch>
            <a:fillRect/>
          </a:stretch>
        </p:blipFill>
        <p:spPr bwMode="auto">
          <a:xfrm>
            <a:off x="3338513" y="2900363"/>
            <a:ext cx="2466975" cy="10572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8E0B290A-7933-4932-B5FF-43BC5C4DA05A}" type="slidenum">
              <a:rPr lang="it-IT" smtClean="0"/>
              <a:pPr>
                <a:defRPr/>
              </a:pPr>
              <a:t>10</a:t>
            </a:fld>
            <a:endParaRPr lang="it-IT"/>
          </a:p>
        </p:txBody>
      </p:sp>
      <p:pic>
        <p:nvPicPr>
          <p:cNvPr id="207874" name="Picture 2"/>
          <p:cNvPicPr>
            <a:picLocks noChangeAspect="1" noChangeArrowheads="1"/>
          </p:cNvPicPr>
          <p:nvPr/>
        </p:nvPicPr>
        <p:blipFill>
          <a:blip r:embed="rId2" cstate="print"/>
          <a:srcRect/>
          <a:stretch>
            <a:fillRect/>
          </a:stretch>
        </p:blipFill>
        <p:spPr bwMode="auto">
          <a:xfrm>
            <a:off x="990600" y="990600"/>
            <a:ext cx="6791325" cy="5200650"/>
          </a:xfrm>
          <a:prstGeom prst="rect">
            <a:avLst/>
          </a:prstGeom>
          <a:noFill/>
          <a:ln w="9525">
            <a:noFill/>
            <a:miter lim="800000"/>
            <a:headEnd/>
            <a:tailEnd/>
          </a:ln>
        </p:spPr>
      </p:pic>
      <p:sp>
        <p:nvSpPr>
          <p:cNvPr id="4" name="CasellaDiTesto 3"/>
          <p:cNvSpPr txBox="1"/>
          <p:nvPr/>
        </p:nvSpPr>
        <p:spPr>
          <a:xfrm>
            <a:off x="1676400" y="381000"/>
            <a:ext cx="6172200" cy="461665"/>
          </a:xfrm>
          <a:prstGeom prst="rect">
            <a:avLst/>
          </a:prstGeom>
          <a:noFill/>
        </p:spPr>
        <p:txBody>
          <a:bodyPr wrap="square" rtlCol="0">
            <a:spAutoFit/>
          </a:bodyPr>
          <a:lstStyle/>
          <a:p>
            <a:r>
              <a:rPr lang="en-US" dirty="0">
                <a:solidFill>
                  <a:srgbClr val="FF0000"/>
                </a:solidFill>
              </a:rPr>
              <a:t>“Toshiba” countermove (September 2007)</a:t>
            </a:r>
          </a:p>
        </p:txBody>
      </p:sp>
    </p:spTree>
    <p:extLst>
      <p:ext uri="{BB962C8B-B14F-4D97-AF65-F5344CB8AC3E}">
        <p14:creationId xmlns:p14="http://schemas.microsoft.com/office/powerpoint/2010/main" val="51754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8E0B290A-7933-4932-B5FF-43BC5C4DA05A}" type="slidenum">
              <a:rPr lang="it-IT" smtClean="0"/>
              <a:pPr>
                <a:defRPr/>
              </a:pPr>
              <a:t>11</a:t>
            </a:fld>
            <a:endParaRPr lang="it-IT"/>
          </a:p>
        </p:txBody>
      </p:sp>
      <p:sp>
        <p:nvSpPr>
          <p:cNvPr id="3" name="CasellaDiTesto 2"/>
          <p:cNvSpPr txBox="1"/>
          <p:nvPr/>
        </p:nvSpPr>
        <p:spPr>
          <a:xfrm>
            <a:off x="2590800" y="228600"/>
            <a:ext cx="4419600" cy="461665"/>
          </a:xfrm>
          <a:prstGeom prst="rect">
            <a:avLst/>
          </a:prstGeom>
          <a:noFill/>
        </p:spPr>
        <p:txBody>
          <a:bodyPr wrap="square" rtlCol="0">
            <a:spAutoFit/>
          </a:bodyPr>
          <a:lstStyle/>
          <a:p>
            <a:r>
              <a:rPr lang="en-US" dirty="0">
                <a:solidFill>
                  <a:srgbClr val="FF0000"/>
                </a:solidFill>
              </a:rPr>
              <a:t>Market is sluggish……..</a:t>
            </a:r>
          </a:p>
        </p:txBody>
      </p:sp>
      <p:sp>
        <p:nvSpPr>
          <p:cNvPr id="4" name="CasellaDiTesto 3"/>
          <p:cNvSpPr txBox="1"/>
          <p:nvPr/>
        </p:nvSpPr>
        <p:spPr>
          <a:xfrm>
            <a:off x="457200" y="1066800"/>
            <a:ext cx="7543800" cy="4524315"/>
          </a:xfrm>
          <a:prstGeom prst="rect">
            <a:avLst/>
          </a:prstGeom>
          <a:noFill/>
        </p:spPr>
        <p:txBody>
          <a:bodyPr wrap="square" rtlCol="0">
            <a:spAutoFit/>
          </a:bodyPr>
          <a:lstStyle/>
          <a:p>
            <a:r>
              <a:rPr lang="en-US" dirty="0"/>
              <a:t>“Despite tremendous efforts and investments by both sides to gain the upper hand, sales of both formats had been sluggish by any measure. </a:t>
            </a:r>
          </a:p>
          <a:p>
            <a:endParaRPr lang="en-US" dirty="0"/>
          </a:p>
          <a:p>
            <a:r>
              <a:rPr lang="en-US" dirty="0"/>
              <a:t>The slow consumer adoption was generally attributed to their reluctance to upgrade while the format war was till ongoing. </a:t>
            </a:r>
          </a:p>
          <a:p>
            <a:endParaRPr lang="en-US" dirty="0"/>
          </a:p>
          <a:p>
            <a:r>
              <a:rPr lang="en-US" dirty="0"/>
              <a:t>Uncertainty was also hurting the movie studios: in 2006 one analyst firm had projected that media companies stood to lose $16 billion in revenue over seven years if a single standard failed to emerge.” </a:t>
            </a:r>
          </a:p>
        </p:txBody>
      </p:sp>
      <p:sp>
        <p:nvSpPr>
          <p:cNvPr id="5" name="Rettangolo 4"/>
          <p:cNvSpPr/>
          <p:nvPr/>
        </p:nvSpPr>
        <p:spPr>
          <a:xfrm>
            <a:off x="0" y="6019800"/>
            <a:ext cx="9144000" cy="461665"/>
          </a:xfrm>
          <a:prstGeom prst="rect">
            <a:avLst/>
          </a:prstGeom>
        </p:spPr>
        <p:txBody>
          <a:bodyPr wrap="square">
            <a:spAutoFit/>
          </a:bodyPr>
          <a:lstStyle/>
          <a:p>
            <a:r>
              <a:rPr lang="en-US" b="0" i="1" dirty="0"/>
              <a:t>[“The last DVD format war”, Andrei </a:t>
            </a:r>
            <a:r>
              <a:rPr lang="en-US" b="0" i="1" dirty="0" err="1"/>
              <a:t>Hagiu</a:t>
            </a:r>
            <a:r>
              <a:rPr lang="en-US" b="0" i="1" dirty="0"/>
              <a:t>, Harvard Business School]</a:t>
            </a:r>
          </a:p>
        </p:txBody>
      </p:sp>
    </p:spTree>
    <p:extLst>
      <p:ext uri="{BB962C8B-B14F-4D97-AF65-F5344CB8AC3E}">
        <p14:creationId xmlns:p14="http://schemas.microsoft.com/office/powerpoint/2010/main" val="28141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8E0B290A-7933-4932-B5FF-43BC5C4DA05A}" type="slidenum">
              <a:rPr lang="it-IT" smtClean="0"/>
              <a:pPr>
                <a:defRPr/>
              </a:pPr>
              <a:t>12</a:t>
            </a:fld>
            <a:endParaRPr lang="it-IT"/>
          </a:p>
        </p:txBody>
      </p:sp>
      <p:sp>
        <p:nvSpPr>
          <p:cNvPr id="4" name="CasellaDiTesto 3"/>
          <p:cNvSpPr txBox="1"/>
          <p:nvPr/>
        </p:nvSpPr>
        <p:spPr>
          <a:xfrm>
            <a:off x="381000" y="228600"/>
            <a:ext cx="8229600" cy="1200329"/>
          </a:xfrm>
          <a:prstGeom prst="rect">
            <a:avLst/>
          </a:prstGeom>
          <a:noFill/>
        </p:spPr>
        <p:txBody>
          <a:bodyPr wrap="square" rtlCol="0">
            <a:spAutoFit/>
          </a:bodyPr>
          <a:lstStyle/>
          <a:p>
            <a:pPr algn="ctr"/>
            <a:r>
              <a:rPr lang="en-US" sz="3600" dirty="0"/>
              <a:t>In January 2008 Warner tipped the market towards Sony</a:t>
            </a:r>
          </a:p>
        </p:txBody>
      </p:sp>
      <p:pic>
        <p:nvPicPr>
          <p:cNvPr id="297986" name="Picture 2"/>
          <p:cNvPicPr>
            <a:picLocks noChangeAspect="1" noChangeArrowheads="1"/>
          </p:cNvPicPr>
          <p:nvPr/>
        </p:nvPicPr>
        <p:blipFill>
          <a:blip r:embed="rId2" cstate="print"/>
          <a:srcRect/>
          <a:stretch>
            <a:fillRect/>
          </a:stretch>
        </p:blipFill>
        <p:spPr bwMode="auto">
          <a:xfrm>
            <a:off x="1295400" y="1524001"/>
            <a:ext cx="6248399" cy="4495800"/>
          </a:xfrm>
          <a:prstGeom prst="rect">
            <a:avLst/>
          </a:prstGeom>
          <a:noFill/>
          <a:ln w="9525">
            <a:noFill/>
            <a:miter lim="800000"/>
            <a:headEnd/>
            <a:tailEnd/>
          </a:ln>
        </p:spPr>
      </p:pic>
    </p:spTree>
    <p:extLst>
      <p:ext uri="{BB962C8B-B14F-4D97-AF65-F5344CB8AC3E}">
        <p14:creationId xmlns:p14="http://schemas.microsoft.com/office/powerpoint/2010/main" val="183294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8E0B290A-7933-4932-B5FF-43BC5C4DA05A}" type="slidenum">
              <a:rPr lang="it-IT" smtClean="0"/>
              <a:pPr>
                <a:defRPr/>
              </a:pPr>
              <a:t>13</a:t>
            </a:fld>
            <a:endParaRPr lang="it-IT"/>
          </a:p>
        </p:txBody>
      </p:sp>
      <p:pic>
        <p:nvPicPr>
          <p:cNvPr id="200706" name="Picture 2"/>
          <p:cNvPicPr>
            <a:picLocks noChangeAspect="1" noChangeArrowheads="1"/>
          </p:cNvPicPr>
          <p:nvPr/>
        </p:nvPicPr>
        <p:blipFill>
          <a:blip r:embed="rId2" cstate="print"/>
          <a:srcRect/>
          <a:stretch>
            <a:fillRect/>
          </a:stretch>
        </p:blipFill>
        <p:spPr bwMode="auto">
          <a:xfrm>
            <a:off x="609600" y="990600"/>
            <a:ext cx="7639050" cy="1495425"/>
          </a:xfrm>
          <a:prstGeom prst="rect">
            <a:avLst/>
          </a:prstGeom>
          <a:noFill/>
          <a:ln w="9525">
            <a:noFill/>
            <a:miter lim="800000"/>
            <a:headEnd/>
            <a:tailEnd/>
          </a:ln>
        </p:spPr>
      </p:pic>
      <p:sp>
        <p:nvSpPr>
          <p:cNvPr id="4" name="CasellaDiTesto 3"/>
          <p:cNvSpPr txBox="1"/>
          <p:nvPr/>
        </p:nvSpPr>
        <p:spPr>
          <a:xfrm>
            <a:off x="609600" y="228600"/>
            <a:ext cx="8001000" cy="707886"/>
          </a:xfrm>
          <a:prstGeom prst="rect">
            <a:avLst/>
          </a:prstGeom>
          <a:noFill/>
        </p:spPr>
        <p:txBody>
          <a:bodyPr wrap="square" rtlCol="0">
            <a:spAutoFit/>
          </a:bodyPr>
          <a:lstStyle/>
          <a:p>
            <a:pPr algn="ctr"/>
            <a:r>
              <a:rPr lang="en-US" sz="4000" dirty="0"/>
              <a:t>Warner’s reasons</a:t>
            </a:r>
          </a:p>
        </p:txBody>
      </p:sp>
      <p:sp>
        <p:nvSpPr>
          <p:cNvPr id="9" name="CasellaDiTesto 8"/>
          <p:cNvSpPr txBox="1"/>
          <p:nvPr/>
        </p:nvSpPr>
        <p:spPr>
          <a:xfrm>
            <a:off x="762000" y="2514600"/>
            <a:ext cx="7772400" cy="1569660"/>
          </a:xfrm>
          <a:prstGeom prst="rect">
            <a:avLst/>
          </a:prstGeom>
          <a:noFill/>
        </p:spPr>
        <p:txBody>
          <a:bodyPr wrap="square" rtlCol="0">
            <a:spAutoFit/>
          </a:bodyPr>
          <a:lstStyle/>
          <a:p>
            <a:r>
              <a:rPr lang="en-US" b="0" i="1" dirty="0"/>
              <a:t>“[They should] understand that this is the last physical format there will ever be. Everything is going to be streamed”</a:t>
            </a:r>
          </a:p>
          <a:p>
            <a:r>
              <a:rPr lang="en-US" dirty="0"/>
              <a:t>- Bill Gates</a:t>
            </a:r>
            <a:r>
              <a:rPr lang="en-US" b="0" dirty="0"/>
              <a:t>, Microsoft chairman</a:t>
            </a:r>
            <a:endParaRPr lang="en-US" dirty="0"/>
          </a:p>
          <a:p>
            <a:r>
              <a:rPr lang="en-US" dirty="0"/>
              <a:t>  </a:t>
            </a:r>
          </a:p>
        </p:txBody>
      </p:sp>
      <p:sp>
        <p:nvSpPr>
          <p:cNvPr id="11" name="CasellaDiTesto 10"/>
          <p:cNvSpPr txBox="1"/>
          <p:nvPr/>
        </p:nvSpPr>
        <p:spPr>
          <a:xfrm>
            <a:off x="533400" y="5657671"/>
            <a:ext cx="8305800" cy="1200329"/>
          </a:xfrm>
          <a:prstGeom prst="rect">
            <a:avLst/>
          </a:prstGeom>
          <a:noFill/>
        </p:spPr>
        <p:txBody>
          <a:bodyPr wrap="square" rtlCol="0">
            <a:spAutoFit/>
          </a:bodyPr>
          <a:lstStyle/>
          <a:p>
            <a:r>
              <a:rPr lang="en-US" b="0" i="1" dirty="0"/>
              <a:t>“We’ve been monitoring the situation with consumers for a while now and they have clearly made their choice,” Mr. Meyer said. “We followed.” The New York Times, Brooks Barnes 5/1/2008</a:t>
            </a:r>
          </a:p>
        </p:txBody>
      </p:sp>
      <p:sp>
        <p:nvSpPr>
          <p:cNvPr id="3" name="CasellaDiTesto 2"/>
          <p:cNvSpPr txBox="1"/>
          <p:nvPr/>
        </p:nvSpPr>
        <p:spPr>
          <a:xfrm>
            <a:off x="2590800" y="3962400"/>
            <a:ext cx="3962400" cy="1200329"/>
          </a:xfrm>
          <a:prstGeom prst="rect">
            <a:avLst/>
          </a:prstGeom>
          <a:noFill/>
        </p:spPr>
        <p:txBody>
          <a:bodyPr wrap="square" rtlCol="0">
            <a:spAutoFit/>
          </a:bodyPr>
          <a:lstStyle/>
          <a:p>
            <a:pPr algn="ctr"/>
            <a:r>
              <a:rPr lang="en-US" dirty="0"/>
              <a:t>U.S Sales:</a:t>
            </a:r>
          </a:p>
          <a:p>
            <a:r>
              <a:rPr lang="en-US" b="1" dirty="0">
                <a:solidFill>
                  <a:schemeClr val="accent2"/>
                </a:solidFill>
              </a:rPr>
              <a:t>Blu-ray</a:t>
            </a:r>
            <a:r>
              <a:rPr lang="en-US" dirty="0"/>
              <a:t>:         $169 Million</a:t>
            </a:r>
          </a:p>
          <a:p>
            <a:r>
              <a:rPr lang="en-US" b="1" dirty="0">
                <a:solidFill>
                  <a:srgbClr val="FF0000"/>
                </a:solidFill>
              </a:rPr>
              <a:t>HD-DVD</a:t>
            </a:r>
            <a:r>
              <a:rPr lang="en-US" dirty="0"/>
              <a:t>:      $103 Million</a:t>
            </a:r>
          </a:p>
        </p:txBody>
      </p:sp>
    </p:spTree>
    <p:extLst>
      <p:ext uri="{BB962C8B-B14F-4D97-AF65-F5344CB8AC3E}">
        <p14:creationId xmlns:p14="http://schemas.microsoft.com/office/powerpoint/2010/main" val="372389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14</a:t>
            </a:fld>
            <a:endParaRPr lang="it-IT"/>
          </a:p>
        </p:txBody>
      </p:sp>
      <p:sp>
        <p:nvSpPr>
          <p:cNvPr id="4" name="CasellaDiTesto 3"/>
          <p:cNvSpPr txBox="1"/>
          <p:nvPr/>
        </p:nvSpPr>
        <p:spPr>
          <a:xfrm>
            <a:off x="152400" y="152400"/>
            <a:ext cx="8610600" cy="830997"/>
          </a:xfrm>
          <a:prstGeom prst="rect">
            <a:avLst/>
          </a:prstGeom>
          <a:noFill/>
        </p:spPr>
        <p:txBody>
          <a:bodyPr wrap="square" rtlCol="0">
            <a:spAutoFit/>
          </a:bodyPr>
          <a:lstStyle/>
          <a:p>
            <a:pPr algn="ctr"/>
            <a:r>
              <a:rPr lang="en-US" b="1" dirty="0"/>
              <a:t>Chat GPT 4 confirms that we are in a grey area as to the role of Sony in convincing Warner</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09" y="1982539"/>
            <a:ext cx="7239000" cy="4462134"/>
          </a:xfrm>
          <a:prstGeom prst="rect">
            <a:avLst/>
          </a:prstGeom>
        </p:spPr>
      </p:pic>
      <p:sp>
        <p:nvSpPr>
          <p:cNvPr id="6" name="CasellaDiTesto 5"/>
          <p:cNvSpPr txBox="1"/>
          <p:nvPr/>
        </p:nvSpPr>
        <p:spPr>
          <a:xfrm>
            <a:off x="0" y="1259947"/>
            <a:ext cx="9906000" cy="461665"/>
          </a:xfrm>
          <a:prstGeom prst="rect">
            <a:avLst/>
          </a:prstGeom>
          <a:noFill/>
        </p:spPr>
        <p:txBody>
          <a:bodyPr wrap="square" rtlCol="0">
            <a:spAutoFit/>
          </a:bodyPr>
          <a:lstStyle/>
          <a:p>
            <a:r>
              <a:rPr lang="en-US" dirty="0"/>
              <a:t>Prompt: Did Sony pay Warner for choosing Blu-Ray instead of HD DVD? </a:t>
            </a:r>
          </a:p>
        </p:txBody>
      </p:sp>
    </p:spTree>
    <p:extLst>
      <p:ext uri="{BB962C8B-B14F-4D97-AF65-F5344CB8AC3E}">
        <p14:creationId xmlns:p14="http://schemas.microsoft.com/office/powerpoint/2010/main" val="331448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8E0B290A-7933-4932-B5FF-43BC5C4DA05A}" type="slidenum">
              <a:rPr lang="it-IT" smtClean="0"/>
              <a:pPr>
                <a:defRPr/>
              </a:pPr>
              <a:t>15</a:t>
            </a:fld>
            <a:endParaRPr lang="it-IT"/>
          </a:p>
        </p:txBody>
      </p:sp>
      <p:sp>
        <p:nvSpPr>
          <p:cNvPr id="3" name="CasellaDiTesto 2"/>
          <p:cNvSpPr txBox="1"/>
          <p:nvPr/>
        </p:nvSpPr>
        <p:spPr>
          <a:xfrm>
            <a:off x="1600200" y="228600"/>
            <a:ext cx="5867400" cy="461665"/>
          </a:xfrm>
          <a:prstGeom prst="rect">
            <a:avLst/>
          </a:prstGeom>
          <a:noFill/>
        </p:spPr>
        <p:txBody>
          <a:bodyPr wrap="square" rtlCol="0">
            <a:spAutoFit/>
          </a:bodyPr>
          <a:lstStyle/>
          <a:p>
            <a:pPr algn="ctr"/>
            <a:r>
              <a:rPr lang="en-US" dirty="0">
                <a:solidFill>
                  <a:srgbClr val="FF0000"/>
                </a:solidFill>
              </a:rPr>
              <a:t>Toshiba’s fall</a:t>
            </a:r>
          </a:p>
        </p:txBody>
      </p:sp>
      <p:sp>
        <p:nvSpPr>
          <p:cNvPr id="4" name="CasellaDiTesto 3"/>
          <p:cNvSpPr txBox="1"/>
          <p:nvPr/>
        </p:nvSpPr>
        <p:spPr>
          <a:xfrm>
            <a:off x="228600" y="990600"/>
            <a:ext cx="8305800" cy="5539978"/>
          </a:xfrm>
          <a:prstGeom prst="rect">
            <a:avLst/>
          </a:prstGeom>
          <a:noFill/>
        </p:spPr>
        <p:txBody>
          <a:bodyPr wrap="square" rtlCol="0">
            <a:spAutoFit/>
          </a:bodyPr>
          <a:lstStyle/>
          <a:p>
            <a:r>
              <a:rPr lang="en-US" dirty="0"/>
              <a:t>“Within a month following Time Warner’s move, electronics retailer Best Buy, movie rental company Netflix, and finally Wal-Mart, all of whom had been stocking movies in both formats, announced that they would drop HD-DVD, leading to Toshiba’s surrender. </a:t>
            </a:r>
          </a:p>
          <a:p>
            <a:endParaRPr lang="en-US" dirty="0"/>
          </a:p>
          <a:p>
            <a:r>
              <a:rPr lang="en-US" dirty="0"/>
              <a:t>On February 19, 2008, Toshiba announced that it would discontinue production of DVD players, recorders and parts in the HD-DVD format, which it had been championing since 2002 and in which it had invested large amounts of money to develop and bring into the market”</a:t>
            </a:r>
          </a:p>
          <a:p>
            <a:endParaRPr lang="en-US" dirty="0"/>
          </a:p>
          <a:p>
            <a:r>
              <a:rPr lang="en-US" sz="2000" b="0" i="1" dirty="0"/>
              <a:t>[“The last DVD format war”, Andrei </a:t>
            </a:r>
            <a:r>
              <a:rPr lang="en-US" sz="2000" b="0" i="1" dirty="0" err="1"/>
              <a:t>Hagiu</a:t>
            </a:r>
            <a:r>
              <a:rPr lang="en-US" sz="2000" b="0" i="1" dirty="0"/>
              <a:t>, Harvard Business School]</a:t>
            </a:r>
          </a:p>
          <a:p>
            <a:endParaRPr lang="en-US" dirty="0"/>
          </a:p>
          <a:p>
            <a:endParaRPr lang="en-US" dirty="0"/>
          </a:p>
        </p:txBody>
      </p:sp>
    </p:spTree>
    <p:extLst>
      <p:ext uri="{BB962C8B-B14F-4D97-AF65-F5344CB8AC3E}">
        <p14:creationId xmlns:p14="http://schemas.microsoft.com/office/powerpoint/2010/main" val="378489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16</a:t>
            </a:fld>
            <a:endParaRPr lang="it-IT"/>
          </a:p>
        </p:txBody>
      </p:sp>
      <p:sp>
        <p:nvSpPr>
          <p:cNvPr id="4" name="Rettangolo 3"/>
          <p:cNvSpPr/>
          <p:nvPr/>
        </p:nvSpPr>
        <p:spPr>
          <a:xfrm>
            <a:off x="3124200" y="533400"/>
            <a:ext cx="5168979" cy="461665"/>
          </a:xfrm>
          <a:prstGeom prst="rect">
            <a:avLst/>
          </a:prstGeom>
        </p:spPr>
        <p:txBody>
          <a:bodyPr wrap="none">
            <a:spAutoFit/>
          </a:bodyPr>
          <a:lstStyle/>
          <a:p>
            <a:r>
              <a:rPr lang="en-US" b="1" dirty="0">
                <a:solidFill>
                  <a:srgbClr val="FF0000"/>
                </a:solidFill>
              </a:rPr>
              <a:t>Today: </a:t>
            </a:r>
            <a:r>
              <a:rPr lang="en-US" b="1" dirty="0"/>
              <a:t>Subscription video on demand</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37335"/>
            <a:ext cx="2286000" cy="1362865"/>
          </a:xfrm>
          <a:prstGeom prst="rect">
            <a:avLst/>
          </a:prstGeom>
        </p:spPr>
      </p:pic>
      <p:pic>
        <p:nvPicPr>
          <p:cNvPr id="2050" name="Picture 2" descr="Infographic: Where Americans Get Their Stream On | Statis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14055"/>
            <a:ext cx="8064579" cy="516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3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17</a:t>
            </a:fld>
            <a:endParaRPr lang="it-IT"/>
          </a:p>
        </p:txBody>
      </p:sp>
      <p:sp>
        <p:nvSpPr>
          <p:cNvPr id="3" name="Rettangolo 2"/>
          <p:cNvSpPr/>
          <p:nvPr/>
        </p:nvSpPr>
        <p:spPr>
          <a:xfrm>
            <a:off x="685800" y="3733800"/>
            <a:ext cx="7467600" cy="2862322"/>
          </a:xfrm>
          <a:prstGeom prst="rect">
            <a:avLst/>
          </a:prstGeom>
        </p:spPr>
        <p:txBody>
          <a:bodyPr wrap="square">
            <a:spAutoFit/>
          </a:bodyPr>
          <a:lstStyle/>
          <a:p>
            <a:pPr algn="ctr"/>
            <a:r>
              <a:rPr lang="en-US" sz="6000" b="1" i="1" dirty="0">
                <a:solidFill>
                  <a:srgbClr val="FF0000"/>
                </a:solidFill>
                <a:latin typeface="Book Antiqua" pitchFamily="18" charset="0"/>
                <a:cs typeface="Times New Roman" pitchFamily="18" charset="0"/>
              </a:rPr>
              <a:t>Switching costs &amp; technology replacement </a:t>
            </a:r>
            <a:endParaRPr lang="en-US" sz="6000" dirty="0">
              <a:solidFill>
                <a:srgbClr val="FF0000"/>
              </a:solidFill>
            </a:endParaRPr>
          </a:p>
        </p:txBody>
      </p:sp>
      <p:pic>
        <p:nvPicPr>
          <p:cNvPr id="4" name="Immagine 3"/>
          <p:cNvPicPr>
            <a:picLocks noChangeAspect="1"/>
          </p:cNvPicPr>
          <p:nvPr/>
        </p:nvPicPr>
        <p:blipFill>
          <a:blip r:embed="rId2"/>
          <a:stretch>
            <a:fillRect/>
          </a:stretch>
        </p:blipFill>
        <p:spPr>
          <a:xfrm>
            <a:off x="2209800" y="288636"/>
            <a:ext cx="4724400" cy="2438400"/>
          </a:xfrm>
          <a:prstGeom prst="rect">
            <a:avLst/>
          </a:prstGeom>
        </p:spPr>
      </p:pic>
    </p:spTree>
    <p:extLst>
      <p:ext uri="{BB962C8B-B14F-4D97-AF65-F5344CB8AC3E}">
        <p14:creationId xmlns:p14="http://schemas.microsoft.com/office/powerpoint/2010/main" val="242493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egnaposto numero diapositiva 3"/>
          <p:cNvSpPr>
            <a:spLocks noGrp="1"/>
          </p:cNvSpPr>
          <p:nvPr>
            <p:ph type="sldNum" sz="quarter" idx="12"/>
          </p:nvPr>
        </p:nvSpPr>
        <p:spPr/>
        <p:txBody>
          <a:bodyPr/>
          <a:lstStyle/>
          <a:p>
            <a:fld id="{24E1674F-E603-4AD0-9E2B-8C7BF27B3CCD}" type="slidenum">
              <a:rPr lang="it-IT"/>
              <a:pPr/>
              <a:t>18</a:t>
            </a:fld>
            <a:endParaRPr lang="it-IT"/>
          </a:p>
        </p:txBody>
      </p:sp>
      <p:sp>
        <p:nvSpPr>
          <p:cNvPr id="102402" name="Text Box 2"/>
          <p:cNvSpPr txBox="1">
            <a:spLocks noChangeArrowheads="1"/>
          </p:cNvSpPr>
          <p:nvPr/>
        </p:nvSpPr>
        <p:spPr bwMode="auto">
          <a:xfrm>
            <a:off x="152400" y="533400"/>
            <a:ext cx="8991600" cy="94297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en-US" sz="2800" b="1" i="1" dirty="0">
                <a:solidFill>
                  <a:schemeClr val="tx2"/>
                </a:solidFill>
                <a:latin typeface="Book Antiqua" pitchFamily="18" charset="0"/>
                <a:cs typeface="Times New Roman" pitchFamily="18" charset="0"/>
              </a:rPr>
              <a:t>Which factors determine the migration of consumers from an old to a new network good?</a:t>
            </a:r>
          </a:p>
        </p:txBody>
      </p:sp>
      <p:sp>
        <p:nvSpPr>
          <p:cNvPr id="102403" name="AutoShape 3"/>
          <p:cNvSpPr>
            <a:spLocks noChangeArrowheads="1"/>
          </p:cNvSpPr>
          <p:nvPr/>
        </p:nvSpPr>
        <p:spPr bwMode="auto">
          <a:xfrm>
            <a:off x="609600" y="4585855"/>
            <a:ext cx="1371600" cy="609600"/>
          </a:xfrm>
          <a:prstGeom prst="rightArrow">
            <a:avLst>
              <a:gd name="adj1" fmla="val 50000"/>
              <a:gd name="adj2" fmla="val 56250"/>
            </a:avLst>
          </a:prstGeom>
          <a:solidFill>
            <a:srgbClr val="FF0000"/>
          </a:solidFill>
          <a:ln w="12700">
            <a:solidFill>
              <a:schemeClr val="tx2"/>
            </a:solidFill>
            <a:miter lim="800000"/>
            <a:headEnd/>
            <a:tailEnd/>
          </a:ln>
          <a:effectLst/>
        </p:spPr>
        <p:txBody>
          <a:bodyPr wrap="none" lIns="90488" tIns="44450" rIns="90488" bIns="44450" anchor="ctr"/>
          <a:lstStyle/>
          <a:p>
            <a:pPr algn="ctr" eaLnBrk="0" hangingPunct="0">
              <a:spcBef>
                <a:spcPct val="2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102404" name="Text Box 4"/>
          <p:cNvSpPr txBox="1">
            <a:spLocks noChangeArrowheads="1"/>
          </p:cNvSpPr>
          <p:nvPr/>
        </p:nvSpPr>
        <p:spPr bwMode="auto">
          <a:xfrm>
            <a:off x="2286000" y="4343400"/>
            <a:ext cx="5791200" cy="1197764"/>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dirty="0" err="1">
                <a:solidFill>
                  <a:schemeClr val="tx2"/>
                </a:solidFill>
                <a:latin typeface="Book Antiqua" pitchFamily="18" charset="0"/>
                <a:cs typeface="Times New Roman" pitchFamily="18" charset="0"/>
              </a:rPr>
              <a:t>Expectations</a:t>
            </a:r>
            <a:r>
              <a:rPr lang="it-IT" b="1" i="1" dirty="0">
                <a:solidFill>
                  <a:schemeClr val="tx2"/>
                </a:solidFill>
                <a:latin typeface="Book Antiqua" pitchFamily="18" charset="0"/>
                <a:cs typeface="Times New Roman" pitchFamily="18" charset="0"/>
              </a:rPr>
              <a:t> of consumers </a:t>
            </a:r>
            <a:r>
              <a:rPr lang="it-IT" b="1" i="1" dirty="0" err="1">
                <a:solidFill>
                  <a:schemeClr val="tx2"/>
                </a:solidFill>
                <a:latin typeface="Book Antiqua" pitchFamily="18" charset="0"/>
                <a:cs typeface="Times New Roman" pitchFamily="18" charset="0"/>
              </a:rPr>
              <a:t>about</a:t>
            </a:r>
            <a:r>
              <a:rPr lang="it-IT" b="1" i="1" dirty="0">
                <a:solidFill>
                  <a:schemeClr val="tx2"/>
                </a:solidFill>
                <a:latin typeface="Book Antiqua" pitchFamily="18" charset="0"/>
                <a:cs typeface="Times New Roman" pitchFamily="18" charset="0"/>
              </a:rPr>
              <a:t> other consumers’ </a:t>
            </a:r>
            <a:r>
              <a:rPr lang="it-IT" b="1" i="1" dirty="0" err="1">
                <a:solidFill>
                  <a:schemeClr val="tx2"/>
                </a:solidFill>
                <a:latin typeface="Book Antiqua" pitchFamily="18" charset="0"/>
                <a:cs typeface="Times New Roman" pitchFamily="18" charset="0"/>
              </a:rPr>
              <a:t>behavior</a:t>
            </a:r>
            <a:r>
              <a:rPr lang="it-IT" b="1" i="1" dirty="0">
                <a:solidFill>
                  <a:schemeClr val="tx2"/>
                </a:solidFill>
                <a:latin typeface="Book Antiqua" pitchFamily="18" charset="0"/>
                <a:cs typeface="Times New Roman" pitchFamily="18" charset="0"/>
              </a:rPr>
              <a:t> (</a:t>
            </a:r>
            <a:r>
              <a:rPr lang="it-IT" b="1" i="1" dirty="0" err="1">
                <a:solidFill>
                  <a:schemeClr val="tx2"/>
                </a:solidFill>
                <a:latin typeface="Book Antiqua" pitchFamily="18" charset="0"/>
                <a:cs typeface="Times New Roman" pitchFamily="18" charset="0"/>
              </a:rPr>
              <a:t>Collective</a:t>
            </a:r>
            <a:r>
              <a:rPr lang="it-IT" b="1" i="1" dirty="0">
                <a:solidFill>
                  <a:schemeClr val="tx2"/>
                </a:solidFill>
                <a:latin typeface="Book Antiqua" pitchFamily="18" charset="0"/>
                <a:cs typeface="Times New Roman" pitchFamily="18" charset="0"/>
              </a:rPr>
              <a:t> switching costs)</a:t>
            </a:r>
          </a:p>
        </p:txBody>
      </p:sp>
      <p:sp>
        <p:nvSpPr>
          <p:cNvPr id="102405" name="AutoShape 5"/>
          <p:cNvSpPr>
            <a:spLocks noChangeArrowheads="1"/>
          </p:cNvSpPr>
          <p:nvPr/>
        </p:nvSpPr>
        <p:spPr bwMode="auto">
          <a:xfrm>
            <a:off x="533400" y="5943600"/>
            <a:ext cx="1371600" cy="609600"/>
          </a:xfrm>
          <a:prstGeom prst="rightArrow">
            <a:avLst>
              <a:gd name="adj1" fmla="val 50000"/>
              <a:gd name="adj2" fmla="val 56250"/>
            </a:avLst>
          </a:prstGeom>
          <a:solidFill>
            <a:srgbClr val="FF0000"/>
          </a:solidFill>
          <a:ln w="12700">
            <a:solidFill>
              <a:schemeClr val="tx2"/>
            </a:solidFill>
            <a:miter lim="800000"/>
            <a:headEnd/>
            <a:tailEnd/>
          </a:ln>
          <a:effectLst/>
        </p:spPr>
        <p:txBody>
          <a:bodyPr wrap="none" lIns="90488" tIns="44450" rIns="90488" bIns="44450" anchor="ctr"/>
          <a:lstStyle/>
          <a:p>
            <a:pPr algn="ctr" eaLnBrk="0" hangingPunct="0">
              <a:spcBef>
                <a:spcPct val="2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102406" name="Text Box 6"/>
          <p:cNvSpPr txBox="1">
            <a:spLocks noChangeArrowheads="1"/>
          </p:cNvSpPr>
          <p:nvPr/>
        </p:nvSpPr>
        <p:spPr bwMode="auto">
          <a:xfrm>
            <a:off x="2095500" y="6062784"/>
            <a:ext cx="6248400" cy="828432"/>
          </a:xfrm>
          <a:prstGeom prst="rect">
            <a:avLst/>
          </a:prstGeom>
          <a:noFill/>
          <a:ln w="12700">
            <a:solidFill>
              <a:srgbClr val="FF0000"/>
            </a:solid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b="1" dirty="0" err="1">
                <a:solidFill>
                  <a:schemeClr val="tx2"/>
                </a:solidFill>
                <a:latin typeface="Book Antiqua" pitchFamily="18" charset="0"/>
                <a:cs typeface="Times New Roman" pitchFamily="18" charset="0"/>
              </a:rPr>
              <a:t>Coordination</a:t>
            </a:r>
            <a:r>
              <a:rPr lang="it-IT" b="1" dirty="0">
                <a:solidFill>
                  <a:schemeClr val="tx2"/>
                </a:solidFill>
                <a:latin typeface="Book Antiqua" pitchFamily="18" charset="0"/>
                <a:cs typeface="Times New Roman" pitchFamily="18" charset="0"/>
              </a:rPr>
              <a:t> </a:t>
            </a:r>
            <a:r>
              <a:rPr lang="it-IT" b="1" dirty="0" err="1">
                <a:solidFill>
                  <a:schemeClr val="tx2"/>
                </a:solidFill>
                <a:latin typeface="Book Antiqua" pitchFamily="18" charset="0"/>
                <a:cs typeface="Times New Roman" pitchFamily="18" charset="0"/>
              </a:rPr>
              <a:t>problems</a:t>
            </a:r>
            <a:r>
              <a:rPr lang="it-IT" b="1" dirty="0">
                <a:solidFill>
                  <a:schemeClr val="tx2"/>
                </a:solidFill>
                <a:latin typeface="Book Antiqua" pitchFamily="18" charset="0"/>
                <a:cs typeface="Times New Roman" pitchFamily="18" charset="0"/>
              </a:rPr>
              <a:t> and </a:t>
            </a:r>
            <a:r>
              <a:rPr lang="it-IT" b="1" dirty="0" err="1">
                <a:solidFill>
                  <a:schemeClr val="tx2"/>
                </a:solidFill>
                <a:latin typeface="Book Antiqua" pitchFamily="18" charset="0"/>
                <a:cs typeface="Times New Roman" pitchFamily="18" charset="0"/>
              </a:rPr>
              <a:t>potentially</a:t>
            </a:r>
            <a:r>
              <a:rPr lang="it-IT" b="1" dirty="0">
                <a:solidFill>
                  <a:schemeClr val="tx2"/>
                </a:solidFill>
                <a:latin typeface="Book Antiqua" pitchFamily="18" charset="0"/>
                <a:cs typeface="Times New Roman" pitchFamily="18" charset="0"/>
              </a:rPr>
              <a:t> strong </a:t>
            </a:r>
            <a:r>
              <a:rPr lang="it-IT" b="1" dirty="0" err="1">
                <a:solidFill>
                  <a:schemeClr val="tx2"/>
                </a:solidFill>
                <a:latin typeface="Book Antiqua" pitchFamily="18" charset="0"/>
                <a:cs typeface="Times New Roman" pitchFamily="18" charset="0"/>
              </a:rPr>
              <a:t>lock</a:t>
            </a:r>
            <a:r>
              <a:rPr lang="it-IT" b="1" dirty="0">
                <a:solidFill>
                  <a:schemeClr val="tx2"/>
                </a:solidFill>
                <a:latin typeface="Book Antiqua" pitchFamily="18" charset="0"/>
                <a:cs typeface="Times New Roman" pitchFamily="18" charset="0"/>
              </a:rPr>
              <a:t>-in </a:t>
            </a:r>
            <a:r>
              <a:rPr lang="it-IT" b="1" dirty="0" err="1">
                <a:solidFill>
                  <a:schemeClr val="tx2"/>
                </a:solidFill>
                <a:latin typeface="Book Antiqua" pitchFamily="18" charset="0"/>
                <a:cs typeface="Times New Roman" pitchFamily="18" charset="0"/>
              </a:rPr>
              <a:t>effects</a:t>
            </a:r>
            <a:endParaRPr lang="it-IT" b="1" dirty="0">
              <a:solidFill>
                <a:schemeClr val="tx2"/>
              </a:solidFill>
              <a:latin typeface="Book Antiqua" pitchFamily="18" charset="0"/>
              <a:cs typeface="Times New Roman" pitchFamily="18" charset="0"/>
            </a:endParaRPr>
          </a:p>
        </p:txBody>
      </p:sp>
      <p:sp>
        <p:nvSpPr>
          <p:cNvPr id="102408" name="AutoShape 8"/>
          <p:cNvSpPr>
            <a:spLocks noChangeArrowheads="1"/>
          </p:cNvSpPr>
          <p:nvPr/>
        </p:nvSpPr>
        <p:spPr bwMode="auto">
          <a:xfrm>
            <a:off x="533400" y="2667000"/>
            <a:ext cx="1371600" cy="609600"/>
          </a:xfrm>
          <a:prstGeom prst="rightArrow">
            <a:avLst>
              <a:gd name="adj1" fmla="val 50000"/>
              <a:gd name="adj2" fmla="val 56250"/>
            </a:avLst>
          </a:prstGeom>
          <a:solidFill>
            <a:schemeClr val="accent1"/>
          </a:solidFill>
          <a:ln w="12700">
            <a:solidFill>
              <a:schemeClr val="tx2"/>
            </a:solidFill>
            <a:miter lim="800000"/>
            <a:headEnd/>
            <a:tailEnd/>
          </a:ln>
          <a:effectLst/>
        </p:spPr>
        <p:txBody>
          <a:bodyPr wrap="none" lIns="90488" tIns="44450" rIns="90488" bIns="44450" anchor="ctr"/>
          <a:lstStyle/>
          <a:p>
            <a:pPr algn="ctr" eaLnBrk="0" hangingPunct="0">
              <a:spcBef>
                <a:spcPct val="2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102409" name="Text Box 9"/>
          <p:cNvSpPr txBox="1">
            <a:spLocks noChangeArrowheads="1"/>
          </p:cNvSpPr>
          <p:nvPr/>
        </p:nvSpPr>
        <p:spPr bwMode="auto">
          <a:xfrm>
            <a:off x="2362200" y="2667000"/>
            <a:ext cx="5638800" cy="4591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dirty="0">
                <a:solidFill>
                  <a:schemeClr val="tx2"/>
                </a:solidFill>
                <a:latin typeface="Book Antiqua" pitchFamily="18" charset="0"/>
                <a:cs typeface="Times New Roman" pitchFamily="18" charset="0"/>
              </a:rPr>
              <a:t>Performance </a:t>
            </a:r>
          </a:p>
        </p:txBody>
      </p:sp>
      <p:sp>
        <p:nvSpPr>
          <p:cNvPr id="102411" name="Text Box 11"/>
          <p:cNvSpPr txBox="1">
            <a:spLocks noChangeArrowheads="1"/>
          </p:cNvSpPr>
          <p:nvPr/>
        </p:nvSpPr>
        <p:spPr bwMode="auto">
          <a:xfrm>
            <a:off x="2286000" y="1905000"/>
            <a:ext cx="5867400" cy="4591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dirty="0">
                <a:solidFill>
                  <a:schemeClr val="tx2"/>
                </a:solidFill>
                <a:latin typeface="Book Antiqua" pitchFamily="18" charset="0"/>
                <a:cs typeface="Times New Roman" pitchFamily="18" charset="0"/>
              </a:rPr>
              <a:t>Price </a:t>
            </a:r>
          </a:p>
        </p:txBody>
      </p:sp>
      <p:sp>
        <p:nvSpPr>
          <p:cNvPr id="102412" name="AutoShape 12"/>
          <p:cNvSpPr>
            <a:spLocks noChangeArrowheads="1"/>
          </p:cNvSpPr>
          <p:nvPr/>
        </p:nvSpPr>
        <p:spPr bwMode="auto">
          <a:xfrm>
            <a:off x="533400" y="1905000"/>
            <a:ext cx="1371600" cy="609600"/>
          </a:xfrm>
          <a:prstGeom prst="rightArrow">
            <a:avLst>
              <a:gd name="adj1" fmla="val 50000"/>
              <a:gd name="adj2" fmla="val 56250"/>
            </a:avLst>
          </a:prstGeom>
          <a:solidFill>
            <a:schemeClr val="accent1"/>
          </a:solidFill>
          <a:ln w="12700">
            <a:solidFill>
              <a:schemeClr val="tx2"/>
            </a:solidFill>
            <a:miter lim="800000"/>
            <a:headEnd/>
            <a:tailEnd/>
          </a:ln>
          <a:effectLst/>
        </p:spPr>
        <p:txBody>
          <a:bodyPr wrap="none" lIns="90488" tIns="44450" rIns="90488" bIns="44450" anchor="ctr"/>
          <a:lstStyle/>
          <a:p>
            <a:pPr algn="ctr" eaLnBrk="0" hangingPunct="0">
              <a:spcBef>
                <a:spcPct val="2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102413" name="Text Box 13"/>
          <p:cNvSpPr txBox="1">
            <a:spLocks noChangeArrowheads="1"/>
          </p:cNvSpPr>
          <p:nvPr/>
        </p:nvSpPr>
        <p:spPr bwMode="auto">
          <a:xfrm>
            <a:off x="2286000" y="3581400"/>
            <a:ext cx="6858000" cy="4591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dirty="0" err="1">
                <a:solidFill>
                  <a:schemeClr val="tx2"/>
                </a:solidFill>
                <a:latin typeface="Book Antiqua" pitchFamily="18" charset="0"/>
                <a:cs typeface="Times New Roman" pitchFamily="18" charset="0"/>
              </a:rPr>
              <a:t>Individual</a:t>
            </a:r>
            <a:r>
              <a:rPr lang="it-IT" b="1" i="1" dirty="0">
                <a:solidFill>
                  <a:schemeClr val="tx2"/>
                </a:solidFill>
                <a:latin typeface="Book Antiqua" pitchFamily="18" charset="0"/>
                <a:cs typeface="Times New Roman" pitchFamily="18" charset="0"/>
              </a:rPr>
              <a:t> Switching costs </a:t>
            </a:r>
          </a:p>
        </p:txBody>
      </p:sp>
      <p:sp>
        <p:nvSpPr>
          <p:cNvPr id="102414" name="Text Box 14"/>
          <p:cNvSpPr txBox="1">
            <a:spLocks noChangeArrowheads="1"/>
          </p:cNvSpPr>
          <p:nvPr/>
        </p:nvSpPr>
        <p:spPr bwMode="auto">
          <a:xfrm>
            <a:off x="533400" y="0"/>
            <a:ext cx="7924800" cy="515938"/>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800" b="1" i="1">
                <a:solidFill>
                  <a:srgbClr val="FF0000"/>
                </a:solidFill>
                <a:latin typeface="Book Antiqua" pitchFamily="18" charset="0"/>
                <a:cs typeface="Times New Roman" pitchFamily="18" charset="0"/>
              </a:rPr>
              <a:t>TECHNOLOGY REPLACEMENT</a:t>
            </a:r>
          </a:p>
        </p:txBody>
      </p:sp>
      <p:sp>
        <p:nvSpPr>
          <p:cNvPr id="102415" name="Line 15"/>
          <p:cNvSpPr>
            <a:spLocks noChangeShapeType="1"/>
          </p:cNvSpPr>
          <p:nvPr/>
        </p:nvSpPr>
        <p:spPr bwMode="auto">
          <a:xfrm>
            <a:off x="4724400" y="5562600"/>
            <a:ext cx="0" cy="457200"/>
          </a:xfrm>
          <a:prstGeom prst="line">
            <a:avLst/>
          </a:prstGeom>
          <a:noFill/>
          <a:ln w="9525">
            <a:solidFill>
              <a:schemeClr val="tx1"/>
            </a:solidFill>
            <a:round/>
            <a:headEnd/>
            <a:tailEnd type="triangle" w="med" len="med"/>
          </a:ln>
          <a:effectLst/>
        </p:spPr>
        <p:txBody>
          <a:bodyPr/>
          <a:lstStyle/>
          <a:p>
            <a:endParaRPr lang="en-US"/>
          </a:p>
        </p:txBody>
      </p:sp>
      <p:sp>
        <p:nvSpPr>
          <p:cNvPr id="16" name="AutoShape 3"/>
          <p:cNvSpPr>
            <a:spLocks noChangeArrowheads="1"/>
          </p:cNvSpPr>
          <p:nvPr/>
        </p:nvSpPr>
        <p:spPr bwMode="auto">
          <a:xfrm>
            <a:off x="533400" y="3581400"/>
            <a:ext cx="1371600" cy="609600"/>
          </a:xfrm>
          <a:prstGeom prst="rightArrow">
            <a:avLst>
              <a:gd name="adj1" fmla="val 50000"/>
              <a:gd name="adj2" fmla="val 56250"/>
            </a:avLst>
          </a:prstGeom>
          <a:solidFill>
            <a:srgbClr val="FF0000"/>
          </a:solidFill>
          <a:ln w="12700">
            <a:solidFill>
              <a:schemeClr val="tx2"/>
            </a:solidFill>
            <a:miter lim="800000"/>
            <a:headEnd/>
            <a:tailEnd/>
          </a:ln>
          <a:effectLst/>
        </p:spPr>
        <p:txBody>
          <a:bodyPr wrap="none" lIns="90488" tIns="44450" rIns="90488" bIns="44450" anchor="ctr"/>
          <a:lstStyle/>
          <a:p>
            <a:pPr algn="ctr" eaLnBrk="0" hangingPunct="0">
              <a:spcBef>
                <a:spcPct val="2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Tree>
    <p:extLst>
      <p:ext uri="{BB962C8B-B14F-4D97-AF65-F5344CB8AC3E}">
        <p14:creationId xmlns:p14="http://schemas.microsoft.com/office/powerpoint/2010/main" val="246112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numero diapositiva 3"/>
          <p:cNvSpPr>
            <a:spLocks noGrp="1"/>
          </p:cNvSpPr>
          <p:nvPr>
            <p:ph type="sldNum" sz="quarter" idx="4294967295"/>
          </p:nvPr>
        </p:nvSpPr>
        <p:spPr>
          <a:xfrm>
            <a:off x="6553200" y="6248400"/>
            <a:ext cx="1905000" cy="457200"/>
          </a:xfrm>
          <a:prstGeom prst="rect">
            <a:avLst/>
          </a:prstGeom>
          <a:noFill/>
        </p:spPr>
        <p:txBody>
          <a:bodyPr/>
          <a:lstStyle/>
          <a:p>
            <a:fld id="{7E40ADF4-0902-4157-A720-8956017E4378}" type="slidenum">
              <a:rPr lang="it-IT" smtClean="0"/>
              <a:pPr/>
              <a:t>19</a:t>
            </a:fld>
            <a:endParaRPr lang="it-IT"/>
          </a:p>
        </p:txBody>
      </p:sp>
      <p:sp>
        <p:nvSpPr>
          <p:cNvPr id="41987" name="Text Box 2"/>
          <p:cNvSpPr txBox="1">
            <a:spLocks noChangeArrowheads="1"/>
          </p:cNvSpPr>
          <p:nvPr/>
        </p:nvSpPr>
        <p:spPr bwMode="auto">
          <a:xfrm>
            <a:off x="214282" y="685800"/>
            <a:ext cx="8286808" cy="5919056"/>
          </a:xfrm>
          <a:prstGeom prst="rect">
            <a:avLst/>
          </a:prstGeom>
          <a:noFill/>
          <a:ln w="12700">
            <a:noFill/>
            <a:miter lim="800000"/>
            <a:headEnd/>
            <a:tailEnd/>
          </a:ln>
        </p:spPr>
        <p:txBody>
          <a:bodyPr wrap="square" lIns="90488" tIns="44450" rIns="90488" bIns="44450">
            <a:spAutoFit/>
          </a:bodyPr>
          <a:lstStyle/>
          <a:p>
            <a:pPr marL="342900" indent="-342900" eaLnBrk="0" hangingPunct="0">
              <a:spcBef>
                <a:spcPct val="20000"/>
              </a:spcBef>
              <a:buClr>
                <a:schemeClr val="tx2"/>
              </a:buClr>
              <a:buSzPct val="75000"/>
            </a:pPr>
            <a:r>
              <a:rPr lang="en-US" sz="2800" b="1" u="sng" dirty="0">
                <a:latin typeface="+mn-lt"/>
              </a:rPr>
              <a:t>Individual switching costs</a:t>
            </a:r>
          </a:p>
          <a:p>
            <a:pPr eaLnBrk="0" hangingPunct="0">
              <a:spcBef>
                <a:spcPct val="20000"/>
              </a:spcBef>
              <a:buClr>
                <a:schemeClr val="accent2">
                  <a:lumMod val="50000"/>
                </a:schemeClr>
              </a:buClr>
              <a:buSzPct val="100000"/>
            </a:pPr>
            <a:r>
              <a:rPr lang="en-US" sz="2200" b="1" u="sng" dirty="0">
                <a:solidFill>
                  <a:srgbClr val="FF0000"/>
                </a:solidFill>
                <a:latin typeface="+mn-lt"/>
              </a:rPr>
              <a:t>Learning</a:t>
            </a:r>
            <a:r>
              <a:rPr lang="en-US" sz="2200" b="1" dirty="0">
                <a:solidFill>
                  <a:srgbClr val="FF0000"/>
                </a:solidFill>
                <a:latin typeface="+mn-lt"/>
              </a:rPr>
              <a:t> </a:t>
            </a:r>
            <a:r>
              <a:rPr lang="en-US" sz="2200" b="1" i="1" dirty="0">
                <a:solidFill>
                  <a:srgbClr val="FF0000"/>
                </a:solidFill>
                <a:latin typeface="+mn-lt"/>
              </a:rPr>
              <a:t> &amp; </a:t>
            </a:r>
            <a:r>
              <a:rPr lang="en-US" sz="2200" b="1" u="sng" dirty="0">
                <a:solidFill>
                  <a:srgbClr val="FF0000"/>
                </a:solidFill>
                <a:latin typeface="+mn-lt"/>
              </a:rPr>
              <a:t>Non-transferability of complementary assets </a:t>
            </a:r>
            <a:r>
              <a:rPr lang="en-US" sz="2200" b="1" dirty="0">
                <a:solidFill>
                  <a:srgbClr val="FF0000"/>
                </a:solidFill>
                <a:latin typeface="+mn-lt"/>
              </a:rPr>
              <a:t>(i.e. sunk costs given by non-fully redeployable product-specific investments)</a:t>
            </a:r>
          </a:p>
          <a:p>
            <a:pPr eaLnBrk="0" hangingPunct="0">
              <a:spcBef>
                <a:spcPct val="20000"/>
              </a:spcBef>
              <a:buClr>
                <a:schemeClr val="accent2">
                  <a:lumMod val="50000"/>
                </a:schemeClr>
              </a:buClr>
              <a:buSzPct val="100000"/>
            </a:pPr>
            <a:r>
              <a:rPr lang="en-US" sz="2200" dirty="0">
                <a:latin typeface="+mn-lt"/>
              </a:rPr>
              <a:t>[Search costs]</a:t>
            </a:r>
          </a:p>
          <a:p>
            <a:pPr eaLnBrk="0" hangingPunct="0">
              <a:spcBef>
                <a:spcPct val="20000"/>
              </a:spcBef>
              <a:buClr>
                <a:schemeClr val="accent2">
                  <a:lumMod val="50000"/>
                </a:schemeClr>
              </a:buClr>
              <a:buSzPct val="100000"/>
            </a:pPr>
            <a:r>
              <a:rPr lang="en-US" sz="2200" dirty="0">
                <a:latin typeface="+mn-lt"/>
              </a:rPr>
              <a:t>[Loyalty costs (psychological)]</a:t>
            </a:r>
          </a:p>
          <a:p>
            <a:pPr eaLnBrk="0" hangingPunct="0">
              <a:spcBef>
                <a:spcPct val="20000"/>
              </a:spcBef>
              <a:buClr>
                <a:schemeClr val="accent2">
                  <a:lumMod val="50000"/>
                </a:schemeClr>
              </a:buClr>
              <a:buSzPct val="100000"/>
            </a:pPr>
            <a:r>
              <a:rPr lang="en-US" sz="2200" b="1" dirty="0">
                <a:latin typeface="+mn-lt"/>
              </a:rPr>
              <a:t>Examples</a:t>
            </a:r>
            <a:r>
              <a:rPr lang="en-US" sz="2200" dirty="0">
                <a:latin typeface="+mn-lt"/>
              </a:rPr>
              <a:t>:</a:t>
            </a:r>
          </a:p>
          <a:p>
            <a:pPr lvl="2" eaLnBrk="0" hangingPunct="0">
              <a:spcBef>
                <a:spcPct val="20000"/>
              </a:spcBef>
              <a:buClr>
                <a:schemeClr val="accent2">
                  <a:lumMod val="50000"/>
                </a:schemeClr>
              </a:buClr>
              <a:buSzPct val="100000"/>
              <a:buFont typeface="Arial" pitchFamily="34" charset="0"/>
              <a:buChar char="•"/>
            </a:pPr>
            <a:r>
              <a:rPr lang="en-US" sz="2200" dirty="0">
                <a:latin typeface="+mn-lt"/>
              </a:rPr>
              <a:t>Car (low sw. costs): driving license; trailer caravan</a:t>
            </a:r>
          </a:p>
          <a:p>
            <a:pPr lvl="2" eaLnBrk="0" hangingPunct="0">
              <a:spcBef>
                <a:spcPct val="20000"/>
              </a:spcBef>
              <a:buClr>
                <a:schemeClr val="accent2">
                  <a:lumMod val="50000"/>
                </a:schemeClr>
              </a:buClr>
              <a:buSzPct val="100000"/>
              <a:buFont typeface="Arial" pitchFamily="34" charset="0"/>
              <a:buChar char="•"/>
            </a:pPr>
            <a:r>
              <a:rPr lang="en-US" sz="2200" dirty="0">
                <a:latin typeface="+mn-lt"/>
              </a:rPr>
              <a:t>ICT (high sw. costs): learning; compatibility</a:t>
            </a:r>
            <a:endParaRPr lang="en-US" dirty="0">
              <a:latin typeface="+mn-lt"/>
            </a:endParaRPr>
          </a:p>
          <a:p>
            <a:pPr lvl="2" eaLnBrk="0" hangingPunct="0">
              <a:spcBef>
                <a:spcPct val="20000"/>
              </a:spcBef>
              <a:buClr>
                <a:schemeClr val="accent2">
                  <a:lumMod val="50000"/>
                </a:schemeClr>
              </a:buClr>
              <a:buSzPct val="100000"/>
              <a:buFont typeface="Arial" pitchFamily="34" charset="0"/>
              <a:buChar char="•"/>
            </a:pPr>
            <a:endParaRPr lang="en-US" sz="2200" dirty="0">
              <a:latin typeface="+mn-lt"/>
            </a:endParaRPr>
          </a:p>
          <a:p>
            <a:pPr marL="342900" indent="-342900" eaLnBrk="0" hangingPunct="0">
              <a:spcBef>
                <a:spcPct val="20000"/>
              </a:spcBef>
              <a:buClr>
                <a:schemeClr val="tx2"/>
              </a:buClr>
              <a:buSzPct val="75000"/>
            </a:pPr>
            <a:r>
              <a:rPr lang="en-US" sz="2800" b="1" u="sng" dirty="0"/>
              <a:t>Collective switching costs</a:t>
            </a:r>
          </a:p>
          <a:p>
            <a:pPr eaLnBrk="0" hangingPunct="0">
              <a:spcBef>
                <a:spcPct val="20000"/>
              </a:spcBef>
              <a:buClr>
                <a:schemeClr val="accent2">
                  <a:lumMod val="50000"/>
                </a:schemeClr>
              </a:buClr>
              <a:buSzPct val="100000"/>
            </a:pPr>
            <a:r>
              <a:rPr lang="en-US" sz="2000" dirty="0">
                <a:solidFill>
                  <a:srgbClr val="FF0000"/>
                </a:solidFill>
              </a:rPr>
              <a:t>The value of the new network good will depend on how many users will switch (because of network externalities). Thus, a new chicken-egg paradox to solve (which may prove to be more difficult than a ex-novo situation, since users already satisfy to some extent their needs with the extant network good)</a:t>
            </a:r>
          </a:p>
          <a:p>
            <a:pPr lvl="2" eaLnBrk="0" hangingPunct="0">
              <a:spcBef>
                <a:spcPct val="20000"/>
              </a:spcBef>
              <a:buClr>
                <a:schemeClr val="accent2">
                  <a:lumMod val="50000"/>
                </a:schemeClr>
              </a:buClr>
              <a:buSzPct val="100000"/>
              <a:buFont typeface="Arial" pitchFamily="34" charset="0"/>
              <a:buChar char="•"/>
            </a:pPr>
            <a:endParaRPr lang="en-US" sz="2200" dirty="0">
              <a:latin typeface="+mn-lt"/>
            </a:endParaRPr>
          </a:p>
        </p:txBody>
      </p:sp>
      <p:sp>
        <p:nvSpPr>
          <p:cNvPr id="41998" name="Text Box 14"/>
          <p:cNvSpPr txBox="1">
            <a:spLocks noChangeArrowheads="1"/>
          </p:cNvSpPr>
          <p:nvPr/>
        </p:nvSpPr>
        <p:spPr bwMode="auto">
          <a:xfrm>
            <a:off x="214282" y="89032"/>
            <a:ext cx="7924800" cy="520655"/>
          </a:xfrm>
          <a:prstGeom prst="rect">
            <a:avLst/>
          </a:prstGeom>
          <a:noFill/>
          <a:ln w="12700">
            <a:noFill/>
            <a:miter lim="800000"/>
            <a:headEnd/>
            <a:tailEnd/>
          </a:ln>
        </p:spPr>
        <p:txBody>
          <a:bodyPr lIns="90488" tIns="44450" rIns="90488" bIns="44450">
            <a:spAutoFit/>
          </a:bodyPr>
          <a:lstStyle/>
          <a:p>
            <a:pPr lvl="0" eaLnBrk="0" hangingPunct="0">
              <a:buClr>
                <a:srgbClr val="000000"/>
              </a:buClr>
              <a:buSzPct val="75000"/>
            </a:pPr>
            <a:r>
              <a:rPr lang="en-US" sz="2800" b="1" dirty="0">
                <a:solidFill>
                  <a:srgbClr val="FF9900"/>
                </a:solidFill>
                <a:effectLst>
                  <a:outerShdw blurRad="38100" dist="38100" dir="2700000" algn="tl">
                    <a:srgbClr val="C0C0C0"/>
                  </a:outerShdw>
                </a:effectLst>
                <a:latin typeface="Tahoma"/>
              </a:rPr>
              <a:t>Technology replacement</a:t>
            </a:r>
          </a:p>
        </p:txBody>
      </p:sp>
    </p:spTree>
    <p:extLst>
      <p:ext uri="{BB962C8B-B14F-4D97-AF65-F5344CB8AC3E}">
        <p14:creationId xmlns:p14="http://schemas.microsoft.com/office/powerpoint/2010/main" val="390122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3"/>
          <p:cNvSpPr>
            <a:spLocks noGrp="1"/>
          </p:cNvSpPr>
          <p:nvPr>
            <p:ph type="sldNum" sz="quarter" idx="12"/>
          </p:nvPr>
        </p:nvSpPr>
        <p:spPr/>
        <p:txBody>
          <a:bodyPr/>
          <a:lstStyle/>
          <a:p>
            <a:fld id="{5E604671-D2ED-4799-A15A-E08502AD2E6A}" type="slidenum">
              <a:rPr lang="it-IT"/>
              <a:pPr/>
              <a:t>2</a:t>
            </a:fld>
            <a:endParaRPr lang="it-IT" dirty="0"/>
          </a:p>
        </p:txBody>
      </p:sp>
      <p:sp>
        <p:nvSpPr>
          <p:cNvPr id="250884" name="Text Box 4"/>
          <p:cNvSpPr txBox="1">
            <a:spLocks noChangeArrowheads="1"/>
          </p:cNvSpPr>
          <p:nvPr/>
        </p:nvSpPr>
        <p:spPr bwMode="auto">
          <a:xfrm>
            <a:off x="762000" y="990600"/>
            <a:ext cx="7239000" cy="4616648"/>
          </a:xfrm>
          <a:prstGeom prst="rect">
            <a:avLst/>
          </a:prstGeom>
          <a:noFill/>
          <a:ln w="9525">
            <a:noFill/>
            <a:miter lim="800000"/>
            <a:headEnd/>
            <a:tailEnd/>
          </a:ln>
          <a:effectLst/>
        </p:spPr>
        <p:txBody>
          <a:bodyPr>
            <a:spAutoFit/>
          </a:bodyPr>
          <a:lstStyle/>
          <a:p>
            <a:pPr algn="ctr">
              <a:spcBef>
                <a:spcPct val="50000"/>
              </a:spcBef>
            </a:pPr>
            <a:r>
              <a:rPr lang="it-IT" sz="8800" dirty="0"/>
              <a:t>CASES ON STANDARD WARS</a:t>
            </a:r>
          </a:p>
          <a:p>
            <a:pPr algn="ctr">
              <a:spcBef>
                <a:spcPct val="50000"/>
              </a:spcBef>
            </a:pPr>
            <a:r>
              <a:rPr lang="it-IT" sz="2000" dirty="0"/>
              <a:t>(</a:t>
            </a:r>
            <a:r>
              <a:rPr lang="it-IT" sz="2000" dirty="0" err="1"/>
              <a:t>second</a:t>
            </a:r>
            <a:r>
              <a:rPr lang="it-IT" sz="2000" dirty="0"/>
              <a:t> part)</a:t>
            </a:r>
          </a:p>
        </p:txBody>
      </p:sp>
    </p:spTree>
    <p:extLst>
      <p:ext uri="{BB962C8B-B14F-4D97-AF65-F5344CB8AC3E}">
        <p14:creationId xmlns:p14="http://schemas.microsoft.com/office/powerpoint/2010/main" val="250056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p:nvPr>
        </p:nvSpPr>
        <p:spPr>
          <a:xfrm>
            <a:off x="321219" y="257500"/>
            <a:ext cx="8424936" cy="5486400"/>
          </a:xfrm>
        </p:spPr>
        <p:txBody>
          <a:bodyPr/>
          <a:lstStyle/>
          <a:p>
            <a:pPr marL="0" lvl="0" indent="0" eaLnBrk="0" hangingPunct="0">
              <a:buNone/>
              <a:defRPr/>
            </a:pPr>
            <a:endParaRPr lang="en-US" sz="1600" b="1" kern="1200" dirty="0">
              <a:solidFill>
                <a:srgbClr val="FF0000"/>
              </a:solidFill>
              <a:latin typeface="Arial" charset="0"/>
            </a:endParaRPr>
          </a:p>
          <a:p>
            <a:pPr marL="0" lvl="0" indent="0" eaLnBrk="0" hangingPunct="0">
              <a:buNone/>
              <a:defRPr/>
            </a:pPr>
            <a:endParaRPr lang="it-IT" sz="1600" b="1" kern="1200" dirty="0">
              <a:solidFill>
                <a:srgbClr val="FF0000"/>
              </a:solidFill>
              <a:latin typeface="Times New Roman" panose="02020603050405020304" pitchFamily="18" charset="0"/>
            </a:endParaRPr>
          </a:p>
        </p:txBody>
      </p:sp>
      <p:sp>
        <p:nvSpPr>
          <p:cNvPr id="3" name="Segnaposto numero diapositiva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4DF45-7FFE-498D-BCA4-A76DCDF04AD9}" type="slidenum">
              <a:rPr kumimoji="0" lang="it-IT"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it-IT" sz="14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4" name="CasellaDiTesto 3"/>
          <p:cNvSpPr txBox="1"/>
          <p:nvPr/>
        </p:nvSpPr>
        <p:spPr>
          <a:xfrm>
            <a:off x="9236" y="0"/>
            <a:ext cx="8763000" cy="1323439"/>
          </a:xfrm>
          <a:prstGeom prst="rect">
            <a:avLst/>
          </a:prstGeom>
          <a:noFill/>
        </p:spPr>
        <p:txBody>
          <a:bodyPr wrap="square" rtlCol="0">
            <a:spAutoFit/>
          </a:bodyPr>
          <a:lstStyle/>
          <a:p>
            <a:pPr lvl="0" algn="ctr" fontAlgn="auto">
              <a:spcBef>
                <a:spcPts val="0"/>
              </a:spcBef>
              <a:spcAft>
                <a:spcPts val="0"/>
              </a:spcAft>
              <a:defRPr/>
            </a:pPr>
            <a:r>
              <a:rPr lang="en-US" sz="2000" b="1" dirty="0">
                <a:solidFill>
                  <a:srgbClr val="0070C0"/>
                </a:solidFill>
                <a:latin typeface="Times New Roman"/>
              </a:rPr>
              <a:t>Important Note: for what concerns </a:t>
            </a:r>
            <a:r>
              <a:rPr lang="en-US" sz="2000" b="1" dirty="0" err="1">
                <a:solidFill>
                  <a:srgbClr val="0070C0"/>
                </a:solidFill>
                <a:latin typeface="Times New Roman"/>
              </a:rPr>
              <a:t>Hw</a:t>
            </a:r>
            <a:r>
              <a:rPr lang="en-US" sz="2000" b="1" dirty="0">
                <a:solidFill>
                  <a:srgbClr val="0070C0"/>
                </a:solidFill>
                <a:latin typeface="Times New Roman"/>
              </a:rPr>
              <a:t>/</a:t>
            </a:r>
            <a:r>
              <a:rPr lang="en-US" sz="2000" b="1" dirty="0" err="1">
                <a:solidFill>
                  <a:srgbClr val="0070C0"/>
                </a:solidFill>
                <a:latin typeface="Times New Roman"/>
              </a:rPr>
              <a:t>Sw</a:t>
            </a:r>
            <a:r>
              <a:rPr lang="en-US" sz="2000" b="1" dirty="0">
                <a:solidFill>
                  <a:srgbClr val="0070C0"/>
                </a:solidFill>
                <a:latin typeface="Times New Roman"/>
              </a:rPr>
              <a:t> paradigm products </a:t>
            </a:r>
            <a:r>
              <a:rPr lang="en-US" sz="2000" b="1" u="sng" dirty="0">
                <a:latin typeface="Times New Roman"/>
              </a:rPr>
              <a:t>d</a:t>
            </a:r>
            <a:r>
              <a:rPr kumimoji="0" lang="en-US" sz="2000" b="1" i="0" u="sng" strike="noStrike" kern="1200" cap="none" spc="0" normalizeH="0" baseline="0" noProof="0" dirty="0" err="1">
                <a:ln>
                  <a:noFill/>
                </a:ln>
                <a:effectLst/>
                <a:uLnTx/>
                <a:uFillTx/>
                <a:latin typeface="Times New Roman"/>
              </a:rPr>
              <a:t>ownward</a:t>
            </a:r>
            <a:r>
              <a:rPr kumimoji="0" lang="en-US" sz="2000" b="1" i="0" u="sng" strike="noStrike" kern="1200" cap="none" spc="0" normalizeH="0" baseline="0" noProof="0" dirty="0">
                <a:ln>
                  <a:noFill/>
                </a:ln>
                <a:effectLst/>
                <a:uLnTx/>
                <a:uFillTx/>
                <a:latin typeface="Times New Roman"/>
              </a:rPr>
              <a:t> compatibility </a:t>
            </a:r>
            <a:r>
              <a:rPr kumimoji="0" lang="en-US" sz="2000" b="1" i="0" u="none" strike="noStrike" kern="1200" cap="none" spc="0" normalizeH="0" baseline="0" noProof="0" dirty="0">
                <a:ln>
                  <a:noFill/>
                </a:ln>
                <a:solidFill>
                  <a:srgbClr val="0070C0"/>
                </a:solidFill>
                <a:effectLst/>
                <a:uLnTx/>
                <a:uFillTx/>
                <a:latin typeface="Times New Roman"/>
                <a:ea typeface="+mn-ea"/>
                <a:cs typeface="+mn-cs"/>
              </a:rPr>
              <a:t>is often pursued to ease migration from old to new, but it’s now time also to highlight that </a:t>
            </a:r>
            <a:r>
              <a:rPr lang="en-US" sz="2000" b="1" dirty="0">
                <a:solidFill>
                  <a:srgbClr val="0070C0"/>
                </a:solidFill>
                <a:latin typeface="Times New Roman"/>
              </a:rPr>
              <a:t>this strategy</a:t>
            </a:r>
            <a:r>
              <a:rPr kumimoji="0" lang="en-US" sz="2000" b="1" i="0" u="none" strike="noStrike" kern="1200" cap="none" spc="0" normalizeH="0" baseline="0" noProof="0" dirty="0">
                <a:ln>
                  <a:noFill/>
                </a:ln>
                <a:solidFill>
                  <a:srgbClr val="0070C0"/>
                </a:solidFill>
                <a:effectLst/>
                <a:uLnTx/>
                <a:uFillTx/>
                <a:latin typeface="Times New Roman"/>
                <a:ea typeface="+mn-ea"/>
                <a:cs typeface="+mn-cs"/>
              </a:rPr>
              <a:t> may also come with some</a:t>
            </a:r>
            <a:r>
              <a:rPr kumimoji="0" lang="en-US" sz="2000" b="1" i="0" u="none" strike="noStrike" kern="1200" cap="none" spc="0" normalizeH="0" noProof="0" dirty="0">
                <a:ln>
                  <a:noFill/>
                </a:ln>
                <a:solidFill>
                  <a:srgbClr val="0070C0"/>
                </a:solidFill>
                <a:effectLst/>
                <a:uLnTx/>
                <a:uFillTx/>
                <a:latin typeface="Times New Roman"/>
                <a:ea typeface="+mn-ea"/>
                <a:cs typeface="+mn-cs"/>
              </a:rPr>
              <a:t> costs (and that’s why it is not “always pursued”)</a:t>
            </a:r>
            <a:endParaRPr kumimoji="0" lang="en-US" sz="2000" b="1" i="0" u="none" strike="noStrike" kern="1200" cap="none" spc="0" normalizeH="0" baseline="0" noProof="0" dirty="0">
              <a:ln>
                <a:noFill/>
              </a:ln>
              <a:solidFill>
                <a:srgbClr val="0070C0"/>
              </a:solidFill>
              <a:effectLst/>
              <a:uLnTx/>
              <a:uFillTx/>
              <a:latin typeface="Times New Roman"/>
              <a:ea typeface="+mn-ea"/>
              <a:cs typeface="+mn-cs"/>
            </a:endParaRPr>
          </a:p>
        </p:txBody>
      </p:sp>
      <p:graphicFrame>
        <p:nvGraphicFramePr>
          <p:cNvPr id="5" name="Tabella 4"/>
          <p:cNvGraphicFramePr>
            <a:graphicFrameLocks noGrp="1"/>
          </p:cNvGraphicFramePr>
          <p:nvPr>
            <p:extLst>
              <p:ext uri="{D42A27DB-BD31-4B8C-83A1-F6EECF244321}">
                <p14:modId xmlns:p14="http://schemas.microsoft.com/office/powerpoint/2010/main" val="2257531996"/>
              </p:ext>
            </p:extLst>
          </p:nvPr>
        </p:nvGraphicFramePr>
        <p:xfrm>
          <a:off x="321219" y="1316318"/>
          <a:ext cx="8424936" cy="3450290"/>
        </p:xfrm>
        <a:graphic>
          <a:graphicData uri="http://schemas.openxmlformats.org/drawingml/2006/table">
            <a:tbl>
              <a:tblPr firstRow="1" bandRow="1">
                <a:tableStyleId>{5C22544A-7EE6-4342-B048-85BDC9FD1C3A}</a:tableStyleId>
              </a:tblPr>
              <a:tblGrid>
                <a:gridCol w="4212468">
                  <a:extLst>
                    <a:ext uri="{9D8B030D-6E8A-4147-A177-3AD203B41FA5}">
                      <a16:colId xmlns:a16="http://schemas.microsoft.com/office/drawing/2014/main" val="1526864907"/>
                    </a:ext>
                  </a:extLst>
                </a:gridCol>
                <a:gridCol w="4212468">
                  <a:extLst>
                    <a:ext uri="{9D8B030D-6E8A-4147-A177-3AD203B41FA5}">
                      <a16:colId xmlns:a16="http://schemas.microsoft.com/office/drawing/2014/main" val="4038031029"/>
                    </a:ext>
                  </a:extLst>
                </a:gridCol>
              </a:tblGrid>
              <a:tr h="429980">
                <a:tc>
                  <a:txBody>
                    <a:bodyPr/>
                    <a:lstStyle/>
                    <a:p>
                      <a:pPr algn="ctr"/>
                      <a:r>
                        <a:rPr lang="en-US" dirty="0"/>
                        <a:t>Pros</a:t>
                      </a:r>
                    </a:p>
                  </a:txBody>
                  <a:tcPr/>
                </a:tc>
                <a:tc>
                  <a:txBody>
                    <a:bodyPr/>
                    <a:lstStyle/>
                    <a:p>
                      <a:pPr algn="ctr"/>
                      <a:r>
                        <a:rPr lang="en-US" dirty="0"/>
                        <a:t>Cons</a:t>
                      </a:r>
                    </a:p>
                  </a:txBody>
                  <a:tcPr/>
                </a:tc>
                <a:extLst>
                  <a:ext uri="{0D108BD9-81ED-4DB2-BD59-A6C34878D82A}">
                    <a16:rowId xmlns:a16="http://schemas.microsoft.com/office/drawing/2014/main" val="1338239953"/>
                  </a:ext>
                </a:extLst>
              </a:tr>
              <a:tr h="10067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Exploit switching</a:t>
                      </a:r>
                      <a:r>
                        <a:rPr lang="en-US" baseline="0" dirty="0"/>
                        <a:t> costs </a:t>
                      </a:r>
                      <a:r>
                        <a:rPr kumimoji="0" lang="en-US" sz="1200" b="0" i="0" u="none" strike="noStrike" kern="1200" cap="none" spc="0" normalizeH="0" baseline="0" noProof="0" dirty="0">
                          <a:ln>
                            <a:noFill/>
                          </a:ln>
                          <a:solidFill>
                            <a:srgbClr val="000000"/>
                          </a:solidFill>
                          <a:effectLst/>
                          <a:uLnTx/>
                          <a:uFillTx/>
                          <a:latin typeface="+mn-lt"/>
                          <a:ea typeface="+mn-ea"/>
                          <a:cs typeface="+mn-cs"/>
                        </a:rPr>
                        <a:t>(library of old software still usable by the consumers migrating towards the new hardware)</a:t>
                      </a: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p>
                      <a:pPr algn="ctr"/>
                      <a:endParaRPr lang="en-US" dirty="0"/>
                    </a:p>
                  </a:txBody>
                  <a:tcPr/>
                </a:tc>
                <a:tc>
                  <a:txBody>
                    <a:bodyPr/>
                    <a:lstStyle/>
                    <a:p>
                      <a:pPr algn="ctr"/>
                      <a:r>
                        <a:rPr lang="en-US" dirty="0"/>
                        <a:t>Technological</a:t>
                      </a:r>
                      <a:r>
                        <a:rPr lang="en-US" baseline="0" dirty="0"/>
                        <a:t> “evolution” vs. “revolution” </a:t>
                      </a:r>
                      <a:endParaRPr lang="en-US" dirty="0"/>
                    </a:p>
                  </a:txBody>
                  <a:tcPr/>
                </a:tc>
                <a:extLst>
                  <a:ext uri="{0D108BD9-81ED-4DB2-BD59-A6C34878D82A}">
                    <a16:rowId xmlns:a16="http://schemas.microsoft.com/office/drawing/2014/main" val="108216591"/>
                  </a:ext>
                </a:extLst>
              </a:tr>
              <a:tr h="2013540">
                <a:tc>
                  <a:txBody>
                    <a:bodyPr/>
                    <a:lstStyle/>
                    <a:p>
                      <a:pPr algn="ctr"/>
                      <a:endParaRPr lang="en-US" dirty="0"/>
                    </a:p>
                  </a:txBody>
                  <a:tcPr/>
                </a:tc>
                <a:tc>
                  <a:txBody>
                    <a:bodyPr/>
                    <a:lstStyle/>
                    <a:p>
                      <a:pPr algn="ctr"/>
                      <a:r>
                        <a:rPr lang="en-US" dirty="0"/>
                        <a:t>New</a:t>
                      </a:r>
                      <a:r>
                        <a:rPr lang="en-US" baseline="0" dirty="0"/>
                        <a:t> Chicken-egg paradox can be more complex to be solved </a:t>
                      </a:r>
                    </a:p>
                    <a:p>
                      <a:pPr algn="ctr"/>
                      <a:endParaRPr lang="en-US" sz="1200" baseline="0" dirty="0"/>
                    </a:p>
                    <a:p>
                      <a:pPr algn="ctr"/>
                      <a:r>
                        <a:rPr lang="en-US" sz="1200" baseline="0" dirty="0"/>
                        <a:t>Little incentive for software developers to write new software in the new format, but then consumers see that new titles are realized with the old format and so there could be no great incentive for them to migrate either towards the new hardware.</a:t>
                      </a:r>
                      <a:endParaRPr lang="en-US" dirty="0"/>
                    </a:p>
                  </a:txBody>
                  <a:tcPr/>
                </a:tc>
                <a:extLst>
                  <a:ext uri="{0D108BD9-81ED-4DB2-BD59-A6C34878D82A}">
                    <a16:rowId xmlns:a16="http://schemas.microsoft.com/office/drawing/2014/main" val="1227745900"/>
                  </a:ext>
                </a:extLst>
              </a:tr>
            </a:tbl>
          </a:graphicData>
        </a:graphic>
      </p:graphicFrame>
      <p:sp>
        <p:nvSpPr>
          <p:cNvPr id="7" name="CasellaDiTesto 6"/>
          <p:cNvSpPr txBox="1"/>
          <p:nvPr/>
        </p:nvSpPr>
        <p:spPr>
          <a:xfrm>
            <a:off x="152400" y="4968895"/>
            <a:ext cx="8153400" cy="1754326"/>
          </a:xfrm>
          <a:prstGeom prst="rect">
            <a:avLst/>
          </a:prstGeom>
          <a:noFill/>
          <a:ln>
            <a:solidFill>
              <a:schemeClr val="accent1"/>
            </a:solidFill>
          </a:ln>
        </p:spPr>
        <p:txBody>
          <a:bodyPr wrap="square" rtlCol="0">
            <a:spAutoFit/>
          </a:bodyPr>
          <a:lstStyle/>
          <a:p>
            <a:pPr algn="ctr"/>
            <a:r>
              <a:rPr lang="en-GB" sz="1600" b="1" dirty="0"/>
              <a:t>Competing Networks and Proprietary Standards: The Case of Quadraphonic Sound - </a:t>
            </a:r>
            <a:r>
              <a:rPr lang="en-GB" sz="1600" b="1" dirty="0" err="1"/>
              <a:t>Postrel</a:t>
            </a:r>
            <a:r>
              <a:rPr lang="en-GB" sz="1600" b="1" dirty="0"/>
              <a:t> 1990, JIE, 39(2), pp. 169-185, extract from pp. 177-178.</a:t>
            </a:r>
          </a:p>
          <a:p>
            <a:pPr algn="ctr"/>
            <a:endParaRPr lang="en-US" sz="1600" dirty="0"/>
          </a:p>
          <a:p>
            <a:r>
              <a:rPr lang="en-GB" sz="1200" dirty="0"/>
              <a:t>“Compatibility of quad with stereo, producing stereo sound, was considered absolutely essential by all major players. It meant that four-channel receivers could be sold without the existence of a large quad software library.  But the ability of quad receivers to play stereo records cut two ways. By failing to render existing consumer investments obsolete, stereo compatibility encouraged consumers to stick with two-channel hardware and software. Furthermore, software producers' incentives [to launch in the market quad records] were weakened because stereo records could be sold to the quad user base.”</a:t>
            </a:r>
            <a:endParaRPr lang="en-US" sz="1200" dirty="0"/>
          </a:p>
        </p:txBody>
      </p:sp>
      <p:cxnSp>
        <p:nvCxnSpPr>
          <p:cNvPr id="8" name="Connettore diritto 7"/>
          <p:cNvCxnSpPr/>
          <p:nvPr/>
        </p:nvCxnSpPr>
        <p:spPr>
          <a:xfrm>
            <a:off x="8509000" y="4380399"/>
            <a:ext cx="0" cy="1176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flipH="1">
            <a:off x="8305800" y="5557391"/>
            <a:ext cx="20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54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numero diapositiva 3"/>
          <p:cNvSpPr>
            <a:spLocks noGrp="1"/>
          </p:cNvSpPr>
          <p:nvPr>
            <p:ph type="sldNum" sz="quarter" idx="4294967295"/>
          </p:nvPr>
        </p:nvSpPr>
        <p:spPr>
          <a:xfrm>
            <a:off x="6553200" y="6248400"/>
            <a:ext cx="1905000" cy="457200"/>
          </a:xfrm>
          <a:prstGeom prst="rect">
            <a:avLst/>
          </a:prstGeom>
          <a:noFill/>
        </p:spPr>
        <p:txBody>
          <a:bodyPr/>
          <a:lstStyle/>
          <a:p>
            <a:fld id="{7E40ADF4-0902-4157-A720-8956017E4378}" type="slidenum">
              <a:rPr lang="it-IT" smtClean="0"/>
              <a:pPr/>
              <a:t>21</a:t>
            </a:fld>
            <a:endParaRPr lang="it-IT"/>
          </a:p>
        </p:txBody>
      </p:sp>
      <p:sp>
        <p:nvSpPr>
          <p:cNvPr id="41987" name="Text Box 2"/>
          <p:cNvSpPr txBox="1">
            <a:spLocks noChangeArrowheads="1"/>
          </p:cNvSpPr>
          <p:nvPr/>
        </p:nvSpPr>
        <p:spPr bwMode="auto">
          <a:xfrm>
            <a:off x="68809" y="1143000"/>
            <a:ext cx="8929718" cy="5875968"/>
          </a:xfrm>
          <a:prstGeom prst="rect">
            <a:avLst/>
          </a:prstGeom>
          <a:noFill/>
          <a:ln w="12700">
            <a:noFill/>
            <a:miter lim="800000"/>
            <a:headEnd/>
            <a:tailEnd/>
          </a:ln>
        </p:spPr>
        <p:txBody>
          <a:bodyPr wrap="square" lIns="90488" tIns="44450" rIns="90488" bIns="44450">
            <a:spAutoFit/>
          </a:bodyPr>
          <a:lstStyle/>
          <a:p>
            <a:pPr eaLnBrk="0" hangingPunct="0">
              <a:spcBef>
                <a:spcPct val="20000"/>
              </a:spcBef>
              <a:buClr>
                <a:schemeClr val="tx2"/>
              </a:buClr>
              <a:buSzPct val="75000"/>
            </a:pPr>
            <a:r>
              <a:rPr lang="en-US" sz="2000" dirty="0">
                <a:latin typeface="+mn-lt"/>
              </a:rPr>
              <a:t>2 users should decide if they want to </a:t>
            </a:r>
            <a:r>
              <a:rPr lang="en-US" sz="2000" b="1" dirty="0">
                <a:latin typeface="+mn-lt"/>
              </a:rPr>
              <a:t>shift from the old good to the new one</a:t>
            </a:r>
          </a:p>
          <a:p>
            <a:pPr eaLnBrk="0" hangingPunct="0">
              <a:spcBef>
                <a:spcPct val="20000"/>
              </a:spcBef>
              <a:buClr>
                <a:schemeClr val="tx2"/>
              </a:buClr>
              <a:buSzPct val="75000"/>
            </a:pPr>
            <a:endParaRPr lang="en-US" sz="2000" dirty="0">
              <a:latin typeface="+mn-lt"/>
            </a:endParaRPr>
          </a:p>
          <a:p>
            <a:pPr eaLnBrk="0" hangingPunct="0">
              <a:spcBef>
                <a:spcPct val="20000"/>
              </a:spcBef>
              <a:buClr>
                <a:schemeClr val="tx2"/>
              </a:buClr>
              <a:buSzPct val="75000"/>
            </a:pPr>
            <a:r>
              <a:rPr lang="en-US" sz="2000" dirty="0">
                <a:latin typeface="+mn-lt"/>
              </a:rPr>
              <a:t>The </a:t>
            </a:r>
            <a:r>
              <a:rPr lang="en-US" sz="2000" b="1" dirty="0">
                <a:latin typeface="+mn-lt"/>
              </a:rPr>
              <a:t>payoff of each user depends on the decision of the other user</a:t>
            </a:r>
            <a:r>
              <a:rPr lang="en-US" sz="2000" dirty="0">
                <a:latin typeface="+mn-lt"/>
              </a:rPr>
              <a:t> because of network externalities</a:t>
            </a:r>
          </a:p>
          <a:p>
            <a:pPr eaLnBrk="0" hangingPunct="0">
              <a:spcBef>
                <a:spcPct val="20000"/>
              </a:spcBef>
              <a:buClr>
                <a:schemeClr val="tx2"/>
              </a:buClr>
              <a:buSzPct val="75000"/>
            </a:pPr>
            <a:endParaRPr lang="en-US" sz="2000" dirty="0">
              <a:latin typeface="+mn-lt"/>
            </a:endParaRPr>
          </a:p>
          <a:p>
            <a:pPr eaLnBrk="0" hangingPunct="0">
              <a:spcBef>
                <a:spcPct val="20000"/>
              </a:spcBef>
              <a:buClr>
                <a:schemeClr val="tx2"/>
              </a:buClr>
              <a:buSzPct val="75000"/>
            </a:pPr>
            <a:r>
              <a:rPr lang="en-US" sz="2000" dirty="0">
                <a:latin typeface="+mn-lt"/>
              </a:rPr>
              <a:t>Network externalities:</a:t>
            </a:r>
          </a:p>
          <a:p>
            <a:pPr eaLnBrk="0" hangingPunct="0">
              <a:spcBef>
                <a:spcPct val="20000"/>
              </a:spcBef>
              <a:buClr>
                <a:schemeClr val="tx2"/>
              </a:buClr>
              <a:buSzPct val="75000"/>
            </a:pPr>
            <a:r>
              <a:rPr lang="en-US" sz="2000" dirty="0">
                <a:latin typeface="+mn-lt"/>
                <a:ea typeface="Cambria Math"/>
              </a:rPr>
              <a:t>𝛼&gt;𝛿,𝛾</a:t>
            </a:r>
          </a:p>
          <a:p>
            <a:pPr eaLnBrk="0" hangingPunct="0">
              <a:spcBef>
                <a:spcPct val="20000"/>
              </a:spcBef>
              <a:buClr>
                <a:schemeClr val="tx2"/>
              </a:buClr>
              <a:buSzPct val="75000"/>
            </a:pPr>
            <a:r>
              <a:rPr lang="en-US" sz="2000" dirty="0">
                <a:latin typeface="+mn-lt"/>
                <a:ea typeface="Cambria Math"/>
              </a:rPr>
              <a:t>𝛽&gt;𝛿,𝛾</a:t>
            </a:r>
          </a:p>
          <a:p>
            <a:pPr eaLnBrk="0" hangingPunct="0">
              <a:spcBef>
                <a:spcPct val="20000"/>
              </a:spcBef>
              <a:buClr>
                <a:schemeClr val="tx2"/>
              </a:buClr>
              <a:buSzPct val="75000"/>
            </a:pPr>
            <a:endParaRPr lang="en-US" sz="2000" dirty="0">
              <a:latin typeface="+mn-lt"/>
              <a:ea typeface="Cambria Math"/>
            </a:endParaRPr>
          </a:p>
          <a:p>
            <a:pPr eaLnBrk="0" hangingPunct="0">
              <a:spcBef>
                <a:spcPct val="20000"/>
              </a:spcBef>
              <a:buClr>
                <a:schemeClr val="tx2"/>
              </a:buClr>
              <a:buSzPct val="75000"/>
            </a:pPr>
            <a:endParaRPr lang="en-US" sz="2000" dirty="0">
              <a:latin typeface="+mn-lt"/>
              <a:ea typeface="Cambria Math"/>
            </a:endParaRPr>
          </a:p>
          <a:p>
            <a:pPr eaLnBrk="0" hangingPunct="0">
              <a:spcBef>
                <a:spcPct val="20000"/>
              </a:spcBef>
              <a:buClr>
                <a:schemeClr val="tx2"/>
              </a:buClr>
              <a:buSzPct val="75000"/>
            </a:pPr>
            <a:endParaRPr lang="en-US" sz="2000" dirty="0">
              <a:latin typeface="+mn-lt"/>
              <a:ea typeface="Cambria Math"/>
            </a:endParaRPr>
          </a:p>
          <a:p>
            <a:pPr eaLnBrk="0" hangingPunct="0">
              <a:spcBef>
                <a:spcPct val="20000"/>
              </a:spcBef>
              <a:buClr>
                <a:schemeClr val="tx2"/>
              </a:buClr>
              <a:buSzPct val="75000"/>
            </a:pPr>
            <a:endParaRPr lang="en-US" sz="2000" dirty="0">
              <a:latin typeface="+mn-lt"/>
              <a:ea typeface="Cambria Math"/>
            </a:endParaRPr>
          </a:p>
          <a:p>
            <a:pPr eaLnBrk="0" hangingPunct="0">
              <a:spcBef>
                <a:spcPct val="20000"/>
              </a:spcBef>
              <a:buClr>
                <a:schemeClr val="tx2"/>
              </a:buClr>
              <a:buSzPct val="75000"/>
            </a:pPr>
            <a:r>
              <a:rPr lang="en-US" sz="2000" b="1" dirty="0">
                <a:latin typeface="+mn-lt"/>
                <a:ea typeface="Cambria Math"/>
              </a:rPr>
              <a:t>Nash </a:t>
            </a:r>
            <a:r>
              <a:rPr lang="en-US" sz="2000" b="1" dirty="0" err="1">
                <a:latin typeface="+mn-lt"/>
                <a:ea typeface="Cambria Math"/>
              </a:rPr>
              <a:t>equilibria</a:t>
            </a:r>
            <a:r>
              <a:rPr lang="en-US" sz="2000" dirty="0">
                <a:latin typeface="+mn-lt"/>
                <a:ea typeface="Cambria Math"/>
              </a:rPr>
              <a:t>: (new, new); (old; old)</a:t>
            </a:r>
          </a:p>
          <a:p>
            <a:pPr eaLnBrk="0" hangingPunct="0">
              <a:spcBef>
                <a:spcPct val="20000"/>
              </a:spcBef>
              <a:buClr>
                <a:schemeClr val="tx2"/>
              </a:buClr>
              <a:buSzPct val="75000"/>
            </a:pPr>
            <a:r>
              <a:rPr lang="en-US" sz="2000" dirty="0">
                <a:ea typeface="Cambria Math"/>
              </a:rPr>
              <a:t>𝛽&lt;𝛼 and (old, old) is the market equilibrium </a:t>
            </a:r>
            <a:r>
              <a:rPr lang="en-US" sz="2000" dirty="0">
                <a:ea typeface="Cambria Math"/>
                <a:sym typeface="Wingdings" pitchFamily="2" charset="2"/>
              </a:rPr>
              <a:t> </a:t>
            </a:r>
            <a:r>
              <a:rPr lang="en-US" sz="2000" dirty="0">
                <a:solidFill>
                  <a:srgbClr val="FF0000"/>
                </a:solidFill>
                <a:ea typeface="Cambria Math"/>
                <a:sym typeface="Wingdings" pitchFamily="2" charset="2"/>
              </a:rPr>
              <a:t>EXCESS INERTIA (strong)</a:t>
            </a:r>
          </a:p>
          <a:p>
            <a:pPr eaLnBrk="0" hangingPunct="0">
              <a:spcBef>
                <a:spcPct val="20000"/>
              </a:spcBef>
              <a:buClr>
                <a:schemeClr val="tx2"/>
              </a:buClr>
              <a:buSzPct val="75000"/>
            </a:pPr>
            <a:r>
              <a:rPr lang="en-US" sz="2000" dirty="0">
                <a:ea typeface="Cambria Math"/>
              </a:rPr>
              <a:t>𝛽&gt;𝛼 and (new, new) is the market equilibrium </a:t>
            </a:r>
            <a:r>
              <a:rPr lang="en-US" sz="2000" dirty="0">
                <a:ea typeface="Cambria Math"/>
                <a:sym typeface="Wingdings" pitchFamily="2" charset="2"/>
              </a:rPr>
              <a:t></a:t>
            </a:r>
            <a:r>
              <a:rPr lang="en-US" sz="2000" dirty="0">
                <a:solidFill>
                  <a:srgbClr val="000066"/>
                </a:solidFill>
                <a:ea typeface="Cambria Math"/>
                <a:sym typeface="Wingdings" pitchFamily="2" charset="2"/>
              </a:rPr>
              <a:t> </a:t>
            </a:r>
            <a:r>
              <a:rPr lang="en-US" sz="2000" dirty="0">
                <a:solidFill>
                  <a:srgbClr val="FF0000"/>
                </a:solidFill>
                <a:ea typeface="Cambria Math"/>
                <a:sym typeface="Wingdings" pitchFamily="2" charset="2"/>
              </a:rPr>
              <a:t>EXCESS MOMENTUM (strong)</a:t>
            </a:r>
            <a:endParaRPr lang="en-US" sz="2000" dirty="0">
              <a:solidFill>
                <a:srgbClr val="FF0000"/>
              </a:solidFill>
            </a:endParaRPr>
          </a:p>
          <a:p>
            <a:pPr eaLnBrk="0" hangingPunct="0">
              <a:spcBef>
                <a:spcPct val="20000"/>
              </a:spcBef>
              <a:buClr>
                <a:schemeClr val="tx2"/>
              </a:buClr>
              <a:buSzPct val="75000"/>
            </a:pPr>
            <a:endParaRPr lang="en-US" sz="2000" dirty="0">
              <a:latin typeface="+mn-lt"/>
            </a:endParaRPr>
          </a:p>
        </p:txBody>
      </p:sp>
      <p:sp>
        <p:nvSpPr>
          <p:cNvPr id="41998" name="Text Box 14"/>
          <p:cNvSpPr txBox="1">
            <a:spLocks noChangeArrowheads="1"/>
          </p:cNvSpPr>
          <p:nvPr/>
        </p:nvSpPr>
        <p:spPr bwMode="auto">
          <a:xfrm>
            <a:off x="221209" y="39057"/>
            <a:ext cx="8624918" cy="951543"/>
          </a:xfrm>
          <a:prstGeom prst="rect">
            <a:avLst/>
          </a:prstGeom>
          <a:noFill/>
          <a:ln w="12700">
            <a:noFill/>
            <a:miter lim="800000"/>
            <a:headEnd/>
            <a:tailEnd/>
          </a:ln>
        </p:spPr>
        <p:txBody>
          <a:bodyPr wrap="square" lIns="90488" tIns="44450" rIns="90488" bIns="44450">
            <a:spAutoFit/>
          </a:bodyPr>
          <a:lstStyle/>
          <a:p>
            <a:pPr eaLnBrk="0" hangingPunct="0">
              <a:buClr>
                <a:schemeClr val="tx2"/>
              </a:buClr>
              <a:buSzPct val="75000"/>
              <a:buFont typeface="Monotype Sorts" pitchFamily="2" charset="2"/>
              <a:buNone/>
            </a:pPr>
            <a:r>
              <a:rPr lang="en-US" sz="2800" b="1" dirty="0">
                <a:solidFill>
                  <a:srgbClr val="FF9900"/>
                </a:solidFill>
                <a:effectLst>
                  <a:outerShdw blurRad="38100" dist="38100" dir="2700000" algn="tl">
                    <a:srgbClr val="C0C0C0"/>
                  </a:outerShdw>
                </a:effectLst>
                <a:latin typeface="+mj-lt"/>
              </a:rPr>
              <a:t>Technology replacement (The adoption game, Farrell and </a:t>
            </a:r>
            <a:r>
              <a:rPr lang="en-US" sz="2800" b="1" dirty="0" err="1">
                <a:solidFill>
                  <a:srgbClr val="FF9900"/>
                </a:solidFill>
                <a:effectLst>
                  <a:outerShdw blurRad="38100" dist="38100" dir="2700000" algn="tl">
                    <a:srgbClr val="C0C0C0"/>
                  </a:outerShdw>
                </a:effectLst>
                <a:latin typeface="+mj-lt"/>
              </a:rPr>
              <a:t>Saloner</a:t>
            </a:r>
            <a:r>
              <a:rPr lang="en-US" sz="2800" b="1" dirty="0">
                <a:solidFill>
                  <a:srgbClr val="FF9900"/>
                </a:solidFill>
                <a:effectLst>
                  <a:outerShdw blurRad="38100" dist="38100" dir="2700000" algn="tl">
                    <a:srgbClr val="C0C0C0"/>
                  </a:outerShdw>
                </a:effectLst>
                <a:latin typeface="+mj-lt"/>
              </a:rPr>
              <a:t>, 1985, Rand Journal of Economics)</a:t>
            </a:r>
          </a:p>
        </p:txBody>
      </p:sp>
      <p:pic>
        <p:nvPicPr>
          <p:cNvPr id="65538" name="Picture 2"/>
          <p:cNvPicPr>
            <a:picLocks noChangeAspect="1" noChangeArrowheads="1"/>
          </p:cNvPicPr>
          <p:nvPr/>
        </p:nvPicPr>
        <p:blipFill>
          <a:blip r:embed="rId2" cstate="print"/>
          <a:srcRect/>
          <a:stretch>
            <a:fillRect/>
          </a:stretch>
        </p:blipFill>
        <p:spPr bwMode="auto">
          <a:xfrm>
            <a:off x="2903138" y="3352800"/>
            <a:ext cx="6240862" cy="2232248"/>
          </a:xfrm>
          <a:prstGeom prst="rect">
            <a:avLst/>
          </a:prstGeom>
          <a:noFill/>
          <a:ln w="9525">
            <a:noFill/>
            <a:miter lim="800000"/>
            <a:headEnd/>
            <a:tailEnd/>
          </a:ln>
        </p:spPr>
      </p:pic>
    </p:spTree>
    <p:extLst>
      <p:ext uri="{BB962C8B-B14F-4D97-AF65-F5344CB8AC3E}">
        <p14:creationId xmlns:p14="http://schemas.microsoft.com/office/powerpoint/2010/main" val="184649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22</a:t>
            </a:fld>
            <a:endParaRPr lang="it-IT"/>
          </a:p>
        </p:txBody>
      </p:sp>
      <p:graphicFrame>
        <p:nvGraphicFramePr>
          <p:cNvPr id="3" name="Tabella 2"/>
          <p:cNvGraphicFramePr>
            <a:graphicFrameLocks noGrp="1"/>
          </p:cNvGraphicFramePr>
          <p:nvPr/>
        </p:nvGraphicFramePr>
        <p:xfrm>
          <a:off x="1143000" y="9144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97518105"/>
                    </a:ext>
                  </a:extLst>
                </a:gridCol>
                <a:gridCol w="2032000">
                  <a:extLst>
                    <a:ext uri="{9D8B030D-6E8A-4147-A177-3AD203B41FA5}">
                      <a16:colId xmlns:a16="http://schemas.microsoft.com/office/drawing/2014/main" val="2266563192"/>
                    </a:ext>
                  </a:extLst>
                </a:gridCol>
                <a:gridCol w="2032000">
                  <a:extLst>
                    <a:ext uri="{9D8B030D-6E8A-4147-A177-3AD203B41FA5}">
                      <a16:colId xmlns:a16="http://schemas.microsoft.com/office/drawing/2014/main" val="3140316690"/>
                    </a:ext>
                  </a:extLst>
                </a:gridCol>
              </a:tblGrid>
              <a:tr h="370840">
                <a:tc>
                  <a:txBody>
                    <a:bodyPr/>
                    <a:lstStyle/>
                    <a:p>
                      <a:r>
                        <a:rPr lang="en-US" dirty="0"/>
                        <a:t>1/2</a:t>
                      </a:r>
                    </a:p>
                  </a:txBody>
                  <a:tcPr/>
                </a:tc>
                <a:tc>
                  <a:txBody>
                    <a:bodyPr/>
                    <a:lstStyle/>
                    <a:p>
                      <a:r>
                        <a:rPr lang="en-US" dirty="0"/>
                        <a:t>N</a:t>
                      </a:r>
                    </a:p>
                  </a:txBody>
                  <a:tcPr/>
                </a:tc>
                <a:tc>
                  <a:txBody>
                    <a:bodyPr/>
                    <a:lstStyle/>
                    <a:p>
                      <a:r>
                        <a:rPr lang="en-US" dirty="0"/>
                        <a:t>O</a:t>
                      </a:r>
                    </a:p>
                  </a:txBody>
                  <a:tcPr/>
                </a:tc>
                <a:extLst>
                  <a:ext uri="{0D108BD9-81ED-4DB2-BD59-A6C34878D82A}">
                    <a16:rowId xmlns:a16="http://schemas.microsoft.com/office/drawing/2014/main" val="2980252991"/>
                  </a:ext>
                </a:extLst>
              </a:tr>
              <a:tr h="370840">
                <a:tc>
                  <a:txBody>
                    <a:bodyPr/>
                    <a:lstStyle/>
                    <a:p>
                      <a:r>
                        <a:rPr lang="en-US" dirty="0"/>
                        <a:t>N</a:t>
                      </a:r>
                    </a:p>
                  </a:txBody>
                  <a:tcPr/>
                </a:tc>
                <a:tc>
                  <a:txBody>
                    <a:bodyPr/>
                    <a:lstStyle/>
                    <a:p>
                      <a:r>
                        <a:rPr lang="en-US" dirty="0"/>
                        <a:t>b1-c1; b2-c2</a:t>
                      </a:r>
                    </a:p>
                  </a:txBody>
                  <a:tcPr/>
                </a:tc>
                <a:tc>
                  <a:txBody>
                    <a:bodyPr/>
                    <a:lstStyle/>
                    <a:p>
                      <a:r>
                        <a:rPr lang="en-US" dirty="0"/>
                        <a:t>-c1; 0</a:t>
                      </a:r>
                    </a:p>
                  </a:txBody>
                  <a:tcPr/>
                </a:tc>
                <a:extLst>
                  <a:ext uri="{0D108BD9-81ED-4DB2-BD59-A6C34878D82A}">
                    <a16:rowId xmlns:a16="http://schemas.microsoft.com/office/drawing/2014/main" val="3113786976"/>
                  </a:ext>
                </a:extLst>
              </a:tr>
              <a:tr h="370840">
                <a:tc>
                  <a:txBody>
                    <a:bodyPr/>
                    <a:lstStyle/>
                    <a:p>
                      <a:r>
                        <a:rPr lang="en-US" dirty="0"/>
                        <a:t>O</a:t>
                      </a:r>
                    </a:p>
                  </a:txBody>
                  <a:tcPr/>
                </a:tc>
                <a:tc>
                  <a:txBody>
                    <a:bodyPr/>
                    <a:lstStyle/>
                    <a:p>
                      <a:r>
                        <a:rPr lang="en-US" dirty="0"/>
                        <a:t>0; -c2</a:t>
                      </a:r>
                    </a:p>
                  </a:txBody>
                  <a:tcPr/>
                </a:tc>
                <a:tc>
                  <a:txBody>
                    <a:bodyPr/>
                    <a:lstStyle/>
                    <a:p>
                      <a:r>
                        <a:rPr lang="en-US" dirty="0"/>
                        <a:t>a1; a2</a:t>
                      </a:r>
                    </a:p>
                  </a:txBody>
                  <a:tcPr/>
                </a:tc>
                <a:extLst>
                  <a:ext uri="{0D108BD9-81ED-4DB2-BD59-A6C34878D82A}">
                    <a16:rowId xmlns:a16="http://schemas.microsoft.com/office/drawing/2014/main" val="1860678494"/>
                  </a:ext>
                </a:extLst>
              </a:tr>
            </a:tbl>
          </a:graphicData>
        </a:graphic>
      </p:graphicFrame>
      <p:sp>
        <p:nvSpPr>
          <p:cNvPr id="4" name="CasellaDiTesto 3"/>
          <p:cNvSpPr txBox="1"/>
          <p:nvPr/>
        </p:nvSpPr>
        <p:spPr>
          <a:xfrm>
            <a:off x="381000" y="228600"/>
            <a:ext cx="8458200" cy="461665"/>
          </a:xfrm>
          <a:prstGeom prst="rect">
            <a:avLst/>
          </a:prstGeom>
          <a:noFill/>
        </p:spPr>
        <p:txBody>
          <a:bodyPr wrap="square" rtlCol="0">
            <a:spAutoFit/>
          </a:bodyPr>
          <a:lstStyle/>
          <a:p>
            <a:r>
              <a:rPr lang="en-US" b="1" dirty="0">
                <a:solidFill>
                  <a:srgbClr val="CC3300"/>
                </a:solidFill>
              </a:rPr>
              <a:t>Things might be even more blurred… (Cabral, 2010 and 2018)</a:t>
            </a:r>
          </a:p>
        </p:txBody>
      </p:sp>
      <p:sp>
        <p:nvSpPr>
          <p:cNvPr id="5" name="CasellaDiTesto 4"/>
          <p:cNvSpPr txBox="1"/>
          <p:nvPr/>
        </p:nvSpPr>
        <p:spPr>
          <a:xfrm>
            <a:off x="381000" y="2362200"/>
            <a:ext cx="8382000" cy="830997"/>
          </a:xfrm>
          <a:prstGeom prst="rect">
            <a:avLst/>
          </a:prstGeom>
          <a:noFill/>
        </p:spPr>
        <p:txBody>
          <a:bodyPr wrap="square" rtlCol="0">
            <a:spAutoFit/>
          </a:bodyPr>
          <a:lstStyle/>
          <a:p>
            <a:r>
              <a:rPr lang="en-US" dirty="0"/>
              <a:t>If (b1-c1) = (b2-c2) &gt; 0 [same analysis as before, 2 NE, potential Excess inertia, or Excess momentum, depending on actual values]</a:t>
            </a:r>
          </a:p>
        </p:txBody>
      </p:sp>
      <p:sp>
        <p:nvSpPr>
          <p:cNvPr id="6" name="CasellaDiTesto 5"/>
          <p:cNvSpPr txBox="1"/>
          <p:nvPr/>
        </p:nvSpPr>
        <p:spPr>
          <a:xfrm>
            <a:off x="228600" y="3528477"/>
            <a:ext cx="8077200" cy="830997"/>
          </a:xfrm>
          <a:prstGeom prst="rect">
            <a:avLst/>
          </a:prstGeom>
          <a:noFill/>
        </p:spPr>
        <p:txBody>
          <a:bodyPr wrap="square" rtlCol="0">
            <a:spAutoFit/>
          </a:bodyPr>
          <a:lstStyle/>
          <a:p>
            <a:r>
              <a:rPr lang="en-US" dirty="0"/>
              <a:t>But (b1-c1) ≠ (b2-c2). Suppose (b1-c1) &gt; a1 and (b2-c2) &lt; a2. For example b1 = 5, b2 = 3, c1= c2 = 2, a1 = a2 = 2.5  </a:t>
            </a:r>
          </a:p>
        </p:txBody>
      </p:sp>
      <p:graphicFrame>
        <p:nvGraphicFramePr>
          <p:cNvPr id="7" name="Tabella 6"/>
          <p:cNvGraphicFramePr>
            <a:graphicFrameLocks noGrp="1"/>
          </p:cNvGraphicFramePr>
          <p:nvPr/>
        </p:nvGraphicFramePr>
        <p:xfrm>
          <a:off x="1143000" y="46482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97518105"/>
                    </a:ext>
                  </a:extLst>
                </a:gridCol>
                <a:gridCol w="2032000">
                  <a:extLst>
                    <a:ext uri="{9D8B030D-6E8A-4147-A177-3AD203B41FA5}">
                      <a16:colId xmlns:a16="http://schemas.microsoft.com/office/drawing/2014/main" val="2266563192"/>
                    </a:ext>
                  </a:extLst>
                </a:gridCol>
                <a:gridCol w="2032000">
                  <a:extLst>
                    <a:ext uri="{9D8B030D-6E8A-4147-A177-3AD203B41FA5}">
                      <a16:colId xmlns:a16="http://schemas.microsoft.com/office/drawing/2014/main" val="3140316690"/>
                    </a:ext>
                  </a:extLst>
                </a:gridCol>
              </a:tblGrid>
              <a:tr h="370840">
                <a:tc>
                  <a:txBody>
                    <a:bodyPr/>
                    <a:lstStyle/>
                    <a:p>
                      <a:r>
                        <a:rPr lang="en-US" dirty="0"/>
                        <a:t>1/2</a:t>
                      </a:r>
                    </a:p>
                  </a:txBody>
                  <a:tcPr/>
                </a:tc>
                <a:tc>
                  <a:txBody>
                    <a:bodyPr/>
                    <a:lstStyle/>
                    <a:p>
                      <a:r>
                        <a:rPr lang="en-US" dirty="0"/>
                        <a:t>N</a:t>
                      </a:r>
                    </a:p>
                  </a:txBody>
                  <a:tcPr/>
                </a:tc>
                <a:tc>
                  <a:txBody>
                    <a:bodyPr/>
                    <a:lstStyle/>
                    <a:p>
                      <a:r>
                        <a:rPr lang="en-US" dirty="0"/>
                        <a:t>O</a:t>
                      </a:r>
                    </a:p>
                  </a:txBody>
                  <a:tcPr/>
                </a:tc>
                <a:extLst>
                  <a:ext uri="{0D108BD9-81ED-4DB2-BD59-A6C34878D82A}">
                    <a16:rowId xmlns:a16="http://schemas.microsoft.com/office/drawing/2014/main" val="2980252991"/>
                  </a:ext>
                </a:extLst>
              </a:tr>
              <a:tr h="370840">
                <a:tc>
                  <a:txBody>
                    <a:bodyPr/>
                    <a:lstStyle/>
                    <a:p>
                      <a:r>
                        <a:rPr lang="en-US" dirty="0"/>
                        <a:t>N</a:t>
                      </a:r>
                    </a:p>
                  </a:txBody>
                  <a:tcPr/>
                </a:tc>
                <a:tc>
                  <a:txBody>
                    <a:bodyPr/>
                    <a:lstStyle/>
                    <a:p>
                      <a:r>
                        <a:rPr lang="en-US" dirty="0"/>
                        <a:t>3; 1</a:t>
                      </a:r>
                    </a:p>
                  </a:txBody>
                  <a:tcPr/>
                </a:tc>
                <a:tc>
                  <a:txBody>
                    <a:bodyPr/>
                    <a:lstStyle/>
                    <a:p>
                      <a:r>
                        <a:rPr lang="en-US" dirty="0"/>
                        <a:t>-2; 0</a:t>
                      </a:r>
                    </a:p>
                  </a:txBody>
                  <a:tcPr/>
                </a:tc>
                <a:extLst>
                  <a:ext uri="{0D108BD9-81ED-4DB2-BD59-A6C34878D82A}">
                    <a16:rowId xmlns:a16="http://schemas.microsoft.com/office/drawing/2014/main" val="3113786976"/>
                  </a:ext>
                </a:extLst>
              </a:tr>
              <a:tr h="370840">
                <a:tc>
                  <a:txBody>
                    <a:bodyPr/>
                    <a:lstStyle/>
                    <a:p>
                      <a:r>
                        <a:rPr lang="en-US" dirty="0"/>
                        <a:t>O</a:t>
                      </a:r>
                    </a:p>
                  </a:txBody>
                  <a:tcPr/>
                </a:tc>
                <a:tc>
                  <a:txBody>
                    <a:bodyPr/>
                    <a:lstStyle/>
                    <a:p>
                      <a:r>
                        <a:rPr lang="en-US" dirty="0"/>
                        <a:t>0; -2</a:t>
                      </a:r>
                    </a:p>
                  </a:txBody>
                  <a:tcPr/>
                </a:tc>
                <a:tc>
                  <a:txBody>
                    <a:bodyPr/>
                    <a:lstStyle/>
                    <a:p>
                      <a:r>
                        <a:rPr lang="en-US" dirty="0"/>
                        <a:t>2.5; 2.5</a:t>
                      </a:r>
                    </a:p>
                  </a:txBody>
                  <a:tcPr/>
                </a:tc>
                <a:extLst>
                  <a:ext uri="{0D108BD9-81ED-4DB2-BD59-A6C34878D82A}">
                    <a16:rowId xmlns:a16="http://schemas.microsoft.com/office/drawing/2014/main" val="1860678494"/>
                  </a:ext>
                </a:extLst>
              </a:tr>
            </a:tbl>
          </a:graphicData>
        </a:graphic>
      </p:graphicFrame>
      <p:sp>
        <p:nvSpPr>
          <p:cNvPr id="8" name="CasellaDiTesto 7"/>
          <p:cNvSpPr txBox="1"/>
          <p:nvPr/>
        </p:nvSpPr>
        <p:spPr>
          <a:xfrm>
            <a:off x="244764" y="5874603"/>
            <a:ext cx="8823036" cy="830997"/>
          </a:xfrm>
          <a:prstGeom prst="rect">
            <a:avLst/>
          </a:prstGeom>
          <a:noFill/>
        </p:spPr>
        <p:txBody>
          <a:bodyPr wrap="square" rtlCol="0">
            <a:spAutoFit/>
          </a:bodyPr>
          <a:lstStyle/>
          <a:p>
            <a:r>
              <a:rPr lang="en-US" b="1" dirty="0"/>
              <a:t>2 NE as before (N;N) and (O;O) but now none Pareto dominates the other</a:t>
            </a:r>
          </a:p>
        </p:txBody>
      </p:sp>
      <p:cxnSp>
        <p:nvCxnSpPr>
          <p:cNvPr id="10" name="Connettore 2 9"/>
          <p:cNvCxnSpPr/>
          <p:nvPr/>
        </p:nvCxnSpPr>
        <p:spPr>
          <a:xfrm>
            <a:off x="1524000" y="65532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p:cNvSpPr txBox="1"/>
          <p:nvPr/>
        </p:nvSpPr>
        <p:spPr>
          <a:xfrm>
            <a:off x="2362200" y="6290101"/>
            <a:ext cx="6781800" cy="461665"/>
          </a:xfrm>
          <a:prstGeom prst="rect">
            <a:avLst/>
          </a:prstGeom>
          <a:solidFill>
            <a:srgbClr val="FFFF00"/>
          </a:solidFill>
          <a:ln>
            <a:solidFill>
              <a:srgbClr val="FF0000"/>
            </a:solidFill>
          </a:ln>
        </p:spPr>
        <p:txBody>
          <a:bodyPr wrap="square" rtlCol="0">
            <a:spAutoFit/>
          </a:bodyPr>
          <a:lstStyle/>
          <a:p>
            <a:r>
              <a:rPr lang="en-US" dirty="0"/>
              <a:t>Excess (M or I) is limited to segments of population</a:t>
            </a:r>
          </a:p>
        </p:txBody>
      </p:sp>
    </p:spTree>
    <p:extLst>
      <p:ext uri="{BB962C8B-B14F-4D97-AF65-F5344CB8AC3E}">
        <p14:creationId xmlns:p14="http://schemas.microsoft.com/office/powerpoint/2010/main" val="221941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23</a:t>
            </a:fld>
            <a:endParaRPr lang="it-IT" dirty="0"/>
          </a:p>
        </p:txBody>
      </p:sp>
      <p:sp>
        <p:nvSpPr>
          <p:cNvPr id="4" name="CasellaDiTesto 3"/>
          <p:cNvSpPr txBox="1"/>
          <p:nvPr/>
        </p:nvSpPr>
        <p:spPr>
          <a:xfrm>
            <a:off x="381000" y="3048000"/>
            <a:ext cx="457200" cy="457200"/>
          </a:xfrm>
          <a:prstGeom prst="rect">
            <a:avLst/>
          </a:prstGeom>
          <a:noFill/>
        </p:spPr>
        <p:txBody>
          <a:bodyPr wrap="square" rtlCol="0">
            <a:spAutoFit/>
          </a:bodyPr>
          <a:lstStyle/>
          <a:p>
            <a:r>
              <a:rPr lang="en-US" dirty="0"/>
              <a:t>1</a:t>
            </a:r>
          </a:p>
        </p:txBody>
      </p:sp>
      <p:cxnSp>
        <p:nvCxnSpPr>
          <p:cNvPr id="10" name="Connettore diritto 9"/>
          <p:cNvCxnSpPr/>
          <p:nvPr/>
        </p:nvCxnSpPr>
        <p:spPr>
          <a:xfrm flipV="1">
            <a:off x="838200" y="2362200"/>
            <a:ext cx="762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ttore diritto 11"/>
          <p:cNvCxnSpPr>
            <a:stCxn id="4" idx="3"/>
          </p:cNvCxnSpPr>
          <p:nvPr/>
        </p:nvCxnSpPr>
        <p:spPr>
          <a:xfrm>
            <a:off x="838200" y="3276600"/>
            <a:ext cx="762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a:xfrm>
            <a:off x="1600200" y="23622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a:xfrm>
            <a:off x="1600200" y="41148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1244600" y="1978967"/>
            <a:ext cx="304800" cy="461665"/>
          </a:xfrm>
          <a:prstGeom prst="rect">
            <a:avLst/>
          </a:prstGeom>
          <a:noFill/>
        </p:spPr>
        <p:txBody>
          <a:bodyPr wrap="square" rtlCol="0">
            <a:spAutoFit/>
          </a:bodyPr>
          <a:lstStyle/>
          <a:p>
            <a:r>
              <a:rPr lang="en-US" dirty="0"/>
              <a:t>N</a:t>
            </a:r>
          </a:p>
        </p:txBody>
      </p:sp>
      <p:sp>
        <p:nvSpPr>
          <p:cNvPr id="19" name="CasellaDiTesto 18"/>
          <p:cNvSpPr txBox="1"/>
          <p:nvPr/>
        </p:nvSpPr>
        <p:spPr>
          <a:xfrm>
            <a:off x="1258455" y="4112567"/>
            <a:ext cx="304800" cy="457200"/>
          </a:xfrm>
          <a:prstGeom prst="rect">
            <a:avLst/>
          </a:prstGeom>
          <a:noFill/>
        </p:spPr>
        <p:txBody>
          <a:bodyPr wrap="square" rtlCol="0">
            <a:spAutoFit/>
          </a:bodyPr>
          <a:lstStyle/>
          <a:p>
            <a:r>
              <a:rPr lang="en-US" dirty="0"/>
              <a:t>O</a:t>
            </a:r>
          </a:p>
        </p:txBody>
      </p:sp>
      <p:sp>
        <p:nvSpPr>
          <p:cNvPr id="20" name="CasellaDiTesto 19"/>
          <p:cNvSpPr txBox="1"/>
          <p:nvPr/>
        </p:nvSpPr>
        <p:spPr>
          <a:xfrm>
            <a:off x="3119582" y="2115238"/>
            <a:ext cx="457200" cy="457201"/>
          </a:xfrm>
          <a:prstGeom prst="rect">
            <a:avLst/>
          </a:prstGeom>
          <a:noFill/>
        </p:spPr>
        <p:txBody>
          <a:bodyPr wrap="square" rtlCol="0">
            <a:spAutoFit/>
          </a:bodyPr>
          <a:lstStyle/>
          <a:p>
            <a:r>
              <a:rPr lang="en-US" dirty="0"/>
              <a:t>2</a:t>
            </a:r>
          </a:p>
        </p:txBody>
      </p:sp>
      <p:sp>
        <p:nvSpPr>
          <p:cNvPr id="21" name="CasellaDiTesto 20"/>
          <p:cNvSpPr txBox="1"/>
          <p:nvPr/>
        </p:nvSpPr>
        <p:spPr>
          <a:xfrm>
            <a:off x="3124200" y="3955701"/>
            <a:ext cx="457200" cy="461665"/>
          </a:xfrm>
          <a:prstGeom prst="rect">
            <a:avLst/>
          </a:prstGeom>
          <a:noFill/>
        </p:spPr>
        <p:txBody>
          <a:bodyPr wrap="square" rtlCol="0">
            <a:spAutoFit/>
          </a:bodyPr>
          <a:lstStyle/>
          <a:p>
            <a:r>
              <a:rPr lang="en-US" dirty="0"/>
              <a:t>2</a:t>
            </a:r>
          </a:p>
        </p:txBody>
      </p:sp>
      <p:cxnSp>
        <p:nvCxnSpPr>
          <p:cNvPr id="23" name="Connettore diritto 22"/>
          <p:cNvCxnSpPr>
            <a:stCxn id="20" idx="3"/>
          </p:cNvCxnSpPr>
          <p:nvPr/>
        </p:nvCxnSpPr>
        <p:spPr>
          <a:xfrm flipV="1">
            <a:off x="3576782" y="1686696"/>
            <a:ext cx="919018" cy="657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diritto 24"/>
          <p:cNvCxnSpPr/>
          <p:nvPr/>
        </p:nvCxnSpPr>
        <p:spPr>
          <a:xfrm>
            <a:off x="3617191" y="2387560"/>
            <a:ext cx="954809" cy="600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a:xfrm flipV="1">
            <a:off x="3617191" y="3695700"/>
            <a:ext cx="991754" cy="447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ttore diritto 28"/>
          <p:cNvCxnSpPr>
            <a:stCxn id="21" idx="3"/>
          </p:cNvCxnSpPr>
          <p:nvPr/>
        </p:nvCxnSpPr>
        <p:spPr>
          <a:xfrm>
            <a:off x="3581400" y="4186534"/>
            <a:ext cx="1027545" cy="663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a:xfrm>
            <a:off x="4495800" y="1686696"/>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a:xfrm>
            <a:off x="4608945" y="2988189"/>
            <a:ext cx="11060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a:xfrm>
            <a:off x="4608945" y="3695700"/>
            <a:ext cx="11822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a:xfrm>
            <a:off x="4608945" y="4850325"/>
            <a:ext cx="1334655"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4160404" y="1326722"/>
            <a:ext cx="228600" cy="461665"/>
          </a:xfrm>
          <a:prstGeom prst="rect">
            <a:avLst/>
          </a:prstGeom>
          <a:noFill/>
        </p:spPr>
        <p:txBody>
          <a:bodyPr wrap="square" rtlCol="0">
            <a:spAutoFit/>
          </a:bodyPr>
          <a:lstStyle/>
          <a:p>
            <a:r>
              <a:rPr lang="en-US" dirty="0"/>
              <a:t>N</a:t>
            </a:r>
          </a:p>
        </p:txBody>
      </p:sp>
      <p:sp>
        <p:nvSpPr>
          <p:cNvPr id="44" name="CasellaDiTesto 43"/>
          <p:cNvSpPr txBox="1"/>
          <p:nvPr/>
        </p:nvSpPr>
        <p:spPr>
          <a:xfrm>
            <a:off x="4286827" y="2841321"/>
            <a:ext cx="419100" cy="461665"/>
          </a:xfrm>
          <a:prstGeom prst="rect">
            <a:avLst/>
          </a:prstGeom>
          <a:noFill/>
        </p:spPr>
        <p:txBody>
          <a:bodyPr wrap="square" rtlCol="0">
            <a:spAutoFit/>
          </a:bodyPr>
          <a:lstStyle/>
          <a:p>
            <a:r>
              <a:rPr lang="en-US" dirty="0"/>
              <a:t>O</a:t>
            </a:r>
          </a:p>
        </p:txBody>
      </p:sp>
      <p:sp>
        <p:nvSpPr>
          <p:cNvPr id="45" name="CasellaDiTesto 44"/>
          <p:cNvSpPr txBox="1"/>
          <p:nvPr/>
        </p:nvSpPr>
        <p:spPr>
          <a:xfrm>
            <a:off x="4286827" y="3374759"/>
            <a:ext cx="228600" cy="461665"/>
          </a:xfrm>
          <a:prstGeom prst="rect">
            <a:avLst/>
          </a:prstGeom>
          <a:noFill/>
        </p:spPr>
        <p:txBody>
          <a:bodyPr wrap="square" rtlCol="0">
            <a:spAutoFit/>
          </a:bodyPr>
          <a:lstStyle/>
          <a:p>
            <a:r>
              <a:rPr lang="en-US" dirty="0"/>
              <a:t>N</a:t>
            </a:r>
          </a:p>
        </p:txBody>
      </p:sp>
      <p:sp>
        <p:nvSpPr>
          <p:cNvPr id="46" name="CasellaDiTesto 45"/>
          <p:cNvSpPr txBox="1"/>
          <p:nvPr/>
        </p:nvSpPr>
        <p:spPr>
          <a:xfrm>
            <a:off x="4324350" y="4775499"/>
            <a:ext cx="342900" cy="461665"/>
          </a:xfrm>
          <a:prstGeom prst="rect">
            <a:avLst/>
          </a:prstGeom>
          <a:noFill/>
        </p:spPr>
        <p:txBody>
          <a:bodyPr wrap="square" rtlCol="0">
            <a:spAutoFit/>
          </a:bodyPr>
          <a:lstStyle/>
          <a:p>
            <a:r>
              <a:rPr lang="en-US" dirty="0"/>
              <a:t>O</a:t>
            </a:r>
          </a:p>
        </p:txBody>
      </p:sp>
      <p:sp>
        <p:nvSpPr>
          <p:cNvPr id="47" name="CasellaDiTesto 46"/>
          <p:cNvSpPr txBox="1"/>
          <p:nvPr/>
        </p:nvSpPr>
        <p:spPr>
          <a:xfrm>
            <a:off x="5627832" y="1417514"/>
            <a:ext cx="1790700" cy="461665"/>
          </a:xfrm>
          <a:prstGeom prst="rect">
            <a:avLst/>
          </a:prstGeom>
          <a:noFill/>
          <a:ln>
            <a:solidFill>
              <a:srgbClr val="FF0000"/>
            </a:solidFill>
          </a:ln>
        </p:spPr>
        <p:txBody>
          <a:bodyPr wrap="square" rtlCol="0">
            <a:spAutoFit/>
          </a:bodyPr>
          <a:lstStyle/>
          <a:p>
            <a:r>
              <a:rPr lang="en-US" dirty="0"/>
              <a:t>b1-c1; b2-c2</a:t>
            </a:r>
          </a:p>
        </p:txBody>
      </p:sp>
      <p:sp>
        <p:nvSpPr>
          <p:cNvPr id="48" name="CasellaDiTesto 47"/>
          <p:cNvSpPr txBox="1"/>
          <p:nvPr/>
        </p:nvSpPr>
        <p:spPr>
          <a:xfrm>
            <a:off x="5751945" y="2743200"/>
            <a:ext cx="953655" cy="461665"/>
          </a:xfrm>
          <a:prstGeom prst="rect">
            <a:avLst/>
          </a:prstGeom>
          <a:noFill/>
          <a:ln>
            <a:solidFill>
              <a:srgbClr val="FF0000"/>
            </a:solidFill>
          </a:ln>
        </p:spPr>
        <p:txBody>
          <a:bodyPr wrap="square" rtlCol="0">
            <a:spAutoFit/>
          </a:bodyPr>
          <a:lstStyle/>
          <a:p>
            <a:r>
              <a:rPr lang="en-US" dirty="0"/>
              <a:t>-c1; 0</a:t>
            </a:r>
          </a:p>
        </p:txBody>
      </p:sp>
      <p:sp>
        <p:nvSpPr>
          <p:cNvPr id="49" name="CasellaDiTesto 48"/>
          <p:cNvSpPr txBox="1"/>
          <p:nvPr/>
        </p:nvSpPr>
        <p:spPr>
          <a:xfrm>
            <a:off x="5943600" y="3581400"/>
            <a:ext cx="914400" cy="461665"/>
          </a:xfrm>
          <a:prstGeom prst="rect">
            <a:avLst/>
          </a:prstGeom>
          <a:noFill/>
          <a:ln>
            <a:solidFill>
              <a:srgbClr val="FF0000"/>
            </a:solidFill>
          </a:ln>
        </p:spPr>
        <p:txBody>
          <a:bodyPr wrap="square" rtlCol="0">
            <a:spAutoFit/>
          </a:bodyPr>
          <a:lstStyle/>
          <a:p>
            <a:r>
              <a:rPr lang="en-US" dirty="0"/>
              <a:t>0; -c2</a:t>
            </a:r>
          </a:p>
        </p:txBody>
      </p:sp>
      <p:sp>
        <p:nvSpPr>
          <p:cNvPr id="50" name="CasellaDiTesto 49"/>
          <p:cNvSpPr txBox="1"/>
          <p:nvPr/>
        </p:nvSpPr>
        <p:spPr>
          <a:xfrm>
            <a:off x="6131790" y="4676253"/>
            <a:ext cx="990600" cy="461665"/>
          </a:xfrm>
          <a:prstGeom prst="rect">
            <a:avLst/>
          </a:prstGeom>
          <a:noFill/>
          <a:ln>
            <a:solidFill>
              <a:srgbClr val="FF0000"/>
            </a:solidFill>
          </a:ln>
        </p:spPr>
        <p:txBody>
          <a:bodyPr wrap="square" rtlCol="0">
            <a:spAutoFit/>
          </a:bodyPr>
          <a:lstStyle/>
          <a:p>
            <a:r>
              <a:rPr lang="en-US" dirty="0"/>
              <a:t>a1; a2</a:t>
            </a:r>
          </a:p>
        </p:txBody>
      </p:sp>
      <p:sp>
        <p:nvSpPr>
          <p:cNvPr id="51" name="CasellaDiTesto 50"/>
          <p:cNvSpPr txBox="1"/>
          <p:nvPr/>
        </p:nvSpPr>
        <p:spPr>
          <a:xfrm>
            <a:off x="228600" y="5638800"/>
            <a:ext cx="6629400" cy="461665"/>
          </a:xfrm>
          <a:prstGeom prst="rect">
            <a:avLst/>
          </a:prstGeom>
          <a:noFill/>
        </p:spPr>
        <p:txBody>
          <a:bodyPr wrap="square" rtlCol="0">
            <a:spAutoFit/>
          </a:bodyPr>
          <a:lstStyle/>
          <a:p>
            <a:r>
              <a:rPr lang="en-US" dirty="0"/>
              <a:t>b1-c1 (slightly) &gt; a1; b2-c2 (slightly) &gt; 0 and &lt; a2</a:t>
            </a:r>
          </a:p>
        </p:txBody>
      </p:sp>
      <p:cxnSp>
        <p:nvCxnSpPr>
          <p:cNvPr id="53" name="Connettore 2 52"/>
          <p:cNvCxnSpPr>
            <a:stCxn id="51" idx="3"/>
          </p:cNvCxnSpPr>
          <p:nvPr/>
        </p:nvCxnSpPr>
        <p:spPr>
          <a:xfrm flipV="1">
            <a:off x="6858000" y="5867402"/>
            <a:ext cx="381000" cy="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386205" y="5597351"/>
            <a:ext cx="1420668" cy="461665"/>
          </a:xfrm>
          <a:prstGeom prst="rect">
            <a:avLst/>
          </a:prstGeom>
          <a:noFill/>
        </p:spPr>
        <p:txBody>
          <a:bodyPr wrap="square" rtlCol="0">
            <a:spAutoFit/>
          </a:bodyPr>
          <a:lstStyle/>
          <a:p>
            <a:r>
              <a:rPr lang="en-US" b="1" dirty="0"/>
              <a:t>N; N</a:t>
            </a:r>
          </a:p>
        </p:txBody>
      </p:sp>
      <p:sp>
        <p:nvSpPr>
          <p:cNvPr id="56" name="CasellaDiTesto 55"/>
          <p:cNvSpPr txBox="1"/>
          <p:nvPr/>
        </p:nvSpPr>
        <p:spPr>
          <a:xfrm>
            <a:off x="228600" y="6080877"/>
            <a:ext cx="8578273" cy="830997"/>
          </a:xfrm>
          <a:prstGeom prst="rect">
            <a:avLst/>
          </a:prstGeom>
          <a:noFill/>
        </p:spPr>
        <p:txBody>
          <a:bodyPr wrap="square" rtlCol="0">
            <a:spAutoFit/>
          </a:bodyPr>
          <a:lstStyle/>
          <a:p>
            <a:r>
              <a:rPr lang="en-US" b="1" dirty="0"/>
              <a:t>But (b1-c1) + (b2-c2) &lt; a1+a2 [the gain of “1” type does not compensate for the loss of “2” type in changing]</a:t>
            </a:r>
          </a:p>
        </p:txBody>
      </p:sp>
      <p:sp>
        <p:nvSpPr>
          <p:cNvPr id="58" name="CasellaDiTesto 57"/>
          <p:cNvSpPr txBox="1"/>
          <p:nvPr/>
        </p:nvSpPr>
        <p:spPr>
          <a:xfrm>
            <a:off x="7696200" y="1417514"/>
            <a:ext cx="685800" cy="461665"/>
          </a:xfrm>
          <a:prstGeom prst="rect">
            <a:avLst/>
          </a:prstGeom>
          <a:solidFill>
            <a:srgbClr val="FFFF00"/>
          </a:solidFill>
          <a:ln>
            <a:solidFill>
              <a:srgbClr val="FF0000"/>
            </a:solidFill>
          </a:ln>
        </p:spPr>
        <p:txBody>
          <a:bodyPr wrap="square" rtlCol="0">
            <a:spAutoFit/>
          </a:bodyPr>
          <a:lstStyle/>
          <a:p>
            <a:r>
              <a:rPr lang="en-US" b="1" dirty="0"/>
              <a:t>3;1</a:t>
            </a:r>
          </a:p>
        </p:txBody>
      </p:sp>
      <p:sp>
        <p:nvSpPr>
          <p:cNvPr id="59" name="CasellaDiTesto 58"/>
          <p:cNvSpPr txBox="1"/>
          <p:nvPr/>
        </p:nvSpPr>
        <p:spPr>
          <a:xfrm>
            <a:off x="7033491" y="2743199"/>
            <a:ext cx="852054" cy="461665"/>
          </a:xfrm>
          <a:prstGeom prst="rect">
            <a:avLst/>
          </a:prstGeom>
          <a:solidFill>
            <a:srgbClr val="FFFF00"/>
          </a:solidFill>
          <a:ln>
            <a:solidFill>
              <a:srgbClr val="FF0000"/>
            </a:solidFill>
          </a:ln>
        </p:spPr>
        <p:txBody>
          <a:bodyPr wrap="square" rtlCol="0">
            <a:spAutoFit/>
          </a:bodyPr>
          <a:lstStyle/>
          <a:p>
            <a:r>
              <a:rPr lang="en-US" b="1" dirty="0"/>
              <a:t>-2;0</a:t>
            </a:r>
          </a:p>
        </p:txBody>
      </p:sp>
      <p:sp>
        <p:nvSpPr>
          <p:cNvPr id="60" name="CasellaDiTesto 59"/>
          <p:cNvSpPr txBox="1"/>
          <p:nvPr/>
        </p:nvSpPr>
        <p:spPr>
          <a:xfrm>
            <a:off x="7119504" y="3567545"/>
            <a:ext cx="852054" cy="461665"/>
          </a:xfrm>
          <a:prstGeom prst="rect">
            <a:avLst/>
          </a:prstGeom>
          <a:solidFill>
            <a:srgbClr val="FFFF00"/>
          </a:solidFill>
          <a:ln>
            <a:solidFill>
              <a:srgbClr val="FF0000"/>
            </a:solidFill>
          </a:ln>
        </p:spPr>
        <p:txBody>
          <a:bodyPr wrap="square" rtlCol="0">
            <a:spAutoFit/>
          </a:bodyPr>
          <a:lstStyle/>
          <a:p>
            <a:r>
              <a:rPr lang="en-US" b="1" dirty="0"/>
              <a:t>0;-2</a:t>
            </a:r>
          </a:p>
        </p:txBody>
      </p:sp>
      <p:sp>
        <p:nvSpPr>
          <p:cNvPr id="61" name="CasellaDiTesto 60"/>
          <p:cNvSpPr txBox="1"/>
          <p:nvPr/>
        </p:nvSpPr>
        <p:spPr>
          <a:xfrm>
            <a:off x="7386204" y="4662397"/>
            <a:ext cx="1071995" cy="461665"/>
          </a:xfrm>
          <a:prstGeom prst="rect">
            <a:avLst/>
          </a:prstGeom>
          <a:solidFill>
            <a:srgbClr val="FFFF00"/>
          </a:solidFill>
          <a:ln>
            <a:solidFill>
              <a:srgbClr val="FF0000"/>
            </a:solidFill>
          </a:ln>
        </p:spPr>
        <p:txBody>
          <a:bodyPr wrap="square" rtlCol="0">
            <a:spAutoFit/>
          </a:bodyPr>
          <a:lstStyle/>
          <a:p>
            <a:r>
              <a:rPr lang="en-US" b="1" dirty="0"/>
              <a:t>2.5;2.5</a:t>
            </a:r>
          </a:p>
        </p:txBody>
      </p:sp>
      <p:cxnSp>
        <p:nvCxnSpPr>
          <p:cNvPr id="66" name="Connettore 2 65"/>
          <p:cNvCxnSpPr/>
          <p:nvPr/>
        </p:nvCxnSpPr>
        <p:spPr>
          <a:xfrm>
            <a:off x="7971558" y="838200"/>
            <a:ext cx="0" cy="488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p:cNvSpPr txBox="1"/>
          <p:nvPr/>
        </p:nvSpPr>
        <p:spPr>
          <a:xfrm>
            <a:off x="7033491" y="228600"/>
            <a:ext cx="1773381" cy="584775"/>
          </a:xfrm>
          <a:prstGeom prst="rect">
            <a:avLst/>
          </a:prstGeom>
          <a:noFill/>
          <a:ln>
            <a:solidFill>
              <a:schemeClr val="accent1"/>
            </a:solidFill>
          </a:ln>
        </p:spPr>
        <p:txBody>
          <a:bodyPr wrap="square" rtlCol="0">
            <a:spAutoFit/>
          </a:bodyPr>
          <a:lstStyle/>
          <a:p>
            <a:r>
              <a:rPr lang="en-US" sz="1600" dirty="0"/>
              <a:t>The Only Subgame perfect Nash Eq. </a:t>
            </a:r>
          </a:p>
        </p:txBody>
      </p:sp>
    </p:spTree>
    <p:extLst>
      <p:ext uri="{BB962C8B-B14F-4D97-AF65-F5344CB8AC3E}">
        <p14:creationId xmlns:p14="http://schemas.microsoft.com/office/powerpoint/2010/main" val="2924689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numero diapositiva 3"/>
          <p:cNvSpPr>
            <a:spLocks noGrp="1"/>
          </p:cNvSpPr>
          <p:nvPr>
            <p:ph type="sldNum" sz="quarter" idx="4294967295"/>
          </p:nvPr>
        </p:nvSpPr>
        <p:spPr>
          <a:xfrm>
            <a:off x="6553200" y="6248400"/>
            <a:ext cx="1905000" cy="457200"/>
          </a:xfrm>
          <a:prstGeom prst="rect">
            <a:avLst/>
          </a:prstGeom>
          <a:noFill/>
        </p:spPr>
        <p:txBody>
          <a:bodyPr/>
          <a:lstStyle/>
          <a:p>
            <a:fld id="{7E40ADF4-0902-4157-A720-8956017E4378}" type="slidenum">
              <a:rPr lang="it-IT" smtClean="0"/>
              <a:pPr/>
              <a:t>24</a:t>
            </a:fld>
            <a:endParaRPr lang="it-IT"/>
          </a:p>
        </p:txBody>
      </p:sp>
      <p:sp>
        <p:nvSpPr>
          <p:cNvPr id="41998" name="Text Box 14"/>
          <p:cNvSpPr txBox="1">
            <a:spLocks noChangeArrowheads="1"/>
          </p:cNvSpPr>
          <p:nvPr/>
        </p:nvSpPr>
        <p:spPr bwMode="auto">
          <a:xfrm>
            <a:off x="0" y="125977"/>
            <a:ext cx="9144000" cy="520655"/>
          </a:xfrm>
          <a:prstGeom prst="rect">
            <a:avLst/>
          </a:prstGeom>
          <a:noFill/>
          <a:ln w="12700">
            <a:noFill/>
            <a:miter lim="800000"/>
            <a:headEnd/>
            <a:tailEnd/>
          </a:ln>
        </p:spPr>
        <p:txBody>
          <a:bodyPr wrap="square" lIns="90488" tIns="44450" rIns="90488" bIns="44450">
            <a:spAutoFit/>
          </a:bodyPr>
          <a:lstStyle/>
          <a:p>
            <a:pPr lvl="0" eaLnBrk="0" hangingPunct="0">
              <a:buClr>
                <a:srgbClr val="000000"/>
              </a:buClr>
              <a:buSzPct val="75000"/>
            </a:pPr>
            <a:r>
              <a:rPr lang="en-US" sz="2800" b="1" dirty="0">
                <a:solidFill>
                  <a:srgbClr val="FF9900"/>
                </a:solidFill>
                <a:effectLst>
                  <a:outerShdw blurRad="38100" dist="38100" dir="2700000" algn="tl">
                    <a:srgbClr val="C0C0C0"/>
                  </a:outerShdw>
                </a:effectLst>
                <a:latin typeface="Tahoma"/>
              </a:rPr>
              <a:t>Technology replacement (excess inertia example)</a:t>
            </a:r>
          </a:p>
        </p:txBody>
      </p:sp>
      <p:sp>
        <p:nvSpPr>
          <p:cNvPr id="5" name="CasellaDiTesto 4"/>
          <p:cNvSpPr txBox="1"/>
          <p:nvPr/>
        </p:nvSpPr>
        <p:spPr>
          <a:xfrm>
            <a:off x="5615709" y="579745"/>
            <a:ext cx="3505200" cy="461665"/>
          </a:xfrm>
          <a:prstGeom prst="rect">
            <a:avLst/>
          </a:prstGeom>
          <a:noFill/>
        </p:spPr>
        <p:txBody>
          <a:bodyPr wrap="square" rtlCol="0">
            <a:spAutoFit/>
          </a:bodyPr>
          <a:lstStyle/>
          <a:p>
            <a:pPr algn="ctr"/>
            <a:r>
              <a:rPr lang="en-US" b="1" dirty="0">
                <a:solidFill>
                  <a:srgbClr val="CC3300"/>
                </a:solidFill>
              </a:rPr>
              <a:t>(Cabral, 2010 and 2018)</a:t>
            </a:r>
          </a:p>
        </p:txBody>
      </p:sp>
      <p:sp>
        <p:nvSpPr>
          <p:cNvPr id="6" name="CasellaDiTesto 5"/>
          <p:cNvSpPr txBox="1"/>
          <p:nvPr/>
        </p:nvSpPr>
        <p:spPr>
          <a:xfrm>
            <a:off x="6273800" y="2860075"/>
            <a:ext cx="2286000" cy="1569660"/>
          </a:xfrm>
          <a:prstGeom prst="rect">
            <a:avLst/>
          </a:prstGeom>
          <a:noFill/>
          <a:ln>
            <a:solidFill>
              <a:srgbClr val="92D050"/>
            </a:solidFill>
          </a:ln>
        </p:spPr>
        <p:txBody>
          <a:bodyPr wrap="square" rtlCol="0">
            <a:spAutoFit/>
          </a:bodyPr>
          <a:lstStyle/>
          <a:p>
            <a:pPr algn="ctr"/>
            <a:r>
              <a:rPr lang="en-US" sz="1600" b="1" u="sng" dirty="0"/>
              <a:t>But we are only talking about inertia </a:t>
            </a:r>
            <a:r>
              <a:rPr lang="en-US" sz="1600" b="1" dirty="0"/>
              <a:t>(as we know, at the end, in the long-run, the best technology is likely to prevail).</a:t>
            </a:r>
          </a:p>
        </p:txBody>
      </p:sp>
      <p:pic>
        <p:nvPicPr>
          <p:cNvPr id="3" name="Immagine 2"/>
          <p:cNvPicPr>
            <a:picLocks noChangeAspect="1"/>
          </p:cNvPicPr>
          <p:nvPr/>
        </p:nvPicPr>
        <p:blipFill>
          <a:blip r:embed="rId2"/>
          <a:stretch>
            <a:fillRect/>
          </a:stretch>
        </p:blipFill>
        <p:spPr>
          <a:xfrm>
            <a:off x="228601" y="646632"/>
            <a:ext cx="5410200" cy="6076140"/>
          </a:xfrm>
          <a:prstGeom prst="rect">
            <a:avLst/>
          </a:prstGeom>
        </p:spPr>
      </p:pic>
    </p:spTree>
    <p:extLst>
      <p:ext uri="{BB962C8B-B14F-4D97-AF65-F5344CB8AC3E}">
        <p14:creationId xmlns:p14="http://schemas.microsoft.com/office/powerpoint/2010/main" val="115341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numero diapositiva 3"/>
          <p:cNvSpPr>
            <a:spLocks noGrp="1"/>
          </p:cNvSpPr>
          <p:nvPr>
            <p:ph type="sldNum" sz="quarter" idx="4294967295"/>
          </p:nvPr>
        </p:nvSpPr>
        <p:spPr>
          <a:xfrm>
            <a:off x="6553200" y="6248400"/>
            <a:ext cx="1905000" cy="457200"/>
          </a:xfrm>
          <a:prstGeom prst="rect">
            <a:avLst/>
          </a:prstGeom>
          <a:noFill/>
        </p:spPr>
        <p:txBody>
          <a:bodyPr/>
          <a:lstStyle/>
          <a:p>
            <a:fld id="{7E40ADF4-0902-4157-A720-8956017E4378}" type="slidenum">
              <a:rPr lang="it-IT" smtClean="0"/>
              <a:pPr/>
              <a:t>25</a:t>
            </a:fld>
            <a:endParaRPr lang="it-IT"/>
          </a:p>
        </p:txBody>
      </p:sp>
      <p:sp>
        <p:nvSpPr>
          <p:cNvPr id="41998" name="Text Box 14"/>
          <p:cNvSpPr txBox="1">
            <a:spLocks noChangeArrowheads="1"/>
          </p:cNvSpPr>
          <p:nvPr/>
        </p:nvSpPr>
        <p:spPr bwMode="auto">
          <a:xfrm>
            <a:off x="0" y="125977"/>
            <a:ext cx="9144000" cy="951543"/>
          </a:xfrm>
          <a:prstGeom prst="rect">
            <a:avLst/>
          </a:prstGeom>
          <a:noFill/>
          <a:ln w="12700">
            <a:noFill/>
            <a:miter lim="800000"/>
            <a:headEnd/>
            <a:tailEnd/>
          </a:ln>
        </p:spPr>
        <p:txBody>
          <a:bodyPr wrap="square" lIns="90488" tIns="44450" rIns="90488" bIns="44450">
            <a:spAutoFit/>
          </a:bodyPr>
          <a:lstStyle/>
          <a:p>
            <a:pPr lvl="0" eaLnBrk="0" hangingPunct="0">
              <a:buClr>
                <a:srgbClr val="000000"/>
              </a:buClr>
              <a:buSzPct val="75000"/>
            </a:pPr>
            <a:r>
              <a:rPr lang="en-US" sz="2800" b="1" dirty="0">
                <a:solidFill>
                  <a:srgbClr val="FF9900"/>
                </a:solidFill>
                <a:effectLst>
                  <a:outerShdw blurRad="38100" dist="38100" dir="2700000" algn="tl">
                    <a:srgbClr val="C0C0C0"/>
                  </a:outerShdw>
                </a:effectLst>
                <a:latin typeface="Tahoma"/>
              </a:rPr>
              <a:t>Technology replacement (excess momentum example)</a:t>
            </a:r>
          </a:p>
        </p:txBody>
      </p:sp>
      <p:sp>
        <p:nvSpPr>
          <p:cNvPr id="5" name="CasellaDiTesto 4"/>
          <p:cNvSpPr txBox="1"/>
          <p:nvPr/>
        </p:nvSpPr>
        <p:spPr>
          <a:xfrm>
            <a:off x="5652655" y="615855"/>
            <a:ext cx="3505200" cy="461665"/>
          </a:xfrm>
          <a:prstGeom prst="rect">
            <a:avLst/>
          </a:prstGeom>
          <a:noFill/>
        </p:spPr>
        <p:txBody>
          <a:bodyPr wrap="square" rtlCol="0">
            <a:spAutoFit/>
          </a:bodyPr>
          <a:lstStyle/>
          <a:p>
            <a:pPr algn="ctr"/>
            <a:r>
              <a:rPr lang="en-US" b="1" dirty="0">
                <a:solidFill>
                  <a:srgbClr val="CC3300"/>
                </a:solidFill>
              </a:rPr>
              <a:t>(Cabral, 2018)</a:t>
            </a:r>
          </a:p>
        </p:txBody>
      </p:sp>
      <p:sp>
        <p:nvSpPr>
          <p:cNvPr id="6" name="CasellaDiTesto 5"/>
          <p:cNvSpPr txBox="1"/>
          <p:nvPr/>
        </p:nvSpPr>
        <p:spPr>
          <a:xfrm>
            <a:off x="999836" y="1905000"/>
            <a:ext cx="6535882" cy="3539430"/>
          </a:xfrm>
          <a:prstGeom prst="rect">
            <a:avLst/>
          </a:prstGeom>
          <a:noFill/>
          <a:ln>
            <a:solidFill>
              <a:srgbClr val="92D050"/>
            </a:solidFill>
          </a:ln>
        </p:spPr>
        <p:txBody>
          <a:bodyPr wrap="square" rtlCol="0">
            <a:spAutoFit/>
          </a:bodyPr>
          <a:lstStyle/>
          <a:p>
            <a:pPr algn="ctr"/>
            <a:r>
              <a:rPr lang="en-US" sz="1600" b="1" dirty="0"/>
              <a:t>“Software updates are sometimes an example of excess momentum (the term </a:t>
            </a:r>
            <a:r>
              <a:rPr lang="en-US" sz="1600" b="1" i="1" dirty="0"/>
              <a:t>forced upgrades</a:t>
            </a:r>
            <a:r>
              <a:rPr lang="en-US" sz="1600" b="1" dirty="0"/>
              <a:t> is also used in this context). Many users of Office 95 were quite satisfied with their version of the software. However, when a number of key players adopted Office 97, owners of Office 95 had an incentive to switch to Office 97 for reasons of compatibility. </a:t>
            </a:r>
          </a:p>
          <a:p>
            <a:pPr algn="ctr"/>
            <a:endParaRPr lang="en-US" sz="1600" b="1" dirty="0"/>
          </a:p>
          <a:p>
            <a:pPr algn="ctr"/>
            <a:r>
              <a:rPr lang="en-US" sz="1600" b="1" dirty="0"/>
              <a:t>This does not mean that, in the end, these users were made better off. They would probably prefer the initial situation when every user worked with Office 95. However, the new situation (everyone with Office 97) is better than sticking to Office 95 while the rest of the world switches to Office 97. Switching to Office 97 is then the lesser evil, as it were.”</a:t>
            </a:r>
          </a:p>
          <a:p>
            <a:pPr algn="ctr"/>
            <a:endParaRPr lang="en-US" sz="1600" b="1" dirty="0"/>
          </a:p>
          <a:p>
            <a:pPr algn="ctr"/>
            <a:endParaRPr lang="en-US" sz="1600" b="1" dirty="0"/>
          </a:p>
          <a:p>
            <a:pPr algn="r"/>
            <a:r>
              <a:rPr lang="en-US" sz="1600" b="1" dirty="0"/>
              <a:t>(p. 409)</a:t>
            </a:r>
          </a:p>
        </p:txBody>
      </p:sp>
    </p:spTree>
    <p:extLst>
      <p:ext uri="{BB962C8B-B14F-4D97-AF65-F5344CB8AC3E}">
        <p14:creationId xmlns:p14="http://schemas.microsoft.com/office/powerpoint/2010/main" val="109675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3"/>
          <p:cNvSpPr>
            <a:spLocks noGrp="1"/>
          </p:cNvSpPr>
          <p:nvPr>
            <p:ph type="sldNum" sz="quarter" idx="12"/>
          </p:nvPr>
        </p:nvSpPr>
        <p:spPr/>
        <p:txBody>
          <a:bodyPr/>
          <a:lstStyle/>
          <a:p>
            <a:fld id="{B7790A64-955A-470D-91CC-D4ABABCD2CE3}" type="slidenum">
              <a:rPr lang="it-IT"/>
              <a:pPr/>
              <a:t>26</a:t>
            </a:fld>
            <a:endParaRPr lang="it-IT"/>
          </a:p>
        </p:txBody>
      </p:sp>
      <p:sp>
        <p:nvSpPr>
          <p:cNvPr id="155652" name="Text Box 4"/>
          <p:cNvSpPr txBox="1">
            <a:spLocks noChangeArrowheads="1"/>
          </p:cNvSpPr>
          <p:nvPr/>
        </p:nvSpPr>
        <p:spPr bwMode="auto">
          <a:xfrm>
            <a:off x="1752600" y="304800"/>
            <a:ext cx="5410200" cy="1692771"/>
          </a:xfrm>
          <a:prstGeom prst="rect">
            <a:avLst/>
          </a:prstGeom>
          <a:noFill/>
          <a:ln w="9525">
            <a:noFill/>
            <a:miter lim="800000"/>
            <a:headEnd/>
            <a:tailEnd/>
          </a:ln>
          <a:effectLst/>
        </p:spPr>
        <p:txBody>
          <a:bodyPr>
            <a:spAutoFit/>
          </a:bodyPr>
          <a:lstStyle/>
          <a:p>
            <a:pPr algn="ctr">
              <a:spcBef>
                <a:spcPct val="50000"/>
              </a:spcBef>
            </a:pPr>
            <a:r>
              <a:rPr lang="en-US" sz="3200" b="1" dirty="0"/>
              <a:t>REFERENCES</a:t>
            </a:r>
          </a:p>
          <a:p>
            <a:pPr algn="ctr">
              <a:spcBef>
                <a:spcPct val="50000"/>
              </a:spcBef>
            </a:pPr>
            <a:r>
              <a:rPr lang="en-US" sz="1600" b="1" dirty="0"/>
              <a:t>(for case studies)</a:t>
            </a:r>
          </a:p>
          <a:p>
            <a:pPr algn="ctr">
              <a:spcBef>
                <a:spcPct val="50000"/>
              </a:spcBef>
            </a:pPr>
            <a:endParaRPr lang="en-US" sz="3200" b="1" dirty="0"/>
          </a:p>
        </p:txBody>
      </p:sp>
      <p:sp>
        <p:nvSpPr>
          <p:cNvPr id="2" name="Rettangolo 1"/>
          <p:cNvSpPr/>
          <p:nvPr/>
        </p:nvSpPr>
        <p:spPr>
          <a:xfrm>
            <a:off x="228600" y="1447800"/>
            <a:ext cx="8915400" cy="2492990"/>
          </a:xfrm>
          <a:prstGeom prst="rect">
            <a:avLst/>
          </a:prstGeom>
        </p:spPr>
        <p:txBody>
          <a:bodyPr wrap="square">
            <a:spAutoFit/>
          </a:bodyPr>
          <a:lstStyle/>
          <a:p>
            <a:pPr>
              <a:spcBef>
                <a:spcPct val="50000"/>
              </a:spcBef>
            </a:pPr>
            <a:r>
              <a:rPr lang="it-IT" b="1" dirty="0"/>
              <a:t>DVD</a:t>
            </a:r>
            <a:r>
              <a:rPr lang="it-IT" dirty="0"/>
              <a:t>: </a:t>
            </a:r>
            <a:r>
              <a:rPr lang="en-GB" dirty="0" err="1"/>
              <a:t>Dranove</a:t>
            </a:r>
            <a:r>
              <a:rPr lang="en-GB" dirty="0"/>
              <a:t>, D., &amp; </a:t>
            </a:r>
            <a:r>
              <a:rPr lang="en-GB" dirty="0" err="1"/>
              <a:t>Gandal</a:t>
            </a:r>
            <a:r>
              <a:rPr lang="en-GB" dirty="0"/>
              <a:t>, N. (2003). The DVD‐vs.‐DIVX standard war: Empirical evidence of network effects and preannouncement effects. </a:t>
            </a:r>
            <a:r>
              <a:rPr lang="en-GB" i="1" dirty="0"/>
              <a:t>Journal of Economics &amp; Management Strategy</a:t>
            </a:r>
            <a:r>
              <a:rPr lang="en-GB" dirty="0"/>
              <a:t>, </a:t>
            </a:r>
            <a:r>
              <a:rPr lang="en-GB" i="1" dirty="0"/>
              <a:t>12</a:t>
            </a:r>
            <a:r>
              <a:rPr lang="en-GB" dirty="0"/>
              <a:t>(3), 363-386.</a:t>
            </a:r>
          </a:p>
          <a:p>
            <a:pPr>
              <a:spcBef>
                <a:spcPct val="50000"/>
              </a:spcBef>
            </a:pPr>
            <a:r>
              <a:rPr lang="it-IT" b="1" dirty="0"/>
              <a:t>Blu </a:t>
            </a:r>
            <a:r>
              <a:rPr lang="it-IT" b="1" dirty="0" err="1"/>
              <a:t>Ray</a:t>
            </a:r>
            <a:r>
              <a:rPr lang="it-IT" dirty="0"/>
              <a:t>: </a:t>
            </a:r>
            <a:r>
              <a:rPr lang="en-GB" dirty="0" err="1"/>
              <a:t>Hagiu</a:t>
            </a:r>
            <a:r>
              <a:rPr lang="en-GB" dirty="0"/>
              <a:t>, A. (2010). The Last DVD Format War? </a:t>
            </a:r>
            <a:r>
              <a:rPr lang="en-GB" i="1" dirty="0"/>
              <a:t>HBS Case</a:t>
            </a:r>
            <a:r>
              <a:rPr lang="en-GB" dirty="0"/>
              <a:t>, (710-443).</a:t>
            </a:r>
            <a:endParaRPr lang="it-IT" b="1" dirty="0"/>
          </a:p>
        </p:txBody>
      </p:sp>
    </p:spTree>
    <p:extLst>
      <p:ext uri="{BB962C8B-B14F-4D97-AF65-F5344CB8AC3E}">
        <p14:creationId xmlns:p14="http://schemas.microsoft.com/office/powerpoint/2010/main" val="2121467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3"/>
          <p:cNvSpPr>
            <a:spLocks noGrp="1"/>
          </p:cNvSpPr>
          <p:nvPr>
            <p:ph type="sldNum" sz="quarter" idx="12"/>
          </p:nvPr>
        </p:nvSpPr>
        <p:spPr/>
        <p:txBody>
          <a:bodyPr/>
          <a:lstStyle/>
          <a:p>
            <a:fld id="{B7790A64-955A-470D-91CC-D4ABABCD2CE3}" type="slidenum">
              <a:rPr lang="it-IT"/>
              <a:pPr/>
              <a:t>27</a:t>
            </a:fld>
            <a:endParaRPr lang="it-IT"/>
          </a:p>
        </p:txBody>
      </p:sp>
      <p:sp>
        <p:nvSpPr>
          <p:cNvPr id="155652" name="Text Box 4"/>
          <p:cNvSpPr txBox="1">
            <a:spLocks noChangeArrowheads="1"/>
          </p:cNvSpPr>
          <p:nvPr/>
        </p:nvSpPr>
        <p:spPr bwMode="auto">
          <a:xfrm>
            <a:off x="1752600" y="304800"/>
            <a:ext cx="5410200" cy="954107"/>
          </a:xfrm>
          <a:prstGeom prst="rect">
            <a:avLst/>
          </a:prstGeom>
          <a:noFill/>
          <a:ln w="9525">
            <a:noFill/>
            <a:miter lim="800000"/>
            <a:headEnd/>
            <a:tailEnd/>
          </a:ln>
          <a:effectLst/>
        </p:spPr>
        <p:txBody>
          <a:bodyPr>
            <a:spAutoFit/>
          </a:bodyPr>
          <a:lstStyle/>
          <a:p>
            <a:pPr algn="ctr">
              <a:spcBef>
                <a:spcPct val="50000"/>
              </a:spcBef>
            </a:pPr>
            <a:r>
              <a:rPr lang="en-US" sz="3200" b="1" dirty="0"/>
              <a:t>ESSENTIAL REFERENCES</a:t>
            </a:r>
          </a:p>
          <a:p>
            <a:pPr algn="ctr">
              <a:spcBef>
                <a:spcPct val="50000"/>
              </a:spcBef>
            </a:pPr>
            <a:r>
              <a:rPr lang="en-US" sz="1600" b="1" dirty="0"/>
              <a:t>(for all lectures on network economics)</a:t>
            </a:r>
          </a:p>
        </p:txBody>
      </p:sp>
      <p:sp>
        <p:nvSpPr>
          <p:cNvPr id="155653" name="Text Box 5"/>
          <p:cNvSpPr txBox="1">
            <a:spLocks noChangeArrowheads="1"/>
          </p:cNvSpPr>
          <p:nvPr/>
        </p:nvSpPr>
        <p:spPr bwMode="auto">
          <a:xfrm>
            <a:off x="228600" y="1281127"/>
            <a:ext cx="8610600" cy="2862322"/>
          </a:xfrm>
          <a:prstGeom prst="rect">
            <a:avLst/>
          </a:prstGeom>
          <a:noFill/>
          <a:ln w="9525">
            <a:noFill/>
            <a:miter lim="800000"/>
            <a:headEnd/>
            <a:tailEnd/>
          </a:ln>
          <a:effectLst/>
        </p:spPr>
        <p:txBody>
          <a:bodyPr>
            <a:spAutoFit/>
          </a:bodyPr>
          <a:lstStyle/>
          <a:p>
            <a:pPr>
              <a:spcBef>
                <a:spcPct val="50000"/>
              </a:spcBef>
            </a:pPr>
            <a:r>
              <a:rPr lang="it-IT" dirty="0"/>
              <a:t>L. Cabral, </a:t>
            </a:r>
            <a:r>
              <a:rPr lang="it-IT" dirty="0" err="1"/>
              <a:t>Introduction</a:t>
            </a:r>
            <a:r>
              <a:rPr lang="it-IT" dirty="0"/>
              <a:t> to </a:t>
            </a:r>
            <a:r>
              <a:rPr lang="it-IT" i="1" dirty="0"/>
              <a:t>Industrial </a:t>
            </a:r>
            <a:r>
              <a:rPr lang="it-IT" i="1" dirty="0" err="1"/>
              <a:t>organization</a:t>
            </a:r>
            <a:r>
              <a:rPr lang="it-IT" i="1" dirty="0"/>
              <a:t>, I </a:t>
            </a:r>
            <a:r>
              <a:rPr lang="it-IT" i="1" dirty="0" err="1"/>
              <a:t>edition</a:t>
            </a:r>
            <a:r>
              <a:rPr lang="it-IT" i="1" dirty="0"/>
              <a:t>, </a:t>
            </a:r>
            <a:r>
              <a:rPr lang="it-IT" dirty="0"/>
              <a:t>2000, </a:t>
            </a:r>
            <a:r>
              <a:rPr lang="it-IT" dirty="0" err="1"/>
              <a:t>Chapter</a:t>
            </a:r>
            <a:r>
              <a:rPr lang="it-IT" dirty="0"/>
              <a:t> 16.</a:t>
            </a:r>
            <a:endParaRPr lang="it-IT" i="1" dirty="0"/>
          </a:p>
          <a:p>
            <a:pPr>
              <a:spcBef>
                <a:spcPct val="50000"/>
              </a:spcBef>
            </a:pPr>
            <a:r>
              <a:rPr lang="it-IT" dirty="0"/>
              <a:t>J. H. </a:t>
            </a:r>
            <a:r>
              <a:rPr lang="it-IT" dirty="0" err="1"/>
              <a:t>Rohlfs</a:t>
            </a:r>
            <a:r>
              <a:rPr lang="it-IT" dirty="0"/>
              <a:t>, 2001, </a:t>
            </a:r>
            <a:r>
              <a:rPr lang="it-IT" i="1" dirty="0" err="1"/>
              <a:t>Bandwagon</a:t>
            </a:r>
            <a:r>
              <a:rPr lang="it-IT" i="1" dirty="0"/>
              <a:t> </a:t>
            </a:r>
            <a:r>
              <a:rPr lang="it-IT" i="1" dirty="0" err="1"/>
              <a:t>effects</a:t>
            </a:r>
            <a:r>
              <a:rPr lang="it-IT" i="1" dirty="0"/>
              <a:t> in high-</a:t>
            </a:r>
            <a:r>
              <a:rPr lang="it-IT" i="1" dirty="0" err="1"/>
              <a:t>technology</a:t>
            </a:r>
            <a:r>
              <a:rPr lang="it-IT" i="1" dirty="0"/>
              <a:t> </a:t>
            </a:r>
            <a:r>
              <a:rPr lang="it-IT" i="1" dirty="0" err="1"/>
              <a:t>industries</a:t>
            </a:r>
            <a:r>
              <a:rPr lang="it-IT" dirty="0"/>
              <a:t>, MIT, Boston, </a:t>
            </a:r>
            <a:r>
              <a:rPr lang="it-IT" dirty="0" err="1"/>
              <a:t>Chapters</a:t>
            </a:r>
            <a:r>
              <a:rPr lang="it-IT" dirty="0"/>
              <a:t> 3,4,5.</a:t>
            </a:r>
          </a:p>
          <a:p>
            <a:pPr>
              <a:spcBef>
                <a:spcPct val="50000"/>
              </a:spcBef>
            </a:pPr>
            <a:r>
              <a:rPr lang="it-IT" dirty="0" err="1"/>
              <a:t>Additional</a:t>
            </a:r>
            <a:r>
              <a:rPr lang="it-IT" dirty="0"/>
              <a:t>:</a:t>
            </a:r>
          </a:p>
          <a:p>
            <a:pPr>
              <a:spcBef>
                <a:spcPct val="50000"/>
              </a:spcBef>
            </a:pPr>
            <a:r>
              <a:rPr lang="it-IT" dirty="0"/>
              <a:t>C. </a:t>
            </a:r>
            <a:r>
              <a:rPr lang="it-IT" dirty="0" err="1"/>
              <a:t>Shapiro</a:t>
            </a:r>
            <a:r>
              <a:rPr lang="it-IT" dirty="0"/>
              <a:t> e H. R. </a:t>
            </a:r>
            <a:r>
              <a:rPr lang="it-IT" dirty="0" err="1"/>
              <a:t>Varian</a:t>
            </a:r>
            <a:r>
              <a:rPr lang="it-IT" dirty="0"/>
              <a:t>, 1999, </a:t>
            </a:r>
            <a:r>
              <a:rPr lang="it-IT" i="1" dirty="0"/>
              <a:t>Information </a:t>
            </a:r>
            <a:r>
              <a:rPr lang="it-IT" i="1" dirty="0" err="1"/>
              <a:t>rules</a:t>
            </a:r>
            <a:r>
              <a:rPr lang="it-IT" dirty="0"/>
              <a:t>, ETAS Libri</a:t>
            </a:r>
          </a:p>
        </p:txBody>
      </p:sp>
      <p:sp>
        <p:nvSpPr>
          <p:cNvPr id="155654" name="Rectangle 6"/>
          <p:cNvSpPr>
            <a:spLocks noChangeArrowheads="1"/>
          </p:cNvSpPr>
          <p:nvPr/>
        </p:nvSpPr>
        <p:spPr bwMode="auto">
          <a:xfrm>
            <a:off x="212436" y="4343400"/>
            <a:ext cx="8781473" cy="2677656"/>
          </a:xfrm>
          <a:prstGeom prst="rect">
            <a:avLst/>
          </a:prstGeom>
          <a:noFill/>
          <a:ln w="9525">
            <a:noFill/>
            <a:miter lim="800000"/>
            <a:headEnd/>
            <a:tailEnd/>
          </a:ln>
          <a:effectLst/>
        </p:spPr>
        <p:txBody>
          <a:bodyPr wrap="square" anchor="ctr">
            <a:spAutoFit/>
          </a:bodyPr>
          <a:lstStyle/>
          <a:p>
            <a:r>
              <a:rPr lang="it-IT" dirty="0"/>
              <a:t>Peter </a:t>
            </a:r>
            <a:r>
              <a:rPr lang="it-IT" dirty="0" err="1"/>
              <a:t>Grindley</a:t>
            </a:r>
            <a:r>
              <a:rPr lang="it-IT" dirty="0"/>
              <a:t>, 1995, </a:t>
            </a:r>
            <a:r>
              <a:rPr lang="it-IT" i="1" dirty="0" err="1"/>
              <a:t>Standards</a:t>
            </a:r>
            <a:r>
              <a:rPr lang="it-IT" i="1" dirty="0"/>
              <a:t>, </a:t>
            </a:r>
            <a:r>
              <a:rPr lang="it-IT" i="1" dirty="0" err="1"/>
              <a:t>Strategy</a:t>
            </a:r>
            <a:r>
              <a:rPr lang="it-IT" i="1" dirty="0"/>
              <a:t>, and </a:t>
            </a:r>
            <a:r>
              <a:rPr lang="it-IT" i="1" dirty="0" err="1"/>
              <a:t>Policy,Cases</a:t>
            </a:r>
            <a:r>
              <a:rPr lang="it-IT" i="1" dirty="0"/>
              <a:t> and Stories, </a:t>
            </a:r>
            <a:r>
              <a:rPr lang="it-IT" dirty="0"/>
              <a:t>Oxford </a:t>
            </a:r>
            <a:r>
              <a:rPr lang="it-IT" dirty="0" err="1"/>
              <a:t>University</a:t>
            </a:r>
            <a:r>
              <a:rPr lang="it-IT" dirty="0"/>
              <a:t> Press.</a:t>
            </a:r>
          </a:p>
          <a:p>
            <a:endParaRPr lang="it-IT" dirty="0"/>
          </a:p>
          <a:p>
            <a:r>
              <a:rPr lang="it-IT" dirty="0"/>
              <a:t>L. Cabral, </a:t>
            </a:r>
            <a:r>
              <a:rPr lang="it-IT" dirty="0" err="1"/>
              <a:t>Introduction</a:t>
            </a:r>
            <a:r>
              <a:rPr lang="it-IT" dirty="0"/>
              <a:t> to </a:t>
            </a:r>
            <a:r>
              <a:rPr lang="it-IT" i="1" dirty="0"/>
              <a:t>Industrial </a:t>
            </a:r>
            <a:r>
              <a:rPr lang="it-IT" i="1" dirty="0" err="1"/>
              <a:t>organization</a:t>
            </a:r>
            <a:r>
              <a:rPr lang="it-IT" i="1" dirty="0"/>
              <a:t>, II </a:t>
            </a:r>
            <a:r>
              <a:rPr lang="it-IT" i="1" dirty="0" err="1"/>
              <a:t>edition</a:t>
            </a:r>
            <a:r>
              <a:rPr lang="it-IT" i="1" dirty="0"/>
              <a:t>, </a:t>
            </a:r>
            <a:r>
              <a:rPr lang="it-IT" dirty="0"/>
              <a:t>2018, </a:t>
            </a:r>
            <a:r>
              <a:rPr lang="it-IT" dirty="0" err="1"/>
              <a:t>Chapter</a:t>
            </a:r>
            <a:r>
              <a:rPr lang="it-IT" dirty="0"/>
              <a:t> 16.</a:t>
            </a:r>
            <a:endParaRPr lang="it-IT" i="1" dirty="0"/>
          </a:p>
          <a:p>
            <a:endParaRPr lang="it-IT" dirty="0"/>
          </a:p>
          <a:p>
            <a:endParaRPr lang="it-IT" dirty="0"/>
          </a:p>
        </p:txBody>
      </p:sp>
    </p:spTree>
    <p:extLst>
      <p:ext uri="{BB962C8B-B14F-4D97-AF65-F5344CB8AC3E}">
        <p14:creationId xmlns:p14="http://schemas.microsoft.com/office/powerpoint/2010/main" val="423910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3"/>
          <p:cNvSpPr>
            <a:spLocks noGrp="1"/>
          </p:cNvSpPr>
          <p:nvPr>
            <p:ph type="sldNum" sz="quarter" idx="12"/>
          </p:nvPr>
        </p:nvSpPr>
        <p:spPr/>
        <p:txBody>
          <a:bodyPr/>
          <a:lstStyle/>
          <a:p>
            <a:fld id="{CA9AA40B-94FC-412A-99D6-B458938A19A1}" type="slidenum">
              <a:rPr lang="it-IT"/>
              <a:pPr/>
              <a:t>3</a:t>
            </a:fld>
            <a:endParaRPr lang="it-IT"/>
          </a:p>
        </p:txBody>
      </p:sp>
      <p:pic>
        <p:nvPicPr>
          <p:cNvPr id="253954" name="Picture 2"/>
          <p:cNvPicPr>
            <a:picLocks noChangeAspect="1" noChangeArrowheads="1"/>
          </p:cNvPicPr>
          <p:nvPr/>
        </p:nvPicPr>
        <p:blipFill>
          <a:blip r:embed="rId2" cstate="print"/>
          <a:srcRect/>
          <a:stretch>
            <a:fillRect/>
          </a:stretch>
        </p:blipFill>
        <p:spPr bwMode="auto">
          <a:xfrm>
            <a:off x="395288" y="1332345"/>
            <a:ext cx="8353425" cy="4843463"/>
          </a:xfrm>
          <a:prstGeom prst="rect">
            <a:avLst/>
          </a:prstGeom>
          <a:noFill/>
          <a:ln w="9525">
            <a:noFill/>
            <a:miter lim="800000"/>
            <a:headEnd/>
            <a:tailEnd/>
          </a:ln>
          <a:effectLst/>
        </p:spPr>
      </p:pic>
      <p:sp>
        <p:nvSpPr>
          <p:cNvPr id="253955" name="Text Box 3"/>
          <p:cNvSpPr txBox="1">
            <a:spLocks noChangeArrowheads="1"/>
          </p:cNvSpPr>
          <p:nvPr/>
        </p:nvSpPr>
        <p:spPr bwMode="auto">
          <a:xfrm>
            <a:off x="152400" y="228600"/>
            <a:ext cx="8534400" cy="8509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dirty="0">
                <a:solidFill>
                  <a:srgbClr val="FF0000"/>
                </a:solidFill>
                <a:latin typeface="Book Antiqua" pitchFamily="18" charset="0"/>
                <a:cs typeface="Times New Roman" pitchFamily="18" charset="0"/>
              </a:rPr>
              <a:t>But in war (as in love) </a:t>
            </a:r>
            <a:r>
              <a:rPr lang="it-IT" sz="2000" b="1" dirty="0" err="1">
                <a:solidFill>
                  <a:srgbClr val="FF0000"/>
                </a:solidFill>
                <a:latin typeface="Book Antiqua" pitchFamily="18" charset="0"/>
                <a:cs typeface="Times New Roman" pitchFamily="18" charset="0"/>
              </a:rPr>
              <a:t>everything</a:t>
            </a:r>
            <a:r>
              <a:rPr lang="it-IT" sz="2000" b="1" dirty="0">
                <a:solidFill>
                  <a:srgbClr val="FF0000"/>
                </a:solidFill>
                <a:latin typeface="Book Antiqua" pitchFamily="18" charset="0"/>
                <a:cs typeface="Times New Roman" pitchFamily="18" charset="0"/>
              </a:rPr>
              <a:t> </a:t>
            </a:r>
            <a:r>
              <a:rPr lang="it-IT" sz="2000" b="1" dirty="0" err="1">
                <a:solidFill>
                  <a:srgbClr val="FF0000"/>
                </a:solidFill>
                <a:latin typeface="Book Antiqua" pitchFamily="18" charset="0"/>
                <a:cs typeface="Times New Roman" pitchFamily="18" charset="0"/>
              </a:rPr>
              <a:t>is</a:t>
            </a:r>
            <a:r>
              <a:rPr lang="it-IT" sz="2000" b="1" dirty="0">
                <a:solidFill>
                  <a:srgbClr val="FF0000"/>
                </a:solidFill>
                <a:latin typeface="Book Antiqua" pitchFamily="18" charset="0"/>
                <a:cs typeface="Times New Roman" pitchFamily="18" charset="0"/>
              </a:rPr>
              <a:t> possible………………..</a:t>
            </a:r>
          </a:p>
          <a:p>
            <a:pPr eaLnBrk="0" hangingPunct="0">
              <a:spcBef>
                <a:spcPct val="50000"/>
              </a:spcBef>
              <a:buClr>
                <a:schemeClr val="tx2"/>
              </a:buClr>
              <a:buSzPct val="75000"/>
              <a:buFont typeface="Monotype Sorts" pitchFamily="2" charset="2"/>
              <a:buNone/>
            </a:pPr>
            <a:r>
              <a:rPr lang="it-IT" sz="2000" b="1" dirty="0">
                <a:solidFill>
                  <a:srgbClr val="FF0000"/>
                </a:solidFill>
                <a:latin typeface="Book Antiqua" pitchFamily="18" charset="0"/>
                <a:cs typeface="Times New Roman" pitchFamily="18" charset="0"/>
              </a:rPr>
              <a:t>2) The “</a:t>
            </a:r>
            <a:r>
              <a:rPr lang="it-IT" sz="2000" b="1" dirty="0" err="1">
                <a:solidFill>
                  <a:srgbClr val="FF0000"/>
                </a:solidFill>
                <a:latin typeface="Book Antiqua" pitchFamily="18" charset="0"/>
                <a:cs typeface="Times New Roman" pitchFamily="18" charset="0"/>
              </a:rPr>
              <a:t>fake</a:t>
            </a:r>
            <a:r>
              <a:rPr lang="it-IT" sz="2000" b="1" dirty="0">
                <a:solidFill>
                  <a:srgbClr val="FF0000"/>
                </a:solidFill>
                <a:latin typeface="Book Antiqua" pitchFamily="18" charset="0"/>
                <a:cs typeface="Times New Roman" pitchFamily="18" charset="0"/>
              </a:rPr>
              <a:t>” war </a:t>
            </a:r>
            <a:r>
              <a:rPr lang="it-IT" sz="2000" b="1" dirty="0" err="1">
                <a:solidFill>
                  <a:srgbClr val="FF0000"/>
                </a:solidFill>
                <a:latin typeface="Book Antiqua" pitchFamily="18" charset="0"/>
                <a:cs typeface="Times New Roman" pitchFamily="18" charset="0"/>
              </a:rPr>
              <a:t>between</a:t>
            </a:r>
            <a:r>
              <a:rPr lang="it-IT" sz="2000" b="1" dirty="0">
                <a:solidFill>
                  <a:srgbClr val="FF0000"/>
                </a:solidFill>
                <a:latin typeface="Book Antiqua" pitchFamily="18" charset="0"/>
                <a:cs typeface="Times New Roman" pitchFamily="18" charset="0"/>
              </a:rPr>
              <a:t> DVD and DIVX: the use of vaporware</a:t>
            </a:r>
          </a:p>
        </p:txBody>
      </p:sp>
    </p:spTree>
    <p:extLst>
      <p:ext uri="{BB962C8B-B14F-4D97-AF65-F5344CB8AC3E}">
        <p14:creationId xmlns:p14="http://schemas.microsoft.com/office/powerpoint/2010/main" val="182055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3"/>
          <p:cNvSpPr>
            <a:spLocks noGrp="1"/>
          </p:cNvSpPr>
          <p:nvPr>
            <p:ph type="sldNum" sz="quarter" idx="12"/>
          </p:nvPr>
        </p:nvSpPr>
        <p:spPr/>
        <p:txBody>
          <a:bodyPr/>
          <a:lstStyle/>
          <a:p>
            <a:fld id="{84D1E51B-2AFB-4578-B71C-4CF0FF944AD9}" type="slidenum">
              <a:rPr lang="it-IT"/>
              <a:pPr/>
              <a:t>4</a:t>
            </a:fld>
            <a:endParaRPr lang="it-IT"/>
          </a:p>
        </p:txBody>
      </p:sp>
      <p:pic>
        <p:nvPicPr>
          <p:cNvPr id="254978" name="Picture 2"/>
          <p:cNvPicPr>
            <a:picLocks noChangeAspect="1" noChangeArrowheads="1"/>
          </p:cNvPicPr>
          <p:nvPr/>
        </p:nvPicPr>
        <p:blipFill>
          <a:blip r:embed="rId2" cstate="print"/>
          <a:srcRect/>
          <a:stretch>
            <a:fillRect/>
          </a:stretch>
        </p:blipFill>
        <p:spPr bwMode="auto">
          <a:xfrm>
            <a:off x="838200" y="1905000"/>
            <a:ext cx="6338888" cy="4419600"/>
          </a:xfrm>
          <a:prstGeom prst="rect">
            <a:avLst/>
          </a:prstGeom>
          <a:noFill/>
          <a:ln w="9525">
            <a:noFill/>
            <a:miter lim="800000"/>
            <a:headEnd/>
            <a:tailEnd/>
          </a:ln>
          <a:effectLst/>
        </p:spPr>
      </p:pic>
      <p:pic>
        <p:nvPicPr>
          <p:cNvPr id="254979" name="Picture 3"/>
          <p:cNvPicPr>
            <a:picLocks noChangeAspect="1" noChangeArrowheads="1"/>
          </p:cNvPicPr>
          <p:nvPr/>
        </p:nvPicPr>
        <p:blipFill>
          <a:blip r:embed="rId3" cstate="print"/>
          <a:srcRect/>
          <a:stretch>
            <a:fillRect/>
          </a:stretch>
        </p:blipFill>
        <p:spPr bwMode="auto">
          <a:xfrm>
            <a:off x="685800" y="838200"/>
            <a:ext cx="7391400" cy="885825"/>
          </a:xfrm>
          <a:prstGeom prst="rect">
            <a:avLst/>
          </a:prstGeom>
          <a:noFill/>
          <a:ln w="9525">
            <a:noFill/>
            <a:miter lim="800000"/>
            <a:headEnd/>
            <a:tailEnd/>
          </a:ln>
          <a:effectLst/>
        </p:spPr>
      </p:pic>
      <p:sp>
        <p:nvSpPr>
          <p:cNvPr id="254980" name="Text Box 4"/>
          <p:cNvSpPr txBox="1">
            <a:spLocks noChangeArrowheads="1"/>
          </p:cNvSpPr>
          <p:nvPr/>
        </p:nvSpPr>
        <p:spPr bwMode="auto">
          <a:xfrm>
            <a:off x="762000" y="228600"/>
            <a:ext cx="7467600" cy="457200"/>
          </a:xfrm>
          <a:prstGeom prst="rect">
            <a:avLst/>
          </a:prstGeom>
          <a:noFill/>
          <a:ln w="9525">
            <a:noFill/>
            <a:miter lim="800000"/>
            <a:headEnd/>
            <a:tailEnd/>
          </a:ln>
          <a:effectLst/>
        </p:spPr>
        <p:txBody>
          <a:bodyPr>
            <a:spAutoFit/>
          </a:bodyPr>
          <a:lstStyle/>
          <a:p>
            <a:pPr>
              <a:spcBef>
                <a:spcPct val="50000"/>
              </a:spcBef>
            </a:pPr>
            <a:r>
              <a:rPr lang="it-IT"/>
              <a:t>From Dranove e Gandal (2003, JEMS)</a:t>
            </a:r>
          </a:p>
        </p:txBody>
      </p:sp>
    </p:spTree>
    <p:extLst>
      <p:ext uri="{BB962C8B-B14F-4D97-AF65-F5344CB8AC3E}">
        <p14:creationId xmlns:p14="http://schemas.microsoft.com/office/powerpoint/2010/main" val="9026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egnaposto numero diapositiva 3"/>
          <p:cNvSpPr>
            <a:spLocks noGrp="1"/>
          </p:cNvSpPr>
          <p:nvPr>
            <p:ph type="sldNum" sz="quarter" idx="12"/>
          </p:nvPr>
        </p:nvSpPr>
        <p:spPr/>
        <p:txBody>
          <a:bodyPr/>
          <a:lstStyle/>
          <a:p>
            <a:fld id="{E1737523-4164-4974-BC8A-30F3C3CC47C8}" type="slidenum">
              <a:rPr lang="it-IT"/>
              <a:pPr/>
              <a:t>5</a:t>
            </a:fld>
            <a:endParaRPr lang="it-IT"/>
          </a:p>
        </p:txBody>
      </p:sp>
      <p:sp>
        <p:nvSpPr>
          <p:cNvPr id="256002" name="Text Box 2"/>
          <p:cNvSpPr txBox="1">
            <a:spLocks noChangeArrowheads="1"/>
          </p:cNvSpPr>
          <p:nvPr/>
        </p:nvSpPr>
        <p:spPr bwMode="auto">
          <a:xfrm>
            <a:off x="381000" y="530946"/>
            <a:ext cx="8534400" cy="830997"/>
          </a:xfrm>
          <a:prstGeom prst="rect">
            <a:avLst/>
          </a:prstGeom>
          <a:noFill/>
          <a:ln w="9525">
            <a:noFill/>
            <a:miter lim="800000"/>
            <a:headEnd/>
            <a:tailEnd/>
          </a:ln>
          <a:effectLst/>
        </p:spPr>
        <p:txBody>
          <a:bodyPr>
            <a:spAutoFit/>
          </a:bodyPr>
          <a:lstStyle/>
          <a:p>
            <a:pPr algn="ctr">
              <a:spcBef>
                <a:spcPct val="50000"/>
              </a:spcBef>
            </a:pPr>
            <a:r>
              <a:rPr lang="it-IT" dirty="0" err="1"/>
              <a:t>Was</a:t>
            </a:r>
            <a:r>
              <a:rPr lang="it-IT" dirty="0"/>
              <a:t> the </a:t>
            </a:r>
            <a:r>
              <a:rPr lang="it-IT" i="1" dirty="0" err="1"/>
              <a:t>one</a:t>
            </a:r>
            <a:r>
              <a:rPr lang="it-IT" i="1" dirty="0"/>
              <a:t>-way </a:t>
            </a:r>
            <a:r>
              <a:rPr lang="it-IT" i="1" dirty="0" err="1"/>
              <a:t>compatibility</a:t>
            </a:r>
            <a:r>
              <a:rPr lang="it-IT" dirty="0"/>
              <a:t> strategy as </a:t>
            </a:r>
            <a:r>
              <a:rPr lang="it-IT" dirty="0" err="1"/>
              <a:t>pursued</a:t>
            </a:r>
            <a:r>
              <a:rPr lang="it-IT" dirty="0"/>
              <a:t> by Circuit City a </a:t>
            </a:r>
            <a:r>
              <a:rPr lang="it-IT" dirty="0" err="1"/>
              <a:t>nice</a:t>
            </a:r>
            <a:r>
              <a:rPr lang="it-IT" dirty="0"/>
              <a:t> </a:t>
            </a:r>
            <a:r>
              <a:rPr lang="it-IT" dirty="0" err="1"/>
              <a:t>move</a:t>
            </a:r>
            <a:r>
              <a:rPr lang="it-IT" dirty="0"/>
              <a:t>? How </a:t>
            </a:r>
            <a:r>
              <a:rPr lang="it-IT" dirty="0" err="1"/>
              <a:t>could</a:t>
            </a:r>
            <a:r>
              <a:rPr lang="it-IT" dirty="0"/>
              <a:t> have been </a:t>
            </a:r>
            <a:r>
              <a:rPr lang="it-IT" dirty="0" err="1"/>
              <a:t>improved</a:t>
            </a:r>
            <a:r>
              <a:rPr lang="it-IT" dirty="0"/>
              <a:t>?</a:t>
            </a:r>
          </a:p>
        </p:txBody>
      </p:sp>
      <p:sp>
        <p:nvSpPr>
          <p:cNvPr id="256003" name="Oval 3"/>
          <p:cNvSpPr>
            <a:spLocks noChangeArrowheads="1"/>
          </p:cNvSpPr>
          <p:nvPr/>
        </p:nvSpPr>
        <p:spPr bwMode="auto">
          <a:xfrm>
            <a:off x="457198" y="1409700"/>
            <a:ext cx="3011055" cy="15621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004" name="Text Box 4"/>
          <p:cNvSpPr txBox="1">
            <a:spLocks noChangeArrowheads="1"/>
          </p:cNvSpPr>
          <p:nvPr/>
        </p:nvSpPr>
        <p:spPr bwMode="auto">
          <a:xfrm>
            <a:off x="1600200" y="1780309"/>
            <a:ext cx="1066800" cy="457200"/>
          </a:xfrm>
          <a:prstGeom prst="rect">
            <a:avLst/>
          </a:prstGeom>
          <a:noFill/>
          <a:ln w="9525">
            <a:noFill/>
            <a:miter lim="800000"/>
            <a:headEnd/>
            <a:tailEnd/>
          </a:ln>
          <a:effectLst/>
        </p:spPr>
        <p:txBody>
          <a:bodyPr>
            <a:spAutoFit/>
          </a:bodyPr>
          <a:lstStyle/>
          <a:p>
            <a:pPr>
              <a:spcBef>
                <a:spcPct val="50000"/>
              </a:spcBef>
            </a:pPr>
            <a:r>
              <a:rPr lang="it-IT" dirty="0"/>
              <a:t>DVD</a:t>
            </a:r>
          </a:p>
        </p:txBody>
      </p:sp>
      <p:sp>
        <p:nvSpPr>
          <p:cNvPr id="256005" name="Oval 5"/>
          <p:cNvSpPr>
            <a:spLocks noChangeArrowheads="1"/>
          </p:cNvSpPr>
          <p:nvPr/>
        </p:nvSpPr>
        <p:spPr bwMode="auto">
          <a:xfrm>
            <a:off x="438724" y="3562927"/>
            <a:ext cx="3048001" cy="1676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006" name="Text Box 6"/>
          <p:cNvSpPr txBox="1">
            <a:spLocks noChangeArrowheads="1"/>
          </p:cNvSpPr>
          <p:nvPr/>
        </p:nvSpPr>
        <p:spPr bwMode="auto">
          <a:xfrm>
            <a:off x="1224972" y="4191000"/>
            <a:ext cx="2057400" cy="457200"/>
          </a:xfrm>
          <a:prstGeom prst="rect">
            <a:avLst/>
          </a:prstGeom>
          <a:noFill/>
          <a:ln w="9525">
            <a:noFill/>
            <a:miter lim="800000"/>
            <a:headEnd/>
            <a:tailEnd/>
          </a:ln>
          <a:effectLst/>
        </p:spPr>
        <p:txBody>
          <a:bodyPr>
            <a:spAutoFit/>
          </a:bodyPr>
          <a:lstStyle/>
          <a:p>
            <a:pPr>
              <a:spcBef>
                <a:spcPct val="50000"/>
              </a:spcBef>
            </a:pPr>
            <a:r>
              <a:rPr lang="it-IT" dirty="0"/>
              <a:t>DVD movies</a:t>
            </a:r>
          </a:p>
        </p:txBody>
      </p:sp>
      <p:sp>
        <p:nvSpPr>
          <p:cNvPr id="256007" name="Line 7"/>
          <p:cNvSpPr>
            <a:spLocks noChangeShapeType="1"/>
          </p:cNvSpPr>
          <p:nvPr/>
        </p:nvSpPr>
        <p:spPr bwMode="auto">
          <a:xfrm>
            <a:off x="1953489" y="2971800"/>
            <a:ext cx="0" cy="533400"/>
          </a:xfrm>
          <a:prstGeom prst="line">
            <a:avLst/>
          </a:prstGeom>
          <a:noFill/>
          <a:ln w="9525">
            <a:solidFill>
              <a:schemeClr val="tx1"/>
            </a:solidFill>
            <a:round/>
            <a:headEnd type="triangle" w="med" len="med"/>
            <a:tailEnd/>
          </a:ln>
          <a:effectLst/>
        </p:spPr>
        <p:txBody>
          <a:bodyPr/>
          <a:lstStyle/>
          <a:p>
            <a:endParaRPr lang="en-US"/>
          </a:p>
        </p:txBody>
      </p:sp>
      <p:sp>
        <p:nvSpPr>
          <p:cNvPr id="256008" name="Oval 8"/>
          <p:cNvSpPr>
            <a:spLocks noChangeArrowheads="1"/>
          </p:cNvSpPr>
          <p:nvPr/>
        </p:nvSpPr>
        <p:spPr bwMode="auto">
          <a:xfrm>
            <a:off x="5710382" y="1376794"/>
            <a:ext cx="1752600" cy="12192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56009" name="Text Box 9"/>
          <p:cNvSpPr txBox="1">
            <a:spLocks noChangeArrowheads="1"/>
          </p:cNvSpPr>
          <p:nvPr/>
        </p:nvSpPr>
        <p:spPr bwMode="auto">
          <a:xfrm>
            <a:off x="6128327" y="1790700"/>
            <a:ext cx="1066800" cy="457200"/>
          </a:xfrm>
          <a:prstGeom prst="rect">
            <a:avLst/>
          </a:prstGeom>
          <a:noFill/>
          <a:ln w="9525">
            <a:noFill/>
            <a:miter lim="800000"/>
            <a:headEnd/>
            <a:tailEnd/>
          </a:ln>
          <a:effectLst/>
        </p:spPr>
        <p:txBody>
          <a:bodyPr>
            <a:spAutoFit/>
          </a:bodyPr>
          <a:lstStyle/>
          <a:p>
            <a:pPr>
              <a:spcBef>
                <a:spcPct val="50000"/>
              </a:spcBef>
            </a:pPr>
            <a:r>
              <a:rPr lang="it-IT" dirty="0"/>
              <a:t>DIVX</a:t>
            </a:r>
          </a:p>
        </p:txBody>
      </p:sp>
      <p:sp>
        <p:nvSpPr>
          <p:cNvPr id="256010" name="Oval 10"/>
          <p:cNvSpPr>
            <a:spLocks noChangeArrowheads="1"/>
          </p:cNvSpPr>
          <p:nvPr/>
        </p:nvSpPr>
        <p:spPr bwMode="auto">
          <a:xfrm>
            <a:off x="5859318" y="3162644"/>
            <a:ext cx="1371600" cy="12192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56011" name="Text Box 11"/>
          <p:cNvSpPr txBox="1">
            <a:spLocks noChangeArrowheads="1"/>
          </p:cNvSpPr>
          <p:nvPr/>
        </p:nvSpPr>
        <p:spPr bwMode="auto">
          <a:xfrm>
            <a:off x="6015182" y="3687015"/>
            <a:ext cx="1143000" cy="276999"/>
          </a:xfrm>
          <a:prstGeom prst="rect">
            <a:avLst/>
          </a:prstGeom>
          <a:noFill/>
          <a:ln w="9525">
            <a:noFill/>
            <a:miter lim="800000"/>
            <a:headEnd/>
            <a:tailEnd/>
          </a:ln>
          <a:effectLst/>
        </p:spPr>
        <p:txBody>
          <a:bodyPr wrap="square">
            <a:spAutoFit/>
          </a:bodyPr>
          <a:lstStyle/>
          <a:p>
            <a:pPr>
              <a:spcBef>
                <a:spcPct val="50000"/>
              </a:spcBef>
            </a:pPr>
            <a:r>
              <a:rPr lang="it-IT" sz="1200" dirty="0"/>
              <a:t>DIVX movies</a:t>
            </a:r>
          </a:p>
        </p:txBody>
      </p:sp>
      <p:sp>
        <p:nvSpPr>
          <p:cNvPr id="256012" name="Line 12"/>
          <p:cNvSpPr>
            <a:spLocks noChangeShapeType="1"/>
          </p:cNvSpPr>
          <p:nvPr/>
        </p:nvSpPr>
        <p:spPr bwMode="auto">
          <a:xfrm>
            <a:off x="6553200" y="2595994"/>
            <a:ext cx="0" cy="566650"/>
          </a:xfrm>
          <a:prstGeom prst="line">
            <a:avLst/>
          </a:prstGeom>
          <a:noFill/>
          <a:ln w="9525">
            <a:solidFill>
              <a:schemeClr val="tx1"/>
            </a:solidFill>
            <a:round/>
            <a:headEnd type="triangle" w="med" len="med"/>
            <a:tailEnd/>
          </a:ln>
          <a:effectLst/>
        </p:spPr>
        <p:txBody>
          <a:bodyPr/>
          <a:lstStyle/>
          <a:p>
            <a:endParaRPr lang="en-US"/>
          </a:p>
        </p:txBody>
      </p:sp>
      <p:sp>
        <p:nvSpPr>
          <p:cNvPr id="256013" name="Line 13"/>
          <p:cNvSpPr>
            <a:spLocks noChangeShapeType="1"/>
          </p:cNvSpPr>
          <p:nvPr/>
        </p:nvSpPr>
        <p:spPr bwMode="auto">
          <a:xfrm flipV="1">
            <a:off x="1953489" y="2362200"/>
            <a:ext cx="3913911" cy="1143000"/>
          </a:xfrm>
          <a:prstGeom prst="line">
            <a:avLst/>
          </a:prstGeom>
          <a:noFill/>
          <a:ln w="9525">
            <a:solidFill>
              <a:schemeClr val="tx1"/>
            </a:solidFill>
            <a:round/>
            <a:headEnd/>
            <a:tailEnd type="triangle" w="med" len="med"/>
          </a:ln>
          <a:effectLst/>
        </p:spPr>
        <p:txBody>
          <a:bodyPr/>
          <a:lstStyle/>
          <a:p>
            <a:endParaRPr lang="en-US"/>
          </a:p>
        </p:txBody>
      </p:sp>
      <p:sp>
        <p:nvSpPr>
          <p:cNvPr id="256014" name="Text Box 14"/>
          <p:cNvSpPr txBox="1">
            <a:spLocks noChangeArrowheads="1"/>
          </p:cNvSpPr>
          <p:nvPr/>
        </p:nvSpPr>
        <p:spPr bwMode="auto">
          <a:xfrm>
            <a:off x="1752600" y="-80241"/>
            <a:ext cx="5334000" cy="641350"/>
          </a:xfrm>
          <a:prstGeom prst="rect">
            <a:avLst/>
          </a:prstGeom>
          <a:noFill/>
          <a:ln w="9525">
            <a:noFill/>
            <a:miter lim="800000"/>
            <a:headEnd/>
            <a:tailEnd/>
          </a:ln>
          <a:effectLst/>
        </p:spPr>
        <p:txBody>
          <a:bodyPr>
            <a:spAutoFit/>
          </a:bodyPr>
          <a:lstStyle/>
          <a:p>
            <a:pPr algn="ctr">
              <a:spcBef>
                <a:spcPct val="50000"/>
              </a:spcBef>
            </a:pPr>
            <a:r>
              <a:rPr lang="it-IT" sz="3600" b="1" dirty="0"/>
              <a:t>Question </a:t>
            </a:r>
          </a:p>
        </p:txBody>
      </p:sp>
      <p:pic>
        <p:nvPicPr>
          <p:cNvPr id="4" name="Immagine 3"/>
          <p:cNvPicPr>
            <a:picLocks noChangeAspect="1"/>
          </p:cNvPicPr>
          <p:nvPr/>
        </p:nvPicPr>
        <p:blipFill>
          <a:blip r:embed="rId2"/>
          <a:stretch>
            <a:fillRect/>
          </a:stretch>
        </p:blipFill>
        <p:spPr>
          <a:xfrm>
            <a:off x="4191000" y="4514129"/>
            <a:ext cx="4903216" cy="2343871"/>
          </a:xfrm>
          <a:prstGeom prst="rect">
            <a:avLst/>
          </a:prstGeom>
        </p:spPr>
      </p:pic>
      <p:sp>
        <p:nvSpPr>
          <p:cNvPr id="2" name="CasellaDiTesto 1"/>
          <p:cNvSpPr txBox="1"/>
          <p:nvPr/>
        </p:nvSpPr>
        <p:spPr>
          <a:xfrm>
            <a:off x="0" y="5874603"/>
            <a:ext cx="4191000" cy="830997"/>
          </a:xfrm>
          <a:prstGeom prst="rect">
            <a:avLst/>
          </a:prstGeom>
          <a:noFill/>
          <a:ln>
            <a:solidFill>
              <a:schemeClr val="accent1"/>
            </a:solidFill>
          </a:ln>
        </p:spPr>
        <p:txBody>
          <a:bodyPr wrap="square" rtlCol="0">
            <a:spAutoFit/>
          </a:bodyPr>
          <a:lstStyle/>
          <a:p>
            <a:r>
              <a:rPr lang="en-US" sz="1600" dirty="0"/>
              <a:t>From Church &amp; </a:t>
            </a:r>
            <a:r>
              <a:rPr lang="en-US" sz="1600" dirty="0" err="1"/>
              <a:t>Gandal</a:t>
            </a:r>
            <a:r>
              <a:rPr lang="en-US" sz="1600" dirty="0"/>
              <a:t> (2004): “DIVX failed (..) because there was little software written </a:t>
            </a:r>
            <a:r>
              <a:rPr lang="en-US" sz="1600" b="1" dirty="0"/>
              <a:t>exclusively</a:t>
            </a:r>
            <a:r>
              <a:rPr lang="en-US" sz="1600" dirty="0"/>
              <a:t> for its technology”</a:t>
            </a:r>
          </a:p>
        </p:txBody>
      </p:sp>
      <p:cxnSp>
        <p:nvCxnSpPr>
          <p:cNvPr id="5" name="Connettore 2 4"/>
          <p:cNvCxnSpPr/>
          <p:nvPr/>
        </p:nvCxnSpPr>
        <p:spPr>
          <a:xfrm>
            <a:off x="4191000" y="6172200"/>
            <a:ext cx="1247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43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8E0B290A-7933-4932-B5FF-43BC5C4DA05A}" type="slidenum">
              <a:rPr lang="it-IT" smtClean="0"/>
              <a:pPr>
                <a:defRPr/>
              </a:pPr>
              <a:t>6</a:t>
            </a:fld>
            <a:endParaRPr lang="it-IT"/>
          </a:p>
        </p:txBody>
      </p:sp>
      <p:pic>
        <p:nvPicPr>
          <p:cNvPr id="196610" name="Picture 2"/>
          <p:cNvPicPr>
            <a:picLocks noChangeAspect="1" noChangeArrowheads="1"/>
          </p:cNvPicPr>
          <p:nvPr/>
        </p:nvPicPr>
        <p:blipFill>
          <a:blip r:embed="rId2" cstate="print"/>
          <a:srcRect/>
          <a:stretch>
            <a:fillRect/>
          </a:stretch>
        </p:blipFill>
        <p:spPr bwMode="auto">
          <a:xfrm>
            <a:off x="609600" y="1447800"/>
            <a:ext cx="7505700" cy="4143375"/>
          </a:xfrm>
          <a:prstGeom prst="rect">
            <a:avLst/>
          </a:prstGeom>
          <a:noFill/>
          <a:ln w="9525">
            <a:noFill/>
            <a:miter lim="800000"/>
            <a:headEnd/>
            <a:tailEnd/>
          </a:ln>
        </p:spPr>
      </p:pic>
      <p:sp>
        <p:nvSpPr>
          <p:cNvPr id="4" name="CasellaDiTesto 3"/>
          <p:cNvSpPr txBox="1"/>
          <p:nvPr/>
        </p:nvSpPr>
        <p:spPr>
          <a:xfrm>
            <a:off x="381000" y="0"/>
            <a:ext cx="8229600" cy="1200329"/>
          </a:xfrm>
          <a:prstGeom prst="rect">
            <a:avLst/>
          </a:prstGeom>
          <a:noFill/>
        </p:spPr>
        <p:txBody>
          <a:bodyPr wrap="square" rtlCol="0">
            <a:spAutoFit/>
          </a:bodyPr>
          <a:lstStyle/>
          <a:p>
            <a:endParaRPr lang="en-US" dirty="0"/>
          </a:p>
          <a:p>
            <a:pPr algn="ctr"/>
            <a:r>
              <a:rPr lang="en-US" dirty="0">
                <a:solidFill>
                  <a:srgbClr val="FF0000"/>
                </a:solidFill>
              </a:rPr>
              <a:t> 3) Sony “vendetta”: THE BLU-RAY VS. HD-DVD STANDARDS WAR </a:t>
            </a:r>
          </a:p>
        </p:txBody>
      </p:sp>
    </p:spTree>
    <p:extLst>
      <p:ext uri="{BB962C8B-B14F-4D97-AF65-F5344CB8AC3E}">
        <p14:creationId xmlns:p14="http://schemas.microsoft.com/office/powerpoint/2010/main" val="30826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8E0B290A-7933-4932-B5FF-43BC5C4DA05A}" type="slidenum">
              <a:rPr lang="it-IT" smtClean="0"/>
              <a:pPr>
                <a:defRPr/>
              </a:pPr>
              <a:t>7</a:t>
            </a:fld>
            <a:endParaRPr lang="it-IT"/>
          </a:p>
        </p:txBody>
      </p:sp>
      <p:pic>
        <p:nvPicPr>
          <p:cNvPr id="7" name="Picture 2"/>
          <p:cNvPicPr>
            <a:picLocks noChangeAspect="1" noChangeArrowheads="1"/>
          </p:cNvPicPr>
          <p:nvPr/>
        </p:nvPicPr>
        <p:blipFill>
          <a:blip r:embed="rId2" cstate="print"/>
          <a:srcRect/>
          <a:stretch>
            <a:fillRect/>
          </a:stretch>
        </p:blipFill>
        <p:spPr bwMode="auto">
          <a:xfrm>
            <a:off x="1752600" y="1219200"/>
            <a:ext cx="5314950" cy="1752600"/>
          </a:xfrm>
          <a:prstGeom prst="rect">
            <a:avLst/>
          </a:prstGeom>
          <a:noFill/>
          <a:ln w="9525">
            <a:noFill/>
            <a:miter lim="800000"/>
            <a:headEnd/>
            <a:tailEnd/>
          </a:ln>
        </p:spPr>
      </p:pic>
      <p:sp>
        <p:nvSpPr>
          <p:cNvPr id="8" name="CasellaDiTesto 7"/>
          <p:cNvSpPr txBox="1"/>
          <p:nvPr/>
        </p:nvSpPr>
        <p:spPr>
          <a:xfrm>
            <a:off x="1371600" y="457200"/>
            <a:ext cx="6400800" cy="461665"/>
          </a:xfrm>
          <a:prstGeom prst="rect">
            <a:avLst/>
          </a:prstGeom>
          <a:noFill/>
        </p:spPr>
        <p:txBody>
          <a:bodyPr wrap="square" rtlCol="0">
            <a:spAutoFit/>
          </a:bodyPr>
          <a:lstStyle/>
          <a:p>
            <a:pPr algn="ctr"/>
            <a:r>
              <a:rPr lang="en-US" dirty="0">
                <a:solidFill>
                  <a:srgbClr val="FF0000"/>
                </a:solidFill>
              </a:rPr>
              <a:t>Search for an agreement</a:t>
            </a:r>
          </a:p>
        </p:txBody>
      </p:sp>
      <p:pic>
        <p:nvPicPr>
          <p:cNvPr id="9" name="Picture 3"/>
          <p:cNvPicPr>
            <a:picLocks noChangeAspect="1" noChangeArrowheads="1"/>
          </p:cNvPicPr>
          <p:nvPr/>
        </p:nvPicPr>
        <p:blipFill>
          <a:blip r:embed="rId3" cstate="print"/>
          <a:srcRect/>
          <a:stretch>
            <a:fillRect/>
          </a:stretch>
        </p:blipFill>
        <p:spPr bwMode="auto">
          <a:xfrm>
            <a:off x="3276600" y="2895600"/>
            <a:ext cx="2743200" cy="1419225"/>
          </a:xfrm>
          <a:prstGeom prst="rect">
            <a:avLst/>
          </a:prstGeom>
          <a:noFill/>
          <a:ln w="9525">
            <a:noFill/>
            <a:miter lim="800000"/>
            <a:headEnd/>
            <a:tailEnd/>
          </a:ln>
        </p:spPr>
      </p:pic>
      <p:sp>
        <p:nvSpPr>
          <p:cNvPr id="10" name="Freccia in giù 9"/>
          <p:cNvSpPr/>
          <p:nvPr/>
        </p:nvSpPr>
        <p:spPr>
          <a:xfrm>
            <a:off x="4343400" y="4419600"/>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sellaDiTesto 10"/>
          <p:cNvSpPr txBox="1"/>
          <p:nvPr/>
        </p:nvSpPr>
        <p:spPr>
          <a:xfrm>
            <a:off x="533400" y="5288340"/>
            <a:ext cx="8077200" cy="1569660"/>
          </a:xfrm>
          <a:prstGeom prst="rect">
            <a:avLst/>
          </a:prstGeom>
          <a:noFill/>
        </p:spPr>
        <p:txBody>
          <a:bodyPr wrap="square" rtlCol="0">
            <a:spAutoFit/>
          </a:bodyPr>
          <a:lstStyle/>
          <a:p>
            <a:pPr algn="ctr"/>
            <a:r>
              <a:rPr lang="en-US" dirty="0"/>
              <a:t>August 2005: </a:t>
            </a:r>
          </a:p>
          <a:p>
            <a:pPr algn="ctr"/>
            <a:r>
              <a:rPr lang="en-US" b="1" dirty="0"/>
              <a:t>Failure due to the fact that the two were too different formats: too large sunk investments to lose and/or too high absorption costs to incur for the “follower”</a:t>
            </a:r>
          </a:p>
        </p:txBody>
      </p:sp>
    </p:spTree>
    <p:extLst>
      <p:ext uri="{BB962C8B-B14F-4D97-AF65-F5344CB8AC3E}">
        <p14:creationId xmlns:p14="http://schemas.microsoft.com/office/powerpoint/2010/main" val="74507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8E0B290A-7933-4932-B5FF-43BC5C4DA05A}" type="slidenum">
              <a:rPr lang="it-IT" smtClean="0"/>
              <a:pPr>
                <a:defRPr/>
              </a:pPr>
              <a:t>8</a:t>
            </a:fld>
            <a:endParaRPr lang="it-IT"/>
          </a:p>
        </p:txBody>
      </p:sp>
      <p:sp>
        <p:nvSpPr>
          <p:cNvPr id="3" name="CasellaDiTesto 2"/>
          <p:cNvSpPr txBox="1"/>
          <p:nvPr/>
        </p:nvSpPr>
        <p:spPr>
          <a:xfrm>
            <a:off x="2057400" y="0"/>
            <a:ext cx="5486400" cy="584775"/>
          </a:xfrm>
          <a:prstGeom prst="rect">
            <a:avLst/>
          </a:prstGeom>
          <a:noFill/>
        </p:spPr>
        <p:txBody>
          <a:bodyPr wrap="square" rtlCol="0">
            <a:spAutoFit/>
          </a:bodyPr>
          <a:lstStyle/>
          <a:p>
            <a:pPr algn="ctr"/>
            <a:r>
              <a:rPr lang="en-US" sz="3200" dirty="0">
                <a:solidFill>
                  <a:srgbClr val="FF0000"/>
                </a:solidFill>
              </a:rPr>
              <a:t>Launch and start-up phase</a:t>
            </a:r>
          </a:p>
        </p:txBody>
      </p:sp>
      <p:sp>
        <p:nvSpPr>
          <p:cNvPr id="5" name="CasellaDiTesto 4"/>
          <p:cNvSpPr txBox="1"/>
          <p:nvPr/>
        </p:nvSpPr>
        <p:spPr>
          <a:xfrm>
            <a:off x="0" y="609600"/>
            <a:ext cx="9144000" cy="3785652"/>
          </a:xfrm>
          <a:prstGeom prst="rect">
            <a:avLst/>
          </a:prstGeom>
          <a:noFill/>
        </p:spPr>
        <p:txBody>
          <a:bodyPr wrap="square" rtlCol="0">
            <a:spAutoFit/>
          </a:bodyPr>
          <a:lstStyle/>
          <a:p>
            <a:r>
              <a:rPr lang="en-US" dirty="0"/>
              <a:t>CES 2006: both formats are present and presented</a:t>
            </a:r>
          </a:p>
          <a:p>
            <a:endParaRPr lang="en-US" dirty="0"/>
          </a:p>
          <a:p>
            <a:r>
              <a:rPr lang="en-US" dirty="0">
                <a:solidFill>
                  <a:srgbClr val="FF0000"/>
                </a:solidFill>
              </a:rPr>
              <a:t>April 2006: HD DVD commercialized at $499</a:t>
            </a:r>
          </a:p>
          <a:p>
            <a:r>
              <a:rPr lang="en-US" dirty="0">
                <a:solidFill>
                  <a:srgbClr val="0070C0"/>
                </a:solidFill>
              </a:rPr>
              <a:t>July 2006: </a:t>
            </a:r>
            <a:r>
              <a:rPr lang="en-US" dirty="0" err="1">
                <a:solidFill>
                  <a:srgbClr val="0070C0"/>
                </a:solidFill>
              </a:rPr>
              <a:t>Blu</a:t>
            </a:r>
            <a:r>
              <a:rPr lang="en-US" dirty="0">
                <a:solidFill>
                  <a:srgbClr val="0070C0"/>
                </a:solidFill>
              </a:rPr>
              <a:t>-ray commercialized at $999</a:t>
            </a:r>
          </a:p>
          <a:p>
            <a:endParaRPr lang="en-US" dirty="0">
              <a:solidFill>
                <a:srgbClr val="0070C0"/>
              </a:solidFill>
            </a:endParaRPr>
          </a:p>
          <a:p>
            <a:r>
              <a:rPr lang="en-US" dirty="0">
                <a:solidFill>
                  <a:srgbClr val="FF0000"/>
                </a:solidFill>
              </a:rPr>
              <a:t>Fall 2006: Microsoft commercialize Xbox with HD DVD add-on at $200 </a:t>
            </a:r>
          </a:p>
          <a:p>
            <a:r>
              <a:rPr lang="en-US" dirty="0">
                <a:solidFill>
                  <a:srgbClr val="0070C0"/>
                </a:solidFill>
              </a:rPr>
              <a:t>Fall 2006: Sony PS3 commercialized with </a:t>
            </a:r>
            <a:r>
              <a:rPr lang="en-US" dirty="0" err="1">
                <a:solidFill>
                  <a:srgbClr val="0070C0"/>
                </a:solidFill>
              </a:rPr>
              <a:t>Blu</a:t>
            </a:r>
            <a:r>
              <a:rPr lang="en-US" dirty="0">
                <a:solidFill>
                  <a:srgbClr val="0070C0"/>
                </a:solidFill>
              </a:rPr>
              <a:t>-ray at $499 </a:t>
            </a:r>
          </a:p>
          <a:p>
            <a:endParaRPr lang="en-US" dirty="0">
              <a:solidFill>
                <a:srgbClr val="0070C0"/>
              </a:solidFill>
            </a:endParaRPr>
          </a:p>
          <a:p>
            <a:endParaRPr lang="en-US" dirty="0">
              <a:solidFill>
                <a:srgbClr val="0070C0"/>
              </a:solidFill>
            </a:endParaRPr>
          </a:p>
          <a:p>
            <a:endParaRPr lang="en-US" dirty="0">
              <a:solidFill>
                <a:srgbClr val="FF0000"/>
              </a:solidFill>
            </a:endParaRPr>
          </a:p>
        </p:txBody>
      </p:sp>
      <p:pic>
        <p:nvPicPr>
          <p:cNvPr id="296962" name="Picture 2"/>
          <p:cNvPicPr>
            <a:picLocks noChangeAspect="1" noChangeArrowheads="1"/>
          </p:cNvPicPr>
          <p:nvPr/>
        </p:nvPicPr>
        <p:blipFill>
          <a:blip r:embed="rId2" cstate="print"/>
          <a:srcRect/>
          <a:stretch>
            <a:fillRect/>
          </a:stretch>
        </p:blipFill>
        <p:spPr bwMode="auto">
          <a:xfrm>
            <a:off x="1143000" y="3505199"/>
            <a:ext cx="6096000" cy="3505201"/>
          </a:xfrm>
          <a:prstGeom prst="rect">
            <a:avLst/>
          </a:prstGeom>
          <a:noFill/>
          <a:ln w="9525">
            <a:noFill/>
            <a:miter lim="800000"/>
            <a:headEnd/>
            <a:tailEnd/>
          </a:ln>
        </p:spPr>
      </p:pic>
    </p:spTree>
    <p:extLst>
      <p:ext uri="{BB962C8B-B14F-4D97-AF65-F5344CB8AC3E}">
        <p14:creationId xmlns:p14="http://schemas.microsoft.com/office/powerpoint/2010/main" val="422651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8E0B290A-7933-4932-B5FF-43BC5C4DA05A}" type="slidenum">
              <a:rPr lang="it-IT" smtClean="0"/>
              <a:pPr>
                <a:defRPr/>
              </a:pPr>
              <a:t>9</a:t>
            </a:fld>
            <a:endParaRPr lang="it-IT"/>
          </a:p>
        </p:txBody>
      </p:sp>
      <p:pic>
        <p:nvPicPr>
          <p:cNvPr id="198658" name="Picture 2"/>
          <p:cNvPicPr>
            <a:picLocks noChangeAspect="1" noChangeArrowheads="1"/>
          </p:cNvPicPr>
          <p:nvPr/>
        </p:nvPicPr>
        <p:blipFill>
          <a:blip r:embed="rId2" cstate="print"/>
          <a:srcRect/>
          <a:stretch>
            <a:fillRect/>
          </a:stretch>
        </p:blipFill>
        <p:spPr bwMode="auto">
          <a:xfrm>
            <a:off x="914400" y="1066800"/>
            <a:ext cx="6991350" cy="5200650"/>
          </a:xfrm>
          <a:prstGeom prst="rect">
            <a:avLst/>
          </a:prstGeom>
          <a:noFill/>
          <a:ln w="9525">
            <a:noFill/>
            <a:miter lim="800000"/>
            <a:headEnd/>
            <a:tailEnd/>
          </a:ln>
        </p:spPr>
      </p:pic>
      <p:sp>
        <p:nvSpPr>
          <p:cNvPr id="4" name="CasellaDiTesto 3"/>
          <p:cNvSpPr txBox="1"/>
          <p:nvPr/>
        </p:nvSpPr>
        <p:spPr>
          <a:xfrm>
            <a:off x="304800" y="304800"/>
            <a:ext cx="8458200" cy="461665"/>
          </a:xfrm>
          <a:prstGeom prst="rect">
            <a:avLst/>
          </a:prstGeom>
          <a:noFill/>
        </p:spPr>
        <p:txBody>
          <a:bodyPr wrap="square" rtlCol="0">
            <a:spAutoFit/>
          </a:bodyPr>
          <a:lstStyle/>
          <a:p>
            <a:pPr algn="ctr"/>
            <a:r>
              <a:rPr lang="en-US" dirty="0">
                <a:solidFill>
                  <a:srgbClr val="FF0000"/>
                </a:solidFill>
              </a:rPr>
              <a:t>Until 2006, Sony more able to attract studios on an exclusive basis</a:t>
            </a:r>
          </a:p>
        </p:txBody>
      </p:sp>
    </p:spTree>
    <p:extLst>
      <p:ext uri="{BB962C8B-B14F-4D97-AF65-F5344CB8AC3E}">
        <p14:creationId xmlns:p14="http://schemas.microsoft.com/office/powerpoint/2010/main" val="1367972591"/>
      </p:ext>
    </p:extLst>
  </p:cSld>
  <p:clrMapOvr>
    <a:masterClrMapping/>
  </p:clrMapOvr>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1801</Words>
  <Application>Microsoft Macintosh PowerPoint</Application>
  <PresentationFormat>On-screen Show (4:3)</PresentationFormat>
  <Paragraphs>197</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 Antiqua</vt:lpstr>
      <vt:lpstr>Cambria Math</vt:lpstr>
      <vt:lpstr>Monotype Sorts</vt:lpstr>
      <vt:lpstr>Tahoma</vt:lpstr>
      <vt:lpstr>Times New Roman</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aliprandi</dc:creator>
  <cp:lastModifiedBy>Amirhossein Jandaghian</cp:lastModifiedBy>
  <cp:revision>173</cp:revision>
  <dcterms:created xsi:type="dcterms:W3CDTF">2002-10-09T08:42:27Z</dcterms:created>
  <dcterms:modified xsi:type="dcterms:W3CDTF">2024-06-30T18:45:39Z</dcterms:modified>
</cp:coreProperties>
</file>