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9" r:id="rId2"/>
    <p:sldId id="503" r:id="rId3"/>
    <p:sldId id="512" r:id="rId4"/>
    <p:sldId id="513" r:id="rId5"/>
    <p:sldId id="522" r:id="rId6"/>
    <p:sldId id="521" r:id="rId7"/>
    <p:sldId id="520" r:id="rId8"/>
    <p:sldId id="514" r:id="rId9"/>
    <p:sldId id="515" r:id="rId10"/>
    <p:sldId id="516" r:id="rId11"/>
    <p:sldId id="517" r:id="rId12"/>
    <p:sldId id="518" r:id="rId13"/>
    <p:sldId id="519" r:id="rId14"/>
    <p:sldId id="511" r:id="rId15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  <a:srgbClr val="FFFF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64"/>
    </p:cViewPr>
  </p:sorterViewPr>
  <p:notesViewPr>
    <p:cSldViewPr>
      <p:cViewPr varScale="1">
        <p:scale>
          <a:sx n="57" d="100"/>
          <a:sy n="57" d="100"/>
        </p:scale>
        <p:origin x="-1218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0"/>
            <a:ext cx="3077137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it-IT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1155"/>
            <a:ext cx="5680103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it-IT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0673"/>
            <a:ext cx="3077137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79360F-5024-436F-9D6A-9C2460250B64}" type="slidenum">
              <a:rPr lang="it-IT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533F5-1D4A-4C2A-B29A-82DA20909BA4}" type="slidenum">
              <a:rPr lang="it-IT"/>
              <a:pPr/>
              <a:t>1</a:t>
            </a:fld>
            <a:endParaRPr lang="it-IT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27FAB-A888-400F-8E5E-D9954A608F6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355888-D0D6-4696-AE13-AA54AE7E0910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C3BC03-91EA-426B-9D44-3A520D6A24A5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684DF45-7FFE-498D-BCA4-A76DCDF04AD9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7B48780-83E8-45A5-B965-F0B5750A36ED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91EA9-0A0B-4264-AA50-6FCDD3D3BF26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723258-26B2-4A43-9F5B-BBAEEB1654A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FFDF7D-0E12-4BD4-8D65-5CE5BA845408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7B7A03-F77E-49B1-8234-B2A148594FAD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0B7343-8985-4A7E-B55B-6A4FC166C7D2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ADAE7-CF61-4413-9610-FD6685ADE924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838217-FE73-48FB-9DFD-F01D873EB685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AC64A7-30D1-4F4A-9675-E3765CBF8B71}" type="slidenum">
              <a:rPr lang="it-IT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it-I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637E7CD-0536-4A97-83BF-448C465E1C4A}" type="slidenum">
              <a:rPr lang="it-IT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c.com/2022/01/22/amazon-microsoft-alphabet-set-more-deals-in-2021-than-last-10-years.html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F7398-EB0F-49ED-B8D6-8E5A4DF3A82B}" type="slidenum">
              <a:rPr lang="it-IT"/>
              <a:pPr/>
              <a:t>1</a:t>
            </a:fld>
            <a:endParaRPr lang="it-IT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066800" y="228600"/>
            <a:ext cx="70866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4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Network </a:t>
            </a:r>
            <a:r>
              <a:rPr lang="it-IT" sz="4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economics: the </a:t>
            </a:r>
            <a:r>
              <a:rPr lang="en-US" sz="48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hardware/software paradigm, winner-takes-all-markets and technological standard </a:t>
            </a:r>
            <a:r>
              <a:rPr lang="en-US" sz="4800" b="1" dirty="0" smtClean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wars_5</a:t>
            </a:r>
            <a:endParaRPr lang="it-IT" sz="48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it-IT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Luca Grilli 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6172200"/>
            <a:ext cx="9144000" cy="42863"/>
          </a:xfrm>
          <a:prstGeom prst="rect">
            <a:avLst/>
          </a:prstGeom>
          <a:solidFill>
            <a:srgbClr val="A5002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752600" y="6400800"/>
            <a:ext cx="6400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it-IT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L. Grilli, Politecnico di Milano –Network </a:t>
            </a:r>
            <a:r>
              <a:rPr lang="it-IT" sz="12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economics</a:t>
            </a:r>
            <a:endParaRPr lang="it-IT" sz="1200" b="1" i="1" dirty="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pic>
        <p:nvPicPr>
          <p:cNvPr id="6154" name="Picture 10" descr="Logo Politecnic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8513" y="2900363"/>
            <a:ext cx="2466975" cy="1057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D77B0-A1BB-46EE-B90C-B1A21D92B139}" type="slidenum">
              <a:rPr lang="it-IT"/>
              <a:pPr/>
              <a:t>10</a:t>
            </a:fld>
            <a:endParaRPr lang="it-IT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04800" y="152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dirty="0" err="1"/>
              <a:t>Incumbent</a:t>
            </a:r>
            <a:r>
              <a:rPr lang="it-IT" dirty="0"/>
              <a:t>: be </a:t>
            </a:r>
            <a:r>
              <a:rPr lang="it-IT" dirty="0" err="1"/>
              <a:t>always</a:t>
            </a:r>
            <a:r>
              <a:rPr lang="it-IT" dirty="0"/>
              <a:t> on </a:t>
            </a:r>
            <a:r>
              <a:rPr lang="it-IT" dirty="0" err="1"/>
              <a:t>guard</a:t>
            </a:r>
            <a:r>
              <a:rPr lang="it-IT" dirty="0"/>
              <a:t>!!!!!!</a:t>
            </a:r>
          </a:p>
        </p:txBody>
      </p:sp>
      <p:sp>
        <p:nvSpPr>
          <p:cNvPr id="264197" name="Text Box 5"/>
          <p:cNvSpPr txBox="1">
            <a:spLocks noChangeArrowheads="1"/>
          </p:cNvSpPr>
          <p:nvPr/>
        </p:nvSpPr>
        <p:spPr bwMode="auto">
          <a:xfrm>
            <a:off x="260927" y="924928"/>
            <a:ext cx="891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</a:rPr>
              <a:t>The Microsoft case is emblematic of the fact that a monopolist in a network market can not relax and need to be always on its guard.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71500" y="1830462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browser war in the </a:t>
            </a:r>
            <a:r>
              <a:rPr kumimoji="0" lang="it-IT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mid</a:t>
            </a:r>
            <a:r>
              <a:rPr kumimoji="0" lang="it-IT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’90s</a:t>
            </a:r>
            <a:endParaRPr kumimoji="0" lang="it-IT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4" descr="esterne201127022002112753_bi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838200" y="2819400"/>
            <a:ext cx="7239000" cy="3837709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77853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52275-743D-48E0-B6BF-EF95FCC590DA}" type="slidenum">
              <a:rPr lang="it-IT"/>
              <a:pPr/>
              <a:t>11</a:t>
            </a:fld>
            <a:endParaRPr lang="it-IT"/>
          </a:p>
        </p:txBody>
      </p:sp>
      <p:pic>
        <p:nvPicPr>
          <p:cNvPr id="266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338" y="430213"/>
            <a:ext cx="8315325" cy="599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697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B395CE-295C-40BB-B26B-5CF3CBAA67EE}" type="slidenum">
              <a:rPr lang="it-IT" smtClean="0"/>
              <a:pPr/>
              <a:t>12</a:t>
            </a:fld>
            <a:endParaRPr lang="it-IT" smtClean="0"/>
          </a:p>
        </p:txBody>
      </p:sp>
      <p:pic>
        <p:nvPicPr>
          <p:cNvPr id="13005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951345"/>
            <a:ext cx="7315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0052" name="Text Box 5"/>
          <p:cNvSpPr txBox="1">
            <a:spLocks noChangeArrowheads="1"/>
          </p:cNvSpPr>
          <p:nvPr/>
        </p:nvSpPr>
        <p:spPr bwMode="auto">
          <a:xfrm>
            <a:off x="457200" y="1524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it-IT" b="1" dirty="0"/>
              <a:t>Bill Gates </a:t>
            </a:r>
            <a:r>
              <a:rPr lang="it-IT" b="1" dirty="0" smtClean="0"/>
              <a:t>p</a:t>
            </a:r>
            <a:r>
              <a:rPr lang="en-US" b="1" dirty="0" smtClean="0"/>
              <a:t>recognized</a:t>
            </a:r>
            <a:r>
              <a:rPr lang="it-IT" b="1" dirty="0" smtClean="0"/>
              <a:t> the </a:t>
            </a:r>
            <a:r>
              <a:rPr lang="en-US" b="1" dirty="0" smtClean="0"/>
              <a:t>risk</a:t>
            </a:r>
            <a:r>
              <a:rPr lang="it-IT" b="1" dirty="0" smtClean="0"/>
              <a:t> of OS </a:t>
            </a:r>
            <a:r>
              <a:rPr lang="en-US" b="1" dirty="0" smtClean="0"/>
              <a:t>commoditization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632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AC9852-98A9-4B10-B0C0-2879CA90FD14}" type="slidenum">
              <a:rPr lang="it-IT" smtClean="0"/>
              <a:pPr/>
              <a:t>13</a:t>
            </a:fld>
            <a:endParaRPr lang="it-IT" smtClean="0"/>
          </a:p>
        </p:txBody>
      </p:sp>
      <p:sp>
        <p:nvSpPr>
          <p:cNvPr id="134147" name="Text Box 2"/>
          <p:cNvSpPr txBox="1">
            <a:spLocks noChangeArrowheads="1"/>
          </p:cNvSpPr>
          <p:nvPr/>
        </p:nvSpPr>
        <p:spPr bwMode="auto">
          <a:xfrm>
            <a:off x="381000" y="0"/>
            <a:ext cx="7696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5400" b="0" dirty="0" smtClean="0">
                <a:solidFill>
                  <a:srgbClr val="CC3300"/>
                </a:solidFill>
              </a:rPr>
              <a:t>New challenges &amp; (futuristic) open questions</a:t>
            </a:r>
            <a:endParaRPr lang="it-IT" sz="5400" b="0" dirty="0">
              <a:solidFill>
                <a:srgbClr val="CC3300"/>
              </a:solidFill>
            </a:endParaRPr>
          </a:p>
        </p:txBody>
      </p:sp>
      <p:sp>
        <p:nvSpPr>
          <p:cNvPr id="4" name="CasellaDiTesto 3"/>
          <p:cNvSpPr txBox="1"/>
          <p:nvPr/>
        </p:nvSpPr>
        <p:spPr>
          <a:xfrm>
            <a:off x="143164" y="1959858"/>
            <a:ext cx="8305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endParaRPr lang="en-US" sz="3800" dirty="0" smtClean="0"/>
          </a:p>
          <a:p>
            <a:pPr marL="571500" indent="-571500">
              <a:buFontTx/>
              <a:buChar char="-"/>
            </a:pPr>
            <a:endParaRPr lang="en-US" sz="3800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04800" y="1887676"/>
            <a:ext cx="9000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AI wars (Chat </a:t>
            </a:r>
            <a:r>
              <a:rPr lang="nl-NL" dirty="0" smtClean="0"/>
              <a:t>GPT/GPT-4 Open AI </a:t>
            </a:r>
            <a:r>
              <a:rPr lang="nl-NL" dirty="0" smtClean="0"/>
              <a:t>&amp; Microsoft copilot </a:t>
            </a:r>
            <a:r>
              <a:rPr lang="nl-NL" dirty="0"/>
              <a:t>vs. </a:t>
            </a:r>
            <a:r>
              <a:rPr lang="nl-NL" dirty="0" smtClean="0"/>
              <a:t>Google Gemini</a:t>
            </a:r>
            <a:r>
              <a:rPr lang="nl-NL" dirty="0" smtClean="0"/>
              <a:t>; etc.)</a:t>
            </a:r>
          </a:p>
          <a:p>
            <a:endParaRPr lang="nl-NL" dirty="0" smtClean="0"/>
          </a:p>
          <a:p>
            <a:r>
              <a:rPr lang="nl-NL" dirty="0" smtClean="0"/>
              <a:t>Voice </a:t>
            </a:r>
            <a:r>
              <a:rPr lang="nl-NL" dirty="0" smtClean="0"/>
              <a:t>Virtual Assistance: Hey Google vs. Alexa vs. Siri</a:t>
            </a:r>
          </a:p>
          <a:p>
            <a:endParaRPr lang="en-US" dirty="0"/>
          </a:p>
          <a:p>
            <a:r>
              <a:rPr lang="en-US" dirty="0" smtClean="0"/>
              <a:t>Metaverse: Will </a:t>
            </a:r>
            <a:r>
              <a:rPr lang="en-US" dirty="0" err="1" smtClean="0"/>
              <a:t>metaverse</a:t>
            </a:r>
            <a:r>
              <a:rPr lang="en-US" dirty="0" smtClean="0"/>
              <a:t> (or similar) succeed?</a:t>
            </a:r>
          </a:p>
          <a:p>
            <a:r>
              <a:rPr lang="en-US" dirty="0" smtClean="0"/>
              <a:t>How many metaverses will we have?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482" y="5410200"/>
            <a:ext cx="2857500" cy="704850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495800"/>
            <a:ext cx="48291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8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90A64-955A-470D-91CC-D4ABABCD2CE3}" type="slidenum">
              <a:rPr lang="it-IT"/>
              <a:pPr/>
              <a:t>14</a:t>
            </a:fld>
            <a:endParaRPr lang="it-IT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752600" y="304800"/>
            <a:ext cx="54102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/>
              <a:t>ESSENTIAL </a:t>
            </a:r>
            <a:r>
              <a:rPr lang="en-US" sz="3200" b="1" dirty="0" smtClean="0"/>
              <a:t>REFERENCES</a:t>
            </a:r>
          </a:p>
          <a:p>
            <a:pPr algn="ctr">
              <a:spcBef>
                <a:spcPct val="50000"/>
              </a:spcBef>
            </a:pPr>
            <a:r>
              <a:rPr lang="en-US" sz="1600" b="1" dirty="0" smtClean="0"/>
              <a:t>(for all lectures on network economics)</a:t>
            </a:r>
            <a:endParaRPr lang="en-US" sz="1600" b="1" dirty="0"/>
          </a:p>
        </p:txBody>
      </p:sp>
      <p:sp>
        <p:nvSpPr>
          <p:cNvPr id="155653" name="Text Box 5"/>
          <p:cNvSpPr txBox="1">
            <a:spLocks noChangeArrowheads="1"/>
          </p:cNvSpPr>
          <p:nvPr/>
        </p:nvSpPr>
        <p:spPr bwMode="auto">
          <a:xfrm>
            <a:off x="228600" y="1281127"/>
            <a:ext cx="86106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t-IT" dirty="0"/>
              <a:t>L. Cabral</a:t>
            </a:r>
            <a:r>
              <a:rPr lang="it-IT" dirty="0" smtClean="0"/>
              <a:t>, </a:t>
            </a:r>
            <a:r>
              <a:rPr lang="it-IT" dirty="0" err="1" smtClean="0"/>
              <a:t>Introduction</a:t>
            </a:r>
            <a:r>
              <a:rPr lang="it-IT" dirty="0" smtClean="0"/>
              <a:t> to </a:t>
            </a:r>
            <a:r>
              <a:rPr lang="it-IT" i="1" dirty="0"/>
              <a:t>Industrial </a:t>
            </a:r>
            <a:r>
              <a:rPr lang="it-IT" i="1" dirty="0" err="1"/>
              <a:t>organization</a:t>
            </a:r>
            <a:r>
              <a:rPr lang="it-IT" i="1" dirty="0" smtClean="0"/>
              <a:t>, I </a:t>
            </a:r>
            <a:r>
              <a:rPr lang="it-IT" i="1" dirty="0" err="1" smtClean="0"/>
              <a:t>edition</a:t>
            </a:r>
            <a:r>
              <a:rPr lang="it-IT" i="1" dirty="0" smtClean="0"/>
              <a:t>, </a:t>
            </a:r>
            <a:r>
              <a:rPr lang="it-IT" dirty="0" smtClean="0"/>
              <a:t>2000</a:t>
            </a:r>
            <a:r>
              <a:rPr lang="it-IT" dirty="0"/>
              <a:t>, </a:t>
            </a:r>
            <a:r>
              <a:rPr lang="it-IT" dirty="0" err="1"/>
              <a:t>Chapter</a:t>
            </a:r>
            <a:r>
              <a:rPr lang="it-IT" dirty="0"/>
              <a:t> 16.</a:t>
            </a:r>
            <a:endParaRPr lang="it-IT" i="1" dirty="0"/>
          </a:p>
          <a:p>
            <a:pPr>
              <a:spcBef>
                <a:spcPct val="50000"/>
              </a:spcBef>
            </a:pPr>
            <a:r>
              <a:rPr lang="it-IT" dirty="0"/>
              <a:t>J. H. </a:t>
            </a:r>
            <a:r>
              <a:rPr lang="it-IT" dirty="0" err="1"/>
              <a:t>Rohlfs</a:t>
            </a:r>
            <a:r>
              <a:rPr lang="it-IT" dirty="0"/>
              <a:t>, 2001, </a:t>
            </a:r>
            <a:r>
              <a:rPr lang="it-IT" i="1" dirty="0" err="1"/>
              <a:t>Bandwagon</a:t>
            </a:r>
            <a:r>
              <a:rPr lang="it-IT" i="1" dirty="0"/>
              <a:t> </a:t>
            </a:r>
            <a:r>
              <a:rPr lang="it-IT" i="1" dirty="0" err="1"/>
              <a:t>effects</a:t>
            </a:r>
            <a:r>
              <a:rPr lang="it-IT" i="1" dirty="0"/>
              <a:t> in high-</a:t>
            </a:r>
            <a:r>
              <a:rPr lang="it-IT" i="1" dirty="0" err="1"/>
              <a:t>technology</a:t>
            </a:r>
            <a:r>
              <a:rPr lang="it-IT" i="1" dirty="0"/>
              <a:t> </a:t>
            </a:r>
            <a:r>
              <a:rPr lang="it-IT" i="1" dirty="0" err="1"/>
              <a:t>industries</a:t>
            </a:r>
            <a:r>
              <a:rPr lang="it-IT" dirty="0"/>
              <a:t>, MIT, Boston, </a:t>
            </a:r>
            <a:r>
              <a:rPr lang="it-IT" dirty="0" err="1"/>
              <a:t>Chapters</a:t>
            </a:r>
            <a:r>
              <a:rPr lang="it-IT" dirty="0"/>
              <a:t> 3,4,5.</a:t>
            </a:r>
          </a:p>
          <a:p>
            <a:pPr>
              <a:spcBef>
                <a:spcPct val="50000"/>
              </a:spcBef>
            </a:pPr>
            <a:r>
              <a:rPr lang="it-IT" dirty="0" err="1"/>
              <a:t>Additional</a:t>
            </a:r>
            <a:r>
              <a:rPr lang="it-IT" dirty="0" smtClean="0"/>
              <a:t>:</a:t>
            </a:r>
            <a:endParaRPr lang="it-IT" dirty="0"/>
          </a:p>
          <a:p>
            <a:pPr>
              <a:spcBef>
                <a:spcPct val="50000"/>
              </a:spcBef>
            </a:pPr>
            <a:r>
              <a:rPr lang="it-IT" dirty="0"/>
              <a:t>C. </a:t>
            </a:r>
            <a:r>
              <a:rPr lang="it-IT" dirty="0" err="1"/>
              <a:t>Shapiro</a:t>
            </a:r>
            <a:r>
              <a:rPr lang="it-IT" dirty="0"/>
              <a:t> e H. R. </a:t>
            </a:r>
            <a:r>
              <a:rPr lang="it-IT" dirty="0" err="1"/>
              <a:t>Varian</a:t>
            </a:r>
            <a:r>
              <a:rPr lang="it-IT" dirty="0"/>
              <a:t>, 1999, </a:t>
            </a:r>
            <a:r>
              <a:rPr lang="it-IT" i="1" dirty="0"/>
              <a:t>Information </a:t>
            </a:r>
            <a:r>
              <a:rPr lang="it-IT" i="1" dirty="0" err="1"/>
              <a:t>rules</a:t>
            </a:r>
            <a:r>
              <a:rPr lang="it-IT" dirty="0"/>
              <a:t>, ETAS Libri</a:t>
            </a:r>
          </a:p>
        </p:txBody>
      </p:sp>
      <p:sp>
        <p:nvSpPr>
          <p:cNvPr id="155654" name="Rectangle 6"/>
          <p:cNvSpPr>
            <a:spLocks noChangeArrowheads="1"/>
          </p:cNvSpPr>
          <p:nvPr/>
        </p:nvSpPr>
        <p:spPr bwMode="auto">
          <a:xfrm>
            <a:off x="212436" y="4343400"/>
            <a:ext cx="878147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it-IT" dirty="0"/>
              <a:t>Peter </a:t>
            </a:r>
            <a:r>
              <a:rPr lang="it-IT" dirty="0" err="1"/>
              <a:t>Grindley</a:t>
            </a:r>
            <a:r>
              <a:rPr lang="it-IT" dirty="0"/>
              <a:t>, 1995, </a:t>
            </a:r>
            <a:r>
              <a:rPr lang="it-IT" i="1" dirty="0" err="1"/>
              <a:t>Standards</a:t>
            </a:r>
            <a:r>
              <a:rPr lang="it-IT" i="1" dirty="0"/>
              <a:t>, </a:t>
            </a:r>
            <a:r>
              <a:rPr lang="it-IT" i="1" dirty="0" err="1"/>
              <a:t>Strategy</a:t>
            </a:r>
            <a:r>
              <a:rPr lang="it-IT" i="1" dirty="0"/>
              <a:t>, and </a:t>
            </a:r>
            <a:r>
              <a:rPr lang="it-IT" i="1" dirty="0" err="1"/>
              <a:t>Policy,Cases</a:t>
            </a:r>
            <a:r>
              <a:rPr lang="it-IT" i="1" dirty="0"/>
              <a:t> and Stories, </a:t>
            </a:r>
            <a:r>
              <a:rPr lang="it-IT" dirty="0"/>
              <a:t>Oxford </a:t>
            </a:r>
            <a:r>
              <a:rPr lang="it-IT" dirty="0" err="1"/>
              <a:t>University</a:t>
            </a:r>
            <a:r>
              <a:rPr lang="it-IT" dirty="0"/>
              <a:t> Press</a:t>
            </a:r>
            <a:r>
              <a:rPr lang="it-IT" dirty="0" smtClean="0"/>
              <a:t>.</a:t>
            </a:r>
          </a:p>
          <a:p>
            <a:endParaRPr lang="it-IT" dirty="0" smtClean="0"/>
          </a:p>
          <a:p>
            <a:r>
              <a:rPr lang="it-IT" dirty="0"/>
              <a:t>L. Cabral, </a:t>
            </a:r>
            <a:r>
              <a:rPr lang="it-IT" dirty="0" err="1"/>
              <a:t>Introduction</a:t>
            </a:r>
            <a:r>
              <a:rPr lang="it-IT" dirty="0"/>
              <a:t> to </a:t>
            </a:r>
            <a:r>
              <a:rPr lang="it-IT" i="1" dirty="0"/>
              <a:t>Industrial </a:t>
            </a:r>
            <a:r>
              <a:rPr lang="it-IT" i="1" dirty="0" err="1"/>
              <a:t>organization</a:t>
            </a:r>
            <a:r>
              <a:rPr lang="it-IT" i="1" dirty="0"/>
              <a:t>, </a:t>
            </a:r>
            <a:r>
              <a:rPr lang="it-IT" i="1" dirty="0" smtClean="0"/>
              <a:t>II </a:t>
            </a:r>
            <a:r>
              <a:rPr lang="it-IT" i="1" dirty="0" err="1" smtClean="0"/>
              <a:t>edition</a:t>
            </a:r>
            <a:r>
              <a:rPr lang="it-IT" i="1" dirty="0" smtClean="0"/>
              <a:t>, </a:t>
            </a:r>
            <a:r>
              <a:rPr lang="it-IT" dirty="0" smtClean="0"/>
              <a:t>2018, </a:t>
            </a:r>
            <a:r>
              <a:rPr lang="it-IT" dirty="0" err="1"/>
              <a:t>Chapter</a:t>
            </a:r>
            <a:r>
              <a:rPr lang="it-IT" dirty="0"/>
              <a:t> 16.</a:t>
            </a:r>
            <a:endParaRPr lang="it-IT" i="1" dirty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91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ADAE7-CF61-4413-9610-FD6685ADE924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1066800" y="2438400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400" dirty="0" smtClean="0">
                <a:solidFill>
                  <a:srgbClr val="FF0000"/>
                </a:solidFill>
              </a:rPr>
              <a:t>Final thought(s)</a:t>
            </a:r>
            <a:endParaRPr lang="en-US" sz="8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75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BB295-28D9-4D03-B2F3-FD007E1B5A8F}" type="slidenum">
              <a:rPr lang="it-IT"/>
              <a:pPr/>
              <a:t>3</a:t>
            </a:fld>
            <a:endParaRPr lang="it-IT"/>
          </a:p>
        </p:txBody>
      </p:sp>
      <p:pic>
        <p:nvPicPr>
          <p:cNvPr id="2324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8217" y="1883411"/>
            <a:ext cx="2667000" cy="288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228600" y="4655331"/>
            <a:ext cx="8305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it-IT" sz="3600" b="1" u="sng" dirty="0" smtClean="0">
                <a:solidFill>
                  <a:srgbClr val="000099"/>
                </a:solidFill>
              </a:rPr>
              <a:t>Thus, </a:t>
            </a:r>
            <a:r>
              <a:rPr lang="it-IT" sz="3600" b="1" u="sng" dirty="0" err="1" smtClean="0">
                <a:solidFill>
                  <a:srgbClr val="000099"/>
                </a:solidFill>
              </a:rPr>
              <a:t>if</a:t>
            </a:r>
            <a:r>
              <a:rPr lang="it-IT" sz="3600" b="1" u="sng" dirty="0" smtClean="0">
                <a:solidFill>
                  <a:srgbClr val="000099"/>
                </a:solidFill>
              </a:rPr>
              <a:t> WINNER </a:t>
            </a:r>
            <a:r>
              <a:rPr lang="it-IT" sz="3600" b="1" u="sng" dirty="0">
                <a:solidFill>
                  <a:srgbClr val="000099"/>
                </a:solidFill>
              </a:rPr>
              <a:t>TAKES ALL MARKET</a:t>
            </a:r>
            <a:r>
              <a:rPr lang="it-IT" sz="3600" b="1" u="sng" dirty="0" smtClean="0">
                <a:solidFill>
                  <a:srgbClr val="000099"/>
                </a:solidFill>
              </a:rPr>
              <a:t>!!!!!!! </a:t>
            </a:r>
          </a:p>
          <a:p>
            <a:pPr algn="ctr">
              <a:spcBef>
                <a:spcPct val="50000"/>
              </a:spcBef>
            </a:pPr>
            <a:r>
              <a:rPr lang="it-IT" sz="3600" b="1" u="sng" dirty="0" smtClean="0">
                <a:solidFill>
                  <a:srgbClr val="000099"/>
                </a:solidFill>
              </a:rPr>
              <a:t>What the LOSERS can do?</a:t>
            </a:r>
          </a:p>
          <a:p>
            <a:pPr algn="ctr">
              <a:spcBef>
                <a:spcPct val="50000"/>
              </a:spcBef>
            </a:pPr>
            <a:endParaRPr lang="it-IT" sz="3600" b="1" u="sng" dirty="0">
              <a:solidFill>
                <a:srgbClr val="000099"/>
              </a:solidFill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6200" y="76200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Always keeping in mind caveats and exceptions (e.g. </a:t>
            </a:r>
            <a:r>
              <a:rPr lang="en-US" b="1" dirty="0" smtClean="0"/>
              <a:t>community of interest, local nature of network externalities, multi-homing phenomena</a:t>
            </a:r>
            <a:r>
              <a:rPr lang="en-US" dirty="0" smtClean="0"/>
              <a:t>), we know that the choice of   “non compatibility” (“standard wars”) can frequently lead to global monopolies</a:t>
            </a:r>
            <a:endParaRPr lang="en-US" dirty="0"/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>
            <p:extLst/>
          </p:nvPr>
        </p:nvGraphicFramePr>
        <p:xfrm>
          <a:off x="228600" y="1867247"/>
          <a:ext cx="2527634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Photo Editor Photo" r:id="rId4" imgW="3228571" imgH="3142857" progId="">
                  <p:embed/>
                </p:oleObj>
              </mc:Choice>
              <mc:Fallback>
                <p:oleObj name="Photo Editor Photo" r:id="rId4" imgW="3228571" imgH="3142857" progId="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67247"/>
                        <a:ext cx="2527634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Segnaposto contenuto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0217" y="1952827"/>
            <a:ext cx="3048000" cy="27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8BAE1-19A0-4DCD-ABEA-76234D4B5459}" type="slidenum">
              <a:rPr lang="it-IT"/>
              <a:pPr/>
              <a:t>4</a:t>
            </a:fld>
            <a:endParaRPr lang="it-IT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it-IT" dirty="0"/>
              <a:t> But </a:t>
            </a:r>
            <a:r>
              <a:rPr lang="it-IT" dirty="0" err="1"/>
              <a:t>nothing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everlasting</a:t>
            </a:r>
            <a:r>
              <a:rPr lang="it-IT" dirty="0" smtClean="0"/>
              <a:t>!!!!!!!....or </a:t>
            </a:r>
            <a:r>
              <a:rPr lang="it-IT" dirty="0" err="1" smtClean="0"/>
              <a:t>is</a:t>
            </a:r>
            <a:r>
              <a:rPr lang="it-IT" dirty="0" smtClean="0"/>
              <a:t> it?</a:t>
            </a:r>
            <a:endParaRPr lang="it-IT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916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 smtClean="0"/>
              <a:t>In </a:t>
            </a:r>
            <a:r>
              <a:rPr lang="en-US" sz="1600" dirty="0"/>
              <a:t>network markets competition and </a:t>
            </a:r>
            <a:r>
              <a:rPr lang="en-US" sz="1600" dirty="0" smtClean="0"/>
              <a:t>rivalry could not be </a:t>
            </a:r>
            <a:r>
              <a:rPr lang="en-US" sz="1600" b="1" dirty="0"/>
              <a:t>within </a:t>
            </a:r>
            <a:r>
              <a:rPr lang="en-US" sz="1600" dirty="0"/>
              <a:t>the market but </a:t>
            </a:r>
            <a:r>
              <a:rPr lang="en-US" sz="1600" dirty="0" smtClean="0"/>
              <a:t>rather be </a:t>
            </a:r>
            <a:r>
              <a:rPr lang="en-US" sz="1600" b="1" dirty="0" smtClean="0"/>
              <a:t>for</a:t>
            </a:r>
            <a:r>
              <a:rPr lang="en-US" sz="1600" dirty="0" smtClean="0"/>
              <a:t> </a:t>
            </a:r>
            <a:r>
              <a:rPr lang="en-US" sz="1600" dirty="0"/>
              <a:t>the </a:t>
            </a:r>
            <a:r>
              <a:rPr lang="en-US" sz="1600" dirty="0" smtClean="0"/>
              <a:t>market. Monopoly </a:t>
            </a:r>
            <a:r>
              <a:rPr lang="en-US" sz="1600" dirty="0"/>
              <a:t>can only be temporary, and they can always be interrupted by technological </a:t>
            </a:r>
            <a:r>
              <a:rPr lang="en-US" sz="1600" dirty="0" smtClean="0"/>
              <a:t>breakthroughs (</a:t>
            </a:r>
            <a:r>
              <a:rPr lang="en-US" sz="1600" dirty="0"/>
              <a:t>S</a:t>
            </a:r>
            <a:r>
              <a:rPr lang="en-US" sz="1600" dirty="0" smtClean="0"/>
              <a:t>chumpeterian competition, SM1). If this is the case, market </a:t>
            </a:r>
            <a:r>
              <a:rPr lang="en-US" sz="1600" dirty="0"/>
              <a:t>shares </a:t>
            </a:r>
            <a:r>
              <a:rPr lang="en-US" sz="1600" dirty="0" smtClean="0"/>
              <a:t>can be a </a:t>
            </a:r>
            <a:r>
              <a:rPr lang="en-US" sz="1600" dirty="0"/>
              <a:t>poor indicator of the degree of </a:t>
            </a:r>
            <a:r>
              <a:rPr lang="en-US" sz="1600" dirty="0" smtClean="0"/>
              <a:t>competition and rivalry </a:t>
            </a:r>
            <a:r>
              <a:rPr lang="en-US" sz="1600" dirty="0"/>
              <a:t>that </a:t>
            </a:r>
            <a:r>
              <a:rPr lang="en-US" sz="1600" dirty="0" smtClean="0"/>
              <a:t>exist </a:t>
            </a:r>
            <a:r>
              <a:rPr lang="en-US" sz="1600" dirty="0"/>
              <a:t>in a network </a:t>
            </a:r>
            <a:r>
              <a:rPr lang="en-US" sz="1600" dirty="0" smtClean="0"/>
              <a:t>market.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But…Network monopolies are (probably) becoming more stable than in the recent past……….See GAFAM (or MAAMA) in digital markets.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b="1" dirty="0" smtClean="0"/>
              <a:t>Why?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-Network monopolies are now conglomerates with enormous advantages (financial resources but also data) and they are persistent top investors in R&amp;D (SM2).</a:t>
            </a:r>
          </a:p>
          <a:p>
            <a:pPr marL="0" indent="0">
              <a:buNone/>
            </a:pPr>
            <a:r>
              <a:rPr lang="en-US" sz="1200" dirty="0" smtClean="0"/>
              <a:t>(see </a:t>
            </a:r>
            <a:r>
              <a:rPr lang="en-US" sz="1200" dirty="0" err="1" smtClean="0"/>
              <a:t>Daiko</a:t>
            </a:r>
            <a:r>
              <a:rPr lang="en-US" sz="1200" dirty="0" smtClean="0"/>
              <a:t> </a:t>
            </a:r>
            <a:r>
              <a:rPr lang="en-US" sz="1200" dirty="0"/>
              <a:t>T., </a:t>
            </a:r>
            <a:r>
              <a:rPr lang="en-US" sz="1200" dirty="0" err="1"/>
              <a:t>Dernis</a:t>
            </a:r>
            <a:r>
              <a:rPr lang="en-US" sz="1200" dirty="0"/>
              <a:t> H., </a:t>
            </a:r>
            <a:r>
              <a:rPr lang="en-US" sz="1200" dirty="0" err="1"/>
              <a:t>Dosso</a:t>
            </a:r>
            <a:r>
              <a:rPr lang="en-US" sz="1200" dirty="0"/>
              <a:t> M., </a:t>
            </a:r>
            <a:r>
              <a:rPr lang="en-US" sz="1200" dirty="0" err="1"/>
              <a:t>Gkotsis</a:t>
            </a:r>
            <a:r>
              <a:rPr lang="en-US" sz="1200" dirty="0"/>
              <a:t> P., </a:t>
            </a:r>
            <a:r>
              <a:rPr lang="en-US" sz="1200" dirty="0" err="1"/>
              <a:t>Squicciarini</a:t>
            </a:r>
            <a:r>
              <a:rPr lang="en-US" sz="1200" dirty="0"/>
              <a:t> M., </a:t>
            </a:r>
            <a:r>
              <a:rPr lang="en-US" sz="1200" dirty="0" err="1"/>
              <a:t>Vezzani</a:t>
            </a:r>
            <a:r>
              <a:rPr lang="en-US" sz="1200" dirty="0"/>
              <a:t> A. (2017). </a:t>
            </a:r>
            <a:r>
              <a:rPr lang="en-US" sz="1200" i="1" dirty="0"/>
              <a:t>World Corporate Top R&amp;D Investors: Industrial Property Strategies in the Digital Economy. </a:t>
            </a:r>
            <a:r>
              <a:rPr lang="en-US" sz="1200" dirty="0"/>
              <a:t>A JRC and OECD common report. Luxembourg: Publications Office of the European Union; </a:t>
            </a:r>
            <a:r>
              <a:rPr lang="en-US" sz="1200" dirty="0" err="1"/>
              <a:t>Grassano</a:t>
            </a:r>
            <a:r>
              <a:rPr lang="en-US" sz="1200" dirty="0"/>
              <a:t>, N., Hernandez Guevara, H., </a:t>
            </a:r>
            <a:r>
              <a:rPr lang="en-US" sz="1200" dirty="0" err="1"/>
              <a:t>Fako</a:t>
            </a:r>
            <a:r>
              <a:rPr lang="en-US" sz="1200" dirty="0"/>
              <a:t>, P., </a:t>
            </a:r>
            <a:r>
              <a:rPr lang="en-US" sz="1200" dirty="0" err="1"/>
              <a:t>Tübke</a:t>
            </a:r>
            <a:r>
              <a:rPr lang="en-US" sz="1200" dirty="0"/>
              <a:t>, A., Amoroso, S., </a:t>
            </a:r>
            <a:r>
              <a:rPr lang="en-US" sz="1200" dirty="0" err="1"/>
              <a:t>Georgakaki</a:t>
            </a:r>
            <a:r>
              <a:rPr lang="en-US" sz="1200" dirty="0"/>
              <a:t>, A., Napolitano, L., </a:t>
            </a:r>
            <a:r>
              <a:rPr lang="en-US" sz="1200" dirty="0" err="1"/>
              <a:t>Pasimeni</a:t>
            </a:r>
            <a:r>
              <a:rPr lang="en-US" sz="1200" dirty="0"/>
              <a:t>, F</a:t>
            </a:r>
            <a:r>
              <a:rPr lang="en-US" sz="1200" dirty="0" smtClean="0"/>
              <a:t>.,</a:t>
            </a:r>
            <a:r>
              <a:rPr lang="en-US" sz="1200" dirty="0" err="1" smtClean="0"/>
              <a:t>Rentocchini</a:t>
            </a:r>
            <a:r>
              <a:rPr lang="en-US" sz="1200" dirty="0"/>
              <a:t>, F., </a:t>
            </a:r>
            <a:r>
              <a:rPr lang="en-US" sz="1200" dirty="0" err="1"/>
              <a:t>Compaño</a:t>
            </a:r>
            <a:r>
              <a:rPr lang="en-US" sz="1200" dirty="0"/>
              <a:t>, R., </a:t>
            </a:r>
            <a:r>
              <a:rPr lang="en-US" sz="1200" dirty="0" err="1"/>
              <a:t>Fatica</a:t>
            </a:r>
            <a:r>
              <a:rPr lang="en-US" sz="1200" dirty="0"/>
              <a:t>, S. and Panzica, R. </a:t>
            </a:r>
            <a:r>
              <a:rPr lang="en-US" sz="1200" i="1" dirty="0"/>
              <a:t>The 2021 EU Industrial R&amp;D Investment Scoreboard</a:t>
            </a:r>
            <a:r>
              <a:rPr lang="en-US" sz="1200" dirty="0"/>
              <a:t>, EUR 30902 </a:t>
            </a:r>
            <a:r>
              <a:rPr lang="en-US" sz="1200" dirty="0" smtClean="0"/>
              <a:t>EN, Publications </a:t>
            </a:r>
            <a:r>
              <a:rPr lang="en-US" sz="1200" dirty="0"/>
              <a:t>Office of the European Union, Luxembourg, 2021, ISBN 978-92-76-44399-5, doi:10.2760/559391, JRC127360) </a:t>
            </a:r>
          </a:p>
          <a:p>
            <a:pPr marL="0" indent="0">
              <a:lnSpc>
                <a:spcPct val="90000"/>
              </a:lnSpc>
              <a:buNone/>
            </a:pPr>
            <a:endParaRPr lang="en-US" sz="1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-The narrative of a successful entrepreneur is now the one who “exits” by selling its business to an incumbent (lack of SM1).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- Large (Killer?) acquisitions of start-ups made by large incumbents.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 </a:t>
            </a:r>
            <a:r>
              <a:rPr lang="en-US" sz="1200" dirty="0" smtClean="0"/>
              <a:t>(</a:t>
            </a:r>
            <a:r>
              <a:rPr lang="en-GB" sz="1200" dirty="0" smtClean="0"/>
              <a:t>Cunningham, C., </a:t>
            </a:r>
            <a:r>
              <a:rPr lang="en-GB" sz="1200" dirty="0" err="1" smtClean="0"/>
              <a:t>Ederer</a:t>
            </a:r>
            <a:r>
              <a:rPr lang="en-GB" sz="1200" dirty="0" smtClean="0"/>
              <a:t>, F., &amp; Ma, S. (2021). Killer acquisitions. </a:t>
            </a:r>
            <a:r>
              <a:rPr lang="en-GB" sz="1200" i="1" dirty="0" smtClean="0"/>
              <a:t>Journal of Political Economy</a:t>
            </a:r>
            <a:r>
              <a:rPr lang="en-GB" sz="1200" dirty="0" smtClean="0"/>
              <a:t>, 129(3), 649-702</a:t>
            </a:r>
            <a:r>
              <a:rPr lang="en-US" sz="1200" dirty="0" smtClean="0"/>
              <a:t>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2004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A9-0A0B-4264-AA50-6FCDD3D3BF26}" type="slidenum">
              <a:rPr lang="it-IT" smtClean="0"/>
              <a:pPr/>
              <a:t>5</a:t>
            </a:fld>
            <a:endParaRPr lang="it-IT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19" y="0"/>
            <a:ext cx="7558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9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838200"/>
            <a:ext cx="8686800" cy="5867400"/>
          </a:xfr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A9-0A0B-4264-AA50-6FCDD3D3BF26}" type="slidenum">
              <a:rPr lang="it-IT" smtClean="0"/>
              <a:pPr/>
              <a:t>6</a:t>
            </a:fld>
            <a:endParaRPr lang="it-IT"/>
          </a:p>
        </p:txBody>
      </p:sp>
      <p:cxnSp>
        <p:nvCxnSpPr>
          <p:cNvPr id="7" name="Connettore 2 6"/>
          <p:cNvCxnSpPr/>
          <p:nvPr/>
        </p:nvCxnSpPr>
        <p:spPr>
          <a:xfrm>
            <a:off x="152400" y="4343400"/>
            <a:ext cx="533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/>
          <p:cNvSpPr txBox="1"/>
          <p:nvPr/>
        </p:nvSpPr>
        <p:spPr>
          <a:xfrm>
            <a:off x="552450" y="152400"/>
            <a:ext cx="819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“Private </a:t>
            </a:r>
            <a:r>
              <a:rPr lang="en-US" dirty="0"/>
              <a:t>K</a:t>
            </a:r>
            <a:r>
              <a:rPr lang="en-US" dirty="0" smtClean="0"/>
              <a:t>ingdom” to “</a:t>
            </a:r>
            <a:r>
              <a:rPr lang="en-GB" dirty="0"/>
              <a:t>Take the Money and </a:t>
            </a:r>
            <a:r>
              <a:rPr lang="en-GB" dirty="0" smtClean="0"/>
              <a:t>Run”?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00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63120" y="127807"/>
            <a:ext cx="9085679" cy="1143000"/>
          </a:xfrm>
        </p:spPr>
        <p:txBody>
          <a:bodyPr/>
          <a:lstStyle/>
          <a:p>
            <a:r>
              <a:rPr lang="en-US" sz="3200" dirty="0" smtClean="0"/>
              <a:t>“Successful exit of start-ups” translated in different languages (source: </a:t>
            </a:r>
            <a:r>
              <a:rPr lang="en-US" sz="3200" dirty="0" err="1" smtClean="0"/>
              <a:t>Nexis-Uni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A9-0A0B-4264-AA50-6FCDD3D3BF26}" type="slidenum">
              <a:rPr lang="it-IT" smtClean="0"/>
              <a:pPr/>
              <a:t>7</a:t>
            </a:fld>
            <a:endParaRPr lang="it-IT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576" y="2185203"/>
            <a:ext cx="3381847" cy="2122296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705600" y="1676399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German</a:t>
            </a:r>
            <a:endParaRPr lang="en-US" dirty="0"/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34" y="2054667"/>
            <a:ext cx="3267531" cy="2252832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1752600" y="16299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French</a:t>
            </a:r>
            <a:endParaRPr lang="en-US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62" y="4734528"/>
            <a:ext cx="3953427" cy="2000163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3985976" y="4298263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Italian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A9-0A0B-4264-AA50-6FCDD3D3BF26}" type="slidenum">
              <a:rPr lang="it-IT" smtClean="0"/>
              <a:pPr/>
              <a:t>8</a:t>
            </a:fld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"/>
            <a:ext cx="7862851" cy="541020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198754" y="4876800"/>
            <a:ext cx="26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Source: </a:t>
            </a:r>
            <a:r>
              <a:rPr lang="en-US" sz="1800" dirty="0" err="1" smtClean="0">
                <a:solidFill>
                  <a:prstClr val="black"/>
                </a:solidFill>
                <a:latin typeface="Calibri"/>
              </a:rPr>
              <a:t>Atomico</a:t>
            </a:r>
            <a:r>
              <a:rPr lang="en-US" sz="1800" dirty="0" smtClean="0">
                <a:solidFill>
                  <a:prstClr val="black"/>
                </a:solidFill>
                <a:latin typeface="Calibri"/>
              </a:rPr>
              <a:t> 2016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76200" y="5959641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“</a:t>
            </a:r>
            <a:r>
              <a:rPr lang="en-GB" sz="1600" dirty="0" smtClean="0"/>
              <a:t>Google </a:t>
            </a:r>
            <a:r>
              <a:rPr lang="en-GB" sz="1600" dirty="0"/>
              <a:t>parent Alphabet’s 22 deals, Microsoft’s 56 deals and Amazon’s 29 deals in 2021 were all 10-year </a:t>
            </a:r>
            <a:r>
              <a:rPr lang="en-GB" sz="1600" dirty="0" smtClean="0"/>
              <a:t>highs” (CBNC, Sherman &amp; </a:t>
            </a:r>
            <a:r>
              <a:rPr lang="en-GB" sz="1600" dirty="0" err="1" smtClean="0"/>
              <a:t>Feiner</a:t>
            </a:r>
            <a:r>
              <a:rPr lang="en-GB" sz="1600" dirty="0" smtClean="0"/>
              <a:t>, 22 Jan 2022, </a:t>
            </a:r>
            <a:r>
              <a:rPr lang="en-GB" sz="1600" dirty="0">
                <a:hlinkClick r:id="rId3"/>
              </a:rPr>
              <a:t>Amazon, Microsoft, Alphabet set more deals in 2021 than last 10 years (cnbc.com</a:t>
            </a:r>
            <a:r>
              <a:rPr lang="en-GB" sz="1600" dirty="0" smtClean="0">
                <a:hlinkClick r:id="rId3"/>
              </a:rPr>
              <a:t>)</a:t>
            </a:r>
            <a:r>
              <a:rPr lang="en-GB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33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839200" cy="457200"/>
          </a:xfrm>
        </p:spPr>
        <p:txBody>
          <a:bodyPr/>
          <a:lstStyle/>
          <a:p>
            <a:r>
              <a:rPr lang="en-GB" sz="2400" b="1" dirty="0" smtClean="0"/>
              <a:t>Google (Alphabet) </a:t>
            </a:r>
            <a:r>
              <a:rPr lang="en-GB" sz="2400" b="1" dirty="0"/>
              <a:t>has </a:t>
            </a:r>
            <a:r>
              <a:rPr lang="en-GB" sz="2400" b="1" dirty="0" smtClean="0"/>
              <a:t>bought almost 1 </a:t>
            </a:r>
            <a:r>
              <a:rPr lang="en-GB" sz="2400" b="1" dirty="0"/>
              <a:t>firm per </a:t>
            </a:r>
            <a:r>
              <a:rPr lang="en-GB" sz="2400" b="1" dirty="0" smtClean="0"/>
              <a:t>month. </a:t>
            </a:r>
            <a:endParaRPr lang="en-US" sz="2400" b="1" dirty="0"/>
          </a:p>
        </p:txBody>
      </p:sp>
      <p:pic>
        <p:nvPicPr>
          <p:cNvPr id="5" name="Segnaposto contenut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701964"/>
            <a:ext cx="7620000" cy="4800600"/>
          </a:xfrm>
          <a:prstGeom prst="rect">
            <a:avLst/>
          </a:prstGeom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91EA9-0A0B-4264-AA50-6FCDD3D3BF26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990600" y="5622912"/>
            <a:ext cx="723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Approximately since its inception (1998), Google has bought c.a. 260 start-ups over 25 years.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11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Presentazione su schermo (4:3)</PresentationFormat>
  <Paragraphs>63</Paragraphs>
  <Slides>14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Struttura predefinita</vt:lpstr>
      <vt:lpstr>Photo Editor Photo</vt:lpstr>
      <vt:lpstr>Presentazione standard di PowerPoint</vt:lpstr>
      <vt:lpstr>Presentazione standard di PowerPoint</vt:lpstr>
      <vt:lpstr>Presentazione standard di PowerPoint</vt:lpstr>
      <vt:lpstr> But nothing is everlasting!!!!!!!....or is it?</vt:lpstr>
      <vt:lpstr>Presentazione standard di PowerPoint</vt:lpstr>
      <vt:lpstr>Presentazione standard di PowerPoint</vt:lpstr>
      <vt:lpstr>“Successful exit of start-ups” translated in different languages (source: Nexis-Uni)</vt:lpstr>
      <vt:lpstr>Presentazione standard di PowerPoint</vt:lpstr>
      <vt:lpstr>Google (Alphabet) has bought almost 1 firm per month.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mip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aliprandi</dc:creator>
  <cp:lastModifiedBy>Luca Grilli</cp:lastModifiedBy>
  <cp:revision>178</cp:revision>
  <dcterms:created xsi:type="dcterms:W3CDTF">2002-10-09T08:42:27Z</dcterms:created>
  <dcterms:modified xsi:type="dcterms:W3CDTF">2024-05-09T16:16:33Z</dcterms:modified>
</cp:coreProperties>
</file>