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356" r:id="rId2"/>
    <p:sldId id="357" r:id="rId3"/>
    <p:sldId id="351" r:id="rId4"/>
    <p:sldId id="352" r:id="rId5"/>
    <p:sldId id="353" r:id="rId6"/>
    <p:sldId id="354" r:id="rId7"/>
    <p:sldId id="314" r:id="rId8"/>
    <p:sldId id="315" r:id="rId9"/>
    <p:sldId id="355" r:id="rId10"/>
    <p:sldId id="384" r:id="rId11"/>
    <p:sldId id="385" r:id="rId12"/>
    <p:sldId id="388" r:id="rId13"/>
    <p:sldId id="386" r:id="rId14"/>
    <p:sldId id="387" r:id="rId15"/>
    <p:sldId id="389" r:id="rId16"/>
    <p:sldId id="313" r:id="rId17"/>
  </p:sldIdLst>
  <p:sldSz cx="9144000" cy="6858000" type="screen4x3"/>
  <p:notesSz cx="6858000" cy="9144000"/>
  <p:defaultTextStyle>
    <a:defPPr>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C7BEA6"/>
    <a:srgbClr val="827E5E"/>
    <a:srgbClr val="646145"/>
    <a:srgbClr val="D45A4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3" d="100"/>
          <a:sy n="83" d="100"/>
        </p:scale>
        <p:origin x="1450"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249A47-DE01-4384-B24A-CC71D933C00E}" type="datetimeFigureOut">
              <a:rPr lang="en-US" smtClean="0"/>
              <a:t>5/13/2024</a:t>
            </a:fld>
            <a:endParaRPr lang="en-US"/>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DAA0C2-C2B9-4087-A687-89A19ADD5B12}" type="slidenum">
              <a:rPr lang="en-US" smtClean="0"/>
              <a:t>‹N›</a:t>
            </a:fld>
            <a:endParaRPr lang="en-US"/>
          </a:p>
        </p:txBody>
      </p:sp>
    </p:spTree>
    <p:extLst>
      <p:ext uri="{BB962C8B-B14F-4D97-AF65-F5344CB8AC3E}">
        <p14:creationId xmlns:p14="http://schemas.microsoft.com/office/powerpoint/2010/main" val="128667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785DAA39-471D-E04E-8735-59E65E16979C}" type="slidenum">
              <a:rPr kumimoji="0" lang="en-US" sz="1200" b="1"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1</a:t>
            </a:fld>
            <a:endParaRPr kumimoji="0" lang="en-US" sz="1200" b="1"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3681454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fld id="{73DAA0C2-C2B9-4087-A687-89A19ADD5B12}" type="slidenum">
              <a:rPr lang="en-US" smtClean="0"/>
              <a:t>2</a:t>
            </a:fld>
            <a:endParaRPr lang="en-US"/>
          </a:p>
        </p:txBody>
      </p:sp>
    </p:spTree>
    <p:extLst>
      <p:ext uri="{BB962C8B-B14F-4D97-AF65-F5344CB8AC3E}">
        <p14:creationId xmlns:p14="http://schemas.microsoft.com/office/powerpoint/2010/main" val="3632026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785DAA39-471D-E04E-8735-59E65E16979C}" type="slidenum">
              <a:rPr kumimoji="0" lang="en-US" sz="1200" b="1"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3</a:t>
            </a:fld>
            <a:endParaRPr kumimoji="0" lang="en-US" sz="1200" b="1"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2747395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fld id="{73DAA0C2-C2B9-4087-A687-89A19ADD5B12}" type="slidenum">
              <a:rPr lang="en-US" smtClean="0"/>
              <a:t>4</a:t>
            </a:fld>
            <a:endParaRPr lang="en-US"/>
          </a:p>
        </p:txBody>
      </p:sp>
    </p:spTree>
    <p:extLst>
      <p:ext uri="{BB962C8B-B14F-4D97-AF65-F5344CB8AC3E}">
        <p14:creationId xmlns:p14="http://schemas.microsoft.com/office/powerpoint/2010/main" val="1464179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00DEE208-7047-486D-B233-7F69321FCAD7}" type="datetime1">
              <a:rPr kumimoji="0" lang="en-US" sz="1200" b="1"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5/13/2024</a:t>
            </a:fld>
            <a:endParaRPr kumimoji="0" lang="en-US" sz="1200" b="1" i="0" u="none" strike="noStrike" kern="1200" cap="none" spc="0" normalizeH="0" baseline="0" noProof="0">
              <a:ln>
                <a:noFill/>
              </a:ln>
              <a:solidFill>
                <a:prstClr val="black"/>
              </a:solidFill>
              <a:effectLst/>
              <a:uLnTx/>
              <a:uFillTx/>
              <a:latin typeface="Arial" charset="0"/>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82C5D320-FFDD-49B4-BC02-E973E06D390D}" type="slidenum">
              <a:rPr kumimoji="0" lang="en-US" sz="1200" b="1" i="0" u="none" strike="noStrike" kern="1200" cap="none" spc="0" normalizeH="0" baseline="0" noProof="0" smtClean="0">
                <a:ln>
                  <a:noFill/>
                </a:ln>
                <a:solidFill>
                  <a:prstClr val="black"/>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5</a:t>
            </a:fld>
            <a:endParaRPr kumimoji="0" lang="en-US" sz="1200" b="1" i="0" u="none" strike="noStrike" kern="1200" cap="none" spc="0" normalizeH="0" baseline="0" noProof="0">
              <a:ln>
                <a:noFill/>
              </a:ln>
              <a:solidFill>
                <a:prstClr val="black"/>
              </a:solidFill>
              <a:effectLst/>
              <a:uLnTx/>
              <a:uFillTx/>
              <a:latin typeface="Arial" charset="0"/>
              <a:ea typeface="+mn-ea"/>
              <a:cs typeface="+mn-cs"/>
            </a:endParaRPr>
          </a:p>
        </p:txBody>
      </p:sp>
    </p:spTree>
    <p:extLst>
      <p:ext uri="{BB962C8B-B14F-4D97-AF65-F5344CB8AC3E}">
        <p14:creationId xmlns:p14="http://schemas.microsoft.com/office/powerpoint/2010/main" val="14543882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2" name="Picture 66" descr="bg"/>
          <p:cNvPicPr>
            <a:picLocks noChangeAspect="1" noChangeArrowheads="1"/>
          </p:cNvPicPr>
          <p:nvPr userDrawn="1"/>
        </p:nvPicPr>
        <p:blipFill>
          <a:blip r:embed="rId2" cstate="print"/>
          <a:srcRect/>
          <a:stretch>
            <a:fillRect/>
          </a:stretch>
        </p:blipFill>
        <p:spPr bwMode="auto">
          <a:xfrm>
            <a:off x="0" y="0"/>
            <a:ext cx="9150350" cy="4932363"/>
          </a:xfrm>
          <a:prstGeom prst="rect">
            <a:avLst/>
          </a:prstGeom>
          <a:noFill/>
          <a:ln w="9525">
            <a:noFill/>
            <a:miter lim="800000"/>
            <a:headEnd/>
            <a:tailEnd/>
          </a:ln>
        </p:spPr>
      </p:pic>
      <p:sp>
        <p:nvSpPr>
          <p:cNvPr id="3" name="Rectangle 15"/>
          <p:cNvSpPr>
            <a:spLocks noChangeArrowheads="1"/>
          </p:cNvSpPr>
          <p:nvPr/>
        </p:nvSpPr>
        <p:spPr bwMode="auto">
          <a:xfrm>
            <a:off x="0" y="0"/>
            <a:ext cx="9169400" cy="6873875"/>
          </a:xfrm>
          <a:prstGeom prst="rect">
            <a:avLst/>
          </a:prstGeom>
          <a:noFill/>
          <a:ln w="0">
            <a:noFill/>
            <a:miter lim="800000"/>
            <a:headEnd/>
            <a:tailEnd/>
          </a:ln>
          <a:effectLst/>
        </p:spPr>
        <p:txBody>
          <a:bodyPr wrap="none" anchor="ctr"/>
          <a:lstStyle/>
          <a:p>
            <a:pPr>
              <a:defRPr/>
            </a:pPr>
            <a:endParaRPr lang="it-IT" sz="4000"/>
          </a:p>
        </p:txBody>
      </p:sp>
    </p:spTree>
    <p:extLst>
      <p:ext uri="{BB962C8B-B14F-4D97-AF65-F5344CB8AC3E}">
        <p14:creationId xmlns:p14="http://schemas.microsoft.com/office/powerpoint/2010/main" val="54257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BB0D673D-0DEF-4B3C-A15F-BAF077EF187C}" type="slidenum">
              <a:rPr lang="it-IT"/>
              <a:pPr>
                <a:defRPr/>
              </a:pPr>
              <a:t>‹N›</a:t>
            </a:fld>
            <a:endParaRPr lang="it-IT"/>
          </a:p>
        </p:txBody>
      </p:sp>
    </p:spTree>
    <p:extLst>
      <p:ext uri="{BB962C8B-B14F-4D97-AF65-F5344CB8AC3E}">
        <p14:creationId xmlns:p14="http://schemas.microsoft.com/office/powerpoint/2010/main" val="4115366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91338" y="34925"/>
            <a:ext cx="2057400" cy="598487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719138" y="34925"/>
            <a:ext cx="6019800" cy="598487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FDEB79E6-DB67-4828-9F52-D5337E8A15F8}" type="slidenum">
              <a:rPr lang="it-IT"/>
              <a:pPr>
                <a:defRPr/>
              </a:pPr>
              <a:t>‹N›</a:t>
            </a:fld>
            <a:endParaRPr lang="it-IT"/>
          </a:p>
        </p:txBody>
      </p:sp>
    </p:spTree>
    <p:extLst>
      <p:ext uri="{BB962C8B-B14F-4D97-AF65-F5344CB8AC3E}">
        <p14:creationId xmlns:p14="http://schemas.microsoft.com/office/powerpoint/2010/main" val="2031473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smtClean="0"/>
              <a:t>Fare clic per modificare lo stile del titolo</a:t>
            </a:r>
            <a:endParaRPr lang="it-IT"/>
          </a:p>
        </p:txBody>
      </p:sp>
      <p:sp>
        <p:nvSpPr>
          <p:cNvPr id="3" name="Segnaposto tabella 2"/>
          <p:cNvSpPr>
            <a:spLocks noGrp="1"/>
          </p:cNvSpPr>
          <p:nvPr>
            <p:ph type="tbl" idx="1"/>
          </p:nvPr>
        </p:nvSpPr>
        <p:spPr>
          <a:xfrm>
            <a:off x="719138" y="1066800"/>
            <a:ext cx="8229600" cy="4953000"/>
          </a:xfrm>
        </p:spPr>
        <p:txBody>
          <a:bodyPr/>
          <a:lstStyle/>
          <a:p>
            <a:pPr lvl="0"/>
            <a:r>
              <a:rPr lang="it-IT" noProof="0" smtClean="0"/>
              <a:t>Fare clic sull'icona per inserire una tabella</a:t>
            </a:r>
          </a:p>
        </p:txBody>
      </p:sp>
      <p:sp>
        <p:nvSpPr>
          <p:cNvPr id="4" name="Rectangle 68"/>
          <p:cNvSpPr>
            <a:spLocks noGrp="1" noChangeArrowheads="1"/>
          </p:cNvSpPr>
          <p:nvPr>
            <p:ph type="sldNum" sz="quarter" idx="10"/>
          </p:nvPr>
        </p:nvSpPr>
        <p:spPr>
          <a:ln/>
        </p:spPr>
        <p:txBody>
          <a:bodyPr/>
          <a:lstStyle>
            <a:lvl1pPr>
              <a:defRPr/>
            </a:lvl1pPr>
          </a:lstStyle>
          <a:p>
            <a:pPr>
              <a:defRPr/>
            </a:pPr>
            <a:fld id="{D1B95151-873A-4ADA-A07F-3B95CE756171}" type="slidenum">
              <a:rPr lang="it-IT"/>
              <a:pPr>
                <a:defRPr/>
              </a:pPr>
              <a:t>‹N›</a:t>
            </a:fld>
            <a:endParaRPr lang="it-IT"/>
          </a:p>
        </p:txBody>
      </p:sp>
    </p:spTree>
    <p:extLst>
      <p:ext uri="{BB962C8B-B14F-4D97-AF65-F5344CB8AC3E}">
        <p14:creationId xmlns:p14="http://schemas.microsoft.com/office/powerpoint/2010/main" val="3413196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smtClean="0"/>
              <a:t>Fare clic per modificare lo stile del titolo</a:t>
            </a:r>
            <a:endParaRPr lang="it-IT"/>
          </a:p>
        </p:txBody>
      </p:sp>
      <p:sp>
        <p:nvSpPr>
          <p:cNvPr id="3" name="Segnaposto grafico 2"/>
          <p:cNvSpPr>
            <a:spLocks noGrp="1"/>
          </p:cNvSpPr>
          <p:nvPr>
            <p:ph type="chart" idx="1"/>
          </p:nvPr>
        </p:nvSpPr>
        <p:spPr>
          <a:xfrm>
            <a:off x="719138" y="1066800"/>
            <a:ext cx="8229600" cy="4953000"/>
          </a:xfrm>
        </p:spPr>
        <p:txBody>
          <a:bodyPr/>
          <a:lstStyle/>
          <a:p>
            <a:pPr lvl="0"/>
            <a:r>
              <a:rPr lang="it-IT" noProof="0" smtClean="0"/>
              <a:t>Fare clic sull'icona per inserire un grafico</a:t>
            </a:r>
          </a:p>
        </p:txBody>
      </p:sp>
      <p:sp>
        <p:nvSpPr>
          <p:cNvPr id="4" name="Rectangle 68"/>
          <p:cNvSpPr>
            <a:spLocks noGrp="1" noChangeArrowheads="1"/>
          </p:cNvSpPr>
          <p:nvPr>
            <p:ph type="sldNum" sz="quarter" idx="10"/>
          </p:nvPr>
        </p:nvSpPr>
        <p:spPr>
          <a:ln/>
        </p:spPr>
        <p:txBody>
          <a:bodyPr/>
          <a:lstStyle>
            <a:lvl1pPr>
              <a:defRPr/>
            </a:lvl1pPr>
          </a:lstStyle>
          <a:p>
            <a:pPr>
              <a:defRPr/>
            </a:pPr>
            <a:fld id="{3982F9EC-1A84-4437-8268-1C16E9CE69A2}" type="slidenum">
              <a:rPr lang="it-IT"/>
              <a:pPr>
                <a:defRPr/>
              </a:pPr>
              <a:t>‹N›</a:t>
            </a:fld>
            <a:endParaRPr lang="it-IT"/>
          </a:p>
        </p:txBody>
      </p:sp>
    </p:spTree>
    <p:extLst>
      <p:ext uri="{BB962C8B-B14F-4D97-AF65-F5344CB8AC3E}">
        <p14:creationId xmlns:p14="http://schemas.microsoft.com/office/powerpoint/2010/main" val="3665136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A013E5DB-3771-4158-9A30-68F590885968}" type="slidenum">
              <a:rPr lang="it-IT"/>
              <a:pPr>
                <a:defRPr/>
              </a:pPr>
              <a:t>‹N›</a:t>
            </a:fld>
            <a:endParaRPr lang="it-IT"/>
          </a:p>
        </p:txBody>
      </p:sp>
    </p:spTree>
    <p:extLst>
      <p:ext uri="{BB962C8B-B14F-4D97-AF65-F5344CB8AC3E}">
        <p14:creationId xmlns:p14="http://schemas.microsoft.com/office/powerpoint/2010/main" val="3338783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68"/>
          <p:cNvSpPr>
            <a:spLocks noGrp="1" noChangeArrowheads="1"/>
          </p:cNvSpPr>
          <p:nvPr>
            <p:ph type="sldNum" sz="quarter" idx="10"/>
          </p:nvPr>
        </p:nvSpPr>
        <p:spPr>
          <a:ln/>
        </p:spPr>
        <p:txBody>
          <a:bodyPr/>
          <a:lstStyle>
            <a:lvl1pPr>
              <a:defRPr/>
            </a:lvl1pPr>
          </a:lstStyle>
          <a:p>
            <a:pPr>
              <a:defRPr/>
            </a:pPr>
            <a:fld id="{BDE9E285-26A9-4CE4-A22A-3807F6C50328}" type="slidenum">
              <a:rPr lang="it-IT"/>
              <a:pPr>
                <a:defRPr/>
              </a:pPr>
              <a:t>‹N›</a:t>
            </a:fld>
            <a:endParaRPr lang="it-IT"/>
          </a:p>
        </p:txBody>
      </p:sp>
    </p:spTree>
    <p:extLst>
      <p:ext uri="{BB962C8B-B14F-4D97-AF65-F5344CB8AC3E}">
        <p14:creationId xmlns:p14="http://schemas.microsoft.com/office/powerpoint/2010/main" val="3332029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719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910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68"/>
          <p:cNvSpPr>
            <a:spLocks noGrp="1" noChangeArrowheads="1"/>
          </p:cNvSpPr>
          <p:nvPr>
            <p:ph type="sldNum" sz="quarter" idx="10"/>
          </p:nvPr>
        </p:nvSpPr>
        <p:spPr>
          <a:ln/>
        </p:spPr>
        <p:txBody>
          <a:bodyPr/>
          <a:lstStyle>
            <a:lvl1pPr>
              <a:defRPr/>
            </a:lvl1pPr>
          </a:lstStyle>
          <a:p>
            <a:pPr>
              <a:defRPr/>
            </a:pPr>
            <a:fld id="{15A9016B-A1B2-4368-83CF-8CBE77281A73}" type="slidenum">
              <a:rPr lang="it-IT"/>
              <a:pPr>
                <a:defRPr/>
              </a:pPr>
              <a:t>‹N›</a:t>
            </a:fld>
            <a:endParaRPr lang="it-IT"/>
          </a:p>
        </p:txBody>
      </p:sp>
    </p:spTree>
    <p:extLst>
      <p:ext uri="{BB962C8B-B14F-4D97-AF65-F5344CB8AC3E}">
        <p14:creationId xmlns:p14="http://schemas.microsoft.com/office/powerpoint/2010/main" val="2376578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68"/>
          <p:cNvSpPr>
            <a:spLocks noGrp="1" noChangeArrowheads="1"/>
          </p:cNvSpPr>
          <p:nvPr>
            <p:ph type="sldNum" sz="quarter" idx="10"/>
          </p:nvPr>
        </p:nvSpPr>
        <p:spPr>
          <a:ln/>
        </p:spPr>
        <p:txBody>
          <a:bodyPr/>
          <a:lstStyle>
            <a:lvl1pPr>
              <a:defRPr/>
            </a:lvl1pPr>
          </a:lstStyle>
          <a:p>
            <a:pPr>
              <a:defRPr/>
            </a:pPr>
            <a:fld id="{C5660661-396D-4C15-AC81-96B475519CE0}" type="slidenum">
              <a:rPr lang="it-IT"/>
              <a:pPr>
                <a:defRPr/>
              </a:pPr>
              <a:t>‹N›</a:t>
            </a:fld>
            <a:endParaRPr lang="it-IT"/>
          </a:p>
        </p:txBody>
      </p:sp>
    </p:spTree>
    <p:extLst>
      <p:ext uri="{BB962C8B-B14F-4D97-AF65-F5344CB8AC3E}">
        <p14:creationId xmlns:p14="http://schemas.microsoft.com/office/powerpoint/2010/main" val="2282292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68"/>
          <p:cNvSpPr>
            <a:spLocks noGrp="1" noChangeArrowheads="1"/>
          </p:cNvSpPr>
          <p:nvPr>
            <p:ph type="sldNum" sz="quarter" idx="10"/>
          </p:nvPr>
        </p:nvSpPr>
        <p:spPr>
          <a:ln/>
        </p:spPr>
        <p:txBody>
          <a:bodyPr/>
          <a:lstStyle>
            <a:lvl1pPr>
              <a:defRPr/>
            </a:lvl1pPr>
          </a:lstStyle>
          <a:p>
            <a:pPr>
              <a:defRPr/>
            </a:pPr>
            <a:fld id="{BC5CF038-0E8A-428B-A9AD-16F1F1C80167}" type="slidenum">
              <a:rPr lang="it-IT"/>
              <a:pPr>
                <a:defRPr/>
              </a:pPr>
              <a:t>‹N›</a:t>
            </a:fld>
            <a:endParaRPr lang="it-IT"/>
          </a:p>
        </p:txBody>
      </p:sp>
    </p:spTree>
    <p:extLst>
      <p:ext uri="{BB962C8B-B14F-4D97-AF65-F5344CB8AC3E}">
        <p14:creationId xmlns:p14="http://schemas.microsoft.com/office/powerpoint/2010/main" val="423132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pPr>
              <a:defRPr/>
            </a:pPr>
            <a:fld id="{EE5EF864-C14B-49A5-B906-9E816E9B3C6A}" type="slidenum">
              <a:rPr lang="it-IT"/>
              <a:pPr>
                <a:defRPr/>
              </a:pPr>
              <a:t>‹N›</a:t>
            </a:fld>
            <a:endParaRPr lang="it-IT"/>
          </a:p>
        </p:txBody>
      </p:sp>
    </p:spTree>
    <p:extLst>
      <p:ext uri="{BB962C8B-B14F-4D97-AF65-F5344CB8AC3E}">
        <p14:creationId xmlns:p14="http://schemas.microsoft.com/office/powerpoint/2010/main" val="2514563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67EE1E19-25CE-4888-B51C-04D89D905E25}" type="slidenum">
              <a:rPr lang="it-IT"/>
              <a:pPr>
                <a:defRPr/>
              </a:pPr>
              <a:t>‹N›</a:t>
            </a:fld>
            <a:endParaRPr lang="it-IT"/>
          </a:p>
        </p:txBody>
      </p:sp>
    </p:spTree>
    <p:extLst>
      <p:ext uri="{BB962C8B-B14F-4D97-AF65-F5344CB8AC3E}">
        <p14:creationId xmlns:p14="http://schemas.microsoft.com/office/powerpoint/2010/main" val="1589225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smtClean="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01F7400C-764E-453A-A92D-92C6B7A54E9F}" type="slidenum">
              <a:rPr lang="it-IT"/>
              <a:pPr>
                <a:defRPr/>
              </a:pPr>
              <a:t>‹N›</a:t>
            </a:fld>
            <a:endParaRPr lang="it-IT"/>
          </a:p>
        </p:txBody>
      </p:sp>
    </p:spTree>
    <p:extLst>
      <p:ext uri="{BB962C8B-B14F-4D97-AF65-F5344CB8AC3E}">
        <p14:creationId xmlns:p14="http://schemas.microsoft.com/office/powerpoint/2010/main" val="2864890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8" descr="up"/>
          <p:cNvPicPr>
            <a:picLocks noChangeAspect="1" noChangeArrowheads="1"/>
          </p:cNvPicPr>
          <p:nvPr/>
        </p:nvPicPr>
        <p:blipFill>
          <a:blip r:embed="rId15" cstate="print"/>
          <a:srcRect/>
          <a:stretch>
            <a:fillRect/>
          </a:stretch>
        </p:blipFill>
        <p:spPr bwMode="auto">
          <a:xfrm>
            <a:off x="0" y="0"/>
            <a:ext cx="9144000" cy="858838"/>
          </a:xfrm>
          <a:prstGeom prst="rect">
            <a:avLst/>
          </a:prstGeom>
          <a:noFill/>
          <a:ln w="9525">
            <a:noFill/>
            <a:miter lim="800000"/>
            <a:headEnd/>
            <a:tailEnd/>
          </a:ln>
        </p:spPr>
      </p:pic>
      <p:sp>
        <p:nvSpPr>
          <p:cNvPr id="1027" name="Rectangle 19"/>
          <p:cNvSpPr>
            <a:spLocks noGrp="1" noChangeAspect="1" noChangeArrowheads="1"/>
          </p:cNvSpPr>
          <p:nvPr>
            <p:ph type="title"/>
          </p:nvPr>
        </p:nvSpPr>
        <p:spPr bwMode="auto">
          <a:xfrm>
            <a:off x="719138" y="34925"/>
            <a:ext cx="5943600" cy="83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smtClean="0"/>
              <a:t>Titolo diapositiva</a:t>
            </a:r>
          </a:p>
        </p:txBody>
      </p:sp>
      <p:sp>
        <p:nvSpPr>
          <p:cNvPr id="1028" name="Rectangle 66"/>
          <p:cNvSpPr>
            <a:spLocks noGrp="1" noChangeArrowheads="1"/>
          </p:cNvSpPr>
          <p:nvPr>
            <p:ph type="body" idx="1"/>
          </p:nvPr>
        </p:nvSpPr>
        <p:spPr bwMode="auto">
          <a:xfrm>
            <a:off x="719138" y="1066800"/>
            <a:ext cx="8229600"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smtClean="0"/>
              <a:t>Fare clic per modificare il testo</a:t>
            </a:r>
          </a:p>
          <a:p>
            <a:pPr lvl="1"/>
            <a:r>
              <a:rPr lang="it-IT" smtClean="0"/>
              <a:t>Testo</a:t>
            </a:r>
          </a:p>
          <a:p>
            <a:pPr lvl="2"/>
            <a:r>
              <a:rPr lang="it-IT" smtClean="0"/>
              <a:t>Testo</a:t>
            </a:r>
          </a:p>
          <a:p>
            <a:pPr lvl="3"/>
            <a:r>
              <a:rPr lang="it-IT" smtClean="0"/>
              <a:t>testo</a:t>
            </a:r>
          </a:p>
        </p:txBody>
      </p:sp>
      <p:sp>
        <p:nvSpPr>
          <p:cNvPr id="1092" name="Rectangle 68"/>
          <p:cNvSpPr>
            <a:spLocks noGrp="1" noChangeArrowheads="1"/>
          </p:cNvSpPr>
          <p:nvPr>
            <p:ph type="sldNum" sz="quarter" idx="4"/>
          </p:nvPr>
        </p:nvSpPr>
        <p:spPr bwMode="auto">
          <a:xfrm>
            <a:off x="7737475" y="152400"/>
            <a:ext cx="1362075" cy="244475"/>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a:defRPr sz="1600">
                <a:solidFill>
                  <a:srgbClr val="FF9900"/>
                </a:solidFill>
                <a:latin typeface="Arial" charset="0"/>
              </a:defRPr>
            </a:lvl1pPr>
          </a:lstStyle>
          <a:p>
            <a:pPr>
              <a:defRPr/>
            </a:pPr>
            <a:fld id="{166BBFFD-7BCA-4FF2-A94A-2235437F2048}" type="slidenum">
              <a:rPr lang="it-IT"/>
              <a:pPr>
                <a:defRPr/>
              </a:pPr>
              <a:t>‹N›</a:t>
            </a:fld>
            <a:endParaRPr lang="it-IT"/>
          </a:p>
        </p:txBody>
      </p:sp>
      <p:pic>
        <p:nvPicPr>
          <p:cNvPr id="1030" name="Picture 74" descr="powerpoint1_sec"/>
          <p:cNvPicPr>
            <a:picLocks noChangeAspect="1" noChangeArrowheads="1"/>
          </p:cNvPicPr>
          <p:nvPr/>
        </p:nvPicPr>
        <p:blipFill>
          <a:blip r:embed="rId16" cstate="print"/>
          <a:srcRect/>
          <a:stretch>
            <a:fillRect/>
          </a:stretch>
        </p:blipFill>
        <p:spPr bwMode="auto">
          <a:xfrm>
            <a:off x="0" y="6553200"/>
            <a:ext cx="9144000" cy="304800"/>
          </a:xfrm>
          <a:prstGeom prst="rect">
            <a:avLst/>
          </a:prstGeom>
          <a:noFill/>
          <a:ln w="9525">
            <a:noFill/>
            <a:miter lim="800000"/>
            <a:headEnd/>
            <a:tailEnd/>
          </a:ln>
        </p:spPr>
      </p:pic>
      <p:sp>
        <p:nvSpPr>
          <p:cNvPr id="1095" name="Text Box 71"/>
          <p:cNvSpPr txBox="1">
            <a:spLocks noChangeArrowheads="1"/>
          </p:cNvSpPr>
          <p:nvPr/>
        </p:nvSpPr>
        <p:spPr bwMode="auto">
          <a:xfrm>
            <a:off x="228600" y="6569075"/>
            <a:ext cx="4495800" cy="274638"/>
          </a:xfrm>
          <a:prstGeom prst="rect">
            <a:avLst/>
          </a:prstGeom>
          <a:noFill/>
          <a:ln w="9525">
            <a:noFill/>
            <a:miter lim="800000"/>
            <a:headEnd/>
            <a:tailEnd/>
          </a:ln>
          <a:effectLst/>
        </p:spPr>
        <p:txBody>
          <a:bodyPr>
            <a:spAutoFit/>
          </a:bodyPr>
          <a:lstStyle/>
          <a:p>
            <a:pPr algn="r">
              <a:spcBef>
                <a:spcPct val="50000"/>
              </a:spcBef>
              <a:defRPr/>
            </a:pPr>
            <a:endParaRPr lang="it-IT" sz="1200">
              <a:solidFill>
                <a:srgbClr val="003F6E"/>
              </a:solidFill>
            </a:endParaRPr>
          </a:p>
        </p:txBody>
      </p:sp>
    </p:spTree>
    <p:extLst>
      <p:ext uri="{BB962C8B-B14F-4D97-AF65-F5344CB8AC3E}">
        <p14:creationId xmlns:p14="http://schemas.microsoft.com/office/powerpoint/2010/main" val="17936226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004C80"/>
        </a:buClr>
        <a:buSzPct val="85000"/>
        <a:buFont typeface="Wingdings"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rgbClr val="004D82"/>
        </a:buClr>
        <a:buChar char="•"/>
        <a:defRPr sz="2400">
          <a:solidFill>
            <a:schemeClr val="tx1"/>
          </a:solidFill>
          <a:latin typeface="+mn-lt"/>
        </a:defRPr>
      </a:lvl3pPr>
      <a:lvl4pPr marL="1600200" indent="-228600" algn="l" rtl="0" eaLnBrk="1" fontAlgn="base" hangingPunct="1">
        <a:spcBef>
          <a:spcPct val="20000"/>
        </a:spcBef>
        <a:spcAft>
          <a:spcPct val="0"/>
        </a:spcAft>
        <a:buClr>
          <a:srgbClr val="004C80"/>
        </a:buClr>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inion Web" pitchFamily="18" charset="0"/>
        </a:defRPr>
      </a:lvl5pPr>
      <a:lvl6pPr marL="2514600" indent="-228600" algn="l" rtl="0" eaLnBrk="1" fontAlgn="base" hangingPunct="1">
        <a:spcBef>
          <a:spcPct val="20000"/>
        </a:spcBef>
        <a:spcAft>
          <a:spcPct val="0"/>
        </a:spcAft>
        <a:buChar char="»"/>
        <a:defRPr>
          <a:solidFill>
            <a:schemeClr val="tx1"/>
          </a:solidFill>
          <a:latin typeface="Minion Web" pitchFamily="18" charset="0"/>
        </a:defRPr>
      </a:lvl6pPr>
      <a:lvl7pPr marL="2971800" indent="-228600" algn="l" rtl="0" eaLnBrk="1" fontAlgn="base" hangingPunct="1">
        <a:spcBef>
          <a:spcPct val="20000"/>
        </a:spcBef>
        <a:spcAft>
          <a:spcPct val="0"/>
        </a:spcAft>
        <a:buChar char="»"/>
        <a:defRPr>
          <a:solidFill>
            <a:schemeClr val="tx1"/>
          </a:solidFill>
          <a:latin typeface="Minion Web" pitchFamily="18" charset="0"/>
        </a:defRPr>
      </a:lvl7pPr>
      <a:lvl8pPr marL="3429000" indent="-228600" algn="l" rtl="0" eaLnBrk="1" fontAlgn="base" hangingPunct="1">
        <a:spcBef>
          <a:spcPct val="20000"/>
        </a:spcBef>
        <a:spcAft>
          <a:spcPct val="0"/>
        </a:spcAft>
        <a:buChar char="»"/>
        <a:defRPr>
          <a:solidFill>
            <a:schemeClr val="tx1"/>
          </a:solidFill>
          <a:latin typeface="Minion Web" pitchFamily="18" charset="0"/>
        </a:defRPr>
      </a:lvl8pPr>
      <a:lvl9pPr marL="3886200" indent="-228600" algn="l" rtl="0" eaLnBrk="1" fontAlgn="base" hangingPunct="1">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openknowledge.worldbank.org/bitstream/handle/10986/8782/wps3839.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00908" y="4343400"/>
            <a:ext cx="7772400" cy="533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3600" b="1" i="0" u="none" strike="noStrike" kern="1200" cap="none" spc="0" normalizeH="0" baseline="0" noProof="0" dirty="0" smtClean="0">
                <a:ln>
                  <a:noFill/>
                </a:ln>
                <a:solidFill>
                  <a:srgbClr val="003F6E"/>
                </a:solidFill>
                <a:effectLst/>
                <a:uLnTx/>
                <a:uFillTx/>
                <a:latin typeface="Arial"/>
                <a:ea typeface="+mj-ea"/>
                <a:cs typeface="+mj-cs"/>
              </a:rPr>
              <a:t>Industrial and competition policy: an introduction</a:t>
            </a:r>
            <a:endParaRPr kumimoji="0" lang="en-GB" sz="3600" b="1" i="0" u="none" strike="noStrike" kern="1200" cap="none" spc="0" normalizeH="0" baseline="0" noProof="0" dirty="0">
              <a:ln>
                <a:noFill/>
              </a:ln>
              <a:solidFill>
                <a:srgbClr val="003F6E"/>
              </a:solidFill>
              <a:effectLst/>
              <a:uLnTx/>
              <a:uFillTx/>
              <a:latin typeface="Arial"/>
              <a:ea typeface="+mj-ea"/>
              <a:cs typeface="+mj-cs"/>
            </a:endParaRPr>
          </a:p>
        </p:txBody>
      </p:sp>
      <p:sp>
        <p:nvSpPr>
          <p:cNvPr id="3" name="Title 1"/>
          <p:cNvSpPr txBox="1">
            <a:spLocks/>
          </p:cNvSpPr>
          <p:nvPr/>
        </p:nvSpPr>
        <p:spPr>
          <a:xfrm>
            <a:off x="1381369" y="0"/>
            <a:ext cx="7772400" cy="1295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smtClean="0">
                <a:ln>
                  <a:noFill/>
                </a:ln>
                <a:solidFill>
                  <a:srgbClr val="003F6E"/>
                </a:solidFill>
                <a:effectLst/>
                <a:uLnTx/>
                <a:uFillTx/>
                <a:latin typeface="Arial"/>
                <a:ea typeface="+mj-ea"/>
                <a:cs typeface="+mj-cs"/>
              </a:rPr>
              <a:t>Business and Industrial Economics </a:t>
            </a:r>
          </a:p>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dirty="0" smtClean="0">
              <a:ln>
                <a:noFill/>
              </a:ln>
              <a:solidFill>
                <a:srgbClr val="003F6E"/>
              </a:solidFill>
              <a:effectLst/>
              <a:uLnTx/>
              <a:uFillTx/>
              <a:latin typeface="Arial"/>
              <a:ea typeface="+mj-ea"/>
              <a:cs typeface="+mj-cs"/>
            </a:endParaRP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err="1" smtClean="0">
                <a:ln>
                  <a:noFill/>
                </a:ln>
                <a:solidFill>
                  <a:srgbClr val="003F6E"/>
                </a:solidFill>
                <a:effectLst/>
                <a:uLnTx/>
                <a:uFillTx/>
                <a:latin typeface="Arial"/>
                <a:ea typeface="+mj-ea"/>
                <a:cs typeface="+mj-cs"/>
              </a:rPr>
              <a:t>Prof.</a:t>
            </a:r>
            <a:r>
              <a:rPr kumimoji="0" lang="en-GB" sz="2000" b="0" i="0" u="none" strike="noStrike" kern="1200" cap="none" spc="0" normalizeH="0" baseline="0" noProof="0" dirty="0" smtClean="0">
                <a:ln>
                  <a:noFill/>
                </a:ln>
                <a:solidFill>
                  <a:srgbClr val="003F6E"/>
                </a:solidFill>
                <a:effectLst/>
                <a:uLnTx/>
                <a:uFillTx/>
                <a:latin typeface="Arial"/>
                <a:ea typeface="+mj-ea"/>
                <a:cs typeface="+mj-cs"/>
              </a:rPr>
              <a:t> Luca Grilli</a:t>
            </a:r>
          </a:p>
        </p:txBody>
      </p:sp>
    </p:spTree>
    <p:extLst>
      <p:ext uri="{BB962C8B-B14F-4D97-AF65-F5344CB8AC3E}">
        <p14:creationId xmlns:p14="http://schemas.microsoft.com/office/powerpoint/2010/main" val="6051688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ttangolo arrotondato 22"/>
          <p:cNvSpPr/>
          <p:nvPr/>
        </p:nvSpPr>
        <p:spPr bwMode="auto">
          <a:xfrm>
            <a:off x="228600" y="1066800"/>
            <a:ext cx="8686800" cy="5029200"/>
          </a:xfrm>
          <a:prstGeom prst="roundRect">
            <a:avLst/>
          </a:prstGeom>
          <a:solidFill>
            <a:srgbClr val="FFFF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2" name="Titolo 1"/>
          <p:cNvSpPr>
            <a:spLocks noGrp="1"/>
          </p:cNvSpPr>
          <p:nvPr>
            <p:ph type="title"/>
          </p:nvPr>
        </p:nvSpPr>
        <p:spPr>
          <a:xfrm>
            <a:off x="719138" y="34925"/>
            <a:ext cx="7053262" cy="838200"/>
          </a:xfrm>
        </p:spPr>
        <p:txBody>
          <a:bodyPr/>
          <a:lstStyle/>
          <a:p>
            <a:r>
              <a:rPr lang="en-US" dirty="0" smtClean="0"/>
              <a:t>[slide from Lecture on Innovation]</a:t>
            </a:r>
            <a:endParaRPr lang="en-US"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10</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5" name="Segnaposto contenuto 4"/>
          <p:cNvSpPr>
            <a:spLocks noGrp="1"/>
          </p:cNvSpPr>
          <p:nvPr>
            <p:ph idx="1"/>
          </p:nvPr>
        </p:nvSpPr>
        <p:spPr>
          <a:xfrm>
            <a:off x="533400" y="1066800"/>
            <a:ext cx="8229600" cy="4953000"/>
          </a:xfrm>
        </p:spPr>
        <p:txBody>
          <a:bodyPr/>
          <a:lstStyle/>
          <a:p>
            <a:pPr algn="ctr">
              <a:buNone/>
            </a:pPr>
            <a:r>
              <a:rPr lang="en-US" dirty="0" smtClean="0"/>
              <a:t>PUBLIC POLICY</a:t>
            </a:r>
            <a:endParaRPr lang="en-US" dirty="0"/>
          </a:p>
        </p:txBody>
      </p:sp>
      <p:sp>
        <p:nvSpPr>
          <p:cNvPr id="6" name="Ovale 5"/>
          <p:cNvSpPr/>
          <p:nvPr/>
        </p:nvSpPr>
        <p:spPr bwMode="auto">
          <a:xfrm>
            <a:off x="381000" y="2057400"/>
            <a:ext cx="2819400" cy="2895600"/>
          </a:xfrm>
          <a:prstGeom prst="ellipse">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 name="CasellaDiTesto 6"/>
          <p:cNvSpPr txBox="1"/>
          <p:nvPr/>
        </p:nvSpPr>
        <p:spPr>
          <a:xfrm>
            <a:off x="381000" y="3200400"/>
            <a:ext cx="2971800"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4000" b="1" i="0" u="none" strike="noStrike" kern="1200" cap="none" spc="0" normalizeH="0" baseline="0" noProof="0" dirty="0" smtClean="0">
                <a:ln>
                  <a:noFill/>
                </a:ln>
                <a:solidFill>
                  <a:srgbClr val="000000"/>
                </a:solidFill>
                <a:effectLst/>
                <a:uLnTx/>
                <a:uFillTx/>
                <a:latin typeface="Arial" charset="0"/>
                <a:ea typeface="+mn-ea"/>
                <a:cs typeface="+mn-cs"/>
              </a:rPr>
              <a:t>Innovation</a:t>
            </a:r>
            <a:endParaRPr kumimoji="0" lang="en-US" sz="40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 name="Ovale 8"/>
          <p:cNvSpPr/>
          <p:nvPr/>
        </p:nvSpPr>
        <p:spPr bwMode="auto">
          <a:xfrm>
            <a:off x="6019800" y="2209800"/>
            <a:ext cx="2819400" cy="2895600"/>
          </a:xfrm>
          <a:prstGeom prst="ellipse">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10" name="CasellaDiTesto 9"/>
          <p:cNvSpPr txBox="1"/>
          <p:nvPr/>
        </p:nvSpPr>
        <p:spPr>
          <a:xfrm>
            <a:off x="5943600" y="2971800"/>
            <a:ext cx="3200400" cy="132343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4000" b="1" i="0" u="none" strike="noStrike" kern="1200" cap="none" spc="0" normalizeH="0" baseline="0" noProof="0" dirty="0" smtClean="0">
                <a:ln>
                  <a:noFill/>
                </a:ln>
                <a:solidFill>
                  <a:srgbClr val="000000"/>
                </a:solidFill>
                <a:effectLst/>
                <a:uLnTx/>
                <a:uFillTx/>
                <a:latin typeface="Arial" charset="0"/>
                <a:ea typeface="+mn-ea"/>
                <a:cs typeface="+mn-cs"/>
              </a:rPr>
              <a:t>Mkt structure</a:t>
            </a:r>
            <a:endParaRPr kumimoji="0" lang="en-US" sz="4000" b="1"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18" name="Connettore 2 17"/>
          <p:cNvCxnSpPr/>
          <p:nvPr/>
        </p:nvCxnSpPr>
        <p:spPr bwMode="auto">
          <a:xfrm>
            <a:off x="2667000" y="2286000"/>
            <a:ext cx="4191000" cy="0"/>
          </a:xfrm>
          <a:prstGeom prst="straightConnector1">
            <a:avLst/>
          </a:prstGeom>
          <a:noFill/>
          <a:ln w="9525" cap="flat" cmpd="sng" algn="ctr">
            <a:solidFill>
              <a:schemeClr val="tx2"/>
            </a:solidFill>
            <a:prstDash val="solid"/>
            <a:round/>
            <a:headEnd type="none" w="med" len="med"/>
            <a:tailEnd type="arrow"/>
          </a:ln>
          <a:effectLst/>
        </p:spPr>
      </p:cxnSp>
      <p:cxnSp>
        <p:nvCxnSpPr>
          <p:cNvPr id="20" name="Connettore 2 19"/>
          <p:cNvCxnSpPr/>
          <p:nvPr/>
        </p:nvCxnSpPr>
        <p:spPr bwMode="auto">
          <a:xfrm flipH="1">
            <a:off x="2667000" y="4724400"/>
            <a:ext cx="3810000" cy="0"/>
          </a:xfrm>
          <a:prstGeom prst="straightConnector1">
            <a:avLst/>
          </a:prstGeom>
          <a:noFill/>
          <a:ln w="9525" cap="flat" cmpd="sng" algn="ctr">
            <a:solidFill>
              <a:schemeClr val="tx2"/>
            </a:solidFill>
            <a:prstDash val="solid"/>
            <a:round/>
            <a:headEnd type="none" w="med" len="med"/>
            <a:tailEnd type="arrow"/>
          </a:ln>
          <a:effectLst/>
        </p:spPr>
      </p:cxnSp>
      <p:cxnSp>
        <p:nvCxnSpPr>
          <p:cNvPr id="25" name="Connettore 2 24"/>
          <p:cNvCxnSpPr/>
          <p:nvPr/>
        </p:nvCxnSpPr>
        <p:spPr bwMode="auto">
          <a:xfrm>
            <a:off x="4648200" y="1447800"/>
            <a:ext cx="0" cy="838200"/>
          </a:xfrm>
          <a:prstGeom prst="straightConnector1">
            <a:avLst/>
          </a:prstGeom>
          <a:noFill/>
          <a:ln w="9525" cap="flat" cmpd="sng" algn="ctr">
            <a:noFill/>
            <a:prstDash val="solid"/>
            <a:round/>
            <a:headEnd type="none" w="med" len="med"/>
            <a:tailEnd type="arrow"/>
          </a:ln>
          <a:effectLst/>
        </p:spPr>
      </p:cxnSp>
    </p:spTree>
    <p:extLst>
      <p:ext uri="{BB962C8B-B14F-4D97-AF65-F5344CB8AC3E}">
        <p14:creationId xmlns:p14="http://schemas.microsoft.com/office/powerpoint/2010/main" val="11207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0" y="838200"/>
            <a:ext cx="8839200" cy="5181600"/>
          </a:xfrm>
        </p:spPr>
        <p:txBody>
          <a:bodyPr/>
          <a:lstStyle/>
          <a:p>
            <a:pPr marL="457200" indent="-457200">
              <a:buNone/>
            </a:pPr>
            <a:endParaRPr lang="en-US" sz="2400" dirty="0" smtClean="0"/>
          </a:p>
          <a:p>
            <a:pPr marL="457200" indent="-457200">
              <a:buNone/>
            </a:pPr>
            <a:endParaRPr lang="en-US" sz="2400" dirty="0" smtClean="0"/>
          </a:p>
          <a:p>
            <a:pPr marL="457200" indent="-457200">
              <a:buNone/>
            </a:pPr>
            <a:endParaRPr lang="en-US" sz="2400" dirty="0" smtClean="0"/>
          </a:p>
          <a:p>
            <a:pPr marL="457200" indent="-457200">
              <a:buNone/>
            </a:pPr>
            <a:endParaRPr lang="en-US" sz="2400" dirty="0" smtClean="0"/>
          </a:p>
          <a:p>
            <a:pPr marL="457200" indent="-457200">
              <a:buNone/>
            </a:pPr>
            <a:endParaRPr lang="en-US" sz="2400" b="1" i="1" dirty="0">
              <a:solidFill>
                <a:schemeClr val="accent6"/>
              </a:solidFill>
            </a:endParaRPr>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11</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7" name="Segnaposto contenuto 2"/>
          <p:cNvSpPr txBox="1">
            <a:spLocks/>
          </p:cNvSpPr>
          <p:nvPr/>
        </p:nvSpPr>
        <p:spPr bwMode="auto">
          <a:xfrm>
            <a:off x="240146" y="976744"/>
            <a:ext cx="9099550" cy="142470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US" sz="3600" b="1" i="0" u="none" strike="noStrike" kern="0" cap="none" spc="0" normalizeH="0" baseline="0" noProof="0" dirty="0" smtClean="0">
                <a:ln>
                  <a:noFill/>
                </a:ln>
                <a:solidFill>
                  <a:srgbClr val="000000"/>
                </a:solidFill>
                <a:effectLst/>
                <a:uLnTx/>
                <a:uFillTx/>
                <a:latin typeface="Arial"/>
                <a:ea typeface="+mn-ea"/>
                <a:cs typeface="+mn-cs"/>
              </a:rPr>
              <a:t>Of course yes and of course yes at multiple levels</a:t>
            </a:r>
            <a:r>
              <a:rPr kumimoji="0" lang="en-US" sz="3600" b="0" i="0" u="none" strike="noStrike" kern="0" cap="none" spc="0" normalizeH="0" baseline="0" noProof="0" dirty="0" smtClean="0">
                <a:ln>
                  <a:noFill/>
                </a:ln>
                <a:solidFill>
                  <a:srgbClr val="000000"/>
                </a:solidFill>
                <a:effectLst/>
                <a:uLnTx/>
                <a:uFillTx/>
                <a:latin typeface="Arial"/>
                <a:ea typeface="+mn-ea"/>
                <a:cs typeface="+mn-cs"/>
              </a:rPr>
              <a:t>. The innovative activity in economy is strongly influenced by several forces, including competition policy, regulatory and law regimes, patent system (among others) all contribute to shape the interested dynamics. Without forgetting </a:t>
            </a:r>
            <a:r>
              <a:rPr kumimoji="0" lang="en-US" sz="3600" b="0" i="0" u="sng" strike="noStrike" kern="0" cap="none" spc="0" normalizeH="0" baseline="0" noProof="0" dirty="0" smtClean="0">
                <a:ln>
                  <a:noFill/>
                </a:ln>
                <a:solidFill>
                  <a:srgbClr val="000000"/>
                </a:solidFill>
                <a:effectLst/>
                <a:uLnTx/>
                <a:uFillTx/>
                <a:latin typeface="Arial"/>
                <a:ea typeface="+mn-ea"/>
                <a:cs typeface="+mn-cs"/>
              </a:rPr>
              <a:t>the institutional context </a:t>
            </a:r>
            <a:r>
              <a:rPr kumimoji="0" lang="en-US" sz="3600" b="0" i="0" u="none" strike="noStrike" kern="0" cap="none" spc="0" normalizeH="0" baseline="0" noProof="0" dirty="0" smtClean="0">
                <a:ln>
                  <a:noFill/>
                </a:ln>
                <a:solidFill>
                  <a:srgbClr val="000000"/>
                </a:solidFill>
                <a:effectLst/>
                <a:uLnTx/>
                <a:uFillTx/>
                <a:latin typeface="Arial"/>
                <a:ea typeface="+mn-ea"/>
                <a:cs typeface="+mn-cs"/>
              </a:rPr>
              <a:t>(e.g. see </a:t>
            </a:r>
            <a:r>
              <a:rPr kumimoji="0" lang="en-US" sz="3600" b="0" i="0" u="none" strike="noStrike" kern="0" cap="none" spc="0" normalizeH="0" baseline="0" noProof="0" dirty="0" err="1" smtClean="0">
                <a:ln>
                  <a:noFill/>
                </a:ln>
                <a:solidFill>
                  <a:srgbClr val="000000"/>
                </a:solidFill>
                <a:effectLst/>
                <a:uLnTx/>
                <a:uFillTx/>
                <a:latin typeface="Arial"/>
                <a:ea typeface="+mn-ea"/>
                <a:cs typeface="+mn-cs"/>
              </a:rPr>
              <a:t>Baumol</a:t>
            </a:r>
            <a:r>
              <a:rPr kumimoji="0" lang="en-US" sz="3600" b="0" i="0" u="none" strike="noStrike" kern="0" cap="none" spc="0" normalizeH="0" baseline="0" noProof="0" dirty="0" smtClean="0">
                <a:ln>
                  <a:noFill/>
                </a:ln>
                <a:solidFill>
                  <a:srgbClr val="000000"/>
                </a:solidFill>
                <a:effectLst/>
                <a:uLnTx/>
                <a:uFillTx/>
                <a:latin typeface="Arial"/>
                <a:ea typeface="+mn-ea"/>
                <a:cs typeface="+mn-cs"/>
              </a:rPr>
              <a:t>, 1990, on this latter aspect on JPE)</a:t>
            </a:r>
          </a:p>
          <a:p>
            <a:pPr marL="0" marR="0" lvl="0" indent="0" algn="l" defTabSz="914400" rtl="0" eaLnBrk="1" fontAlgn="base" latinLnBrk="0" hangingPunct="1">
              <a:lnSpc>
                <a:spcPct val="100000"/>
              </a:lnSpc>
              <a:spcBef>
                <a:spcPts val="0"/>
              </a:spcBef>
              <a:spcAft>
                <a:spcPct val="0"/>
              </a:spcAft>
              <a:buClrTx/>
              <a:buSzTx/>
              <a:buFontTx/>
              <a:buNone/>
              <a:tabLst/>
              <a:defRPr/>
            </a:pPr>
            <a:endParaRPr kumimoji="0" lang="en-US" sz="3600" b="0" i="0" u="none" strike="noStrike" kern="0" cap="none" spc="0" normalizeH="0" baseline="0" noProof="0" dirty="0" smtClean="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ts val="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ts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Arial"/>
              <a:ea typeface="+mn-ea"/>
              <a:cs typeface="+mn-cs"/>
            </a:endParaRPr>
          </a:p>
        </p:txBody>
      </p:sp>
      <p:sp>
        <p:nvSpPr>
          <p:cNvPr id="6" name="Rettangolo 5"/>
          <p:cNvSpPr/>
          <p:nvPr/>
        </p:nvSpPr>
        <p:spPr>
          <a:xfrm>
            <a:off x="617826" y="276007"/>
            <a:ext cx="8008938" cy="430887"/>
          </a:xfrm>
          <a:prstGeom prst="rect">
            <a:avLst/>
          </a:prstGeom>
        </p:spPr>
        <p:txBody>
          <a:bodyPr wrap="square">
            <a:spAutoFit/>
          </a:bodyPr>
          <a:lstStyle/>
          <a:p>
            <a:pPr marL="457200" marR="0" lvl="0" indent="-457200" algn="l" defTabSz="457200" rtl="0" eaLnBrk="1" fontAlgn="base" latinLnBrk="0" hangingPunct="1">
              <a:lnSpc>
                <a:spcPct val="100000"/>
              </a:lnSpc>
              <a:spcBef>
                <a:spcPct val="0"/>
              </a:spcBef>
              <a:spcAft>
                <a:spcPct val="0"/>
              </a:spcAft>
              <a:buClrTx/>
              <a:buSzTx/>
              <a:buFontTx/>
              <a:buNone/>
              <a:tabLst/>
              <a:defRPr/>
            </a:pPr>
            <a:r>
              <a:rPr kumimoji="0" lang="en-US" sz="2200" b="1" i="0" u="none" strike="noStrike" kern="1200" cap="none" spc="0" normalizeH="0" baseline="0" noProof="0" dirty="0">
                <a:ln>
                  <a:noFill/>
                </a:ln>
                <a:solidFill>
                  <a:srgbClr val="003F6E"/>
                </a:solidFill>
                <a:effectLst/>
                <a:uLnTx/>
                <a:uFillTx/>
                <a:latin typeface="Arial"/>
                <a:ea typeface="+mn-ea"/>
                <a:cs typeface="+mn-cs"/>
              </a:rPr>
              <a:t>Has public policy a role in the whole innovative process?</a:t>
            </a:r>
          </a:p>
        </p:txBody>
      </p:sp>
    </p:spTree>
    <p:extLst>
      <p:ext uri="{BB962C8B-B14F-4D97-AF65-F5344CB8AC3E}">
        <p14:creationId xmlns:p14="http://schemas.microsoft.com/office/powerpoint/2010/main" val="872853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7" y="34925"/>
            <a:ext cx="7177953" cy="838200"/>
          </a:xfrm>
        </p:spPr>
        <p:txBody>
          <a:bodyPr/>
          <a:lstStyle/>
          <a:p>
            <a:r>
              <a:rPr lang="en-US" dirty="0" err="1" smtClean="0"/>
              <a:t>Baumol’s</a:t>
            </a:r>
            <a:r>
              <a:rPr lang="en-US" dirty="0" smtClean="0"/>
              <a:t> thesis (in a nutshell and simplifying a bit)</a:t>
            </a:r>
            <a:endParaRPr lang="en-US" dirty="0"/>
          </a:p>
        </p:txBody>
      </p:sp>
      <p:sp>
        <p:nvSpPr>
          <p:cNvPr id="3" name="Segnaposto contenuto 2"/>
          <p:cNvSpPr>
            <a:spLocks noGrp="1"/>
          </p:cNvSpPr>
          <p:nvPr>
            <p:ph idx="1"/>
          </p:nvPr>
        </p:nvSpPr>
        <p:spPr>
          <a:xfrm>
            <a:off x="0" y="838200"/>
            <a:ext cx="8839200" cy="5181600"/>
          </a:xfrm>
        </p:spPr>
        <p:txBody>
          <a:bodyPr/>
          <a:lstStyle/>
          <a:p>
            <a:pPr marL="457200" indent="-457200">
              <a:buNone/>
            </a:pPr>
            <a:endParaRPr lang="en-US" sz="2400" dirty="0" smtClean="0"/>
          </a:p>
          <a:p>
            <a:pPr marL="457200" indent="-457200">
              <a:buNone/>
            </a:pPr>
            <a:endParaRPr lang="en-US" sz="2400" dirty="0" smtClean="0"/>
          </a:p>
          <a:p>
            <a:pPr marL="457200" indent="-457200">
              <a:buNone/>
            </a:pPr>
            <a:endParaRPr lang="en-US" sz="2400" dirty="0" smtClean="0"/>
          </a:p>
          <a:p>
            <a:pPr marL="457200" indent="-457200">
              <a:buNone/>
            </a:pPr>
            <a:endParaRPr lang="en-US" sz="2400" dirty="0" smtClean="0"/>
          </a:p>
          <a:p>
            <a:pPr marL="457200" indent="-457200">
              <a:buNone/>
            </a:pPr>
            <a:endParaRPr lang="en-US" sz="2400" dirty="0" smtClean="0"/>
          </a:p>
          <a:p>
            <a:pPr marL="457200" indent="-457200">
              <a:buNone/>
            </a:pPr>
            <a:endParaRPr lang="en-US" sz="2400" b="1" i="1" dirty="0">
              <a:solidFill>
                <a:schemeClr val="accent6"/>
              </a:solidFill>
            </a:endParaRPr>
          </a:p>
        </p:txBody>
      </p:sp>
      <p:sp>
        <p:nvSpPr>
          <p:cNvPr id="4" name="Segnaposto numero diapositiva 3"/>
          <p:cNvSpPr>
            <a:spLocks noGrp="1"/>
          </p:cNvSpPr>
          <p:nvPr>
            <p:ph type="sldNum" sz="quarter" idx="10"/>
          </p:nvPr>
        </p:nvSpPr>
        <p:spPr>
          <a:xfrm>
            <a:off x="8580581" y="117392"/>
            <a:ext cx="1362075" cy="244475"/>
          </a:xfrm>
        </p:spPr>
        <p:txBody>
          <a:bodyPr/>
          <a:lstStyle/>
          <a:p>
            <a:pPr>
              <a:defRPr/>
            </a:pPr>
            <a:fld id="{A013E5DB-3771-4158-9A30-68F590885968}" type="slidenum">
              <a:rPr lang="it-IT" smtClean="0"/>
              <a:pPr>
                <a:defRPr/>
              </a:pPr>
              <a:t>12</a:t>
            </a:fld>
            <a:endParaRPr lang="it-IT"/>
          </a:p>
        </p:txBody>
      </p:sp>
      <p:sp>
        <p:nvSpPr>
          <p:cNvPr id="7" name="Segnaposto contenuto 2"/>
          <p:cNvSpPr txBox="1">
            <a:spLocks/>
          </p:cNvSpPr>
          <p:nvPr/>
        </p:nvSpPr>
        <p:spPr bwMode="auto">
          <a:xfrm>
            <a:off x="0" y="1447800"/>
            <a:ext cx="8820472"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ts val="0"/>
              </a:spcBef>
              <a:spcAft>
                <a:spcPct val="0"/>
              </a:spcAft>
              <a:buClrTx/>
              <a:buSzTx/>
              <a:buFontTx/>
              <a:buNone/>
              <a:tabLst/>
              <a:defRPr/>
            </a:pP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ts val="0"/>
              </a:spcBef>
              <a:spcAft>
                <a:spcPct val="0"/>
              </a:spcAft>
              <a:buClrTx/>
              <a:buSzTx/>
              <a:buFontTx/>
              <a:buNone/>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9" name="Segnaposto contenuto 2"/>
          <p:cNvSpPr txBox="1">
            <a:spLocks/>
          </p:cNvSpPr>
          <p:nvPr/>
        </p:nvSpPr>
        <p:spPr bwMode="auto">
          <a:xfrm>
            <a:off x="258618" y="4417888"/>
            <a:ext cx="8321963" cy="2096655"/>
          </a:xfrm>
          <a:prstGeom prst="rect">
            <a:avLst/>
          </a:prstGeom>
          <a:solidFill>
            <a:srgbClr val="FFC000"/>
          </a:solidFill>
          <a:ln w="9525">
            <a:noFill/>
            <a:miter lim="800000"/>
            <a:headEnd/>
            <a:tailEnd/>
          </a:ln>
        </p:spPr>
        <p:txBody>
          <a:bodyPr vert="horz" wrap="square" lIns="0" tIns="0" rIns="0" bIns="0" numCol="1" anchor="t" anchorCtr="0" compatLnSpc="1">
            <a:prstTxWarp prst="textNoShape">
              <a:avLst/>
            </a:prstTxWarp>
            <a:norm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000" b="1" i="0" u="none" strike="noStrike" kern="0" cap="none" spc="0" normalizeH="0" baseline="0" noProof="0" dirty="0" smtClean="0">
                <a:ln>
                  <a:noFill/>
                </a:ln>
                <a:solidFill>
                  <a:schemeClr val="tx1"/>
                </a:solidFill>
                <a:effectLst/>
                <a:uLnTx/>
                <a:uFillTx/>
                <a:latin typeface="+mn-lt"/>
                <a:ea typeface="+mn-ea"/>
                <a:cs typeface="+mn-cs"/>
              </a:rPr>
              <a:t>	</a:t>
            </a:r>
            <a:r>
              <a:rPr kumimoji="0" lang="en-US" sz="1400" b="0" i="0" u="none" strike="noStrike" kern="0" cap="none" spc="0" normalizeH="0" baseline="0" noProof="0" dirty="0" smtClean="0">
                <a:ln>
                  <a:noFill/>
                </a:ln>
                <a:solidFill>
                  <a:schemeClr val="tx1"/>
                </a:solidFill>
                <a:effectLst/>
                <a:uLnTx/>
                <a:uFillTx/>
                <a:latin typeface="+mn-lt"/>
                <a:ea typeface="+mn-ea"/>
                <a:cs typeface="+mn-cs"/>
              </a:rPr>
              <a:t>“There is a story, repeated by a number of Roman writers, that a man-characteristically unnamed-invented un-breakable glass and demonstrated it to Tiberius in anticipation of a great reward. The emperor asked the inventor whether anyone shared his secret and was assured that there was no one else; whereupon his head was promptly removed, lest, said Tiberius, gold be reduced to the value of mud. I have no opinion about the truth of this story, and it is only a story. But is it not interesting that neither the elder Pliny nor Petronius nor the historian </a:t>
            </a:r>
            <a:r>
              <a:rPr kumimoji="0" lang="en-US" sz="1400" b="0" i="0" u="none" strike="noStrike" kern="0" cap="none" spc="0" normalizeH="0" baseline="0" noProof="0" dirty="0" err="1" smtClean="0">
                <a:ln>
                  <a:noFill/>
                </a:ln>
                <a:solidFill>
                  <a:schemeClr val="tx1"/>
                </a:solidFill>
                <a:effectLst/>
                <a:uLnTx/>
                <a:uFillTx/>
                <a:latin typeface="+mn-lt"/>
                <a:ea typeface="+mn-ea"/>
                <a:cs typeface="+mn-cs"/>
              </a:rPr>
              <a:t>Dio</a:t>
            </a:r>
            <a:r>
              <a:rPr kumimoji="0" lang="en-US" sz="1400" b="0" i="0" u="none" strike="noStrike" kern="0" cap="none" spc="0" normalizeH="0" baseline="0" noProof="0" dirty="0" smtClean="0">
                <a:ln>
                  <a:noFill/>
                </a:ln>
                <a:solidFill>
                  <a:schemeClr val="tx1"/>
                </a:solidFill>
                <a:effectLst/>
                <a:uLnTx/>
                <a:uFillTx/>
                <a:latin typeface="+mn-lt"/>
                <a:ea typeface="+mn-ea"/>
                <a:cs typeface="+mn-cs"/>
              </a:rPr>
              <a:t> Cassius was troubled by the point that the inventor turned to the emperor for a reward, instead of turning to an investor for capital with which to put his invention into production?” (</a:t>
            </a:r>
            <a:r>
              <a:rPr kumimoji="0" lang="en-US" sz="1400" i="1" u="sng" strike="noStrike" kern="0" cap="none" spc="0" normalizeH="0" baseline="0" noProof="0" dirty="0" smtClean="0">
                <a:ln>
                  <a:noFill/>
                </a:ln>
                <a:solidFill>
                  <a:schemeClr val="tx1"/>
                </a:solidFill>
                <a:effectLst/>
                <a:uLnTx/>
                <a:uFillTx/>
                <a:latin typeface="+mn-lt"/>
                <a:ea typeface="+mn-ea"/>
                <a:cs typeface="+mn-cs"/>
              </a:rPr>
              <a:t>Finley 1965, Economic History Review</a:t>
            </a:r>
            <a:r>
              <a:rPr kumimoji="0" lang="en-US" sz="1400" b="0" i="0" u="none" strike="noStrike" kern="0" cap="none" spc="0" normalizeH="0" baseline="0" noProof="0" dirty="0" smtClean="0">
                <a:ln>
                  <a:noFill/>
                </a:ln>
                <a:solidFill>
                  <a:schemeClr val="tx1"/>
                </a:solidFill>
                <a:effectLst/>
                <a:uLnTx/>
                <a:uFillTx/>
                <a:latin typeface="+mn-lt"/>
                <a:ea typeface="+mn-ea"/>
                <a:cs typeface="+mn-cs"/>
              </a:rPr>
              <a:t>, p. 32)</a:t>
            </a:r>
            <a:endParaRPr kumimoji="0" lang="it-IT" sz="1400" b="0" i="0" u="none" strike="noStrike" kern="0" cap="none" spc="0" normalizeH="0" baseline="0" noProof="0" dirty="0">
              <a:ln>
                <a:noFill/>
              </a:ln>
              <a:solidFill>
                <a:schemeClr val="tx1"/>
              </a:solidFill>
              <a:effectLst/>
              <a:uLnTx/>
              <a:uFillTx/>
              <a:latin typeface="+mn-lt"/>
              <a:ea typeface="+mn-ea"/>
              <a:cs typeface="+mn-cs"/>
            </a:endParaRPr>
          </a:p>
        </p:txBody>
      </p:sp>
      <p:sp>
        <p:nvSpPr>
          <p:cNvPr id="5" name="CasellaDiTesto 4"/>
          <p:cNvSpPr txBox="1"/>
          <p:nvPr/>
        </p:nvSpPr>
        <p:spPr>
          <a:xfrm>
            <a:off x="184726" y="1054306"/>
            <a:ext cx="8914824" cy="3600986"/>
          </a:xfrm>
          <a:prstGeom prst="rect">
            <a:avLst/>
          </a:prstGeom>
          <a:noFill/>
        </p:spPr>
        <p:txBody>
          <a:bodyPr wrap="square" rtlCol="0">
            <a:spAutoFit/>
          </a:bodyPr>
          <a:lstStyle/>
          <a:p>
            <a:r>
              <a:rPr lang="en-US" sz="1600" dirty="0" smtClean="0"/>
              <a:t>“Entrepreneurial talent” available can vary across different economic systems of different times, but let’s say not that much.</a:t>
            </a:r>
          </a:p>
          <a:p>
            <a:endParaRPr lang="en-US" sz="1600" dirty="0"/>
          </a:p>
          <a:p>
            <a:r>
              <a:rPr lang="en-US" sz="1600" dirty="0" smtClean="0"/>
              <a:t>Are “institutions”, i.e. both formal (i.e. laws, rules, regulation, written norms) and informal institutions (i.e. culture, </a:t>
            </a:r>
            <a:r>
              <a:rPr lang="en-US" sz="1600" dirty="0"/>
              <a:t>common habits, </a:t>
            </a:r>
            <a:r>
              <a:rPr lang="en-GB" sz="1600" dirty="0" smtClean="0"/>
              <a:t>unwritten </a:t>
            </a:r>
            <a:r>
              <a:rPr lang="en-GB" sz="1600" dirty="0"/>
              <a:t>norms, tacit codes of conduct</a:t>
            </a:r>
            <a:r>
              <a:rPr lang="en-US" sz="1600" dirty="0" smtClean="0"/>
              <a:t>) and the way these two type of institutions interact (i.e. “the institutional matrix”, North, 1990) which set the “rules of the game” in life for individuals (and entrepreneurs), and in doing so channel this “entrepreneurial talent” towards productive, unproductive or destructive activities (from a social welfare point of view).</a:t>
            </a:r>
          </a:p>
          <a:p>
            <a:endParaRPr lang="en-US" sz="1600" dirty="0"/>
          </a:p>
          <a:p>
            <a:r>
              <a:rPr lang="en-US" sz="1600" dirty="0" err="1" smtClean="0"/>
              <a:t>Baumol</a:t>
            </a:r>
            <a:r>
              <a:rPr lang="en-US" sz="1600" dirty="0" smtClean="0"/>
              <a:t> provides multiple examples in different ages (see the “Great Classics” folder on the </a:t>
            </a:r>
            <a:r>
              <a:rPr lang="en-US" sz="1600" dirty="0" err="1" smtClean="0"/>
              <a:t>WeBeep</a:t>
            </a:r>
            <a:r>
              <a:rPr lang="en-US" sz="1600" dirty="0" smtClean="0"/>
              <a:t> site). Including the following:</a:t>
            </a:r>
          </a:p>
          <a:p>
            <a:endParaRPr lang="en-US" dirty="0"/>
          </a:p>
          <a:p>
            <a:r>
              <a:rPr lang="en-US" dirty="0" smtClean="0"/>
              <a:t>  </a:t>
            </a:r>
            <a:endParaRPr lang="en-US" dirty="0"/>
          </a:p>
        </p:txBody>
      </p:sp>
    </p:spTree>
    <p:extLst>
      <p:ext uri="{BB962C8B-B14F-4D97-AF65-F5344CB8AC3E}">
        <p14:creationId xmlns:p14="http://schemas.microsoft.com/office/powerpoint/2010/main" val="232468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Another example (mine): </a:t>
            </a:r>
            <a:br>
              <a:rPr lang="en-US" dirty="0" smtClean="0"/>
            </a:br>
            <a:r>
              <a:rPr lang="en-US" dirty="0" smtClean="0"/>
              <a:t>Failing in the US </a:t>
            </a:r>
            <a:endParaRPr lang="en-US" dirty="0"/>
          </a:p>
        </p:txBody>
      </p:sp>
      <p:sp>
        <p:nvSpPr>
          <p:cNvPr id="3" name="Segnaposto numero diapositiva 2"/>
          <p:cNvSpPr>
            <a:spLocks noGrp="1"/>
          </p:cNvSpPr>
          <p:nvPr>
            <p:ph type="sldNum" sz="quarter" idx="10"/>
          </p:nvPr>
        </p:nvSpPr>
        <p:spPr/>
        <p:txBody>
          <a:bodyPr/>
          <a:lstStyle/>
          <a:p>
            <a:pPr marL="0" marR="0" lvl="0" indent="0" algn="r" defTabSz="457200" rtl="0" eaLnBrk="0" fontAlgn="auto" latinLnBrk="0" hangingPunct="0">
              <a:lnSpc>
                <a:spcPct val="100000"/>
              </a:lnSpc>
              <a:spcBef>
                <a:spcPct val="20000"/>
              </a:spcBef>
              <a:spcAft>
                <a:spcPts val="0"/>
              </a:spcAft>
              <a:buClrTx/>
              <a:buSzTx/>
              <a:buFontTx/>
              <a:buNone/>
              <a:tabLst/>
              <a:defRPr/>
            </a:pPr>
            <a:fld id="{C3EBB8D0-952A-45E2-AA9B-63A7BFCBFEBA}"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457200" rtl="0" eaLnBrk="0" fontAlgn="auto" latinLnBrk="0" hangingPunct="0">
                <a:lnSpc>
                  <a:spcPct val="100000"/>
                </a:lnSpc>
                <a:spcBef>
                  <a:spcPct val="20000"/>
                </a:spcBef>
                <a:spcAft>
                  <a:spcPts val="0"/>
                </a:spcAft>
                <a:buClrTx/>
                <a:buSzTx/>
                <a:buFontTx/>
                <a:buNone/>
                <a:tabLst/>
                <a:defRPr/>
              </a:pPr>
              <a:t>13</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pic>
        <p:nvPicPr>
          <p:cNvPr id="1026" name="Picture 2"/>
          <p:cNvPicPr>
            <a:picLocks noChangeAspect="1" noChangeArrowheads="1"/>
          </p:cNvPicPr>
          <p:nvPr/>
        </p:nvPicPr>
        <p:blipFill>
          <a:blip r:embed="rId2" cstate="print"/>
          <a:srcRect/>
          <a:stretch>
            <a:fillRect/>
          </a:stretch>
        </p:blipFill>
        <p:spPr bwMode="auto">
          <a:xfrm>
            <a:off x="1043608" y="1570180"/>
            <a:ext cx="7128793" cy="4685603"/>
          </a:xfrm>
          <a:prstGeom prst="rect">
            <a:avLst/>
          </a:prstGeom>
          <a:noFill/>
          <a:ln w="9525">
            <a:noFill/>
            <a:miter lim="800000"/>
            <a:headEnd/>
            <a:tailEnd/>
          </a:ln>
        </p:spPr>
      </p:pic>
    </p:spTree>
    <p:extLst>
      <p:ext uri="{BB962C8B-B14F-4D97-AF65-F5344CB8AC3E}">
        <p14:creationId xmlns:p14="http://schemas.microsoft.com/office/powerpoint/2010/main" val="2447644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Failing in the EU</a:t>
            </a:r>
            <a:endParaRPr lang="en-US" dirty="0"/>
          </a:p>
        </p:txBody>
      </p:sp>
      <p:sp>
        <p:nvSpPr>
          <p:cNvPr id="3" name="Segnaposto numero diapositiva 2"/>
          <p:cNvSpPr>
            <a:spLocks noGrp="1"/>
          </p:cNvSpPr>
          <p:nvPr>
            <p:ph type="sldNum" sz="quarter" idx="10"/>
          </p:nvPr>
        </p:nvSpPr>
        <p:spPr/>
        <p:txBody>
          <a:bodyPr/>
          <a:lstStyle/>
          <a:p>
            <a:pPr marL="0" marR="0" lvl="0" indent="0" algn="r" defTabSz="457200" rtl="0" eaLnBrk="0" fontAlgn="auto" latinLnBrk="0" hangingPunct="0">
              <a:lnSpc>
                <a:spcPct val="100000"/>
              </a:lnSpc>
              <a:spcBef>
                <a:spcPct val="20000"/>
              </a:spcBef>
              <a:spcAft>
                <a:spcPts val="0"/>
              </a:spcAft>
              <a:buClrTx/>
              <a:buSzTx/>
              <a:buFontTx/>
              <a:buNone/>
              <a:tabLst/>
              <a:defRPr/>
            </a:pPr>
            <a:fld id="{C3EBB8D0-952A-45E2-AA9B-63A7BFCBFEBA}"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457200" rtl="0" eaLnBrk="0" fontAlgn="auto" latinLnBrk="0" hangingPunct="0">
                <a:lnSpc>
                  <a:spcPct val="100000"/>
                </a:lnSpc>
                <a:spcBef>
                  <a:spcPct val="20000"/>
                </a:spcBef>
                <a:spcAft>
                  <a:spcPts val="0"/>
                </a:spcAft>
                <a:buClrTx/>
                <a:buSzTx/>
                <a:buFontTx/>
                <a:buNone/>
                <a:tabLst/>
                <a:defRPr/>
              </a:pPr>
              <a:t>14</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4" name="CasellaDiTesto 3"/>
          <p:cNvSpPr txBox="1"/>
          <p:nvPr/>
        </p:nvSpPr>
        <p:spPr>
          <a:xfrm>
            <a:off x="0" y="2302907"/>
            <a:ext cx="8892480" cy="455509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Char char="-"/>
              <a:tabLst/>
              <a:defRPr/>
            </a:pPr>
            <a:r>
              <a:rPr kumimoji="0" lang="en-US" sz="2800" b="0" i="0" u="none" strike="noStrike" kern="1200" cap="none" spc="0" normalizeH="0" baseline="0" noProof="0" dirty="0" smtClean="0">
                <a:ln>
                  <a:noFill/>
                </a:ln>
                <a:solidFill>
                  <a:srgbClr val="000000"/>
                </a:solidFill>
                <a:effectLst/>
                <a:uLnTx/>
                <a:uFillTx/>
                <a:latin typeface="Arial"/>
                <a:ea typeface="+mn-ea"/>
                <a:cs typeface="+mn-cs"/>
              </a:rPr>
              <a:t>From “The </a:t>
            </a:r>
            <a:r>
              <a:rPr kumimoji="0" lang="en-US" sz="2800" b="0" i="0" u="none" strike="noStrike" kern="1200" cap="none" spc="0" normalizeH="0" baseline="0" noProof="0" dirty="0" err="1" smtClean="0">
                <a:ln>
                  <a:noFill/>
                </a:ln>
                <a:solidFill>
                  <a:srgbClr val="000000"/>
                </a:solidFill>
                <a:effectLst/>
                <a:uLnTx/>
                <a:uFillTx/>
                <a:latin typeface="Arial"/>
                <a:ea typeface="+mn-ea"/>
                <a:cs typeface="+mn-cs"/>
              </a:rPr>
              <a:t>Buddenbrook</a:t>
            </a:r>
            <a:r>
              <a:rPr kumimoji="0" lang="en-US" sz="2800" b="0" i="0" u="none" strike="noStrike" kern="1200" cap="none" spc="0" normalizeH="0" baseline="0" noProof="0" dirty="0" smtClean="0">
                <a:ln>
                  <a:noFill/>
                </a:ln>
                <a:solidFill>
                  <a:srgbClr val="000000"/>
                </a:solidFill>
                <a:effectLst/>
                <a:uLnTx/>
                <a:uFillTx/>
                <a:latin typeface="Arial"/>
                <a:ea typeface="+mn-ea"/>
                <a:cs typeface="+mn-cs"/>
              </a:rPr>
              <a:t>” by Thomas Mann (1900): </a:t>
            </a:r>
          </a:p>
          <a:p>
            <a:pPr marL="0" marR="0" lvl="0" indent="0" algn="l" defTabSz="457200" rtl="0" eaLnBrk="1" fontAlgn="auto" latinLnBrk="0" hangingPunct="1">
              <a:lnSpc>
                <a:spcPct val="100000"/>
              </a:lnSpc>
              <a:spcBef>
                <a:spcPts val="0"/>
              </a:spcBef>
              <a:spcAft>
                <a:spcPts val="0"/>
              </a:spcAft>
              <a:buClrTx/>
              <a:buSzTx/>
              <a:buFontTx/>
              <a:buChar char="-"/>
              <a:tabLst/>
              <a:defRPr/>
            </a:pPr>
            <a:endParaRPr kumimoji="0" lang="en-US" sz="2000" b="0" i="0" u="none" strike="noStrike" kern="1200" cap="none" spc="0" normalizeH="0" baseline="0" noProof="0" dirty="0" smtClean="0">
              <a:ln>
                <a:noFill/>
              </a:ln>
              <a:solidFill>
                <a:srgbClr val="000000"/>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srgbClr val="000000"/>
                </a:solidFill>
                <a:effectLst/>
                <a:uLnTx/>
                <a:uFillTx/>
                <a:latin typeface="Arial"/>
                <a:ea typeface="+mn-ea"/>
                <a:cs typeface="+mn-cs"/>
              </a:rPr>
              <a:t>"</a:t>
            </a:r>
            <a:r>
              <a:rPr kumimoji="0" lang="en-US" sz="2200" b="0" i="0" u="none" strike="noStrike" kern="1200" cap="none" spc="0" normalizeH="0" baseline="0" noProof="0" dirty="0" err="1" smtClean="0">
                <a:ln>
                  <a:noFill/>
                </a:ln>
                <a:solidFill>
                  <a:srgbClr val="000000"/>
                </a:solidFill>
                <a:effectLst/>
                <a:uLnTx/>
                <a:uFillTx/>
                <a:latin typeface="Arial"/>
                <a:ea typeface="+mn-ea"/>
                <a:cs typeface="+mn-cs"/>
              </a:rPr>
              <a:t>Grünlich</a:t>
            </a:r>
            <a:r>
              <a:rPr kumimoji="0" lang="en-US" sz="2200" b="0" i="0" u="none" strike="noStrike" kern="1200" cap="none" spc="0" normalizeH="0" baseline="0" noProof="0" dirty="0" smtClean="0">
                <a:ln>
                  <a:noFill/>
                </a:ln>
                <a:solidFill>
                  <a:srgbClr val="000000"/>
                </a:solidFill>
                <a:effectLst/>
                <a:uLnTx/>
                <a:uFillTx/>
                <a:latin typeface="Arial"/>
                <a:ea typeface="+mn-ea"/>
                <a:cs typeface="+mn-cs"/>
              </a:rPr>
              <a:t> is bankrupt?" Tony asked under her breath, half rising from the cushions and seizing the Consul's hand quickly."Yes, my child," he said seriously. </a:t>
            </a:r>
            <a:endParaRPr kumimoji="0" lang="en-US" sz="2200" b="0" i="0" u="words" strike="noStrike" kern="1200" cap="none" spc="0" normalizeH="0" baseline="0" noProof="0" dirty="0" smtClean="0">
              <a:ln>
                <a:noFill/>
              </a:ln>
              <a:solidFill>
                <a:srgbClr val="000000"/>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smtClean="0">
                <a:ln>
                  <a:noFill/>
                </a:ln>
                <a:solidFill>
                  <a:srgbClr val="000000"/>
                </a:solidFill>
                <a:effectLst/>
                <a:uLnTx/>
                <a:uFillTx/>
                <a:latin typeface="Arial"/>
                <a:ea typeface="+mn-ea"/>
                <a:cs typeface="+mn-cs"/>
              </a:rPr>
              <a:t> </a:t>
            </a:r>
            <a:endParaRPr kumimoji="0" lang="en-US" sz="2200" b="0" i="0" u="words" strike="noStrike" kern="1200" cap="none" spc="0" normalizeH="0" baseline="0" noProof="0" dirty="0" smtClean="0">
              <a:ln>
                <a:noFill/>
              </a:ln>
              <a:solidFill>
                <a:srgbClr val="000000"/>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smtClean="0">
                <a:ln>
                  <a:noFill/>
                </a:ln>
                <a:solidFill>
                  <a:srgbClr val="000000"/>
                </a:solidFill>
                <a:effectLst/>
                <a:uLnTx/>
                <a:uFillTx/>
                <a:latin typeface="Arial"/>
                <a:ea typeface="+mn-ea"/>
                <a:cs typeface="+mn-cs"/>
              </a:rPr>
              <a:t>“[….] "Oh, my God!" she suddenly uttered, and sank back on her seat. In that minute all that was involved in the word "bankrupt" rose clearly before her: all the vague and fearful hints which she had heard as a child. "</a:t>
            </a:r>
            <a:r>
              <a:rPr kumimoji="0" lang="en-US" sz="2200" b="0" i="0" u="sng" strike="noStrike" kern="1200" cap="none" spc="0" normalizeH="0" baseline="0" noProof="0" dirty="0" smtClean="0">
                <a:ln>
                  <a:noFill/>
                </a:ln>
                <a:solidFill>
                  <a:srgbClr val="000000"/>
                </a:solidFill>
                <a:effectLst/>
                <a:uLnTx/>
                <a:uFillTx/>
                <a:latin typeface="Arial"/>
                <a:ea typeface="+mn-ea"/>
                <a:cs typeface="+mn-cs"/>
              </a:rPr>
              <a:t>Bankrupt" — that was more dreadful than death, that was catastrophe, ruin, shame, disgrace, misery, despair. "He is bankrupt" </a:t>
            </a:r>
            <a:r>
              <a:rPr kumimoji="0" lang="en-US" sz="2200" b="0" i="0" u="none" strike="noStrike" kern="1200" cap="none" spc="0" normalizeH="0" baseline="0" noProof="0" dirty="0" smtClean="0">
                <a:ln>
                  <a:noFill/>
                </a:ln>
                <a:solidFill>
                  <a:srgbClr val="000000"/>
                </a:solidFill>
                <a:effectLst/>
                <a:uLnTx/>
                <a:uFillTx/>
                <a:latin typeface="Arial"/>
                <a:ea typeface="+mn-ea"/>
                <a:cs typeface="+mn-cs"/>
              </a:rPr>
              <a:t>she repeated. </a:t>
            </a:r>
            <a:endParaRPr kumimoji="0" lang="en-US" sz="2200" b="0" i="0" u="words" strike="noStrike" kern="1200" cap="none" spc="0" normalizeH="0" baseline="0" noProof="0" dirty="0" smtClean="0">
              <a:ln>
                <a:noFill/>
              </a:ln>
              <a:solidFill>
                <a:srgbClr val="000000"/>
              </a:solidFill>
              <a:effectLst/>
              <a:uLnTx/>
              <a:uFillTx/>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Char char="-"/>
              <a:tabLst/>
              <a:defRPr/>
            </a:pPr>
            <a:endParaRPr kumimoji="0" lang="en-US" sz="2200" b="0" i="0" u="none" strike="noStrike" kern="1200" cap="none" spc="0" normalizeH="0" baseline="0" noProof="0" dirty="0">
              <a:ln>
                <a:noFill/>
              </a:ln>
              <a:solidFill>
                <a:srgbClr val="000000"/>
              </a:solidFill>
              <a:effectLst/>
              <a:uLnTx/>
              <a:uFillTx/>
              <a:latin typeface="Arial"/>
              <a:ea typeface="+mn-ea"/>
              <a:cs typeface="+mn-cs"/>
            </a:endParaRPr>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400" y="873124"/>
            <a:ext cx="6400800" cy="1293257"/>
          </a:xfrm>
          <a:prstGeom prst="rect">
            <a:avLst/>
          </a:prstGeom>
        </p:spPr>
      </p:pic>
    </p:spTree>
    <p:extLst>
      <p:ext uri="{BB962C8B-B14F-4D97-AF65-F5344CB8AC3E}">
        <p14:creationId xmlns:p14="http://schemas.microsoft.com/office/powerpoint/2010/main" val="2623370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Focus (next lecture)</a:t>
            </a:r>
            <a:endParaRPr lang="en-US" dirty="0"/>
          </a:p>
        </p:txBody>
      </p:sp>
      <p:sp>
        <p:nvSpPr>
          <p:cNvPr id="3" name="Segnaposto numero diapositiva 2"/>
          <p:cNvSpPr>
            <a:spLocks noGrp="1"/>
          </p:cNvSpPr>
          <p:nvPr>
            <p:ph type="sldNum" sz="quarter" idx="10"/>
          </p:nvPr>
        </p:nvSpPr>
        <p:spPr/>
        <p:txBody>
          <a:bodyPr/>
          <a:lstStyle/>
          <a:p>
            <a:pPr>
              <a:defRPr/>
            </a:pPr>
            <a:fld id="{BC5CF038-0E8A-428B-A9AD-16F1F1C80167}" type="slidenum">
              <a:rPr lang="it-IT" smtClean="0"/>
              <a:pPr>
                <a:defRPr/>
              </a:pPr>
              <a:t>15</a:t>
            </a:fld>
            <a:endParaRPr lang="it-IT"/>
          </a:p>
        </p:txBody>
      </p:sp>
      <p:sp>
        <p:nvSpPr>
          <p:cNvPr id="4" name="CasellaDiTesto 3"/>
          <p:cNvSpPr txBox="1"/>
          <p:nvPr/>
        </p:nvSpPr>
        <p:spPr>
          <a:xfrm>
            <a:off x="572655" y="2105891"/>
            <a:ext cx="7980218" cy="3077766"/>
          </a:xfrm>
          <a:prstGeom prst="rect">
            <a:avLst/>
          </a:prstGeom>
          <a:noFill/>
        </p:spPr>
        <p:txBody>
          <a:bodyPr wrap="square" rtlCol="0">
            <a:spAutoFit/>
          </a:bodyPr>
          <a:lstStyle/>
          <a:p>
            <a:pPr algn="ctr"/>
            <a:r>
              <a:rPr lang="en-US" sz="4400" b="1" i="1" dirty="0"/>
              <a:t>Combination of normative and positive arguments </a:t>
            </a:r>
            <a:r>
              <a:rPr lang="en-US" sz="4400" b="1" i="1" dirty="0" smtClean="0"/>
              <a:t>with a focus </a:t>
            </a:r>
            <a:r>
              <a:rPr lang="en-US" sz="4400" b="1" i="1" dirty="0"/>
              <a:t>on direct support for private R&amp;D </a:t>
            </a:r>
            <a:r>
              <a:rPr lang="en-US" sz="4400" b="1" i="1" dirty="0" smtClean="0"/>
              <a:t>expenditure</a:t>
            </a:r>
            <a:endParaRPr lang="en-US" sz="4400" b="1" i="1" dirty="0"/>
          </a:p>
          <a:p>
            <a:endParaRPr lang="en-US" dirty="0"/>
          </a:p>
        </p:txBody>
      </p:sp>
    </p:spTree>
    <p:extLst>
      <p:ext uri="{BB962C8B-B14F-4D97-AF65-F5344CB8AC3E}">
        <p14:creationId xmlns:p14="http://schemas.microsoft.com/office/powerpoint/2010/main" val="943037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6808498" cy="838200"/>
          </a:xfrm>
        </p:spPr>
        <p:txBody>
          <a:bodyPr/>
          <a:lstStyle/>
          <a:p>
            <a:r>
              <a:rPr lang="en-US" dirty="0" smtClean="0"/>
              <a:t>References (Industrial Policy)</a:t>
            </a:r>
            <a:endParaRPr lang="en-US"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16</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5" name="Segnaposto contenuto 4"/>
          <p:cNvSpPr>
            <a:spLocks noGrp="1"/>
          </p:cNvSpPr>
          <p:nvPr>
            <p:ph idx="1"/>
          </p:nvPr>
        </p:nvSpPr>
        <p:spPr>
          <a:xfrm>
            <a:off x="212436" y="1066800"/>
            <a:ext cx="8736302" cy="4953000"/>
          </a:xfrm>
        </p:spPr>
        <p:txBody>
          <a:bodyPr/>
          <a:lstStyle/>
          <a:p>
            <a:pPr marL="0" indent="0">
              <a:buNone/>
            </a:pPr>
            <a:r>
              <a:rPr lang="en-US" dirty="0" smtClean="0"/>
              <a:t>Reading material (purely optional, not mandatory):</a:t>
            </a:r>
          </a:p>
          <a:p>
            <a:pPr marL="0" indent="0">
              <a:buNone/>
            </a:pPr>
            <a:endParaRPr lang="en-US" dirty="0"/>
          </a:p>
          <a:p>
            <a:pPr>
              <a:buFontTx/>
              <a:buChar char="-"/>
            </a:pPr>
            <a:r>
              <a:rPr lang="en-GB" dirty="0" smtClean="0"/>
              <a:t>Pack</a:t>
            </a:r>
            <a:r>
              <a:rPr lang="en-GB" dirty="0"/>
              <a:t>, H., &amp; </a:t>
            </a:r>
            <a:r>
              <a:rPr lang="en-GB" dirty="0" err="1"/>
              <a:t>Saggi</a:t>
            </a:r>
            <a:r>
              <a:rPr lang="en-GB" dirty="0"/>
              <a:t>, K. (2006). </a:t>
            </a:r>
            <a:r>
              <a:rPr lang="en-GB" i="1" dirty="0"/>
              <a:t>The case for industrial policy: a critical survey</a:t>
            </a:r>
            <a:r>
              <a:rPr lang="en-GB" dirty="0"/>
              <a:t>. The World Bank (</a:t>
            </a:r>
            <a:r>
              <a:rPr lang="en-GB" sz="1200" dirty="0">
                <a:hlinkClick r:id="rId2"/>
              </a:rPr>
              <a:t>https://</a:t>
            </a:r>
            <a:r>
              <a:rPr lang="en-GB" sz="1200" dirty="0" smtClean="0">
                <a:hlinkClick r:id="rId2"/>
              </a:rPr>
              <a:t>openknowledge.worldbank.org/bitstream/handle/10986/8782/wps3839.pdf</a:t>
            </a:r>
            <a:r>
              <a:rPr lang="en-GB" dirty="0" smtClean="0"/>
              <a:t>)</a:t>
            </a:r>
          </a:p>
          <a:p>
            <a:pPr>
              <a:buFontTx/>
              <a:buChar char="-"/>
            </a:pPr>
            <a:endParaRPr lang="en-GB" dirty="0"/>
          </a:p>
          <a:p>
            <a:pPr>
              <a:buFontTx/>
              <a:buChar char="-"/>
            </a:pPr>
            <a:r>
              <a:rPr lang="en-GB" dirty="0" err="1"/>
              <a:t>Duflo</a:t>
            </a:r>
            <a:r>
              <a:rPr lang="en-GB" dirty="0"/>
              <a:t>, E. (2017). Richard T. Ely lecture: The economist as plumber. </a:t>
            </a:r>
            <a:r>
              <a:rPr lang="en-GB" i="1" dirty="0"/>
              <a:t>American Economic Review</a:t>
            </a:r>
            <a:r>
              <a:rPr lang="en-GB" dirty="0"/>
              <a:t>, </a:t>
            </a:r>
            <a:r>
              <a:rPr lang="en-GB" i="1" dirty="0"/>
              <a:t>107</a:t>
            </a:r>
            <a:r>
              <a:rPr lang="en-GB" dirty="0"/>
              <a:t>(5), </a:t>
            </a:r>
            <a:r>
              <a:rPr lang="en-GB" dirty="0" smtClean="0"/>
              <a:t>1-26.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69607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Public Policy towards business</a:t>
            </a:r>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2</a:t>
            </a:fld>
            <a:endParaRPr lang="it-IT"/>
          </a:p>
        </p:txBody>
      </p:sp>
      <p:sp>
        <p:nvSpPr>
          <p:cNvPr id="6" name="CasellaDiTesto 5"/>
          <p:cNvSpPr txBox="1"/>
          <p:nvPr/>
        </p:nvSpPr>
        <p:spPr>
          <a:xfrm>
            <a:off x="360218" y="2046266"/>
            <a:ext cx="3943927" cy="707886"/>
          </a:xfrm>
          <a:prstGeom prst="rect">
            <a:avLst/>
          </a:prstGeom>
          <a:noFill/>
          <a:ln>
            <a:solidFill>
              <a:schemeClr val="accent1"/>
            </a:solidFill>
          </a:ln>
        </p:spPr>
        <p:txBody>
          <a:bodyPr wrap="square" rtlCol="0">
            <a:spAutoFit/>
          </a:bodyPr>
          <a:lstStyle/>
          <a:p>
            <a:r>
              <a:rPr lang="en-US" sz="4000" dirty="0" smtClean="0"/>
              <a:t>Industrial Policy</a:t>
            </a:r>
            <a:endParaRPr lang="en-US" sz="4000" dirty="0"/>
          </a:p>
        </p:txBody>
      </p:sp>
      <p:sp>
        <p:nvSpPr>
          <p:cNvPr id="7" name="CasellaDiTesto 6"/>
          <p:cNvSpPr txBox="1"/>
          <p:nvPr/>
        </p:nvSpPr>
        <p:spPr>
          <a:xfrm>
            <a:off x="4682837" y="2001496"/>
            <a:ext cx="4416713" cy="707886"/>
          </a:xfrm>
          <a:prstGeom prst="rect">
            <a:avLst/>
          </a:prstGeom>
          <a:noFill/>
          <a:ln>
            <a:solidFill>
              <a:schemeClr val="accent1"/>
            </a:solidFill>
          </a:ln>
        </p:spPr>
        <p:txBody>
          <a:bodyPr wrap="square" rtlCol="0">
            <a:spAutoFit/>
          </a:bodyPr>
          <a:lstStyle/>
          <a:p>
            <a:r>
              <a:rPr lang="en-US" sz="4000" dirty="0" smtClean="0"/>
              <a:t>Competition policy</a:t>
            </a:r>
            <a:endParaRPr lang="en-US" sz="4000" dirty="0"/>
          </a:p>
        </p:txBody>
      </p:sp>
      <p:sp>
        <p:nvSpPr>
          <p:cNvPr id="8" name="CasellaDiTesto 7"/>
          <p:cNvSpPr txBox="1"/>
          <p:nvPr/>
        </p:nvSpPr>
        <p:spPr>
          <a:xfrm>
            <a:off x="147782" y="1174387"/>
            <a:ext cx="8739332" cy="369332"/>
          </a:xfrm>
          <a:prstGeom prst="rect">
            <a:avLst/>
          </a:prstGeom>
          <a:noFill/>
        </p:spPr>
        <p:txBody>
          <a:bodyPr wrap="square" rtlCol="0">
            <a:spAutoFit/>
          </a:bodyPr>
          <a:lstStyle/>
          <a:p>
            <a:r>
              <a:rPr lang="en-US" dirty="0" smtClean="0"/>
              <a:t>Micro and not macro perspective (e.g. monetary policy and/or general fiscal policy)</a:t>
            </a:r>
            <a:endParaRPr lang="en-US" dirty="0"/>
          </a:p>
        </p:txBody>
      </p:sp>
      <p:cxnSp>
        <p:nvCxnSpPr>
          <p:cNvPr id="10" name="Connettore 2 9"/>
          <p:cNvCxnSpPr/>
          <p:nvPr/>
        </p:nvCxnSpPr>
        <p:spPr bwMode="auto">
          <a:xfrm flipH="1">
            <a:off x="4682837" y="2754151"/>
            <a:ext cx="826656" cy="1199013"/>
          </a:xfrm>
          <a:prstGeom prst="straightConnector1">
            <a:avLst/>
          </a:prstGeom>
          <a:noFill/>
          <a:ln w="9525" cap="flat" cmpd="sng" algn="ctr">
            <a:solidFill>
              <a:schemeClr val="accent1"/>
            </a:solidFill>
            <a:prstDash val="solid"/>
            <a:round/>
            <a:headEnd type="none" w="med" len="med"/>
            <a:tailEnd type="triangle"/>
          </a:ln>
          <a:effectLst/>
        </p:spPr>
      </p:cxnSp>
      <p:cxnSp>
        <p:nvCxnSpPr>
          <p:cNvPr id="12" name="Connettore 2 11"/>
          <p:cNvCxnSpPr/>
          <p:nvPr/>
        </p:nvCxnSpPr>
        <p:spPr bwMode="auto">
          <a:xfrm>
            <a:off x="6662738" y="2754152"/>
            <a:ext cx="916527" cy="1199012"/>
          </a:xfrm>
          <a:prstGeom prst="straightConnector1">
            <a:avLst/>
          </a:prstGeom>
          <a:noFill/>
          <a:ln w="9525" cap="flat" cmpd="sng" algn="ctr">
            <a:solidFill>
              <a:schemeClr val="accent1"/>
            </a:solidFill>
            <a:prstDash val="solid"/>
            <a:round/>
            <a:headEnd type="none" w="med" len="med"/>
            <a:tailEnd type="triangle"/>
          </a:ln>
          <a:effectLst/>
        </p:spPr>
      </p:cxnSp>
      <p:sp>
        <p:nvSpPr>
          <p:cNvPr id="16" name="CasellaDiTesto 15"/>
          <p:cNvSpPr txBox="1"/>
          <p:nvPr/>
        </p:nvSpPr>
        <p:spPr>
          <a:xfrm>
            <a:off x="2373745" y="4052179"/>
            <a:ext cx="3006436" cy="707886"/>
          </a:xfrm>
          <a:prstGeom prst="rect">
            <a:avLst/>
          </a:prstGeom>
          <a:noFill/>
          <a:ln>
            <a:solidFill>
              <a:schemeClr val="accent1"/>
            </a:solidFill>
          </a:ln>
        </p:spPr>
        <p:txBody>
          <a:bodyPr wrap="square" rtlCol="0">
            <a:spAutoFit/>
          </a:bodyPr>
          <a:lstStyle/>
          <a:p>
            <a:pPr algn="ctr"/>
            <a:r>
              <a:rPr lang="en-US" sz="4000" dirty="0" smtClean="0"/>
              <a:t>Regulation</a:t>
            </a:r>
            <a:endParaRPr lang="en-US" sz="4000" dirty="0"/>
          </a:p>
        </p:txBody>
      </p:sp>
      <p:sp>
        <p:nvSpPr>
          <p:cNvPr id="17" name="CasellaDiTesto 16"/>
          <p:cNvSpPr txBox="1"/>
          <p:nvPr/>
        </p:nvSpPr>
        <p:spPr>
          <a:xfrm>
            <a:off x="6494822" y="4052179"/>
            <a:ext cx="2168887" cy="707886"/>
          </a:xfrm>
          <a:prstGeom prst="rect">
            <a:avLst/>
          </a:prstGeom>
          <a:noFill/>
          <a:ln>
            <a:solidFill>
              <a:schemeClr val="accent1"/>
            </a:solidFill>
          </a:ln>
        </p:spPr>
        <p:txBody>
          <a:bodyPr wrap="square" rtlCol="0">
            <a:spAutoFit/>
          </a:bodyPr>
          <a:lstStyle/>
          <a:p>
            <a:pPr algn="ctr"/>
            <a:r>
              <a:rPr lang="en-US" sz="4000" dirty="0" smtClean="0"/>
              <a:t>Antitrust</a:t>
            </a:r>
            <a:endParaRPr lang="en-US" sz="4000" dirty="0"/>
          </a:p>
        </p:txBody>
      </p:sp>
    </p:spTree>
    <p:extLst>
      <p:ext uri="{BB962C8B-B14F-4D97-AF65-F5344CB8AC3E}">
        <p14:creationId xmlns:p14="http://schemas.microsoft.com/office/powerpoint/2010/main" val="2265177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00908" y="4343400"/>
            <a:ext cx="7772400" cy="533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3600" b="1" i="0" u="none" strike="noStrike" kern="1200" cap="none" spc="0" normalizeH="0" baseline="0" noProof="0" dirty="0" smtClean="0">
                <a:ln>
                  <a:noFill/>
                </a:ln>
                <a:solidFill>
                  <a:srgbClr val="003F6E"/>
                </a:solidFill>
                <a:effectLst/>
                <a:uLnTx/>
                <a:uFillTx/>
                <a:latin typeface="Arial"/>
                <a:ea typeface="+mj-ea"/>
                <a:cs typeface="+mj-cs"/>
              </a:rPr>
              <a:t>Industrial Policy: classification</a:t>
            </a:r>
            <a:endParaRPr kumimoji="0" lang="en-GB" sz="3600" b="1" i="0" u="none" strike="noStrike" kern="1200" cap="none" spc="0" normalizeH="0" baseline="0" noProof="0" dirty="0">
              <a:ln>
                <a:noFill/>
              </a:ln>
              <a:solidFill>
                <a:srgbClr val="003F6E"/>
              </a:solidFill>
              <a:effectLst/>
              <a:uLnTx/>
              <a:uFillTx/>
              <a:latin typeface="Arial"/>
              <a:ea typeface="+mj-ea"/>
              <a:cs typeface="+mj-cs"/>
            </a:endParaRPr>
          </a:p>
        </p:txBody>
      </p:sp>
      <p:sp>
        <p:nvSpPr>
          <p:cNvPr id="3" name="Title 1"/>
          <p:cNvSpPr txBox="1">
            <a:spLocks/>
          </p:cNvSpPr>
          <p:nvPr/>
        </p:nvSpPr>
        <p:spPr>
          <a:xfrm>
            <a:off x="1381369" y="0"/>
            <a:ext cx="7772400" cy="1295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smtClean="0">
                <a:ln>
                  <a:noFill/>
                </a:ln>
                <a:solidFill>
                  <a:srgbClr val="003F6E"/>
                </a:solidFill>
                <a:effectLst/>
                <a:uLnTx/>
                <a:uFillTx/>
                <a:latin typeface="Arial"/>
                <a:ea typeface="+mj-ea"/>
                <a:cs typeface="+mj-cs"/>
              </a:rPr>
              <a:t>Business and Industrial Economics </a:t>
            </a:r>
          </a:p>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dirty="0" smtClean="0">
              <a:ln>
                <a:noFill/>
              </a:ln>
              <a:solidFill>
                <a:srgbClr val="003F6E"/>
              </a:solidFill>
              <a:effectLst/>
              <a:uLnTx/>
              <a:uFillTx/>
              <a:latin typeface="Arial"/>
              <a:ea typeface="+mj-ea"/>
              <a:cs typeface="+mj-cs"/>
            </a:endParaRP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err="1" smtClean="0">
                <a:ln>
                  <a:noFill/>
                </a:ln>
                <a:solidFill>
                  <a:srgbClr val="003F6E"/>
                </a:solidFill>
                <a:effectLst/>
                <a:uLnTx/>
                <a:uFillTx/>
                <a:latin typeface="Arial"/>
                <a:ea typeface="+mj-ea"/>
                <a:cs typeface="+mj-cs"/>
              </a:rPr>
              <a:t>Prof.</a:t>
            </a:r>
            <a:r>
              <a:rPr kumimoji="0" lang="en-GB" sz="2000" b="0" i="0" u="none" strike="noStrike" kern="1200" cap="none" spc="0" normalizeH="0" baseline="0" noProof="0" dirty="0" smtClean="0">
                <a:ln>
                  <a:noFill/>
                </a:ln>
                <a:solidFill>
                  <a:srgbClr val="003F6E"/>
                </a:solidFill>
                <a:effectLst/>
                <a:uLnTx/>
                <a:uFillTx/>
                <a:latin typeface="Arial"/>
                <a:ea typeface="+mj-ea"/>
                <a:cs typeface="+mj-cs"/>
              </a:rPr>
              <a:t> Luca Grilli</a:t>
            </a:r>
          </a:p>
        </p:txBody>
      </p:sp>
    </p:spTree>
    <p:extLst>
      <p:ext uri="{BB962C8B-B14F-4D97-AF65-F5344CB8AC3E}">
        <p14:creationId xmlns:p14="http://schemas.microsoft.com/office/powerpoint/2010/main" val="42264018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Definitions (among many others)</a:t>
            </a:r>
            <a:endParaRPr lang="en-US" dirty="0"/>
          </a:p>
        </p:txBody>
      </p:sp>
      <p:sp>
        <p:nvSpPr>
          <p:cNvPr id="3" name="Segnaposto contenuto 2"/>
          <p:cNvSpPr>
            <a:spLocks noGrp="1"/>
          </p:cNvSpPr>
          <p:nvPr>
            <p:ph idx="1"/>
          </p:nvPr>
        </p:nvSpPr>
        <p:spPr>
          <a:xfrm>
            <a:off x="381000" y="1066800"/>
            <a:ext cx="8382000" cy="4953000"/>
          </a:xfrm>
        </p:spPr>
        <p:txBody>
          <a:bodyPr/>
          <a:lstStyle/>
          <a:p>
            <a:r>
              <a:rPr lang="en-US" dirty="0" smtClean="0"/>
              <a:t>“Industrial Policy is a nation’s official total effort to influence sectoral development and thus, the national industrial portfolio” (Bingham in Handbook of public policy, edited by B. Guy Peters and </a:t>
            </a:r>
            <a:r>
              <a:rPr lang="en-US" dirty="0"/>
              <a:t>J</a:t>
            </a:r>
            <a:r>
              <a:rPr lang="en-US" dirty="0" smtClean="0"/>
              <a:t>on Pierre, 2006, SAGE,  p. 293).</a:t>
            </a:r>
          </a:p>
          <a:p>
            <a:endParaRPr lang="en-US" dirty="0"/>
          </a:p>
          <a:p>
            <a:r>
              <a:rPr lang="en-GB" dirty="0"/>
              <a:t>“Any type of selective intervention or government policy that attempts to alter the structure of production toward sectors that are expected to offer better prospects for economic growth than would occur in the absence of such intervention, i.e., in the market equilibrium.”  (Pack and </a:t>
            </a:r>
            <a:r>
              <a:rPr lang="en-GB" dirty="0" err="1"/>
              <a:t>Saggi</a:t>
            </a:r>
            <a:r>
              <a:rPr lang="en-GB" dirty="0"/>
              <a:t> 2006</a:t>
            </a:r>
            <a:r>
              <a:rPr lang="en-GB" dirty="0" smtClean="0"/>
              <a:t>).</a:t>
            </a:r>
          </a:p>
          <a:p>
            <a:endParaRPr lang="en-GB" dirty="0"/>
          </a:p>
          <a:p>
            <a:r>
              <a:rPr lang="en-GB" dirty="0"/>
              <a:t>“Industrial policy means the initiation and coordination of governmental initiatives to leverage upward the productivity and competitiveness of the whole economy and of particular industries in it</a:t>
            </a:r>
            <a:r>
              <a:rPr lang="en-GB" dirty="0" smtClean="0"/>
              <a:t>.” (Johnson 1984)</a:t>
            </a:r>
            <a:endParaRPr lang="it-IT" dirty="0"/>
          </a:p>
          <a:p>
            <a:endParaRPr lang="tr-TR" dirty="0"/>
          </a:p>
          <a:p>
            <a:endParaRPr lang="en-US"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4</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Tree>
    <p:extLst>
      <p:ext uri="{BB962C8B-B14F-4D97-AF65-F5344CB8AC3E}">
        <p14:creationId xmlns:p14="http://schemas.microsoft.com/office/powerpoint/2010/main" val="2926929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34925"/>
            <a:ext cx="7057880" cy="838200"/>
          </a:xfrm>
        </p:spPr>
        <p:txBody>
          <a:bodyPr/>
          <a:lstStyle/>
          <a:p>
            <a:r>
              <a:rPr lang="en-US" kern="0" dirty="0"/>
              <a:t>Industrial </a:t>
            </a:r>
            <a:r>
              <a:rPr lang="en-US" kern="0" dirty="0" smtClean="0"/>
              <a:t>Policy definition:  A more general one</a:t>
            </a:r>
            <a:r>
              <a:rPr lang="it-IT" kern="0" dirty="0"/>
              <a:t/>
            </a:r>
            <a:br>
              <a:rPr lang="it-IT" kern="0" dirty="0"/>
            </a:br>
            <a:endParaRPr lang="en-GB" dirty="0"/>
          </a:p>
        </p:txBody>
      </p:sp>
      <p:sp>
        <p:nvSpPr>
          <p:cNvPr id="3" name="Content Placeholder 2"/>
          <p:cNvSpPr>
            <a:spLocks noGrp="1"/>
          </p:cNvSpPr>
          <p:nvPr>
            <p:ph idx="1"/>
          </p:nvPr>
        </p:nvSpPr>
        <p:spPr/>
        <p:txBody>
          <a:bodyPr/>
          <a:lstStyle/>
          <a:p>
            <a:pPr marL="0" lvl="1" indent="0">
              <a:buNone/>
            </a:pPr>
            <a:endParaRPr lang="en-GB" sz="1800" b="1" i="1" dirty="0" smtClean="0"/>
          </a:p>
          <a:p>
            <a:pPr marL="0" lvl="1" indent="0">
              <a:buNone/>
            </a:pPr>
            <a:endParaRPr lang="en-GB" sz="1800" b="1" i="1" dirty="0" smtClean="0"/>
          </a:p>
          <a:p>
            <a:pPr marL="0" lvl="1" indent="0">
              <a:buNone/>
            </a:pPr>
            <a:r>
              <a:rPr lang="en-GB" sz="1800" b="1" i="1" dirty="0" smtClean="0"/>
              <a:t>Grilli </a:t>
            </a:r>
            <a:r>
              <a:rPr lang="en-GB" sz="1800" b="1" i="1" dirty="0"/>
              <a:t>(2015):</a:t>
            </a:r>
          </a:p>
          <a:p>
            <a:pPr marL="0" lvl="1" indent="0">
              <a:buNone/>
            </a:pPr>
            <a:endParaRPr lang="en-US" sz="1800" i="1" dirty="0" smtClean="0"/>
          </a:p>
          <a:p>
            <a:pPr marL="0" lvl="1" indent="0">
              <a:buNone/>
            </a:pPr>
            <a:endParaRPr lang="en-US" sz="1800" i="1" dirty="0"/>
          </a:p>
          <a:p>
            <a:pPr marL="0" lvl="1" indent="0">
              <a:buNone/>
            </a:pPr>
            <a:r>
              <a:rPr lang="en-US" sz="1800" b="1" i="1" dirty="0"/>
              <a:t>Examples: </a:t>
            </a:r>
            <a:endParaRPr lang="en-US" sz="1800" i="1" dirty="0" smtClean="0"/>
          </a:p>
          <a:p>
            <a:pPr marL="0" lvl="1" indent="0">
              <a:buNone/>
            </a:pPr>
            <a:endParaRPr lang="en-US" sz="1800" i="1" dirty="0" smtClean="0"/>
          </a:p>
          <a:p>
            <a:pPr marL="0" lvl="1" indent="0">
              <a:buNone/>
            </a:pPr>
            <a:r>
              <a:rPr lang="en-US" sz="1800" b="1" i="1" dirty="0" smtClean="0"/>
              <a:t>Examples</a:t>
            </a:r>
            <a:r>
              <a:rPr lang="en-US" sz="1800" b="1" i="1" dirty="0"/>
              <a:t>: </a:t>
            </a:r>
          </a:p>
          <a:p>
            <a:endParaRPr lang="en-GB" dirty="0"/>
          </a:p>
        </p:txBody>
      </p:sp>
      <p:sp>
        <p:nvSpPr>
          <p:cNvPr id="4" name="Rectangle 3"/>
          <p:cNvSpPr/>
          <p:nvPr/>
        </p:nvSpPr>
        <p:spPr>
          <a:xfrm>
            <a:off x="581807" y="1012584"/>
            <a:ext cx="7848600" cy="1323439"/>
          </a:xfrm>
          <a:prstGeom prst="rect">
            <a:avLst/>
          </a:prstGeom>
          <a:solidFill>
            <a:srgbClr val="E7F8FD"/>
          </a:solidFill>
          <a:effectLst>
            <a:softEdge rad="63500"/>
          </a:effectLst>
        </p:spPr>
        <p:txBody>
          <a:bodyPr wrap="square">
            <a:spAutoFit/>
          </a:bodyPr>
          <a:lstStyle/>
          <a:p>
            <a:pPr marL="0" marR="0" lvl="1" indent="0" algn="just" defTabSz="914400" rtl="0" eaLnBrk="0" fontAlgn="base" latinLnBrk="0" hangingPunct="0">
              <a:lnSpc>
                <a:spcPct val="100000"/>
              </a:lnSpc>
              <a:spcBef>
                <a:spcPct val="20000"/>
              </a:spcBef>
              <a:spcAft>
                <a:spcPct val="0"/>
              </a:spcAft>
              <a:buClrTx/>
              <a:buSzTx/>
              <a:buFontTx/>
              <a:buNone/>
              <a:tabLst/>
              <a:defRPr/>
            </a:pPr>
            <a:r>
              <a:rPr kumimoji="0" lang="en-GB" sz="1600" b="0" i="1" u="none" strike="noStrike" kern="1200" cap="none" spc="0" normalizeH="0" baseline="0" noProof="0" dirty="0" smtClean="0">
                <a:ln>
                  <a:noFill/>
                </a:ln>
                <a:solidFill>
                  <a:srgbClr val="000000"/>
                </a:solidFill>
                <a:effectLst/>
                <a:uLnTx/>
                <a:uFillTx/>
                <a:latin typeface="Arial" charset="0"/>
                <a:ea typeface="+mn-ea"/>
                <a:cs typeface="+mn-cs"/>
              </a:rPr>
              <a:t>“</a:t>
            </a:r>
            <a:r>
              <a:rPr kumimoji="0" lang="en-GB" sz="1600" b="0" i="1" u="none" strike="noStrike" kern="1200" cap="none" spc="0" normalizeH="0" baseline="0" noProof="0" dirty="0">
                <a:ln>
                  <a:noFill/>
                </a:ln>
                <a:solidFill>
                  <a:srgbClr val="000000"/>
                </a:solidFill>
                <a:effectLst/>
                <a:uLnTx/>
                <a:uFillTx/>
                <a:latin typeface="Arial" charset="0"/>
                <a:ea typeface="+mn-ea"/>
                <a:cs typeface="+mn-cs"/>
              </a:rPr>
              <a:t>Industrial policy is any policy that affects a subset of </a:t>
            </a:r>
            <a:r>
              <a:rPr kumimoji="0" lang="en-GB" sz="1600" b="0" i="1" u="none" strike="noStrike" kern="1200" cap="none" spc="0" normalizeH="0" baseline="0" noProof="0" dirty="0" smtClean="0">
                <a:ln>
                  <a:noFill/>
                </a:ln>
                <a:solidFill>
                  <a:srgbClr val="000000"/>
                </a:solidFill>
                <a:effectLst/>
                <a:uLnTx/>
                <a:uFillTx/>
                <a:latin typeface="Arial" charset="0"/>
                <a:ea typeface="+mn-ea"/>
                <a:cs typeface="+mn-cs"/>
              </a:rPr>
              <a:t>firms, firms’ activities </a:t>
            </a:r>
            <a:r>
              <a:rPr kumimoji="0" lang="en-GB" sz="1600" b="0" i="1" u="none" strike="noStrike" kern="1200" cap="none" spc="0" normalizeH="0" baseline="0" noProof="0" dirty="0">
                <a:ln>
                  <a:noFill/>
                </a:ln>
                <a:solidFill>
                  <a:srgbClr val="000000"/>
                </a:solidFill>
                <a:effectLst/>
                <a:uLnTx/>
                <a:uFillTx/>
                <a:latin typeface="Arial" charset="0"/>
                <a:ea typeface="+mn-ea"/>
                <a:cs typeface="+mn-cs"/>
              </a:rPr>
              <a:t>and industries differentially from the remaining group of </a:t>
            </a:r>
            <a:r>
              <a:rPr kumimoji="0" lang="en-GB" sz="1600" b="0" i="1" u="none" strike="noStrike" kern="1200" cap="none" spc="0" normalizeH="0" baseline="0" noProof="0" dirty="0" smtClean="0">
                <a:ln>
                  <a:noFill/>
                </a:ln>
                <a:solidFill>
                  <a:srgbClr val="000000"/>
                </a:solidFill>
                <a:effectLst/>
                <a:uLnTx/>
                <a:uFillTx/>
                <a:latin typeface="Arial" charset="0"/>
                <a:ea typeface="+mn-ea"/>
                <a:cs typeface="+mn-cs"/>
              </a:rPr>
              <a:t>firms, firms’ activities </a:t>
            </a:r>
            <a:r>
              <a:rPr kumimoji="0" lang="en-GB" sz="1600" b="0" i="1" u="none" strike="noStrike" kern="1200" cap="none" spc="0" normalizeH="0" baseline="0" noProof="0" dirty="0">
                <a:ln>
                  <a:noFill/>
                </a:ln>
                <a:solidFill>
                  <a:srgbClr val="000000"/>
                </a:solidFill>
                <a:effectLst/>
                <a:uLnTx/>
                <a:uFillTx/>
                <a:latin typeface="Arial" charset="0"/>
                <a:ea typeface="+mn-ea"/>
                <a:cs typeface="+mn-cs"/>
              </a:rPr>
              <a:t>and industries. </a:t>
            </a:r>
            <a:r>
              <a:rPr kumimoji="0" lang="en-GB" sz="1600" b="0" i="1" u="none" strike="noStrike" kern="1200" cap="none" spc="0" normalizeH="0" baseline="0" noProof="0" dirty="0" smtClean="0">
                <a:ln>
                  <a:noFill/>
                </a:ln>
                <a:solidFill>
                  <a:srgbClr val="000000"/>
                </a:solidFill>
                <a:effectLst/>
                <a:uLnTx/>
                <a:uFillTx/>
                <a:latin typeface="Arial" charset="0"/>
                <a:ea typeface="+mn-ea"/>
                <a:cs typeface="+mn-cs"/>
              </a:rPr>
              <a:t>Any </a:t>
            </a:r>
            <a:r>
              <a:rPr kumimoji="0" lang="en-GB" sz="1600" b="0" i="1" u="none" strike="noStrike" kern="1200" cap="none" spc="0" normalizeH="0" baseline="0" noProof="0" dirty="0">
                <a:ln>
                  <a:noFill/>
                </a:ln>
                <a:solidFill>
                  <a:srgbClr val="000000"/>
                </a:solidFill>
                <a:effectLst/>
                <a:uLnTx/>
                <a:uFillTx/>
                <a:latin typeface="Arial" charset="0"/>
                <a:ea typeface="+mn-ea"/>
                <a:cs typeface="+mn-cs"/>
              </a:rPr>
              <a:t>tax, subsidy, trade and other policy measure that affects </a:t>
            </a:r>
            <a:r>
              <a:rPr kumimoji="0" lang="en-GB" sz="1600" b="0" i="1" u="none" strike="noStrike" kern="1200" cap="none" spc="0" normalizeH="0" baseline="0" noProof="0" dirty="0" smtClean="0">
                <a:ln>
                  <a:noFill/>
                </a:ln>
                <a:solidFill>
                  <a:srgbClr val="000000"/>
                </a:solidFill>
                <a:effectLst/>
                <a:uLnTx/>
                <a:uFillTx/>
                <a:latin typeface="Arial" charset="0"/>
                <a:ea typeface="+mn-ea"/>
                <a:cs typeface="+mn-cs"/>
              </a:rPr>
              <a:t>only </a:t>
            </a:r>
            <a:r>
              <a:rPr kumimoji="0" lang="en-GB" sz="1600" b="0" i="1" u="none" strike="noStrike" kern="1200" cap="none" spc="0" normalizeH="0" baseline="0" noProof="0" dirty="0">
                <a:ln>
                  <a:noFill/>
                </a:ln>
                <a:solidFill>
                  <a:srgbClr val="000000"/>
                </a:solidFill>
                <a:effectLst/>
                <a:uLnTx/>
                <a:uFillTx/>
                <a:latin typeface="Arial" charset="0"/>
                <a:ea typeface="+mn-ea"/>
                <a:cs typeface="+mn-cs"/>
              </a:rPr>
              <a:t>a </a:t>
            </a:r>
            <a:r>
              <a:rPr kumimoji="0" lang="en-GB" sz="1600" b="0" i="1" u="none" strike="noStrike" kern="1200" cap="none" spc="0" normalizeH="0" baseline="0" noProof="0" dirty="0" smtClean="0">
                <a:ln>
                  <a:noFill/>
                </a:ln>
                <a:solidFill>
                  <a:srgbClr val="000000"/>
                </a:solidFill>
                <a:effectLst/>
                <a:uLnTx/>
                <a:uFillTx/>
                <a:latin typeface="Arial" charset="0"/>
                <a:ea typeface="+mn-ea"/>
                <a:cs typeface="+mn-cs"/>
              </a:rPr>
              <a:t>limited and specific domain of a nation’s production system </a:t>
            </a:r>
            <a:r>
              <a:rPr kumimoji="0" lang="en-GB" sz="1600" b="0" i="1" u="none" strike="noStrike" kern="1200" cap="none" spc="0" normalizeH="0" baseline="0" noProof="0" dirty="0">
                <a:ln>
                  <a:noFill/>
                </a:ln>
                <a:solidFill>
                  <a:srgbClr val="000000"/>
                </a:solidFill>
                <a:effectLst/>
                <a:uLnTx/>
                <a:uFillTx/>
                <a:latin typeface="Arial" charset="0"/>
                <a:ea typeface="+mn-ea"/>
                <a:cs typeface="+mn-cs"/>
              </a:rPr>
              <a:t>can be considered </a:t>
            </a:r>
            <a:r>
              <a:rPr kumimoji="0" lang="en-GB" sz="1600" b="0" i="1" u="none" strike="noStrike" kern="1200" cap="none" spc="0" normalizeH="0" baseline="0" noProof="0" dirty="0" smtClean="0">
                <a:ln>
                  <a:noFill/>
                </a:ln>
                <a:solidFill>
                  <a:srgbClr val="000000"/>
                </a:solidFill>
                <a:effectLst/>
                <a:uLnTx/>
                <a:uFillTx/>
                <a:latin typeface="Arial" charset="0"/>
                <a:ea typeface="+mn-ea"/>
                <a:cs typeface="+mn-cs"/>
              </a:rPr>
              <a:t>as an </a:t>
            </a:r>
            <a:r>
              <a:rPr kumimoji="0" lang="en-GB" sz="1600" b="0" i="1" u="none" strike="noStrike" kern="1200" cap="none" spc="0" normalizeH="0" baseline="0" noProof="0" dirty="0">
                <a:ln>
                  <a:noFill/>
                </a:ln>
                <a:solidFill>
                  <a:srgbClr val="000000"/>
                </a:solidFill>
                <a:effectLst/>
                <a:uLnTx/>
                <a:uFillTx/>
                <a:latin typeface="Arial" charset="0"/>
                <a:ea typeface="+mn-ea"/>
                <a:cs typeface="+mn-cs"/>
              </a:rPr>
              <a:t>industrial policy intervention.”</a:t>
            </a:r>
          </a:p>
        </p:txBody>
      </p:sp>
      <p:sp>
        <p:nvSpPr>
          <p:cNvPr id="5" name="Rectangle 4"/>
          <p:cNvSpPr/>
          <p:nvPr/>
        </p:nvSpPr>
        <p:spPr>
          <a:xfrm>
            <a:off x="567907" y="2948249"/>
            <a:ext cx="7862500" cy="1255728"/>
          </a:xfrm>
          <a:prstGeom prst="rect">
            <a:avLst/>
          </a:prstGeom>
          <a:solidFill>
            <a:srgbClr val="C6EEFA"/>
          </a:solidFill>
          <a:effectLst>
            <a:softEdge rad="63500"/>
          </a:effectLst>
        </p:spPr>
        <p:txBody>
          <a:bodyPr wrap="square">
            <a:spAutoFit/>
          </a:bodyPr>
          <a:lstStyle/>
          <a:p>
            <a:pPr marL="342900" marR="0" lvl="1" indent="-342900" algn="just" defTabSz="914400" rtl="0" eaLnBrk="0" fontAlgn="base" latinLnBrk="0" hangingPunct="0">
              <a:lnSpc>
                <a:spcPct val="100000"/>
              </a:lnSpc>
              <a:spcBef>
                <a:spcPct val="20000"/>
              </a:spcBef>
              <a:spcAft>
                <a:spcPct val="0"/>
              </a:spcAft>
              <a:buClrTx/>
              <a:buSzTx/>
              <a:buFontTx/>
              <a:buAutoNum type="arabicParenR"/>
              <a:tabLst/>
              <a:defRPr/>
            </a:pPr>
            <a:r>
              <a:rPr kumimoji="0" lang="en-US" sz="1800" b="1" i="0" u="none" strike="noStrike" kern="1200" cap="none" spc="0" normalizeH="0" baseline="0" noProof="0" dirty="0" smtClean="0">
                <a:ln>
                  <a:noFill/>
                </a:ln>
                <a:solidFill>
                  <a:srgbClr val="000000"/>
                </a:solidFill>
                <a:effectLst/>
                <a:uLnTx/>
                <a:uFillTx/>
                <a:latin typeface="Arial" charset="0"/>
                <a:ea typeface="+mn-ea"/>
                <a:cs typeface="+mn-cs"/>
              </a:rPr>
              <a:t>Support </a:t>
            </a:r>
            <a:r>
              <a:rPr kumimoji="0" lang="en-US" sz="1800" b="1" i="0" u="none" strike="noStrike" kern="1200" cap="none" spc="0" normalizeH="0" baseline="0" noProof="0" dirty="0">
                <a:ln>
                  <a:noFill/>
                </a:ln>
                <a:solidFill>
                  <a:srgbClr val="000000"/>
                </a:solidFill>
                <a:effectLst/>
                <a:uLnTx/>
                <a:uFillTx/>
                <a:latin typeface="Arial" charset="0"/>
                <a:ea typeface="+mn-ea"/>
                <a:cs typeface="+mn-cs"/>
              </a:rPr>
              <a:t>to young innovative companies (L. 221 Italy 2012, MISE</a:t>
            </a:r>
            <a:r>
              <a:rPr kumimoji="0" lang="en-US" sz="1800" b="1" i="0" u="none" strike="noStrike" kern="1200" cap="none" spc="0" normalizeH="0" baseline="0" noProof="0" dirty="0" smtClean="0">
                <a:ln>
                  <a:noFill/>
                </a:ln>
                <a:solidFill>
                  <a:srgbClr val="000000"/>
                </a:solidFill>
                <a:effectLst/>
                <a:uLnTx/>
                <a:uFillTx/>
                <a:latin typeface="Arial" charset="0"/>
                <a:ea typeface="+mn-ea"/>
                <a:cs typeface="+mn-cs"/>
              </a:rPr>
              <a:t>)</a:t>
            </a:r>
          </a:p>
          <a:p>
            <a:pPr marL="342900" lvl="1" indent="-342900" algn="just" defTabSz="914400" eaLnBrk="0" fontAlgn="base" hangingPunct="0">
              <a:spcBef>
                <a:spcPct val="20000"/>
              </a:spcBef>
              <a:spcAft>
                <a:spcPct val="0"/>
              </a:spcAft>
              <a:buFontTx/>
              <a:buAutoNum type="arabicParenR"/>
              <a:defRPr/>
            </a:pPr>
            <a:r>
              <a:rPr lang="en-US" b="1" dirty="0" smtClean="0">
                <a:solidFill>
                  <a:srgbClr val="000000"/>
                </a:solidFill>
                <a:latin typeface="Arial" charset="0"/>
              </a:rPr>
              <a:t>(Some elements of) Italian PNRR (</a:t>
            </a:r>
            <a:r>
              <a:rPr lang="en-GB" dirty="0"/>
              <a:t>Italy’s National Recovery and Resilience Plan</a:t>
            </a:r>
            <a:r>
              <a:rPr lang="en-US" b="1" dirty="0" smtClean="0">
                <a:solidFill>
                  <a:srgbClr val="000000"/>
                </a:solidFill>
                <a:latin typeface="Arial" charset="0"/>
              </a:rPr>
              <a:t>). </a:t>
            </a:r>
            <a:r>
              <a:rPr lang="en-US" sz="1200" b="1" dirty="0" smtClean="0">
                <a:solidFill>
                  <a:srgbClr val="000000"/>
                </a:solidFill>
                <a:latin typeface="Arial" charset="0"/>
              </a:rPr>
              <a:t>See </a:t>
            </a:r>
            <a:r>
              <a:rPr lang="en-US" sz="1200" b="1" dirty="0" err="1" smtClean="0">
                <a:solidFill>
                  <a:srgbClr val="000000"/>
                </a:solidFill>
                <a:latin typeface="Arial" charset="0"/>
              </a:rPr>
              <a:t>Lucchese</a:t>
            </a:r>
            <a:r>
              <a:rPr lang="en-US" sz="1200" b="1" dirty="0">
                <a:solidFill>
                  <a:srgbClr val="000000"/>
                </a:solidFill>
                <a:latin typeface="Arial" charset="0"/>
              </a:rPr>
              <a:t> </a:t>
            </a:r>
            <a:r>
              <a:rPr lang="en-US" sz="1200" b="1" dirty="0" smtClean="0">
                <a:solidFill>
                  <a:srgbClr val="000000"/>
                </a:solidFill>
                <a:latin typeface="Arial" charset="0"/>
              </a:rPr>
              <a:t>&amp; </a:t>
            </a:r>
            <a:r>
              <a:rPr lang="en-US" sz="1200" b="1" dirty="0" err="1" smtClean="0">
                <a:solidFill>
                  <a:srgbClr val="000000"/>
                </a:solidFill>
                <a:latin typeface="Arial" charset="0"/>
              </a:rPr>
              <a:t>Pianta</a:t>
            </a:r>
            <a:r>
              <a:rPr lang="en-US" sz="1200" b="1" dirty="0" smtClean="0">
                <a:solidFill>
                  <a:srgbClr val="000000"/>
                </a:solidFill>
                <a:latin typeface="Arial" charset="0"/>
              </a:rPr>
              <a:t> (2021, in </a:t>
            </a:r>
            <a:r>
              <a:rPr lang="en-US" sz="1200" b="1" i="1" dirty="0" smtClean="0">
                <a:solidFill>
                  <a:srgbClr val="000000"/>
                </a:solidFill>
                <a:latin typeface="Arial" charset="0"/>
              </a:rPr>
              <a:t>Moneta e </a:t>
            </a:r>
            <a:r>
              <a:rPr lang="en-US" sz="1200" b="1" i="1" dirty="0" err="1" smtClean="0">
                <a:solidFill>
                  <a:srgbClr val="000000"/>
                </a:solidFill>
                <a:latin typeface="Arial" charset="0"/>
              </a:rPr>
              <a:t>Credito</a:t>
            </a:r>
            <a:r>
              <a:rPr lang="en-US" sz="1200" b="1" i="1" dirty="0" smtClean="0">
                <a:solidFill>
                  <a:srgbClr val="000000"/>
                </a:solidFill>
                <a:latin typeface="Arial" charset="0"/>
              </a:rPr>
              <a:t>, vol. 74 (294), 177-190)</a:t>
            </a:r>
            <a:endParaRPr kumimoji="0" lang="en-US" sz="1800" b="1" i="0" u="none" strike="noStrike" kern="1200" cap="none" spc="0" normalizeH="0" baseline="0" noProof="0" dirty="0">
              <a:ln>
                <a:noFill/>
              </a:ln>
              <a:solidFill>
                <a:srgbClr val="000000"/>
              </a:solidFill>
              <a:effectLst/>
              <a:uLnTx/>
              <a:uFillTx/>
              <a:latin typeface="Arial" charset="0"/>
              <a:ea typeface="+mn-ea"/>
              <a:cs typeface="+mn-cs"/>
            </a:endParaRPr>
          </a:p>
          <a:p>
            <a:pPr marL="0" marR="0" lvl="1" indent="0" algn="just" defTabSz="914400" rtl="0" eaLnBrk="0" fontAlgn="base" latinLnBrk="0" hangingPunct="0">
              <a:lnSpc>
                <a:spcPct val="100000"/>
              </a:lnSpc>
              <a:spcBef>
                <a:spcPct val="20000"/>
              </a:spcBef>
              <a:spcAft>
                <a:spcPct val="0"/>
              </a:spcAft>
              <a:buClrTx/>
              <a:buSzTx/>
              <a:buFontTx/>
              <a:buNone/>
              <a:tabLst/>
              <a:defRPr/>
            </a:pPr>
            <a:endParaRPr kumimoji="0" lang="en-US" sz="15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6" name="Rettangolo con angoli arrotondati sullo stesso lato 12"/>
          <p:cNvSpPr/>
          <p:nvPr/>
        </p:nvSpPr>
        <p:spPr>
          <a:xfrm>
            <a:off x="574856" y="3789511"/>
            <a:ext cx="7848602" cy="584616"/>
          </a:xfrm>
          <a:prstGeom prst="round2SameRect">
            <a:avLst/>
          </a:prstGeom>
          <a:solidFill>
            <a:srgbClr val="A2E2F6">
              <a:alpha val="49804"/>
            </a:srgbClr>
          </a:solidFill>
          <a:ln w="25400" cmpd="thickThi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it-IT" sz="1800" b="1" i="1" u="none" strike="noStrike" kern="1200" cap="none" spc="0" normalizeH="0" baseline="0" noProof="0" dirty="0" smtClean="0">
                <a:ln>
                  <a:noFill/>
                </a:ln>
                <a:solidFill>
                  <a:srgbClr val="000000"/>
                </a:solidFill>
                <a:effectLst/>
                <a:uLnTx/>
                <a:uFillTx/>
                <a:latin typeface="Arial"/>
                <a:ea typeface="Century Gothic" charset="0"/>
                <a:cs typeface="Century Gothic" charset="0"/>
              </a:rPr>
              <a:t>3) </a:t>
            </a:r>
            <a:r>
              <a:rPr kumimoji="0" lang="it-IT" sz="1800" b="1" i="1" u="none" strike="noStrike" kern="1200" cap="none" spc="0" normalizeH="0" baseline="0" noProof="0" dirty="0" err="1" smtClean="0">
                <a:ln>
                  <a:noFill/>
                </a:ln>
                <a:solidFill>
                  <a:srgbClr val="000000"/>
                </a:solidFill>
                <a:effectLst/>
                <a:uLnTx/>
                <a:uFillTx/>
                <a:latin typeface="Arial"/>
                <a:ea typeface="Century Gothic" charset="0"/>
                <a:cs typeface="Century Gothic" charset="0"/>
              </a:rPr>
              <a:t>Sustainment</a:t>
            </a:r>
            <a:r>
              <a:rPr kumimoji="0" lang="it-IT" sz="1800" b="1" i="1" u="none" strike="noStrike" kern="1200" cap="none" spc="0" normalizeH="0" baseline="0" noProof="0" dirty="0" smtClean="0">
                <a:ln>
                  <a:noFill/>
                </a:ln>
                <a:solidFill>
                  <a:srgbClr val="000000"/>
                </a:solidFill>
                <a:effectLst/>
                <a:uLnTx/>
                <a:uFillTx/>
                <a:latin typeface="Arial"/>
                <a:ea typeface="Century Gothic" charset="0"/>
                <a:cs typeface="Century Gothic" charset="0"/>
              </a:rPr>
              <a:t> to </a:t>
            </a:r>
            <a:r>
              <a:rPr kumimoji="0" lang="it-IT" sz="1800" b="1" i="1" u="none" strike="noStrike" kern="1200" cap="none" spc="0" normalizeH="0" baseline="0" noProof="0" dirty="0" err="1" smtClean="0">
                <a:ln>
                  <a:noFill/>
                </a:ln>
                <a:solidFill>
                  <a:srgbClr val="000000"/>
                </a:solidFill>
                <a:effectLst/>
                <a:uLnTx/>
                <a:uFillTx/>
                <a:latin typeface="Arial"/>
                <a:ea typeface="Century Gothic" charset="0"/>
                <a:cs typeface="Century Gothic" charset="0"/>
              </a:rPr>
              <a:t>specific</a:t>
            </a:r>
            <a:r>
              <a:rPr kumimoji="0" lang="it-IT" sz="1800" b="1" i="1" u="none" strike="noStrike" kern="1200" cap="none" spc="0" normalizeH="0" baseline="0" noProof="0" dirty="0" smtClean="0">
                <a:ln>
                  <a:noFill/>
                </a:ln>
                <a:solidFill>
                  <a:srgbClr val="000000"/>
                </a:solidFill>
                <a:effectLst/>
                <a:uLnTx/>
                <a:uFillTx/>
                <a:latin typeface="Arial"/>
                <a:ea typeface="Century Gothic" charset="0"/>
                <a:cs typeface="Century Gothic" charset="0"/>
              </a:rPr>
              <a:t> </a:t>
            </a:r>
            <a:r>
              <a:rPr kumimoji="0" lang="it-IT" sz="1800" b="1" i="1" u="none" strike="noStrike" kern="1200" cap="none" spc="0" normalizeH="0" baseline="0" noProof="0" dirty="0" err="1" smtClean="0">
                <a:ln>
                  <a:noFill/>
                </a:ln>
                <a:solidFill>
                  <a:srgbClr val="000000"/>
                </a:solidFill>
                <a:effectLst/>
                <a:uLnTx/>
                <a:uFillTx/>
                <a:latin typeface="Arial"/>
                <a:ea typeface="Century Gothic" charset="0"/>
                <a:cs typeface="Century Gothic" charset="0"/>
              </a:rPr>
              <a:t>sectors</a:t>
            </a:r>
            <a:r>
              <a:rPr kumimoji="0" lang="it-IT" sz="1800" b="1" i="1" u="none" strike="noStrike" kern="1200" cap="none" spc="0" normalizeH="0" baseline="0" noProof="0" dirty="0" smtClean="0">
                <a:ln>
                  <a:noFill/>
                </a:ln>
                <a:solidFill>
                  <a:srgbClr val="000000"/>
                </a:solidFill>
                <a:effectLst/>
                <a:uLnTx/>
                <a:uFillTx/>
                <a:latin typeface="Arial"/>
                <a:ea typeface="Century Gothic" charset="0"/>
                <a:cs typeface="Century Gothic" charset="0"/>
              </a:rPr>
              <a:t> (e.g. Automobile </a:t>
            </a:r>
            <a:r>
              <a:rPr kumimoji="0" lang="it-IT" sz="1800" b="1" i="1" u="none" strike="noStrike" kern="1200" cap="none" spc="0" normalizeH="0" baseline="0" noProof="0" dirty="0" err="1" smtClean="0">
                <a:ln>
                  <a:noFill/>
                </a:ln>
                <a:solidFill>
                  <a:srgbClr val="000000"/>
                </a:solidFill>
                <a:effectLst/>
                <a:uLnTx/>
                <a:uFillTx/>
                <a:latin typeface="Arial"/>
                <a:ea typeface="Century Gothic" charset="0"/>
                <a:cs typeface="Century Gothic" charset="0"/>
              </a:rPr>
              <a:t>industry</a:t>
            </a:r>
            <a:r>
              <a:rPr kumimoji="0" lang="it-IT" sz="1800" b="1" i="1" u="none" strike="noStrike" kern="1200" cap="none" spc="0" normalizeH="0" baseline="0" noProof="0" dirty="0" smtClean="0">
                <a:ln>
                  <a:noFill/>
                </a:ln>
                <a:solidFill>
                  <a:srgbClr val="000000"/>
                </a:solidFill>
                <a:effectLst/>
                <a:uLnTx/>
                <a:uFillTx/>
                <a:latin typeface="Arial"/>
                <a:ea typeface="Century Gothic" charset="0"/>
                <a:cs typeface="Century Gothic" charset="0"/>
              </a:rPr>
              <a:t>)</a:t>
            </a:r>
            <a:endParaRPr kumimoji="0" lang="en-GB" sz="1800" b="1" i="1" u="none" strike="noStrike" kern="1200" cap="none" spc="0" normalizeH="0" baseline="0" noProof="0" dirty="0">
              <a:ln>
                <a:noFill/>
              </a:ln>
              <a:solidFill>
                <a:srgbClr val="000000"/>
              </a:solidFill>
              <a:effectLst/>
              <a:uLnTx/>
              <a:uFillTx/>
              <a:latin typeface="Arial"/>
              <a:ea typeface="Century Gothic" charset="0"/>
              <a:cs typeface="Century Gothic" charset="0"/>
            </a:endParaRPr>
          </a:p>
        </p:txBody>
      </p:sp>
      <p:sp>
        <p:nvSpPr>
          <p:cNvPr id="7" name="Rettangolo con angoli arrotondati sullo stesso lato 6"/>
          <p:cNvSpPr/>
          <p:nvPr/>
        </p:nvSpPr>
        <p:spPr>
          <a:xfrm>
            <a:off x="1066798" y="4343400"/>
            <a:ext cx="7363609" cy="732384"/>
          </a:xfrm>
          <a:prstGeom prst="round2SameRect">
            <a:avLst>
              <a:gd name="adj1" fmla="val 0"/>
              <a:gd name="adj2" fmla="val 17258"/>
            </a:avLst>
          </a:prstGeom>
          <a:solidFill>
            <a:schemeClr val="accent2">
              <a:lumMod val="20000"/>
              <a:lumOff val="80000"/>
              <a:alpha val="20000"/>
            </a:schemeClr>
          </a:solidFill>
          <a:ln w="1905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1" indent="0" algn="l" defTabSz="914400" rtl="0" eaLnBrk="0" fontAlgn="base" latinLnBrk="0" hangingPunct="0">
              <a:lnSpc>
                <a:spcPct val="100000"/>
              </a:lnSpc>
              <a:spcBef>
                <a:spcPct val="20000"/>
              </a:spcBef>
              <a:spcAft>
                <a:spcPct val="0"/>
              </a:spcAft>
              <a:buClrTx/>
              <a:buSzTx/>
              <a:buFontTx/>
              <a:buNone/>
              <a:tabLst/>
              <a:defRPr/>
            </a:pPr>
            <a:r>
              <a:rPr kumimoji="0" lang="en-US" sz="1600" b="1" i="1" u="none" strike="noStrike" kern="1200" cap="none" spc="0" normalizeH="0" baseline="0" noProof="0" dirty="0" smtClean="0">
                <a:ln>
                  <a:noFill/>
                </a:ln>
                <a:solidFill>
                  <a:srgbClr val="000000"/>
                </a:solidFill>
                <a:effectLst/>
                <a:uLnTx/>
                <a:uFillTx/>
                <a:latin typeface="Arial"/>
                <a:ea typeface="+mn-ea"/>
                <a:cs typeface="+mn-cs"/>
              </a:rPr>
              <a:t>-Import quota (or other trade restrictions) imposed by the Government to protect the national industry</a:t>
            </a:r>
            <a:endParaRPr kumimoji="0" lang="en-GB"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8" name="Rettangolo con angoli arrotondati sullo stesso lato 6"/>
          <p:cNvSpPr/>
          <p:nvPr/>
        </p:nvSpPr>
        <p:spPr>
          <a:xfrm>
            <a:off x="1066800" y="5105400"/>
            <a:ext cx="7363609" cy="659270"/>
          </a:xfrm>
          <a:prstGeom prst="round2SameRect">
            <a:avLst>
              <a:gd name="adj1" fmla="val 0"/>
              <a:gd name="adj2" fmla="val 17258"/>
            </a:avLst>
          </a:prstGeom>
          <a:solidFill>
            <a:schemeClr val="accent2">
              <a:lumMod val="20000"/>
              <a:lumOff val="80000"/>
              <a:alpha val="20000"/>
            </a:schemeClr>
          </a:solidFill>
          <a:ln w="1905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1" indent="0" algn="just" defTabSz="914400" rtl="0" eaLnBrk="0" fontAlgn="base" latinLnBrk="0" hangingPunct="0">
              <a:lnSpc>
                <a:spcPct val="100000"/>
              </a:lnSpc>
              <a:spcBef>
                <a:spcPct val="20000"/>
              </a:spcBef>
              <a:spcAft>
                <a:spcPct val="0"/>
              </a:spcAft>
              <a:buClrTx/>
              <a:buSzTx/>
              <a:buFontTx/>
              <a:buNone/>
              <a:tabLst/>
              <a:defRPr/>
            </a:pPr>
            <a:r>
              <a:rPr kumimoji="0" lang="en-US" sz="1600" b="1" i="1" u="none" strike="noStrike" kern="1200" cap="none" spc="0" normalizeH="0" baseline="0" noProof="0" dirty="0" smtClean="0">
                <a:ln>
                  <a:noFill/>
                </a:ln>
                <a:solidFill>
                  <a:srgbClr val="000000"/>
                </a:solidFill>
                <a:effectLst/>
                <a:uLnTx/>
                <a:uFillTx/>
                <a:latin typeface="Arial"/>
                <a:ea typeface="+mn-ea"/>
                <a:cs typeface="+mn-cs"/>
              </a:rPr>
              <a:t>-</a:t>
            </a:r>
            <a:r>
              <a:rPr lang="en-US" sz="1600" b="1" i="1" dirty="0" smtClean="0">
                <a:solidFill>
                  <a:srgbClr val="000000"/>
                </a:solidFill>
                <a:latin typeface="Arial"/>
              </a:rPr>
              <a:t>G</a:t>
            </a:r>
            <a:r>
              <a:rPr kumimoji="0" lang="en-US" sz="1600" b="1" i="1" u="none" strike="noStrike" kern="1200" cap="none" spc="0" normalizeH="0" baseline="0" dirty="0" smtClean="0">
                <a:ln>
                  <a:noFill/>
                </a:ln>
                <a:solidFill>
                  <a:srgbClr val="000000"/>
                </a:solidFill>
                <a:effectLst/>
                <a:uLnTx/>
                <a:uFillTx/>
                <a:latin typeface="Arial"/>
              </a:rPr>
              <a:t>overnment</a:t>
            </a:r>
            <a:r>
              <a:rPr lang="en-US" sz="1600" b="1" i="1" dirty="0" smtClean="0">
                <a:solidFill>
                  <a:srgbClr val="000000"/>
                </a:solidFill>
                <a:latin typeface="Arial"/>
              </a:rPr>
              <a:t> </a:t>
            </a:r>
            <a:r>
              <a:rPr kumimoji="0" lang="en-US" sz="1600" b="1" i="1" u="none" strike="noStrike" kern="1200" cap="none" spc="0" normalizeH="0" baseline="0" noProof="0" dirty="0" smtClean="0">
                <a:ln>
                  <a:noFill/>
                </a:ln>
                <a:solidFill>
                  <a:srgbClr val="000000"/>
                </a:solidFill>
                <a:effectLst/>
                <a:uLnTx/>
                <a:uFillTx/>
                <a:latin typeface="Arial"/>
                <a:ea typeface="+mn-ea"/>
                <a:cs typeface="+mn-cs"/>
              </a:rPr>
              <a:t>subsidy (or guaranteed low</a:t>
            </a:r>
            <a:r>
              <a:rPr kumimoji="0" lang="en-US" sz="1600" b="1" i="1" u="none" strike="noStrike" kern="1200" cap="none" spc="0" normalizeH="0" noProof="0" dirty="0" smtClean="0">
                <a:ln>
                  <a:noFill/>
                </a:ln>
                <a:solidFill>
                  <a:srgbClr val="000000"/>
                </a:solidFill>
                <a:effectLst/>
                <a:uLnTx/>
                <a:uFillTx/>
                <a:latin typeface="Arial"/>
                <a:ea typeface="+mn-ea"/>
                <a:cs typeface="+mn-cs"/>
              </a:rPr>
              <a:t> interest rate loan)</a:t>
            </a:r>
            <a:r>
              <a:rPr kumimoji="0" lang="en-US" sz="1600" b="1" i="1" u="none" strike="noStrike" kern="1200" cap="none" spc="0" normalizeH="0" baseline="0" noProof="0" dirty="0" smtClean="0">
                <a:ln>
                  <a:noFill/>
                </a:ln>
                <a:solidFill>
                  <a:srgbClr val="000000"/>
                </a:solidFill>
                <a:effectLst/>
                <a:uLnTx/>
                <a:uFillTx/>
                <a:latin typeface="Arial"/>
                <a:ea typeface="+mn-ea"/>
                <a:cs typeface="+mn-cs"/>
              </a:rPr>
              <a:t> for</a:t>
            </a:r>
            <a:r>
              <a:rPr kumimoji="0" lang="en-US" sz="1600" b="1" i="1" u="none" strike="noStrike" kern="1200" cap="none" spc="0" normalizeH="0" noProof="0" dirty="0" smtClean="0">
                <a:ln>
                  <a:noFill/>
                </a:ln>
                <a:solidFill>
                  <a:srgbClr val="000000"/>
                </a:solidFill>
                <a:effectLst/>
                <a:uLnTx/>
                <a:uFillTx/>
                <a:latin typeface="Arial"/>
                <a:ea typeface="+mn-ea"/>
                <a:cs typeface="+mn-cs"/>
              </a:rPr>
              <a:t> buying new (eco-friendly) cars</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Rettangolo con angoli arrotondati sullo stesso lato 6"/>
          <p:cNvSpPr/>
          <p:nvPr/>
        </p:nvSpPr>
        <p:spPr>
          <a:xfrm>
            <a:off x="1066799" y="5794286"/>
            <a:ext cx="7363609" cy="669890"/>
          </a:xfrm>
          <a:prstGeom prst="round2SameRect">
            <a:avLst>
              <a:gd name="adj1" fmla="val 0"/>
              <a:gd name="adj2" fmla="val 17258"/>
            </a:avLst>
          </a:prstGeom>
          <a:solidFill>
            <a:schemeClr val="accent2">
              <a:lumMod val="20000"/>
              <a:lumOff val="80000"/>
              <a:alpha val="20000"/>
            </a:schemeClr>
          </a:solidFill>
          <a:ln w="19050" cmpd="thickThi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marR="0" lvl="1" indent="0" algn="just" defTabSz="914400" rtl="0" eaLnBrk="0" fontAlgn="base" latinLnBrk="0" hangingPunct="0">
              <a:lnSpc>
                <a:spcPct val="100000"/>
              </a:lnSpc>
              <a:spcBef>
                <a:spcPct val="20000"/>
              </a:spcBef>
              <a:spcAft>
                <a:spcPct val="0"/>
              </a:spcAft>
              <a:buClrTx/>
              <a:buSzTx/>
              <a:buFontTx/>
              <a:buNone/>
              <a:tabLst/>
              <a:defRPr/>
            </a:pPr>
            <a:r>
              <a:rPr kumimoji="0" lang="en-US" sz="1600" b="1" i="1" u="none" strike="noStrike" kern="1200" cap="none" spc="0" normalizeH="0" baseline="0" noProof="0" dirty="0" smtClean="0">
                <a:ln>
                  <a:noFill/>
                </a:ln>
                <a:solidFill>
                  <a:srgbClr val="000000"/>
                </a:solidFill>
                <a:effectLst/>
                <a:uLnTx/>
                <a:uFillTx/>
                <a:latin typeface="Arial"/>
                <a:ea typeface="+mn-ea"/>
                <a:cs typeface="+mn-cs"/>
              </a:rPr>
              <a:t>-The set-up</a:t>
            </a:r>
            <a:r>
              <a:rPr kumimoji="0" lang="en-US" sz="1600" b="1" i="1" u="none" strike="noStrike" kern="1200" cap="none" spc="0" normalizeH="0" noProof="0" dirty="0" smtClean="0">
                <a:ln>
                  <a:noFill/>
                </a:ln>
                <a:solidFill>
                  <a:srgbClr val="000000"/>
                </a:solidFill>
                <a:effectLst/>
                <a:uLnTx/>
                <a:uFillTx/>
                <a:latin typeface="Arial"/>
                <a:ea typeface="+mn-ea"/>
                <a:cs typeface="+mn-cs"/>
              </a:rPr>
              <a:t> of a new public research center</a:t>
            </a:r>
            <a:r>
              <a:rPr lang="en-US" sz="1600" b="1" i="1" dirty="0" smtClean="0">
                <a:solidFill>
                  <a:srgbClr val="000000"/>
                </a:solidFill>
                <a:latin typeface="Arial"/>
              </a:rPr>
              <a:t> on autonomous self-driving car innovations in partnership with private operators</a:t>
            </a:r>
            <a:endParaRPr kumimoji="0" lang="en-US" sz="1600" b="0" i="0" u="none" strike="noStrike" kern="1200" cap="none" spc="0" normalizeH="0" baseline="0" noProof="0" dirty="0">
              <a:ln>
                <a:noFill/>
              </a:ln>
              <a:solidFill>
                <a:srgbClr val="000000"/>
              </a:solidFill>
              <a:effectLst/>
              <a:uLnTx/>
              <a:uFillTx/>
              <a:latin typeface="Arial"/>
              <a:ea typeface="+mn-ea"/>
              <a:cs typeface="+mn-cs"/>
            </a:endParaRPr>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r="1493" b="16572"/>
          <a:stretch/>
        </p:blipFill>
        <p:spPr>
          <a:xfrm>
            <a:off x="4748602" y="5435035"/>
            <a:ext cx="399472" cy="266695"/>
          </a:xfrm>
          <a:prstGeom prst="rect">
            <a:avLst/>
          </a:prstGeom>
        </p:spPr>
      </p:pic>
    </p:spTree>
    <p:extLst>
      <p:ext uri="{BB962C8B-B14F-4D97-AF65-F5344CB8AC3E}">
        <p14:creationId xmlns:p14="http://schemas.microsoft.com/office/powerpoint/2010/main" val="9991711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Industrial Policy: a complex wor(l)d</a:t>
            </a:r>
            <a:endParaRPr lang="en-US"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6</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8" name="Segnaposto contenuto 7"/>
          <p:cNvSpPr>
            <a:spLocks noGrp="1"/>
          </p:cNvSpPr>
          <p:nvPr>
            <p:ph idx="1"/>
          </p:nvPr>
        </p:nvSpPr>
        <p:spPr>
          <a:xfrm>
            <a:off x="288636" y="965200"/>
            <a:ext cx="8458200" cy="5105400"/>
          </a:xfrm>
        </p:spPr>
        <p:txBody>
          <a:bodyPr/>
          <a:lstStyle/>
          <a:p>
            <a:pPr marL="0" indent="0">
              <a:buNone/>
            </a:pPr>
            <a:r>
              <a:rPr lang="en-US" b="1" dirty="0" smtClean="0"/>
              <a:t>a) Different types</a:t>
            </a:r>
            <a:r>
              <a:rPr lang="en-US" dirty="0" smtClean="0"/>
              <a:t>: </a:t>
            </a:r>
          </a:p>
          <a:p>
            <a:pPr marL="457200" indent="-457200">
              <a:buAutoNum type="arabicParenR"/>
            </a:pPr>
            <a:r>
              <a:rPr lang="en-US" u="sng" dirty="0" smtClean="0"/>
              <a:t>offensive</a:t>
            </a:r>
            <a:r>
              <a:rPr lang="en-US" dirty="0" smtClean="0"/>
              <a:t> (support to specific industries able to play a major role on the global value chains, e.g. “smart specialization”) and </a:t>
            </a:r>
            <a:r>
              <a:rPr lang="en-US" u="sng" dirty="0" smtClean="0"/>
              <a:t>defensive</a:t>
            </a:r>
            <a:r>
              <a:rPr lang="en-US" dirty="0" smtClean="0"/>
              <a:t> (“protectionism”, “save losers” or “sunset industries”) policies, where defensive in the short-tem may become offensive in the long-run (successful “infant industries” policies).</a:t>
            </a:r>
          </a:p>
          <a:p>
            <a:pPr marL="457200" indent="-457200">
              <a:buAutoNum type="arabicParenR"/>
            </a:pPr>
            <a:endParaRPr lang="en-US" dirty="0" smtClean="0"/>
          </a:p>
          <a:p>
            <a:pPr marL="0" indent="0">
              <a:buNone/>
            </a:pPr>
            <a:r>
              <a:rPr lang="en-US" dirty="0" smtClean="0"/>
              <a:t>2) </a:t>
            </a:r>
            <a:r>
              <a:rPr lang="en-US" u="sng" dirty="0" smtClean="0"/>
              <a:t>Horizontal vs. vertical industrial policies</a:t>
            </a:r>
          </a:p>
          <a:p>
            <a:pPr marL="457200" indent="-457200">
              <a:buAutoNum type="alphaLcParenR"/>
            </a:pPr>
            <a:endParaRPr lang="en-US" dirty="0"/>
          </a:p>
          <a:p>
            <a:pPr marL="0" indent="0">
              <a:buNone/>
            </a:pPr>
            <a:r>
              <a:rPr lang="en-US" b="1" dirty="0" smtClean="0"/>
              <a:t>b) Different rationales: </a:t>
            </a:r>
            <a:r>
              <a:rPr lang="en-US" dirty="0" smtClean="0"/>
              <a:t>economics (e.g. market failures), social </a:t>
            </a:r>
            <a:r>
              <a:rPr lang="en-US" dirty="0" smtClean="0"/>
              <a:t>justice or avoidance of social problems </a:t>
            </a:r>
            <a:r>
              <a:rPr lang="en-US" dirty="0" smtClean="0"/>
              <a:t>(e.g. employment safeguard), national strategic aims (e.g. “national champions” policies), etc.</a:t>
            </a:r>
          </a:p>
          <a:p>
            <a:pPr marL="0" indent="0">
              <a:buNone/>
            </a:pPr>
            <a:endParaRPr lang="en-US" b="1" dirty="0"/>
          </a:p>
          <a:p>
            <a:pPr marL="0" indent="0">
              <a:buNone/>
            </a:pPr>
            <a:r>
              <a:rPr lang="en-US" b="1" dirty="0" smtClean="0"/>
              <a:t>c) Different outcomes</a:t>
            </a:r>
            <a:r>
              <a:rPr lang="en-US" dirty="0" smtClean="0"/>
              <a:t>: </a:t>
            </a:r>
            <a:r>
              <a:rPr lang="en-US" b="1" dirty="0" smtClean="0"/>
              <a:t>Political and lobbying influence </a:t>
            </a:r>
            <a:r>
              <a:rPr lang="en-US" dirty="0" smtClean="0"/>
              <a:t>[</a:t>
            </a:r>
            <a:r>
              <a:rPr lang="en-US" dirty="0"/>
              <a:t>see public choice theory, Buchanan </a:t>
            </a:r>
            <a:r>
              <a:rPr lang="en-US" dirty="0" smtClean="0"/>
              <a:t>2003], </a:t>
            </a:r>
            <a:r>
              <a:rPr lang="en-US" b="1" dirty="0" smtClean="0"/>
              <a:t>“Government failures” </a:t>
            </a:r>
            <a:r>
              <a:rPr lang="en-US" dirty="0" smtClean="0"/>
              <a:t>[apart from lobbying activities, i.e. often </a:t>
            </a:r>
            <a:r>
              <a:rPr lang="en-US" dirty="0"/>
              <a:t>effectiveness of policies depends </a:t>
            </a:r>
            <a:r>
              <a:rPr lang="en-US" dirty="0" smtClean="0"/>
              <a:t>“on get the implementation details right”, and this may be tricky details </a:t>
            </a:r>
            <a:r>
              <a:rPr lang="en-US" dirty="0"/>
              <a:t>(</a:t>
            </a:r>
            <a:r>
              <a:rPr lang="en-US" dirty="0" err="1"/>
              <a:t>Duflo</a:t>
            </a:r>
            <a:r>
              <a:rPr lang="en-US" dirty="0"/>
              <a:t>, 2017</a:t>
            </a:r>
            <a:r>
              <a:rPr lang="en-US" dirty="0" smtClean="0"/>
              <a:t>)] </a:t>
            </a:r>
            <a:endParaRPr lang="en-US" dirty="0"/>
          </a:p>
          <a:p>
            <a:pPr marL="0" indent="0">
              <a:buNone/>
            </a:pPr>
            <a:endParaRPr lang="en-US" dirty="0"/>
          </a:p>
        </p:txBody>
      </p:sp>
    </p:spTree>
    <p:extLst>
      <p:ext uri="{BB962C8B-B14F-4D97-AF65-F5344CB8AC3E}">
        <p14:creationId xmlns:p14="http://schemas.microsoft.com/office/powerpoint/2010/main" val="3059383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Social welfare</a:t>
            </a:r>
            <a:endParaRPr lang="en-US"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7</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5" name="Ovale 4"/>
          <p:cNvSpPr/>
          <p:nvPr/>
        </p:nvSpPr>
        <p:spPr bwMode="auto">
          <a:xfrm>
            <a:off x="4724400" y="990600"/>
            <a:ext cx="2133600" cy="2514600"/>
          </a:xfrm>
          <a:prstGeom prst="ellipse">
            <a:avLst/>
          </a:prstGeom>
          <a:no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 name="Ovale 5"/>
          <p:cNvSpPr/>
          <p:nvPr/>
        </p:nvSpPr>
        <p:spPr bwMode="auto">
          <a:xfrm>
            <a:off x="1676400" y="990600"/>
            <a:ext cx="2133600" cy="2514600"/>
          </a:xfrm>
          <a:prstGeom prst="ellipse">
            <a:avLst/>
          </a:prstGeom>
          <a:no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 name="Ovale 6"/>
          <p:cNvSpPr/>
          <p:nvPr/>
        </p:nvSpPr>
        <p:spPr bwMode="auto">
          <a:xfrm>
            <a:off x="3352800" y="3733800"/>
            <a:ext cx="2133600" cy="2514600"/>
          </a:xfrm>
          <a:prstGeom prst="ellipse">
            <a:avLst/>
          </a:prstGeom>
          <a:no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8" name="CasellaDiTesto 7"/>
          <p:cNvSpPr txBox="1"/>
          <p:nvPr/>
        </p:nvSpPr>
        <p:spPr>
          <a:xfrm>
            <a:off x="1752600" y="1981200"/>
            <a:ext cx="1828800" cy="584775"/>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Allocative efficiency</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 name="Rettangolo 8"/>
          <p:cNvSpPr/>
          <p:nvPr/>
        </p:nvSpPr>
        <p:spPr>
          <a:xfrm>
            <a:off x="4953000" y="1981200"/>
            <a:ext cx="1645084" cy="584775"/>
          </a:xfrm>
          <a:prstGeom prst="rect">
            <a:avLst/>
          </a:prstGeom>
        </p:spPr>
        <p:txBody>
          <a:bodyPr wrap="square">
            <a:spAutoFit/>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Productive efficiency</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0" name="Rettangolo 9"/>
          <p:cNvSpPr/>
          <p:nvPr/>
        </p:nvSpPr>
        <p:spPr>
          <a:xfrm>
            <a:off x="3657600" y="4648200"/>
            <a:ext cx="1645084" cy="584775"/>
          </a:xfrm>
          <a:prstGeom prst="rect">
            <a:avLst/>
          </a:prstGeom>
        </p:spPr>
        <p:txBody>
          <a:bodyPr wrap="square">
            <a:spAutoFit/>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Dynamic efficiency</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1" name="Ovale 10"/>
          <p:cNvSpPr/>
          <p:nvPr/>
        </p:nvSpPr>
        <p:spPr bwMode="auto">
          <a:xfrm>
            <a:off x="0" y="838200"/>
            <a:ext cx="8915400" cy="2819400"/>
          </a:xfrm>
          <a:prstGeom prst="ellipse">
            <a:avLst/>
          </a:prstGeom>
          <a:noFill/>
          <a:ln w="9525" cap="flat" cmpd="sng" algn="ctr">
            <a:solidFill>
              <a:srgbClr val="92D05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cxnSp>
        <p:nvCxnSpPr>
          <p:cNvPr id="13" name="Connettore 2 12"/>
          <p:cNvCxnSpPr/>
          <p:nvPr/>
        </p:nvCxnSpPr>
        <p:spPr bwMode="auto">
          <a:xfrm>
            <a:off x="7772400" y="3200400"/>
            <a:ext cx="152400" cy="228600"/>
          </a:xfrm>
          <a:prstGeom prst="straightConnector1">
            <a:avLst/>
          </a:prstGeom>
          <a:noFill/>
          <a:ln w="9525" cap="flat" cmpd="sng" algn="ctr">
            <a:solidFill>
              <a:srgbClr val="92D050"/>
            </a:solidFill>
            <a:prstDash val="solid"/>
            <a:round/>
            <a:headEnd type="none" w="med" len="med"/>
            <a:tailEnd type="arrow"/>
          </a:ln>
          <a:effectLst/>
        </p:spPr>
      </p:cxnSp>
      <p:sp>
        <p:nvSpPr>
          <p:cNvPr id="14" name="Rettangolo 13"/>
          <p:cNvSpPr/>
          <p:nvPr/>
        </p:nvSpPr>
        <p:spPr>
          <a:xfrm>
            <a:off x="7239000" y="3505200"/>
            <a:ext cx="1645084" cy="584775"/>
          </a:xfrm>
          <a:prstGeom prst="rect">
            <a:avLst/>
          </a:prstGeom>
        </p:spPr>
        <p:txBody>
          <a:bodyPr wrap="square">
            <a:spAutoFit/>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Static efficiency</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12" name="Connettore 2 11"/>
          <p:cNvCxnSpPr/>
          <p:nvPr/>
        </p:nvCxnSpPr>
        <p:spPr bwMode="auto">
          <a:xfrm>
            <a:off x="2909455" y="152400"/>
            <a:ext cx="0" cy="32327"/>
          </a:xfrm>
          <a:prstGeom prst="straightConnector1">
            <a:avLst/>
          </a:prstGeom>
          <a:noFill/>
          <a:ln w="9525" cap="flat" cmpd="sng" algn="ctr">
            <a:noFill/>
            <a:prstDash val="solid"/>
            <a:round/>
            <a:headEnd type="none" w="med" len="med"/>
            <a:tailEnd type="triangle"/>
          </a:ln>
          <a:effectLst/>
        </p:spPr>
      </p:cxnSp>
    </p:spTree>
    <p:extLst>
      <p:ext uri="{BB962C8B-B14F-4D97-AF65-F5344CB8AC3E}">
        <p14:creationId xmlns:p14="http://schemas.microsoft.com/office/powerpoint/2010/main" val="14423573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Policy-making and Efficiency</a:t>
            </a:r>
            <a:endParaRPr lang="en-US"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8</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5" name="Ovale 4"/>
          <p:cNvSpPr/>
          <p:nvPr/>
        </p:nvSpPr>
        <p:spPr bwMode="auto">
          <a:xfrm>
            <a:off x="3581400" y="1600200"/>
            <a:ext cx="2133600" cy="2514600"/>
          </a:xfrm>
          <a:prstGeom prst="ellipse">
            <a:avLst/>
          </a:prstGeom>
          <a:no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 name="Ovale 5"/>
          <p:cNvSpPr/>
          <p:nvPr/>
        </p:nvSpPr>
        <p:spPr bwMode="auto">
          <a:xfrm>
            <a:off x="2133600" y="1600200"/>
            <a:ext cx="2133600" cy="2514600"/>
          </a:xfrm>
          <a:prstGeom prst="ellipse">
            <a:avLst/>
          </a:prstGeom>
          <a:no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 name="Ovale 6"/>
          <p:cNvSpPr/>
          <p:nvPr/>
        </p:nvSpPr>
        <p:spPr bwMode="auto">
          <a:xfrm>
            <a:off x="2743200" y="3124200"/>
            <a:ext cx="2133600" cy="2514600"/>
          </a:xfrm>
          <a:prstGeom prst="ellipse">
            <a:avLst/>
          </a:prstGeom>
          <a:no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8" name="CasellaDiTesto 7"/>
          <p:cNvSpPr txBox="1"/>
          <p:nvPr/>
        </p:nvSpPr>
        <p:spPr>
          <a:xfrm>
            <a:off x="1828800" y="2514600"/>
            <a:ext cx="1828800" cy="584775"/>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Allocative efficiency</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 name="Rettangolo 8"/>
          <p:cNvSpPr/>
          <p:nvPr/>
        </p:nvSpPr>
        <p:spPr>
          <a:xfrm>
            <a:off x="4267200" y="2514600"/>
            <a:ext cx="1645084" cy="584775"/>
          </a:xfrm>
          <a:prstGeom prst="rect">
            <a:avLst/>
          </a:prstGeom>
        </p:spPr>
        <p:txBody>
          <a:bodyPr wrap="square">
            <a:spAutoFit/>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Productive efficiency</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0" name="Rettangolo 9"/>
          <p:cNvSpPr/>
          <p:nvPr/>
        </p:nvSpPr>
        <p:spPr>
          <a:xfrm>
            <a:off x="2971800" y="4419600"/>
            <a:ext cx="1645084" cy="584775"/>
          </a:xfrm>
          <a:prstGeom prst="rect">
            <a:avLst/>
          </a:prstGeom>
        </p:spPr>
        <p:txBody>
          <a:bodyPr wrap="square">
            <a:spAutoFit/>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Dynamic efficiency</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36839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Our (deliberately limited) perspective</a:t>
            </a:r>
            <a:endParaRPr lang="en-US" dirty="0"/>
          </a:p>
        </p:txBody>
      </p:sp>
      <p:sp>
        <p:nvSpPr>
          <p:cNvPr id="3" name="Segnaposto contenuto 2"/>
          <p:cNvSpPr>
            <a:spLocks noGrp="1"/>
          </p:cNvSpPr>
          <p:nvPr>
            <p:ph idx="1"/>
          </p:nvPr>
        </p:nvSpPr>
        <p:spPr>
          <a:xfrm>
            <a:off x="120073" y="951344"/>
            <a:ext cx="8866909" cy="6705601"/>
          </a:xfrm>
        </p:spPr>
        <p:txBody>
          <a:bodyPr/>
          <a:lstStyle/>
          <a:p>
            <a:pPr marL="0" indent="0">
              <a:buNone/>
            </a:pPr>
            <a:r>
              <a:rPr lang="en-US" u="sng" dirty="0" smtClean="0"/>
              <a:t>Focus on Innovation Policy </a:t>
            </a:r>
            <a:r>
              <a:rPr lang="en-US" dirty="0" smtClean="0"/>
              <a:t>(Industrial Policy, at least in its “offensive” component is more and more coincident with its subset of Innovation Policy): e.g. Italy: Start-up Act, Industry 4.0 Plan, PNRR.</a:t>
            </a:r>
          </a:p>
          <a:p>
            <a:endParaRPr lang="en-US" dirty="0" smtClean="0"/>
          </a:p>
          <a:p>
            <a:pPr marL="0" indent="0">
              <a:buNone/>
            </a:pPr>
            <a:r>
              <a:rPr lang="en-US" sz="1600" dirty="0" smtClean="0"/>
              <a:t>From the Lecture on innovation: </a:t>
            </a:r>
            <a:r>
              <a:rPr lang="en-GB" sz="1600" dirty="0" smtClean="0"/>
              <a:t>“</a:t>
            </a:r>
            <a:r>
              <a:rPr lang="en-GB" sz="1600" b="1" i="1" dirty="0"/>
              <a:t>INNOVATION has become the industrial religion of the late 20th century. Business sees it as the key to increasing profits and market share. Governments automatically reach for it when trying to fix the economy</a:t>
            </a:r>
            <a:r>
              <a:rPr lang="en-GB" sz="1600" b="1" i="1" dirty="0" smtClean="0"/>
              <a:t>.”  </a:t>
            </a:r>
            <a:r>
              <a:rPr lang="en-GB" sz="1600" i="1" dirty="0" smtClean="0"/>
              <a:t>The </a:t>
            </a:r>
            <a:r>
              <a:rPr lang="en-GB" sz="1600" i="1" dirty="0"/>
              <a:t>Economist”, February 20th 1999, Survey of Innovation in Industry</a:t>
            </a:r>
          </a:p>
          <a:p>
            <a:endParaRPr lang="en-US" dirty="0"/>
          </a:p>
          <a:p>
            <a:pPr marL="0" indent="0">
              <a:buNone/>
            </a:pPr>
            <a:endParaRPr lang="en-US" sz="2600" b="1" i="1" dirty="0" smtClean="0"/>
          </a:p>
          <a:p>
            <a:pPr marL="0" indent="0">
              <a:buNone/>
            </a:pPr>
            <a:endParaRPr lang="en-US" sz="2600" b="1" i="1" dirty="0"/>
          </a:p>
          <a:p>
            <a:pPr marL="0" indent="0">
              <a:buNone/>
            </a:pPr>
            <a:endParaRPr lang="en-US" sz="2600" b="1" i="1" dirty="0" smtClean="0"/>
          </a:p>
          <a:p>
            <a:pPr marL="0" indent="0">
              <a:buNone/>
            </a:pPr>
            <a:endParaRPr lang="en-US" sz="2600" b="1" i="1" dirty="0" smtClean="0"/>
          </a:p>
          <a:p>
            <a:pPr marL="0" indent="0">
              <a:buNone/>
            </a:pPr>
            <a:r>
              <a:rPr lang="en-US" u="sng" dirty="0" smtClean="0"/>
              <a:t> </a:t>
            </a:r>
            <a:endParaRPr lang="en-US" u="sng" dirty="0" smtClean="0"/>
          </a:p>
          <a:p>
            <a:endParaRPr lang="en-US" u="sng" dirty="0" smtClean="0"/>
          </a:p>
          <a:p>
            <a:endParaRPr lang="en-US" u="sng" dirty="0"/>
          </a:p>
          <a:p>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9</a:t>
            </a:fld>
            <a:endParaRPr lang="it-IT" dirty="0"/>
          </a:p>
        </p:txBody>
      </p:sp>
      <p:pic>
        <p:nvPicPr>
          <p:cNvPr id="5" name="Immagine 4"/>
          <p:cNvPicPr>
            <a:picLocks noChangeAspect="1"/>
          </p:cNvPicPr>
          <p:nvPr/>
        </p:nvPicPr>
        <p:blipFill>
          <a:blip r:embed="rId2"/>
          <a:stretch>
            <a:fillRect/>
          </a:stretch>
        </p:blipFill>
        <p:spPr>
          <a:xfrm>
            <a:off x="416647" y="3363740"/>
            <a:ext cx="5440218" cy="3075713"/>
          </a:xfrm>
          <a:prstGeom prst="rect">
            <a:avLst/>
          </a:prstGeom>
        </p:spPr>
      </p:pic>
      <p:sp>
        <p:nvSpPr>
          <p:cNvPr id="7" name="Rettangolo 6"/>
          <p:cNvSpPr/>
          <p:nvPr/>
        </p:nvSpPr>
        <p:spPr>
          <a:xfrm>
            <a:off x="6153438" y="3363740"/>
            <a:ext cx="2493818" cy="1754326"/>
          </a:xfrm>
          <a:prstGeom prst="rect">
            <a:avLst/>
          </a:prstGeom>
          <a:ln>
            <a:solidFill>
              <a:schemeClr val="accent1"/>
            </a:solidFill>
          </a:ln>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err="1">
                <a:ln>
                  <a:noFill/>
                </a:ln>
                <a:solidFill>
                  <a:srgbClr val="000000"/>
                </a:solidFill>
                <a:effectLst/>
                <a:uLnTx/>
                <a:uFillTx/>
                <a:latin typeface="Arial"/>
                <a:ea typeface="+mn-ea"/>
                <a:cs typeface="+mn-cs"/>
              </a:rPr>
              <a:t>Edler</a:t>
            </a:r>
            <a:r>
              <a:rPr kumimoji="0" lang="en-GB" sz="1800" b="0" i="0" u="none" strike="noStrike" kern="1200" cap="none" spc="0" normalizeH="0" baseline="0" noProof="0" dirty="0">
                <a:ln>
                  <a:noFill/>
                </a:ln>
                <a:solidFill>
                  <a:srgbClr val="000000"/>
                </a:solidFill>
                <a:effectLst/>
                <a:uLnTx/>
                <a:uFillTx/>
                <a:latin typeface="Arial"/>
                <a:ea typeface="+mn-ea"/>
                <a:cs typeface="+mn-cs"/>
              </a:rPr>
              <a:t> &amp; </a:t>
            </a:r>
            <a:r>
              <a:rPr kumimoji="0" lang="en-GB" sz="1800" b="0" i="0" u="none" strike="noStrike" kern="1200" cap="none" spc="0" normalizeH="0" baseline="0" noProof="0" dirty="0" err="1">
                <a:ln>
                  <a:noFill/>
                </a:ln>
                <a:solidFill>
                  <a:srgbClr val="000000"/>
                </a:solidFill>
                <a:effectLst/>
                <a:uLnTx/>
                <a:uFillTx/>
                <a:latin typeface="Arial"/>
                <a:ea typeface="+mn-ea"/>
                <a:cs typeface="+mn-cs"/>
              </a:rPr>
              <a:t>Fagerberg</a:t>
            </a:r>
            <a:r>
              <a:rPr kumimoji="0" lang="en-GB" sz="1800" b="0" i="0" u="none" strike="noStrike" kern="1200" cap="none" spc="0" normalizeH="0" baseline="0" noProof="0" dirty="0">
                <a:ln>
                  <a:noFill/>
                </a:ln>
                <a:solidFill>
                  <a:srgbClr val="000000"/>
                </a:solidFill>
                <a:effectLst/>
                <a:uLnTx/>
                <a:uFillTx/>
                <a:latin typeface="Arial"/>
                <a:ea typeface="+mn-ea"/>
                <a:cs typeface="+mn-cs"/>
              </a:rPr>
              <a:t>, 2017, Innovation policy: what, why, and how, </a:t>
            </a:r>
            <a:r>
              <a:rPr kumimoji="0" lang="en-GB" sz="1800" b="0" i="1" u="none" strike="noStrike" kern="1200" cap="none" spc="0" normalizeH="0" baseline="0" noProof="0" dirty="0">
                <a:ln>
                  <a:noFill/>
                </a:ln>
                <a:solidFill>
                  <a:srgbClr val="000000"/>
                </a:solidFill>
                <a:effectLst/>
                <a:uLnTx/>
                <a:uFillTx/>
                <a:latin typeface="Arial"/>
                <a:ea typeface="+mn-ea"/>
                <a:cs typeface="+mn-cs"/>
              </a:rPr>
              <a:t>Oxford Review of Economic Policy</a:t>
            </a:r>
            <a:r>
              <a:rPr kumimoji="0" lang="en-GB" sz="1800" b="0" i="0" u="none" strike="noStrike" kern="1200" cap="none" spc="0" normalizeH="0" baseline="0" noProof="0" dirty="0">
                <a:ln>
                  <a:noFill/>
                </a:ln>
                <a:solidFill>
                  <a:srgbClr val="000000"/>
                </a:solidFill>
                <a:effectLst/>
                <a:uLnTx/>
                <a:uFillTx/>
                <a:latin typeface="Arial"/>
                <a:ea typeface="+mn-ea"/>
                <a:cs typeface="+mn-cs"/>
              </a:rPr>
              <a:t>, vol. 33 (1), </a:t>
            </a:r>
            <a:r>
              <a:rPr kumimoji="0" lang="en-GB" sz="1800" b="0" i="0" u="none" strike="noStrike" kern="1200" cap="none" spc="0" normalizeH="0" baseline="0" noProof="0" dirty="0" smtClean="0">
                <a:ln>
                  <a:noFill/>
                </a:ln>
                <a:solidFill>
                  <a:srgbClr val="000000"/>
                </a:solidFill>
                <a:effectLst/>
                <a:uLnTx/>
                <a:uFillTx/>
                <a:latin typeface="Arial"/>
                <a:ea typeface="+mn-ea"/>
                <a:cs typeface="+mn-cs"/>
              </a:rPr>
              <a:t>pp. 2-23. </a:t>
            </a:r>
            <a:endParaRPr kumimoji="0" lang="en-GB"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962594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polimi">
  <a:themeElements>
    <a:clrScheme name="Personalizzat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1368</Words>
  <Application>Microsoft Office PowerPoint</Application>
  <PresentationFormat>Presentazione su schermo (4:3)</PresentationFormat>
  <Paragraphs>123</Paragraphs>
  <Slides>16</Slides>
  <Notes>5</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16</vt:i4>
      </vt:variant>
    </vt:vector>
  </HeadingPairs>
  <TitlesOfParts>
    <vt:vector size="22" baseType="lpstr">
      <vt:lpstr>Arial</vt:lpstr>
      <vt:lpstr>Calibri</vt:lpstr>
      <vt:lpstr>Century Gothic</vt:lpstr>
      <vt:lpstr>Minion Web</vt:lpstr>
      <vt:lpstr>Wingdings</vt:lpstr>
      <vt:lpstr>tema polimi</vt:lpstr>
      <vt:lpstr>Presentazione standard di PowerPoint</vt:lpstr>
      <vt:lpstr>Public Policy towards business</vt:lpstr>
      <vt:lpstr>Presentazione standard di PowerPoint</vt:lpstr>
      <vt:lpstr>Definitions (among many others)</vt:lpstr>
      <vt:lpstr>Industrial Policy definition:  A more general one </vt:lpstr>
      <vt:lpstr>Industrial Policy: a complex wor(l)d</vt:lpstr>
      <vt:lpstr>Social welfare</vt:lpstr>
      <vt:lpstr>Policy-making and Efficiency</vt:lpstr>
      <vt:lpstr>Our (deliberately limited) perspective</vt:lpstr>
      <vt:lpstr>[slide from Lecture on Innovation]</vt:lpstr>
      <vt:lpstr>Presentazione standard di PowerPoint</vt:lpstr>
      <vt:lpstr>Baumol’s thesis (in a nutshell and simplifying a bit)</vt:lpstr>
      <vt:lpstr>Another example (mine):  Failing in the US </vt:lpstr>
      <vt:lpstr>Failing in the EU</vt:lpstr>
      <vt:lpstr>Focus (next lecture)</vt:lpstr>
      <vt:lpstr>References (Industrial Policy)</vt:lpstr>
    </vt:vector>
  </TitlesOfParts>
  <Company>xxx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xxx xxx</dc:creator>
  <cp:lastModifiedBy>Luca Grilli</cp:lastModifiedBy>
  <cp:revision>130</cp:revision>
  <dcterms:created xsi:type="dcterms:W3CDTF">2018-08-01T07:18:49Z</dcterms:created>
  <dcterms:modified xsi:type="dcterms:W3CDTF">2024-05-13T16:41:19Z</dcterms:modified>
</cp:coreProperties>
</file>