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 id="2147483688" r:id="rId3"/>
  </p:sldMasterIdLst>
  <p:notesMasterIdLst>
    <p:notesMasterId r:id="rId26"/>
  </p:notesMasterIdLst>
  <p:sldIdLst>
    <p:sldId id="358" r:id="rId4"/>
    <p:sldId id="386" r:id="rId5"/>
    <p:sldId id="387" r:id="rId6"/>
    <p:sldId id="388" r:id="rId7"/>
    <p:sldId id="389" r:id="rId8"/>
    <p:sldId id="390" r:id="rId9"/>
    <p:sldId id="391" r:id="rId10"/>
    <p:sldId id="392" r:id="rId11"/>
    <p:sldId id="393" r:id="rId12"/>
    <p:sldId id="394" r:id="rId13"/>
    <p:sldId id="395" r:id="rId14"/>
    <p:sldId id="396" r:id="rId15"/>
    <p:sldId id="397" r:id="rId16"/>
    <p:sldId id="399" r:id="rId17"/>
    <p:sldId id="398" r:id="rId18"/>
    <p:sldId id="401" r:id="rId19"/>
    <p:sldId id="402" r:id="rId20"/>
    <p:sldId id="403" r:id="rId21"/>
    <p:sldId id="404" r:id="rId22"/>
    <p:sldId id="409" r:id="rId23"/>
    <p:sldId id="405" r:id="rId24"/>
    <p:sldId id="382" r:id="rId25"/>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7BEA6"/>
    <a:srgbClr val="827E5E"/>
    <a:srgbClr val="646145"/>
    <a:srgbClr val="D45A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5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49A47-DE01-4384-B24A-CC71D933C00E}" type="datetimeFigureOut">
              <a:rPr lang="en-US" smtClean="0"/>
              <a:t>5/15/2024</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AA0C2-C2B9-4087-A687-89A19ADD5B12}" type="slidenum">
              <a:rPr lang="en-US" smtClean="0"/>
              <a:t>‹N›</a:t>
            </a:fld>
            <a:endParaRPr lang="en-US"/>
          </a:p>
        </p:txBody>
      </p:sp>
    </p:spTree>
    <p:extLst>
      <p:ext uri="{BB962C8B-B14F-4D97-AF65-F5344CB8AC3E}">
        <p14:creationId xmlns:p14="http://schemas.microsoft.com/office/powerpoint/2010/main" val="12866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785DAA39-471D-E04E-8735-59E65E16979C}" type="slidenum">
              <a:rPr kumimoji="0" lang="en-US" sz="12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a:t>
            </a:fld>
            <a:endParaRPr kumimoji="0" lang="en-US" sz="1200" b="1"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84456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73DAA0C2-C2B9-4087-A687-89A19ADD5B12}" type="slidenum">
              <a:rPr lang="en-US" smtClean="0"/>
              <a:t>10</a:t>
            </a:fld>
            <a:endParaRPr lang="en-US"/>
          </a:p>
        </p:txBody>
      </p:sp>
    </p:spTree>
    <p:extLst>
      <p:ext uri="{BB962C8B-B14F-4D97-AF65-F5344CB8AC3E}">
        <p14:creationId xmlns:p14="http://schemas.microsoft.com/office/powerpoint/2010/main" val="357990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extLst>
      <p:ext uri="{BB962C8B-B14F-4D97-AF65-F5344CB8AC3E}">
        <p14:creationId xmlns:p14="http://schemas.microsoft.com/office/powerpoint/2010/main" val="5425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extLst>
      <p:ext uri="{BB962C8B-B14F-4D97-AF65-F5344CB8AC3E}">
        <p14:creationId xmlns:p14="http://schemas.microsoft.com/office/powerpoint/2010/main" val="411536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extLst>
      <p:ext uri="{BB962C8B-B14F-4D97-AF65-F5344CB8AC3E}">
        <p14:creationId xmlns:p14="http://schemas.microsoft.com/office/powerpoint/2010/main" val="2031473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r>
              <a:rPr lang="it-IT" noProof="0" smtClean="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extLst>
      <p:ext uri="{BB962C8B-B14F-4D97-AF65-F5344CB8AC3E}">
        <p14:creationId xmlns:p14="http://schemas.microsoft.com/office/powerpoint/2010/main" val="341319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r>
              <a:rPr lang="it-IT" noProof="0" smtClean="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extLst>
      <p:ext uri="{BB962C8B-B14F-4D97-AF65-F5344CB8AC3E}">
        <p14:creationId xmlns:p14="http://schemas.microsoft.com/office/powerpoint/2010/main" val="366513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eaLnBrk="0" hangingPunct="0">
              <a:spcBef>
                <a:spcPct val="20000"/>
              </a:spcBef>
              <a:defRPr/>
            </a:pPr>
            <a:endParaRPr lang="it-IT"/>
          </a:p>
        </p:txBody>
      </p:sp>
    </p:spTree>
    <p:extLst>
      <p:ext uri="{BB962C8B-B14F-4D97-AF65-F5344CB8AC3E}">
        <p14:creationId xmlns:p14="http://schemas.microsoft.com/office/powerpoint/2010/main" val="4172072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E8E19C91-FCA1-4633-B377-32F25F3D57C6}" type="slidenum">
              <a:rPr lang="it-IT"/>
              <a:pPr>
                <a:defRPr/>
              </a:pPr>
              <a:t>‹N›</a:t>
            </a:fld>
            <a:endParaRPr lang="it-IT"/>
          </a:p>
        </p:txBody>
      </p:sp>
    </p:spTree>
    <p:extLst>
      <p:ext uri="{BB962C8B-B14F-4D97-AF65-F5344CB8AC3E}">
        <p14:creationId xmlns:p14="http://schemas.microsoft.com/office/powerpoint/2010/main" val="2938073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48AC5F67-A481-4CE2-9FEE-B3A2BFDBA675}" type="slidenum">
              <a:rPr lang="it-IT"/>
              <a:pPr>
                <a:defRPr/>
              </a:pPr>
              <a:t>‹N›</a:t>
            </a:fld>
            <a:endParaRPr lang="it-IT"/>
          </a:p>
        </p:txBody>
      </p:sp>
    </p:spTree>
    <p:extLst>
      <p:ext uri="{BB962C8B-B14F-4D97-AF65-F5344CB8AC3E}">
        <p14:creationId xmlns:p14="http://schemas.microsoft.com/office/powerpoint/2010/main" val="2981855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E517A80A-49E3-4D9C-8573-977C4F4D9DD5}" type="slidenum">
              <a:rPr lang="it-IT"/>
              <a:pPr>
                <a:defRPr/>
              </a:pPr>
              <a:t>‹N›</a:t>
            </a:fld>
            <a:endParaRPr lang="it-IT"/>
          </a:p>
        </p:txBody>
      </p:sp>
    </p:spTree>
    <p:extLst>
      <p:ext uri="{BB962C8B-B14F-4D97-AF65-F5344CB8AC3E}">
        <p14:creationId xmlns:p14="http://schemas.microsoft.com/office/powerpoint/2010/main" val="2292719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88AEF458-63D9-4A8E-95C5-1FAFD913942E}" type="slidenum">
              <a:rPr lang="it-IT"/>
              <a:pPr>
                <a:defRPr/>
              </a:pPr>
              <a:t>‹N›</a:t>
            </a:fld>
            <a:endParaRPr lang="it-IT"/>
          </a:p>
        </p:txBody>
      </p:sp>
    </p:spTree>
    <p:extLst>
      <p:ext uri="{BB962C8B-B14F-4D97-AF65-F5344CB8AC3E}">
        <p14:creationId xmlns:p14="http://schemas.microsoft.com/office/powerpoint/2010/main" val="3027007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xfrm>
            <a:off x="7885113" y="142875"/>
            <a:ext cx="1473200" cy="246063"/>
          </a:xfrm>
        </p:spPr>
        <p:txBody>
          <a:bodyPr/>
          <a:lstStyle>
            <a:lvl1pPr>
              <a:defRPr/>
            </a:lvl1pPr>
          </a:lstStyle>
          <a:p>
            <a:pPr>
              <a:defRPr/>
            </a:pPr>
            <a:fld id="{C3EBB8D0-952A-45E2-AA9B-63A7BFCBFEBA}" type="slidenum">
              <a:rPr lang="it-IT"/>
              <a:pPr>
                <a:defRPr/>
              </a:pPr>
              <a:t>‹N›</a:t>
            </a:fld>
            <a:endParaRPr lang="it-IT"/>
          </a:p>
        </p:txBody>
      </p:sp>
    </p:spTree>
    <p:extLst>
      <p:ext uri="{BB962C8B-B14F-4D97-AF65-F5344CB8AC3E}">
        <p14:creationId xmlns:p14="http://schemas.microsoft.com/office/powerpoint/2010/main" val="224812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extLst>
      <p:ext uri="{BB962C8B-B14F-4D97-AF65-F5344CB8AC3E}">
        <p14:creationId xmlns:p14="http://schemas.microsoft.com/office/powerpoint/2010/main" val="3338783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D1668AC1-CE1D-4491-808B-6B6644452ED1}" type="slidenum">
              <a:rPr lang="it-IT"/>
              <a:pPr>
                <a:defRPr/>
              </a:pPr>
              <a:t>‹N›</a:t>
            </a:fld>
            <a:endParaRPr lang="it-IT"/>
          </a:p>
        </p:txBody>
      </p:sp>
    </p:spTree>
    <p:extLst>
      <p:ext uri="{BB962C8B-B14F-4D97-AF65-F5344CB8AC3E}">
        <p14:creationId xmlns:p14="http://schemas.microsoft.com/office/powerpoint/2010/main" val="2641358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AC7C56D7-B3E6-4ADD-B7F2-970306D01C95}" type="slidenum">
              <a:rPr lang="it-IT"/>
              <a:pPr>
                <a:defRPr/>
              </a:pPr>
              <a:t>‹N›</a:t>
            </a:fld>
            <a:endParaRPr lang="it-IT"/>
          </a:p>
        </p:txBody>
      </p:sp>
    </p:spTree>
    <p:extLst>
      <p:ext uri="{BB962C8B-B14F-4D97-AF65-F5344CB8AC3E}">
        <p14:creationId xmlns:p14="http://schemas.microsoft.com/office/powerpoint/2010/main" val="187470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C1207254-8484-42C9-8337-50C278AAB0F2}" type="slidenum">
              <a:rPr lang="it-IT"/>
              <a:pPr>
                <a:defRPr/>
              </a:pPr>
              <a:t>‹N›</a:t>
            </a:fld>
            <a:endParaRPr lang="it-IT"/>
          </a:p>
        </p:txBody>
      </p:sp>
    </p:spTree>
    <p:extLst>
      <p:ext uri="{BB962C8B-B14F-4D97-AF65-F5344CB8AC3E}">
        <p14:creationId xmlns:p14="http://schemas.microsoft.com/office/powerpoint/2010/main" val="3842386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40B1E369-F913-4273-B12F-DB8FB5D04F49}" type="slidenum">
              <a:rPr lang="it-IT"/>
              <a:pPr>
                <a:defRPr/>
              </a:pPr>
              <a:t>‹N›</a:t>
            </a:fld>
            <a:endParaRPr lang="it-IT"/>
          </a:p>
        </p:txBody>
      </p:sp>
    </p:spTree>
    <p:extLst>
      <p:ext uri="{BB962C8B-B14F-4D97-AF65-F5344CB8AC3E}">
        <p14:creationId xmlns:p14="http://schemas.microsoft.com/office/powerpoint/2010/main" val="1370206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CE64FE8C-307B-4B1D-A546-40A656F59A9F}" type="slidenum">
              <a:rPr lang="it-IT"/>
              <a:pPr>
                <a:defRPr/>
              </a:pPr>
              <a:t>‹N›</a:t>
            </a:fld>
            <a:endParaRPr lang="it-IT"/>
          </a:p>
        </p:txBody>
      </p:sp>
    </p:spTree>
    <p:extLst>
      <p:ext uri="{BB962C8B-B14F-4D97-AF65-F5344CB8AC3E}">
        <p14:creationId xmlns:p14="http://schemas.microsoft.com/office/powerpoint/2010/main" val="2798222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endParaRPr lang="it-IT" noProof="0" smtClean="0"/>
          </a:p>
        </p:txBody>
      </p:sp>
      <p:sp>
        <p:nvSpPr>
          <p:cNvPr id="4" name="Rectangle 68"/>
          <p:cNvSpPr>
            <a:spLocks noGrp="1" noChangeArrowheads="1"/>
          </p:cNvSpPr>
          <p:nvPr>
            <p:ph type="sldNum" sz="quarter" idx="10"/>
          </p:nvPr>
        </p:nvSpPr>
        <p:spPr>
          <a:ln/>
        </p:spPr>
        <p:txBody>
          <a:bodyPr/>
          <a:lstStyle>
            <a:lvl1pPr>
              <a:defRPr/>
            </a:lvl1pPr>
          </a:lstStyle>
          <a:p>
            <a:pPr>
              <a:defRPr/>
            </a:pPr>
            <a:fld id="{EAC3ABC4-254B-4E31-B487-B2F26CDD78B7}" type="slidenum">
              <a:rPr lang="it-IT"/>
              <a:pPr>
                <a:defRPr/>
              </a:pPr>
              <a:t>‹N›</a:t>
            </a:fld>
            <a:endParaRPr lang="it-IT"/>
          </a:p>
        </p:txBody>
      </p:sp>
    </p:spTree>
    <p:extLst>
      <p:ext uri="{BB962C8B-B14F-4D97-AF65-F5344CB8AC3E}">
        <p14:creationId xmlns:p14="http://schemas.microsoft.com/office/powerpoint/2010/main" val="1536894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endParaRPr lang="it-IT" noProof="0" smtClean="0"/>
          </a:p>
        </p:txBody>
      </p:sp>
      <p:sp>
        <p:nvSpPr>
          <p:cNvPr id="4" name="Rectangle 68"/>
          <p:cNvSpPr>
            <a:spLocks noGrp="1" noChangeArrowheads="1"/>
          </p:cNvSpPr>
          <p:nvPr>
            <p:ph type="sldNum" sz="quarter" idx="10"/>
          </p:nvPr>
        </p:nvSpPr>
        <p:spPr>
          <a:ln/>
        </p:spPr>
        <p:txBody>
          <a:bodyPr/>
          <a:lstStyle>
            <a:lvl1pPr>
              <a:defRPr/>
            </a:lvl1pPr>
          </a:lstStyle>
          <a:p>
            <a:pPr>
              <a:defRPr/>
            </a:pPr>
            <a:fld id="{5E5D42B0-9800-4C0B-85DB-1DF92EB42EAF}" type="slidenum">
              <a:rPr lang="it-IT"/>
              <a:pPr>
                <a:defRPr/>
              </a:pPr>
              <a:t>‹N›</a:t>
            </a:fld>
            <a:endParaRPr lang="it-IT"/>
          </a:p>
        </p:txBody>
      </p:sp>
    </p:spTree>
    <p:extLst>
      <p:ext uri="{BB962C8B-B14F-4D97-AF65-F5344CB8AC3E}">
        <p14:creationId xmlns:p14="http://schemas.microsoft.com/office/powerpoint/2010/main" val="1016424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25F74FA-A97F-4622-899A-FA31403F4522}" type="slidenum">
              <a:rPr lang="it-IT"/>
              <a:pPr>
                <a:defRPr/>
              </a:pPr>
              <a:t>‹N›</a:t>
            </a:fld>
            <a:endParaRPr lang="it-IT"/>
          </a:p>
        </p:txBody>
      </p:sp>
    </p:spTree>
    <p:extLst>
      <p:ext uri="{BB962C8B-B14F-4D97-AF65-F5344CB8AC3E}">
        <p14:creationId xmlns:p14="http://schemas.microsoft.com/office/powerpoint/2010/main" val="768454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1AEA0E0-1556-45F7-B432-88137A6BE554}" type="slidenum">
              <a:rPr lang="it-IT"/>
              <a:pPr>
                <a:defRPr/>
              </a:pPr>
              <a:t>‹N›</a:t>
            </a:fld>
            <a:endParaRPr lang="it-IT"/>
          </a:p>
        </p:txBody>
      </p:sp>
    </p:spTree>
    <p:extLst>
      <p:ext uri="{BB962C8B-B14F-4D97-AF65-F5344CB8AC3E}">
        <p14:creationId xmlns:p14="http://schemas.microsoft.com/office/powerpoint/2010/main" val="39670147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F275886-80FE-4D03-98F2-0F3D0DDF4DE0}" type="slidenum">
              <a:rPr lang="it-IT"/>
              <a:pPr>
                <a:defRPr/>
              </a:pPr>
              <a:t>‹N›</a:t>
            </a:fld>
            <a:endParaRPr lang="it-IT"/>
          </a:p>
        </p:txBody>
      </p:sp>
    </p:spTree>
    <p:extLst>
      <p:ext uri="{BB962C8B-B14F-4D97-AF65-F5344CB8AC3E}">
        <p14:creationId xmlns:p14="http://schemas.microsoft.com/office/powerpoint/2010/main" val="89518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extLst>
      <p:ext uri="{BB962C8B-B14F-4D97-AF65-F5344CB8AC3E}">
        <p14:creationId xmlns:p14="http://schemas.microsoft.com/office/powerpoint/2010/main" val="3332029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60A7EAA6-3A5A-497B-8DD2-9BD95E959F1E}" type="slidenum">
              <a:rPr lang="it-IT"/>
              <a:pPr>
                <a:defRPr/>
              </a:pPr>
              <a:t>‹N›</a:t>
            </a:fld>
            <a:endParaRPr lang="it-IT"/>
          </a:p>
        </p:txBody>
      </p:sp>
    </p:spTree>
    <p:extLst>
      <p:ext uri="{BB962C8B-B14F-4D97-AF65-F5344CB8AC3E}">
        <p14:creationId xmlns:p14="http://schemas.microsoft.com/office/powerpoint/2010/main" val="4225682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6E00628A-E5E9-468D-AA5B-3AB069101FDF}" type="slidenum">
              <a:rPr lang="it-IT"/>
              <a:pPr>
                <a:defRPr/>
              </a:pPr>
              <a:t>‹N›</a:t>
            </a:fld>
            <a:endParaRPr lang="it-IT"/>
          </a:p>
        </p:txBody>
      </p:sp>
    </p:spTree>
    <p:extLst>
      <p:ext uri="{BB962C8B-B14F-4D97-AF65-F5344CB8AC3E}">
        <p14:creationId xmlns:p14="http://schemas.microsoft.com/office/powerpoint/2010/main" val="1161976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5D645FB6-D8CC-4BC6-AB31-B65398696C9B}" type="slidenum">
              <a:rPr lang="it-IT"/>
              <a:pPr>
                <a:defRPr/>
              </a:pPr>
              <a:t>‹N›</a:t>
            </a:fld>
            <a:endParaRPr lang="it-IT"/>
          </a:p>
        </p:txBody>
      </p:sp>
    </p:spTree>
    <p:extLst>
      <p:ext uri="{BB962C8B-B14F-4D97-AF65-F5344CB8AC3E}">
        <p14:creationId xmlns:p14="http://schemas.microsoft.com/office/powerpoint/2010/main" val="40386302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CEDD381C-C03C-4167-BB6D-D6371E3104A9}" type="slidenum">
              <a:rPr lang="it-IT"/>
              <a:pPr>
                <a:defRPr/>
              </a:pPr>
              <a:t>‹N›</a:t>
            </a:fld>
            <a:endParaRPr lang="it-IT"/>
          </a:p>
        </p:txBody>
      </p:sp>
    </p:spTree>
    <p:extLst>
      <p:ext uri="{BB962C8B-B14F-4D97-AF65-F5344CB8AC3E}">
        <p14:creationId xmlns:p14="http://schemas.microsoft.com/office/powerpoint/2010/main" val="2416387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89804D40-2F4A-41A1-98C1-3E30899FDD99}" type="slidenum">
              <a:rPr lang="it-IT"/>
              <a:pPr>
                <a:defRPr/>
              </a:pPr>
              <a:t>‹N›</a:t>
            </a:fld>
            <a:endParaRPr lang="it-IT"/>
          </a:p>
        </p:txBody>
      </p:sp>
    </p:spTree>
    <p:extLst>
      <p:ext uri="{BB962C8B-B14F-4D97-AF65-F5344CB8AC3E}">
        <p14:creationId xmlns:p14="http://schemas.microsoft.com/office/powerpoint/2010/main" val="41414151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2B541208-6EA4-49F2-92CC-DBB7A716E344}" type="slidenum">
              <a:rPr lang="it-IT"/>
              <a:pPr>
                <a:defRPr/>
              </a:pPr>
              <a:t>‹N›</a:t>
            </a:fld>
            <a:endParaRPr lang="it-IT"/>
          </a:p>
        </p:txBody>
      </p:sp>
    </p:spTree>
    <p:extLst>
      <p:ext uri="{BB962C8B-B14F-4D97-AF65-F5344CB8AC3E}">
        <p14:creationId xmlns:p14="http://schemas.microsoft.com/office/powerpoint/2010/main" val="908144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E398C2F9-4B4A-483A-902D-3EE3A2BE4829}" type="slidenum">
              <a:rPr lang="it-IT"/>
              <a:pPr>
                <a:defRPr/>
              </a:pPr>
              <a:t>‹N›</a:t>
            </a:fld>
            <a:endParaRPr lang="it-IT"/>
          </a:p>
        </p:txBody>
      </p:sp>
    </p:spTree>
    <p:extLst>
      <p:ext uri="{BB962C8B-B14F-4D97-AF65-F5344CB8AC3E}">
        <p14:creationId xmlns:p14="http://schemas.microsoft.com/office/powerpoint/2010/main" val="517204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FA72C1C-79F6-4A29-9BF3-7B3F9381F516}" type="slidenum">
              <a:rPr lang="it-IT"/>
              <a:pPr>
                <a:defRPr/>
              </a:pPr>
              <a:t>‹N›</a:t>
            </a:fld>
            <a:endParaRPr lang="it-IT"/>
          </a:p>
        </p:txBody>
      </p:sp>
    </p:spTree>
    <p:extLst>
      <p:ext uri="{BB962C8B-B14F-4D97-AF65-F5344CB8AC3E}">
        <p14:creationId xmlns:p14="http://schemas.microsoft.com/office/powerpoint/2010/main" val="23396541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685800" y="1981200"/>
            <a:ext cx="7772400" cy="4114800"/>
          </a:xfrm>
        </p:spPr>
        <p:txBody>
          <a:bodyPr/>
          <a:lstStyle/>
          <a:p>
            <a:pPr lvl="0"/>
            <a:endParaRPr lang="it-IT"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2C935723-EBA4-45C0-A397-B792E9E4EA1A}" type="slidenum">
              <a:rPr lang="it-IT"/>
              <a:pPr>
                <a:defRPr/>
              </a:pPr>
              <a:t>‹N›</a:t>
            </a:fld>
            <a:endParaRPr lang="it-IT"/>
          </a:p>
        </p:txBody>
      </p:sp>
    </p:spTree>
    <p:extLst>
      <p:ext uri="{BB962C8B-B14F-4D97-AF65-F5344CB8AC3E}">
        <p14:creationId xmlns:p14="http://schemas.microsoft.com/office/powerpoint/2010/main" val="30797982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1_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smtClean="0"/>
          </a:p>
        </p:txBody>
      </p:sp>
    </p:spTree>
    <p:extLst>
      <p:ext uri="{BB962C8B-B14F-4D97-AF65-F5344CB8AC3E}">
        <p14:creationId xmlns:p14="http://schemas.microsoft.com/office/powerpoint/2010/main" val="336017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extLst>
      <p:ext uri="{BB962C8B-B14F-4D97-AF65-F5344CB8AC3E}">
        <p14:creationId xmlns:p14="http://schemas.microsoft.com/office/powerpoint/2010/main" val="237657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extLst>
      <p:ext uri="{BB962C8B-B14F-4D97-AF65-F5344CB8AC3E}">
        <p14:creationId xmlns:p14="http://schemas.microsoft.com/office/powerpoint/2010/main" val="228229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extLst>
      <p:ext uri="{BB962C8B-B14F-4D97-AF65-F5344CB8AC3E}">
        <p14:creationId xmlns:p14="http://schemas.microsoft.com/office/powerpoint/2010/main" val="42313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extLst>
      <p:ext uri="{BB962C8B-B14F-4D97-AF65-F5344CB8AC3E}">
        <p14:creationId xmlns:p14="http://schemas.microsoft.com/office/powerpoint/2010/main" val="251456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extLst>
      <p:ext uri="{BB962C8B-B14F-4D97-AF65-F5344CB8AC3E}">
        <p14:creationId xmlns:p14="http://schemas.microsoft.com/office/powerpoint/2010/main" val="158922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extLst>
      <p:ext uri="{BB962C8B-B14F-4D97-AF65-F5344CB8AC3E}">
        <p14:creationId xmlns:p14="http://schemas.microsoft.com/office/powerpoint/2010/main" val="286489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extLst>
      <p:ext uri="{BB962C8B-B14F-4D97-AF65-F5344CB8AC3E}">
        <p14:creationId xmlns:p14="http://schemas.microsoft.com/office/powerpoint/2010/main" val="1793622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a:solidFill>
                  <a:srgbClr val="FF9900"/>
                </a:solidFill>
                <a:latin typeface="Arial" charset="0"/>
              </a:defRPr>
            </a:lvl1pPr>
          </a:lstStyle>
          <a:p>
            <a:pPr>
              <a:defRPr/>
            </a:pPr>
            <a:fld id="{4858A5EE-2F7A-4773-A0F6-A61AA9C6512D}"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92224" y="6569075"/>
            <a:ext cx="44958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it-IT" sz="1200">
              <a:solidFill>
                <a:srgbClr val="003F6E"/>
              </a:solidFill>
            </a:endParaRPr>
          </a:p>
        </p:txBody>
      </p:sp>
      <p:sp>
        <p:nvSpPr>
          <p:cNvPr id="1103" name="Text Box 79"/>
          <p:cNvSpPr txBox="1">
            <a:spLocks noChangeArrowheads="1"/>
          </p:cNvSpPr>
          <p:nvPr/>
        </p:nvSpPr>
        <p:spPr bwMode="auto">
          <a:xfrm>
            <a:off x="1547664" y="6637338"/>
            <a:ext cx="2867025" cy="184150"/>
          </a:xfrm>
          <a:prstGeom prst="rect">
            <a:avLst/>
          </a:prstGeom>
          <a:noFill/>
          <a:ln w="9525">
            <a:noFill/>
            <a:miter lim="800000"/>
            <a:headEnd/>
            <a:tailEnd/>
          </a:ln>
          <a:effectLst/>
        </p:spPr>
        <p:txBody>
          <a:bodyPr lIns="0" tIns="0" rIns="0" bIns="0">
            <a:spAutoFit/>
          </a:bodyPr>
          <a:lstStyle/>
          <a:p>
            <a:pPr algn="r" eaLnBrk="0" hangingPunct="0">
              <a:spcBef>
                <a:spcPct val="50000"/>
              </a:spcBef>
              <a:defRPr/>
            </a:pPr>
            <a:r>
              <a:rPr lang="it-IT" sz="1200" dirty="0" smtClean="0">
                <a:solidFill>
                  <a:srgbClr val="004D82"/>
                </a:solidFill>
              </a:rPr>
              <a:t>Luca</a:t>
            </a:r>
            <a:r>
              <a:rPr lang="it-IT" sz="1200" baseline="0" dirty="0" smtClean="0">
                <a:solidFill>
                  <a:srgbClr val="004D82"/>
                </a:solidFill>
              </a:rPr>
              <a:t> Grilli</a:t>
            </a:r>
            <a:endParaRPr lang="en-GB" sz="1200" dirty="0">
              <a:solidFill>
                <a:srgbClr val="004D82"/>
              </a:solidFill>
            </a:endParaRPr>
          </a:p>
        </p:txBody>
      </p:sp>
    </p:spTree>
    <p:extLst>
      <p:ext uri="{BB962C8B-B14F-4D97-AF65-F5344CB8AC3E}">
        <p14:creationId xmlns:p14="http://schemas.microsoft.com/office/powerpoint/2010/main" val="14756208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D58032C-4CE8-43CC-99BE-44F34CAB04E3}" type="slidenum">
              <a:rPr lang="it-IT"/>
              <a:pPr>
                <a:defRPr/>
              </a:pPr>
              <a:t>‹N›</a:t>
            </a:fld>
            <a:endParaRPr lang="it-IT"/>
          </a:p>
        </p:txBody>
      </p:sp>
    </p:spTree>
    <p:extLst>
      <p:ext uri="{BB962C8B-B14F-4D97-AF65-F5344CB8AC3E}">
        <p14:creationId xmlns:p14="http://schemas.microsoft.com/office/powerpoint/2010/main" val="84689164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600" b="1" i="0" u="none" strike="noStrike" kern="1200" cap="none" spc="0" normalizeH="0" baseline="0" noProof="0" dirty="0" smtClean="0">
                <a:ln>
                  <a:noFill/>
                </a:ln>
                <a:solidFill>
                  <a:srgbClr val="003F6E"/>
                </a:solidFill>
                <a:effectLst/>
                <a:uLnTx/>
                <a:uFillTx/>
                <a:latin typeface="Arial"/>
                <a:ea typeface="+mj-ea"/>
                <a:cs typeface="+mj-cs"/>
              </a:rPr>
              <a:t>Industrial (Innovation) </a:t>
            </a:r>
            <a:r>
              <a:rPr lang="en-GB" sz="3600" dirty="0" smtClean="0">
                <a:latin typeface="Arial"/>
              </a:rPr>
              <a:t>P</a:t>
            </a:r>
            <a:r>
              <a:rPr kumimoji="0" lang="en-GB" sz="3600" b="1" i="0" u="none" strike="noStrike" kern="1200" cap="none" spc="0" normalizeH="0" baseline="0" noProof="0" dirty="0" err="1" smtClean="0">
                <a:ln>
                  <a:noFill/>
                </a:ln>
                <a:solidFill>
                  <a:srgbClr val="003F6E"/>
                </a:solidFill>
                <a:effectLst/>
                <a:uLnTx/>
                <a:uFillTx/>
                <a:latin typeface="Arial"/>
                <a:ea typeface="+mj-ea"/>
                <a:cs typeface="+mj-cs"/>
              </a:rPr>
              <a:t>olicy</a:t>
            </a:r>
            <a:endParaRPr kumimoji="0" lang="en-GB" sz="3600" b="1" i="0" u="none" strike="noStrike" kern="1200" cap="none" spc="0" normalizeH="0" baseline="0" noProof="0" dirty="0">
              <a:ln>
                <a:noFill/>
              </a:ln>
              <a:solidFill>
                <a:srgbClr val="003F6E"/>
              </a:solidFill>
              <a:effectLst/>
              <a:uLnTx/>
              <a:uFillTx/>
              <a:latin typeface="Arial"/>
              <a:ea typeface="+mj-ea"/>
              <a:cs typeface="+mj-cs"/>
            </a:endParaRPr>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smtClean="0">
                <a:ln>
                  <a:noFill/>
                </a:ln>
                <a:solidFill>
                  <a:srgbClr val="003F6E"/>
                </a:solidFill>
                <a:effectLst/>
                <a:uLnTx/>
                <a:uFillTx/>
                <a:latin typeface="Arial"/>
                <a:ea typeface="+mj-ea"/>
                <a:cs typeface="+mj-cs"/>
              </a:rPr>
              <a:t>Business and Industrial Economics </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smtClean="0">
              <a:ln>
                <a:noFill/>
              </a:ln>
              <a:solidFill>
                <a:srgbClr val="003F6E"/>
              </a:solidFill>
              <a:effectLst/>
              <a:uLnTx/>
              <a:uFillTx/>
              <a:latin typeface="Arial"/>
              <a:ea typeface="+mj-ea"/>
              <a:cs typeface="+mj-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err="1" smtClean="0">
                <a:ln>
                  <a:noFill/>
                </a:ln>
                <a:solidFill>
                  <a:srgbClr val="003F6E"/>
                </a:solidFill>
                <a:effectLst/>
                <a:uLnTx/>
                <a:uFillTx/>
                <a:latin typeface="Arial"/>
                <a:ea typeface="+mj-ea"/>
                <a:cs typeface="+mj-cs"/>
              </a:rPr>
              <a:t>Prof.</a:t>
            </a:r>
            <a:r>
              <a:rPr kumimoji="0" lang="en-GB" sz="2000" b="0" i="0" u="none" strike="noStrike" kern="1200" cap="none" spc="0" normalizeH="0" baseline="0" noProof="0" dirty="0" smtClean="0">
                <a:ln>
                  <a:noFill/>
                </a:ln>
                <a:solidFill>
                  <a:srgbClr val="003F6E"/>
                </a:solidFill>
                <a:effectLst/>
                <a:uLnTx/>
                <a:uFillTx/>
                <a:latin typeface="Arial"/>
                <a:ea typeface="+mj-ea"/>
                <a:cs typeface="+mj-cs"/>
              </a:rPr>
              <a:t> Luca Grilli</a:t>
            </a:r>
          </a:p>
        </p:txBody>
      </p:sp>
    </p:spTree>
    <p:extLst>
      <p:ext uri="{BB962C8B-B14F-4D97-AF65-F5344CB8AC3E}">
        <p14:creationId xmlns:p14="http://schemas.microsoft.com/office/powerpoint/2010/main" val="764438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2"/>
          <p:cNvSpPr txBox="1"/>
          <p:nvPr/>
        </p:nvSpPr>
        <p:spPr>
          <a:xfrm>
            <a:off x="467544" y="4725144"/>
            <a:ext cx="8676456" cy="1569660"/>
          </a:xfrm>
          <a:prstGeom prst="rect">
            <a:avLst/>
          </a:prstGeom>
          <a:solidFill>
            <a:srgbClr val="FF0000"/>
          </a:solid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9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2" name="CasellaDiTesto 11"/>
          <p:cNvSpPr txBox="1"/>
          <p:nvPr/>
        </p:nvSpPr>
        <p:spPr>
          <a:xfrm>
            <a:off x="539552" y="2780928"/>
            <a:ext cx="8604448" cy="1569660"/>
          </a:xfrm>
          <a:prstGeom prst="rect">
            <a:avLst/>
          </a:prstGeom>
          <a:solidFill>
            <a:srgbClr val="FFFF00"/>
          </a:solid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9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CasellaDiTesto 5"/>
          <p:cNvSpPr txBox="1"/>
          <p:nvPr/>
        </p:nvSpPr>
        <p:spPr>
          <a:xfrm>
            <a:off x="467543" y="1700808"/>
            <a:ext cx="8491729" cy="707886"/>
          </a:xfrm>
          <a:prstGeom prst="rect">
            <a:avLst/>
          </a:prstGeom>
          <a:solidFill>
            <a:srgbClr val="00CC00"/>
          </a:solid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 name="Titolo 1"/>
          <p:cNvSpPr>
            <a:spLocks noGrp="1"/>
          </p:cNvSpPr>
          <p:nvPr>
            <p:ph type="title"/>
          </p:nvPr>
        </p:nvSpPr>
        <p:spPr/>
        <p:txBody>
          <a:bodyPr/>
          <a:lstStyle/>
          <a:p>
            <a:r>
              <a:rPr lang="en-US" dirty="0" smtClean="0"/>
              <a:t>The “Crowding-in” or “Crowding-out” issue</a:t>
            </a:r>
            <a:endParaRPr lang="en-US" dirty="0"/>
          </a:p>
        </p:txBody>
      </p:sp>
      <p:sp>
        <p:nvSpPr>
          <p:cNvPr id="3" name="Segnaposto contenuto 2"/>
          <p:cNvSpPr>
            <a:spLocks noGrp="1"/>
          </p:cNvSpPr>
          <p:nvPr>
            <p:ph idx="1"/>
          </p:nvPr>
        </p:nvSpPr>
        <p:spPr>
          <a:xfrm>
            <a:off x="239038" y="1089149"/>
            <a:ext cx="8948738" cy="2664296"/>
          </a:xfrm>
        </p:spPr>
        <p:txBody>
          <a:bodyPr/>
          <a:lstStyle/>
          <a:p>
            <a:r>
              <a:rPr lang="en-US" dirty="0" smtClean="0"/>
              <a:t>Tons of literature on the crowding-in or crowding-out  effects</a:t>
            </a:r>
          </a:p>
          <a:p>
            <a:endParaRPr lang="en-US" dirty="0" smtClean="0"/>
          </a:p>
          <a:p>
            <a:pPr>
              <a:buFont typeface="Wingdings" pitchFamily="2" charset="2"/>
              <a:buChar char="ü"/>
            </a:pPr>
            <a:r>
              <a:rPr lang="en-US" u="sng" dirty="0" smtClean="0"/>
              <a:t>1) Crowding-in (additionality)</a:t>
            </a:r>
            <a:r>
              <a:rPr lang="en-US" dirty="0" smtClean="0"/>
              <a:t>: public R&amp;D subsidies increase private R&amp;D expenditure.</a:t>
            </a:r>
          </a:p>
          <a:p>
            <a:pPr>
              <a:buFont typeface="Wingdings" pitchFamily="2" charset="2"/>
              <a:buChar char="ü"/>
            </a:pPr>
            <a:endParaRPr lang="en-US" dirty="0" smtClean="0"/>
          </a:p>
          <a:p>
            <a:pPr>
              <a:buFont typeface="Wingdings" pitchFamily="2" charset="2"/>
              <a:buChar char="ü"/>
            </a:pPr>
            <a:r>
              <a:rPr lang="en-US" u="sng" dirty="0" smtClean="0"/>
              <a:t>2) Neutral effect</a:t>
            </a:r>
            <a:r>
              <a:rPr lang="en-US" dirty="0" smtClean="0"/>
              <a:t>: public R&amp;D subsidies do not stimulate neither depress private R&amp;D expenditure. On one hand, public subsidy increase overall R&amp;D budget of the firm so it is likely that R&amp;D projects are undertaken that would have not materialize in the absence of the subsidy. On the other hand, subsidies have to be financed (with taxes) so benefits are uncertain. </a:t>
            </a:r>
          </a:p>
          <a:p>
            <a:endParaRPr lang="en-US" dirty="0" smtClean="0"/>
          </a:p>
          <a:p>
            <a:pPr>
              <a:buFont typeface="Wingdings" pitchFamily="2" charset="2"/>
              <a:buChar char="ü"/>
            </a:pPr>
            <a:r>
              <a:rPr lang="en-US" u="sng" dirty="0" smtClean="0"/>
              <a:t>3-4) (Full or partial) Crowding-out (substitution)</a:t>
            </a:r>
            <a:r>
              <a:rPr lang="en-US" dirty="0" smtClean="0"/>
              <a:t>: public funding mere substitute private funding and there is no (or few) undertaking of new R&amp;D project. Firms would have realized (many of) those projects even in the absence of the subsidy.</a:t>
            </a:r>
          </a:p>
          <a:p>
            <a:pPr>
              <a:buFont typeface="Wingdings" pitchFamily="2" charset="2"/>
              <a:buChar char="ü"/>
            </a:pPr>
            <a:endParaRPr lang="en-US" dirty="0" smtClean="0"/>
          </a:p>
          <a:p>
            <a:pPr>
              <a:buNone/>
            </a:pPr>
            <a:r>
              <a:rPr lang="en-US" dirty="0" smtClean="0"/>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sz="1800"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10</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7" name="CasellaDiTesto 6"/>
          <p:cNvSpPr txBox="1"/>
          <p:nvPr/>
        </p:nvSpPr>
        <p:spPr>
          <a:xfrm>
            <a:off x="467544" y="476672"/>
            <a:ext cx="867645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CasellaDiTesto 7"/>
          <p:cNvSpPr txBox="1"/>
          <p:nvPr/>
        </p:nvSpPr>
        <p:spPr>
          <a:xfrm>
            <a:off x="683568" y="620688"/>
            <a:ext cx="867645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CasellaDiTesto 8"/>
          <p:cNvSpPr txBox="1"/>
          <p:nvPr/>
        </p:nvSpPr>
        <p:spPr>
          <a:xfrm>
            <a:off x="0" y="404664"/>
            <a:ext cx="9144000"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44861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381254" cy="838200"/>
          </a:xfrm>
        </p:spPr>
        <p:txBody>
          <a:bodyPr/>
          <a:lstStyle/>
          <a:p>
            <a:r>
              <a:rPr lang="en-US" dirty="0" smtClean="0"/>
              <a:t>Grants vs. Tax credits (automatic fiscal incentives)</a:t>
            </a:r>
            <a:endParaRPr lang="en-US" dirty="0"/>
          </a:p>
        </p:txBody>
      </p:sp>
      <p:sp>
        <p:nvSpPr>
          <p:cNvPr id="3" name="Segnaposto contenuto 2"/>
          <p:cNvSpPr>
            <a:spLocks noGrp="1"/>
          </p:cNvSpPr>
          <p:nvPr>
            <p:ph idx="1"/>
          </p:nvPr>
        </p:nvSpPr>
        <p:spPr>
          <a:xfrm>
            <a:off x="0" y="2361258"/>
            <a:ext cx="9099550" cy="1179934"/>
          </a:xfrm>
          <a:solidFill>
            <a:srgbClr val="FFFF00"/>
          </a:solidFill>
        </p:spPr>
        <p:txBody>
          <a:bodyPr/>
          <a:lstStyle/>
          <a:p>
            <a:r>
              <a:rPr lang="en-US" sz="1900" dirty="0" smtClean="0"/>
              <a:t>Possible errors and distortions (main among others):</a:t>
            </a:r>
          </a:p>
          <a:p>
            <a:pPr lvl="1"/>
            <a:r>
              <a:rPr lang="en-US" sz="1900" dirty="0"/>
              <a:t>Public </a:t>
            </a:r>
            <a:r>
              <a:rPr lang="en-US" sz="1900" dirty="0" smtClean="0"/>
              <a:t>may be </a:t>
            </a:r>
            <a:r>
              <a:rPr lang="en-US" sz="1900" dirty="0"/>
              <a:t>less competent </a:t>
            </a:r>
            <a:r>
              <a:rPr lang="en-US" sz="1900" dirty="0" smtClean="0"/>
              <a:t>than </a:t>
            </a:r>
            <a:r>
              <a:rPr lang="en-US" sz="1900" dirty="0" smtClean="0"/>
              <a:t>private (unable to “Pick (future) Winners”)</a:t>
            </a:r>
            <a:endParaRPr lang="en-US" sz="1900" dirty="0"/>
          </a:p>
          <a:p>
            <a:pPr lvl="1"/>
            <a:r>
              <a:rPr lang="en-US" sz="1900" dirty="0" smtClean="0"/>
              <a:t>Public may avoid risks: “Cherry </a:t>
            </a:r>
            <a:r>
              <a:rPr lang="en-US" sz="1900" dirty="0" smtClean="0"/>
              <a:t>Picking</a:t>
            </a:r>
            <a:r>
              <a:rPr lang="en-US" sz="1900" dirty="0" smtClean="0"/>
              <a:t>” (Lerner 1999, JB)</a:t>
            </a:r>
          </a:p>
          <a:p>
            <a:pPr lvl="1"/>
            <a:endParaRPr lang="en-US" sz="1900" dirty="0" smtClean="0"/>
          </a:p>
          <a:p>
            <a:pPr lvl="1">
              <a:buNone/>
            </a:pPr>
            <a:endParaRPr lang="en-US" dirty="0" smtClean="0"/>
          </a:p>
          <a:p>
            <a:endParaRPr lang="en-US" dirty="0" smtClean="0"/>
          </a:p>
          <a:p>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11</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cxnSp>
        <p:nvCxnSpPr>
          <p:cNvPr id="7" name="Connettore 2 6"/>
          <p:cNvCxnSpPr/>
          <p:nvPr/>
        </p:nvCxnSpPr>
        <p:spPr bwMode="auto">
          <a:xfrm>
            <a:off x="1641376" y="2098183"/>
            <a:ext cx="1800200" cy="0"/>
          </a:xfrm>
          <a:prstGeom prst="straightConnector1">
            <a:avLst/>
          </a:prstGeom>
          <a:noFill/>
          <a:ln w="9525" cap="flat" cmpd="sng" algn="ctr">
            <a:solidFill>
              <a:schemeClr val="accent1"/>
            </a:solidFill>
            <a:prstDash val="solid"/>
            <a:round/>
            <a:headEnd type="none" w="med" len="med"/>
            <a:tailEnd type="arrow"/>
          </a:ln>
          <a:effectLst/>
        </p:spPr>
      </p:cxnSp>
      <p:sp>
        <p:nvSpPr>
          <p:cNvPr id="9" name="CasellaDiTesto 8"/>
          <p:cNvSpPr txBox="1"/>
          <p:nvPr/>
        </p:nvSpPr>
        <p:spPr>
          <a:xfrm>
            <a:off x="3477580" y="1898128"/>
            <a:ext cx="4032448"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Selectivity</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CasellaDiTesto 9"/>
          <p:cNvSpPr txBox="1"/>
          <p:nvPr/>
        </p:nvSpPr>
        <p:spPr>
          <a:xfrm>
            <a:off x="21196" y="1865158"/>
            <a:ext cx="1584176"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Major cons</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1" name="CasellaDiTesto 10"/>
          <p:cNvSpPr txBox="1"/>
          <p:nvPr/>
        </p:nvSpPr>
        <p:spPr>
          <a:xfrm>
            <a:off x="0" y="3696588"/>
            <a:ext cx="1584176"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Major pros</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2" name="Connettore 2 11"/>
          <p:cNvCxnSpPr/>
          <p:nvPr/>
        </p:nvCxnSpPr>
        <p:spPr bwMode="auto">
          <a:xfrm>
            <a:off x="1605372" y="3896643"/>
            <a:ext cx="1872208" cy="0"/>
          </a:xfrm>
          <a:prstGeom prst="straightConnector1">
            <a:avLst/>
          </a:prstGeom>
          <a:noFill/>
          <a:ln w="9525" cap="flat" cmpd="sng" algn="ctr">
            <a:solidFill>
              <a:schemeClr val="accent1"/>
            </a:solidFill>
            <a:prstDash val="solid"/>
            <a:round/>
            <a:headEnd type="none" w="med" len="med"/>
            <a:tailEnd type="arrow"/>
          </a:ln>
          <a:effectLst/>
        </p:spPr>
      </p:cxnSp>
      <p:sp>
        <p:nvSpPr>
          <p:cNvPr id="13" name="CasellaDiTesto 12"/>
          <p:cNvSpPr txBox="1"/>
          <p:nvPr/>
        </p:nvSpPr>
        <p:spPr>
          <a:xfrm>
            <a:off x="3615502" y="3658796"/>
            <a:ext cx="4032448"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Selectivity</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4" name="Segnaposto contenuto 2"/>
          <p:cNvSpPr txBox="1">
            <a:spLocks/>
          </p:cNvSpPr>
          <p:nvPr/>
        </p:nvSpPr>
        <p:spPr bwMode="auto">
          <a:xfrm>
            <a:off x="133164" y="4214302"/>
            <a:ext cx="8966386" cy="1080120"/>
          </a:xfrm>
          <a:prstGeom prst="rect">
            <a:avLst/>
          </a:prstGeom>
          <a:solidFill>
            <a:srgbClr val="FFFF00"/>
          </a:solidFill>
          <a:ln w="9525">
            <a:solidFill>
              <a:schemeClr val="bg1"/>
            </a:solidFill>
            <a:miter lim="800000"/>
            <a:headEnd/>
            <a:tailEnd/>
          </a:ln>
        </p:spPr>
        <p:txBody>
          <a:bodyPr vert="horz" wrap="square" lIns="0" tIns="0" rIns="0" bIns="0" numCol="1" anchor="t" anchorCtr="0" compatLnSpc="1">
            <a:prstTxWarp prst="textNoShape">
              <a:avLst/>
            </a:prstTxWarp>
          </a:bodyPr>
          <a:lstStyle/>
          <a:p>
            <a:pPr marL="342900" indent="-342900" defTabSz="914400" eaLnBrk="0" fontAlgn="base" hangingPunct="0">
              <a:spcBef>
                <a:spcPct val="20000"/>
              </a:spcBef>
              <a:spcAft>
                <a:spcPct val="0"/>
              </a:spcAft>
              <a:buFontTx/>
              <a:buChar char="•"/>
              <a:defRPr/>
            </a:pPr>
            <a:r>
              <a:rPr lang="en-US" sz="1900" kern="0" dirty="0">
                <a:solidFill>
                  <a:srgbClr val="000000"/>
                </a:solidFill>
              </a:rPr>
              <a:t>Possible to send funds where most needed (from a social point of view)</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900" b="0" i="0" u="none" strike="noStrike" kern="0" cap="none" spc="0" normalizeH="0" baseline="0" noProof="0" dirty="0" smtClean="0">
                <a:ln>
                  <a:noFill/>
                </a:ln>
                <a:solidFill>
                  <a:srgbClr val="000000"/>
                </a:solidFill>
                <a:effectLst/>
                <a:uLnTx/>
                <a:uFillTx/>
                <a:latin typeface="Arial"/>
                <a:ea typeface="+mn-ea"/>
                <a:cs typeface="+mn-cs"/>
              </a:rPr>
              <a:t>No </a:t>
            </a:r>
            <a:r>
              <a:rPr kumimoji="0" lang="en-US" sz="1900" b="0" i="0" u="none" strike="noStrike" kern="0" cap="none" spc="0" normalizeH="0" baseline="0" noProof="0" dirty="0" smtClean="0">
                <a:ln>
                  <a:noFill/>
                </a:ln>
                <a:solidFill>
                  <a:srgbClr val="000000"/>
                </a:solidFill>
                <a:effectLst/>
                <a:uLnTx/>
                <a:uFillTx/>
                <a:latin typeface="Arial"/>
                <a:ea typeface="+mn-ea"/>
                <a:cs typeface="+mn-cs"/>
              </a:rPr>
              <a:t>complications to the tax </a:t>
            </a:r>
            <a:r>
              <a:rPr kumimoji="0" lang="en-US" sz="1900" b="0" i="0" u="none" strike="noStrike" kern="0" cap="none" spc="0" normalizeH="0" baseline="0" noProof="0" dirty="0" smtClean="0">
                <a:ln>
                  <a:noFill/>
                </a:ln>
                <a:solidFill>
                  <a:srgbClr val="000000"/>
                </a:solidFill>
                <a:effectLst/>
                <a:uLnTx/>
                <a:uFillTx/>
                <a:latin typeface="Arial"/>
                <a:ea typeface="+mn-ea"/>
                <a:cs typeface="+mn-cs"/>
              </a:rPr>
              <a:t>system (vs. fiscal incentives)</a:t>
            </a:r>
            <a:endParaRPr kumimoji="0" lang="en-US" sz="19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900" b="0" i="0" u="none" strike="noStrike" kern="0" cap="none" spc="0" normalizeH="0" baseline="0" noProof="0" dirty="0" smtClean="0">
                <a:ln>
                  <a:noFill/>
                </a:ln>
                <a:solidFill>
                  <a:srgbClr val="000000"/>
                </a:solidFill>
                <a:effectLst/>
                <a:uLnTx/>
                <a:uFillTx/>
                <a:latin typeface="Arial"/>
                <a:ea typeface="+mn-ea"/>
                <a:cs typeface="+mn-cs"/>
              </a:rPr>
              <a:t>No room for recipient firms to </a:t>
            </a:r>
            <a:r>
              <a:rPr kumimoji="0" lang="en-US" sz="1900" b="0" i="0" u="none" strike="noStrike" kern="0" cap="none" spc="0" normalizeH="0" baseline="0" noProof="0" dirty="0" smtClean="0">
                <a:ln>
                  <a:noFill/>
                </a:ln>
                <a:solidFill>
                  <a:srgbClr val="000000"/>
                </a:solidFill>
                <a:effectLst/>
                <a:uLnTx/>
                <a:uFillTx/>
                <a:latin typeface="Arial"/>
                <a:ea typeface="+mn-ea"/>
                <a:cs typeface="+mn-cs"/>
              </a:rPr>
              <a:t>re-label </a:t>
            </a:r>
            <a:r>
              <a:rPr kumimoji="0" lang="en-US" sz="1900" b="0" i="0" u="none" strike="noStrike" kern="0" cap="none" spc="0" normalizeH="0" baseline="0" noProof="0" dirty="0" smtClean="0">
                <a:ln>
                  <a:noFill/>
                </a:ln>
                <a:solidFill>
                  <a:srgbClr val="000000"/>
                </a:solidFill>
                <a:effectLst/>
                <a:uLnTx/>
                <a:uFillTx/>
                <a:latin typeface="Arial"/>
                <a:ea typeface="+mn-ea"/>
                <a:cs typeface="+mn-cs"/>
              </a:rPr>
              <a:t>as R&amp;D activities that are </a:t>
            </a:r>
            <a:r>
              <a:rPr kumimoji="0" lang="en-US" sz="1900" b="0" i="0" u="none" strike="noStrike" kern="0" cap="none" spc="0" normalizeH="0" baseline="0" noProof="0" dirty="0" smtClean="0">
                <a:ln>
                  <a:noFill/>
                </a:ln>
                <a:solidFill>
                  <a:srgbClr val="000000"/>
                </a:solidFill>
                <a:effectLst/>
                <a:uLnTx/>
                <a:uFillTx/>
                <a:latin typeface="Arial"/>
                <a:ea typeface="+mn-ea"/>
                <a:cs typeface="+mn-cs"/>
              </a:rPr>
              <a:t>not (vs. fiscal </a:t>
            </a:r>
            <a:r>
              <a:rPr kumimoji="0" lang="en-US" sz="1900" b="0" i="0" u="none" strike="noStrike" kern="0" cap="none" spc="0" normalizeH="0" baseline="0" noProof="0" dirty="0" err="1" smtClean="0">
                <a:ln>
                  <a:noFill/>
                </a:ln>
                <a:solidFill>
                  <a:srgbClr val="000000"/>
                </a:solidFill>
                <a:effectLst/>
                <a:uLnTx/>
                <a:uFillTx/>
                <a:latin typeface="Arial"/>
                <a:ea typeface="+mn-ea"/>
                <a:cs typeface="+mn-cs"/>
              </a:rPr>
              <a:t>i</a:t>
            </a:r>
            <a:r>
              <a:rPr kumimoji="0" lang="en-US" sz="1900" b="0" i="0" u="none" strike="noStrike" kern="0" cap="none" spc="0" normalizeH="0" baseline="0" noProof="0" dirty="0" smtClean="0">
                <a:ln>
                  <a:noFill/>
                </a:ln>
                <a:solidFill>
                  <a:srgbClr val="000000"/>
                </a:solidFill>
                <a:effectLst/>
                <a:uLnTx/>
                <a:uFillTx/>
                <a:latin typeface="Arial"/>
                <a:ea typeface="+mn-ea"/>
                <a:cs typeface="+mn-cs"/>
              </a:rPr>
              <a:t>.)</a:t>
            </a:r>
            <a:endParaRPr kumimoji="0" lang="en-US" sz="19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a:ea typeface="+mn-ea"/>
              <a:cs typeface="+mn-cs"/>
            </a:endParaRPr>
          </a:p>
        </p:txBody>
      </p:sp>
      <p:sp>
        <p:nvSpPr>
          <p:cNvPr id="15" name="Rettangolo arrotondato 14"/>
          <p:cNvSpPr/>
          <p:nvPr/>
        </p:nvSpPr>
        <p:spPr bwMode="auto">
          <a:xfrm>
            <a:off x="251520" y="5517232"/>
            <a:ext cx="914400" cy="914400"/>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6" name="Rettangolo arrotondato 15"/>
          <p:cNvSpPr/>
          <p:nvPr/>
        </p:nvSpPr>
        <p:spPr bwMode="auto">
          <a:xfrm>
            <a:off x="1259632" y="5755665"/>
            <a:ext cx="1656184" cy="792088"/>
          </a:xfrm>
          <a:prstGeom prst="roundRect">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600" b="1" i="0" u="none" strike="noStrike" kern="1200" cap="none" spc="0" normalizeH="0" baseline="0" noProof="0" dirty="0" smtClean="0">
                <a:ln>
                  <a:noFill/>
                </a:ln>
                <a:solidFill>
                  <a:srgbClr val="000000"/>
                </a:solidFill>
                <a:effectLst/>
                <a:uLnTx/>
                <a:uFillTx/>
                <a:latin typeface="Arial" charset="0"/>
                <a:ea typeface="+mn-ea"/>
                <a:cs typeface="+mn-cs"/>
              </a:rPr>
              <a:t>Grants</a:t>
            </a:r>
          </a:p>
        </p:txBody>
      </p:sp>
      <p:sp>
        <p:nvSpPr>
          <p:cNvPr id="17" name="Freccia a destra 16"/>
          <p:cNvSpPr/>
          <p:nvPr/>
        </p:nvSpPr>
        <p:spPr bwMode="auto">
          <a:xfrm>
            <a:off x="150658" y="5863677"/>
            <a:ext cx="1008112" cy="576064"/>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8" name="CasellaDiTesto 17"/>
          <p:cNvSpPr txBox="1"/>
          <p:nvPr/>
        </p:nvSpPr>
        <p:spPr>
          <a:xfrm>
            <a:off x="251520" y="5363343"/>
            <a:ext cx="2952328"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Arial" charset="0"/>
                <a:ea typeface="+mn-ea"/>
                <a:cs typeface="+mn-cs"/>
              </a:rPr>
              <a:t>But</a:t>
            </a:r>
            <a:endParaRPr kumimoji="0" lang="en-US" sz="14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3" name="Parentesi graffa aperta 22"/>
          <p:cNvSpPr/>
          <p:nvPr/>
        </p:nvSpPr>
        <p:spPr bwMode="auto">
          <a:xfrm>
            <a:off x="3117540" y="5495346"/>
            <a:ext cx="360040" cy="1058416"/>
          </a:xfrm>
          <a:prstGeom prst="lef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 name="CasellaDiTesto 4"/>
          <p:cNvSpPr txBox="1"/>
          <p:nvPr/>
        </p:nvSpPr>
        <p:spPr>
          <a:xfrm>
            <a:off x="3615502" y="5839888"/>
            <a:ext cx="50813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Have another main “indirect” advantage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ttangolo 5"/>
          <p:cNvSpPr/>
          <p:nvPr/>
        </p:nvSpPr>
        <p:spPr>
          <a:xfrm>
            <a:off x="0" y="954461"/>
            <a:ext cx="8778299" cy="738664"/>
          </a:xfrm>
          <a:prstGeom prst="rect">
            <a:avLst/>
          </a:prstGeom>
        </p:spPr>
        <p:txBody>
          <a:bodyPr wrap="square">
            <a:spAutoFit/>
          </a:bodyPr>
          <a:lstStyle/>
          <a:p>
            <a:r>
              <a:rPr lang="en-GB" sz="1400" dirty="0"/>
              <a:t>“To be successful, a program must target marginal projects or those that face some type of constraint. These are not so promising that they will be privately funded in the absence of the program, yet are not so poor quality that they will fail regardless of their financial support</a:t>
            </a:r>
            <a:r>
              <a:rPr lang="en-GB" sz="1400" dirty="0" smtClean="0"/>
              <a:t>.” (Howell </a:t>
            </a:r>
            <a:r>
              <a:rPr lang="en-GB" sz="1400" dirty="0"/>
              <a:t>S. </a:t>
            </a:r>
            <a:r>
              <a:rPr lang="en-GB" sz="1400" dirty="0" smtClean="0"/>
              <a:t>2024). </a:t>
            </a:r>
            <a:endParaRPr lang="en-US" sz="1400" dirty="0"/>
          </a:p>
        </p:txBody>
      </p:sp>
    </p:spTree>
    <p:extLst>
      <p:ext uri="{BB962C8B-B14F-4D97-AF65-F5344CB8AC3E}">
        <p14:creationId xmlns:p14="http://schemas.microsoft.com/office/powerpoint/2010/main" val="2054901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Indirect effects of grants (and prizes)</a:t>
            </a:r>
            <a:endParaRPr lang="en-US" dirty="0"/>
          </a:p>
        </p:txBody>
      </p:sp>
      <p:sp>
        <p:nvSpPr>
          <p:cNvPr id="3" name="Segnaposto numero diapositiva 2"/>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C3EBB8D0-952A-45E2-AA9B-63A7BFCBFEBA}"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12</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4" name="CasellaDiTesto 3"/>
          <p:cNvSpPr txBox="1"/>
          <p:nvPr/>
        </p:nvSpPr>
        <p:spPr>
          <a:xfrm>
            <a:off x="63500" y="1968222"/>
            <a:ext cx="9144000" cy="15388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Arial" charset="0"/>
                <a:ea typeface="+mn-ea"/>
                <a:cs typeface="+mn-cs"/>
              </a:rPr>
              <a:t>The “stamp of approval” effect proves to be important also for high-tech start-ups in the European context (e.g. Colombo et al. 2011 Economics Letters, 2013 Industrial and Corporate Change; Grilli and Murtinu, 2018, Research Policy).</a:t>
            </a:r>
          </a:p>
          <a:p>
            <a:pPr marL="457200" marR="0" lvl="0" indent="-457200" algn="l"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000000"/>
              </a:solidFill>
              <a:effectLst/>
              <a:uLnTx/>
              <a:uFillTx/>
              <a:latin typeface="Arial" charset="0"/>
              <a:ea typeface="+mn-ea"/>
              <a:cs typeface="+mn-cs"/>
            </a:endParaRPr>
          </a:p>
          <a:p>
            <a:pPr marL="457200" marR="0" lvl="0" indent="-457200" algn="l"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reccia a destra 4"/>
          <p:cNvSpPr/>
          <p:nvPr/>
        </p:nvSpPr>
        <p:spPr bwMode="auto">
          <a:xfrm>
            <a:off x="179512" y="980728"/>
            <a:ext cx="1296144" cy="792088"/>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CasellaDiTesto 5"/>
          <p:cNvSpPr txBox="1"/>
          <p:nvPr/>
        </p:nvSpPr>
        <p:spPr>
          <a:xfrm>
            <a:off x="1619672" y="908720"/>
            <a:ext cx="7524328"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“Stamp of approval” (aka “halo”  or “certification” effect, Lerner  1999, JB and 2002 EJ)</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4210" name="AutoShape 2" descr="data:image/jpeg;base64,/9j/4AAQSkZJRgABAQAAAQABAAD/2wCEAAkGBxAQEA8PERQQFRAQDxQPEA8VFA8WDxQQFRUXFhgWFRUYHCggGBolHxQUITEhJSkrLi4uGB8zODMsNygtLisBCgoKDg0NGhAPGjUkHyU0Nyw3LCw0LSwsLCwtMywvLDQsLCw3LCsuLDcsLC4sLCwsOCwxLCwsLCwrLCwsLDcsK//AABEIAMIBAwMBIgACEQEDEQH/xAAcAAEAAQUBAQAAAAAAAAAAAAAABgEDBAUHAgj/xABLEAABAwICBAkIBwUFCQEAAAABAAIDBBEFEgYhMVETFCIyQWFxgbEHQnJzkaGywRUjM1KCktE0YnSz8CQ1U8LhJUNkg6KjtMPxFv/EABkBAQADAQEAAAAAAAAAAAAAAAABAgMEBf/EACQRAQACAgEDAwUAAAAAAAAAAAABAgMRBBIxMiIjQSEzUXHR/9oADAMBAAIRAxEAPwDuKIiAiIgIiICIiAiIgIiICIiAiIgIiICIiAiIgIiICKJaY+UCkw1zInh8sziC6GMszMYfOdcgDqG09mtSLCcShqoY6iBwfFILtcPYQR0EEEEdBCDLREQEREBERAREQEREBERAREQEREBERAREQEREBERAREQEREBEVHOABJ1AC5J2AIKrmnlG8pLaXPSUZDqnW2SbayHqHQ5/uHTuWn8o3lNL89Hh77N5stW063b2wndtBd7N653o3o/UYhOKenbc7ZJDfgo2X5z3eA2noQWKKkqK2oEUTXzVEzi467uJOtznuOwbyV9E+T/Rh2GUgp3yGR7nmV5GqNrnADKwbtQ19JudV7K5obojT4ZFkiGaV4HDVDgOEeR8LdzfHapCgIiICIiAiIgIiICIiAiIgIiICIiAiIgIiICIiAisVVXHEM0jmtHWfksL6ZzfZwzv3EMLWnsLrINoi1X0pKOdTTgbwY3e5pJVyDGYXHKS5jz5kjXMPdfag2KIsbE6+OnhlqJSRHEwyPIDnHK0XNgNZQXKupZEx8sjmsjY0ue9xAa1o2klcJ8onlGkri6mpi6OkBs52sST237o/wB3aenctXp3pzPib8uuOka68cF9pGx8hG13VsHvWR5P/J/NiThNLmjomnW/Y+a3mx7hvf7LnYGt0L0PqMUlyx8iBh+uqCOS391o85/V0dPX9C6O4DT0ELaenYGtGtztWd79mZ7vOcsvDqCKniZBCxrIoxlYxuwD5nrO1ZKAiIgIiICIiAiIgIiICItZjOIOis1nOcL33BBs0UZgxiVp1nMOkEDxCkNNMJGNeNjhdBdREQEUcxPF5M7msOVrTa+q5IV7CcYc5wjksc2prthvuKDeoiICKzWVAijfIdjW3tv6lDZtIKguzB9tzQBlQTha+qq3ueYYbF457zzIx173dSw6fGzLAC0DhnPEIb0ZyOd2W19y2lDSNiYGjWdrnHa5x2koLVLhsbDnN3ydMr9bu77vctZpbpbT4cxpkzPkf9nC22cgecb7G9akC4V5W8/0m/Ne3Ax8H6GvZ+LOq3nUfRvx8cZL6lKMP8rsTpA2encyMm3CMfnLRvLbDV2Low4KeNp5Ekb2hzTqc1zSNRC+Xl3zyW5/oumz3/3mS/8Ah8I7L3buqypS0zOpb8rBSlYtVtzTSU/Khu+LzoCSXAb4z8itNi+Mmf6qMOyuOUNty3ndbcpctTNTsgqGzhoyy/VvNhdjzsI3AnUVq4UFovJJG6r4xUOaacgSGkYCAZb62ud9zYbDabjZt6bFG1jWsaA1rQGtaAA0NGoAAbAonjmkkgkdFCQ1rDlc+wLi4bbX2BZejeOPlfwMtiSCWPsAdXQbIJIiIgIsTEq0QsznWSbNG8qOHHJy6+YD92wy/qglyLGw6r4aNr7WJ1EbiFkoCItJieMOa5zI7ck2Ljr19NkG7RRygxiQPAeczXGx1C4v06lI0BERAWqxmi4WzmFuZota41heNIaizWxjzuU7sH9e5R5jwcwFrtOV3UbA29hCC7NSzXyNjcXHpNgwdZdsUqw2ARRMjuCWjWd5Os+8qJLzBNqD2HfZw1awbeIQTlUJA2qxQVHCRsfvbr9LYfeo3jlVnlfc8lmobhbafFBfxXDHB7nss5rjmsCMwPTq6VYwigkdMx7xkjjOa7rBznDYANtum5Wua4EAjYQCD1FW5pGtF3ahcC/W4gD3kIOgAqqiOBVhjma0k5H8kjozHYfbq71KKycRxvkPmtJ7+gIPNbE2Rj43EDM23RcbioLWYVOx2XKXbnNsWn9O9Y1TNd2Zxu57jrO0nWfkVjSIJXothro5XF9szWA5QQQ1z9guNpAB/MVKVFtCJ22kj86zZO1pLh4j3qUoNLj+lNHQ5RUyZXPF2sDXveRvytBIHWVCNLNIsCxFjWyyzNkZfg5mwz5232ggts5vUVAdNMX45XVE4N2F+SLdwTOSLdRsXfiWpqad8bsjwWuytdlO2zmhw9zgVjN9vSx8atYiZmdpRh1BgjZA6etnljBvwbaWePN1OdrNuyy6TB5ScIY1rGyPa1oDWtEE4aGjUAOTsXCVd4u/g+FseDzmLP0Zw0Oy9tiCoi2uzS+Ct/KZfTuH10VRGyaFzXxvF2vGw/oepVrqcSRvjPnN1dTtoPtAXMvIni+qoonHYeMRjqNmvA78p7yuqLas7jbzctOi81c3qsMmuJWtc9kvLDm6yCdrXAawQb69i3+i+EPjfw0tmkAhjLjNr6Tu7FFsSA4aS33j4q1ma0FxsANZPUpZurAqqhuiVXkl4InkyDUOjMNf6+5SPGqvgoXOBs48hvpH9NZ7kFnSGjdNFZluEY4Pa0kAO1EEX6NRUcpqGZ5twbwenMMoHedR7lhPlFxmPKebC+sk2J8AVcCCbYbTCKNrLgnaT1ncstc/Dxmy35Vs1um17XUywap4SFpPObyXb7j/AEsgzlEMUopY5nuDXPikdnDmcotcdoc0a7dayMdrC6VzATlZySOgu2n9FqmPacwFuScruo2Bt7CEG2w7DHuc1zxlaCCb2ueqykoKg9lfwqsDXskaeQTrI2Fp2oJkiIgiGLVYdJI+/Jbs9Fv9ErU4PC4R8I/bUPdUAbmk5R7mK7WsMmSFvOmeGd19ZW4xuIMfGxuprIWtaOoFwCDXrCwaAtgLug1Ew7OXf5rMWbgdNnoZR0ieR47Qf0uguYNiPBsnjO0N4WPv5JHtt7Vo6+N0obA08qoeIr7mnnnuaHLILRcO6QCAeo2/RZ+jVNwlS+Y82BmRnrH863YAB3oMGRgaS0bGktA6hqCw8QbmYAdhli1f81izajnv9I+KxpxfL6yP+Y1BkYhAY5HsG1ruSfe0+C2mOYmJKeG22UZ3Ddl1Efm8F70rprFko6Rkd2jWPn7FGnmwO4XPZ0n5+1BepaXPHUzHZExsbfWPe0u9jQPzLWyKXy0fA4a5pFnODZH78zntNu7UO5Q+RBlYHX8BU08h5riad/Y43HvN+5Snyg4vxTD55AbSPbwMW/O/VfuGY9yieHYWamOqa3nsYx7O0FyjflH0jNU2jp9d4Is04/4g8n3BpP41W06hvgx9d4hHdFcJNXWU1MOa+QF/VE3lP9wI71sPKS0DFKwDYHRgDq4Jil3kUwjXUVrhsAp4j7HPI/6B7VEvKV/etZ6TP5TFlr0u6L9WeY/EIwp3oxhHGsExJoF3w1IqI992RNJA7W5h3qCLsXkRF6SrB2Gp/wDWxKRuU8iZrTcOb6HYtxOtp6i9mB4bJu4J/Jd7L37l9B4zXcDTySjaG2Z1vcQ1vvIXz1pZhPFK2pp7clshdH6p3Kb7jbuXV9EK12I0tA118tPfjBOxz4+RGOu41/8AxWxz8MOXWJiLw0BddxsbjZffbV8ln4VA2SWON4u17sjhvadRWvPOf6bviK2mA/tEHrGrVwvFNnhfY/aQyZSd7mG1+8AHvW80jxASuja3mtYJD6TxqHcPFW9LKTJUCUbJ26/WMsPe3L+UrVwRlzg0bXuAHadX6Ih6raWzaSU7XTSAeiIyPG6uBbfSqAMbRMGxjnD/ALZWoCC3VU+XgqkXsJOLSbssgBaT2OAHetzhGIiASl3NyF/4m9HeruGUYnpamI+fqadzrXae42WhjdnY0OGs6njcW7feEGXTtc8tB1ve7X6Tj/qsDCWFvGATc8bl199vkpFo7T5pc52MF/xHUPmtLTts6f8AiJD70GQsDCWOiM1M/nQym3Wx/Kafes5ZGklLwc8FQObLGIZPSAGU/wBbkG7osXjEbA88oCx29GpFGXS69iINzguESCfhpW5QxpbGCWklx2nV3qmkf2zfVj4nKSqNaSfbN9WPicg0dJUZw4kWyyPZ+VxF/cpLoiP7O71z/FRTC+bJ/ES/GVLtFPsD61/yQa6sweYPdkZmbclti3Z0DWVusCoDBC1jrZyS+QjZmcb+7UO5bBEHPcXqODbPIBcsD3232uUd5vrGfG1WdIvsar0JPmr42s9NnxBBNsUpOGiezpIu0/vDWFGKXAJnSMztyxhwc8ktN2g3ygA9NrKZIg1ek37LN+H42rncr+UG72udfsLR/mXRNJf2WX8PxtXOph9Yz1b/ABYgkugQ+tqPVs8XLB8oOgYqr1NMAJ7cpmoNf/r/AF2bDQQfWT+gzxcpkomN916Xmlt1aLQnD2U1DTwNIJay8hH+K45n37yR3LjHlK/vWs9Nn8pi71PRMcc4u1/32mzu/oPeuPeVPDqenq2SSmd76phkc9nBC2TKzmkW2W2WVLx6XRxbbyzvvKALsPkP/Zav+JH8tq5vXR0UcdM61STLCZNRiGb62RnKvex5HR1Lrvk8wOBtDFKwyhlU1tQ+IvJGYtAsXAC+oDcFWkep0cq3tdmBp9or9IVUMsPKcxnBVAbYckG7BmOoHlOv026FNcGwyOlhZDG0Na0AG3SekrLija0BrQABsAFgva11G9vPm9prFZ+HJJNTpDuc4+8rZaPOvPTne9p9qwKga5fSf4lZ+jY+upvSZ4KVU3x/DzPCWttna4PZfeNov1gkLU4DgsrJRJK3KGAkC7SS7o2FShEQjemI/ZvWO+BRp89pY47anse6+7IWD/P7lJ9MNkHpu+FRKX9pg9TN4xIJnorzJPTHgtfX4HKJ5HxtzRyHOLFoyuPOBBPSdaz9FOZJ6Y8FvUGBg1GYo7O5zjmd8gogBy5vXv8AFT5QJ3Pl9a/xQWaKoMjXOItaSRlupj3Mv35bqYYvQcYpuDFs9muYT94bPmO9QjCPs3+vn/nPXR4ea30R4IIhFhdSGi8Tr9PKj2/mRTJEHm6jWkh+ub6ofE5bjjKj2kEv1jXdGQD2E/qg02Fnkyevl+MqX6Ln6g+sd8lCcKqGlkhBFuGlde+qxedfYpZo9UWh7XFw7EEiul1gcZTjSCD6Qn6mq9CT5q+zaz02fEFh4+76uoZ5zg9jRq1udcAe9ZEMgLmAW57ekdBH6IOiZlTMtdx0KvG0HnSQ/wBll/D8bVzyX7VnoP8AFim2N1GaCQdQPscD8lCJNbw64s1jgdYvyi22ruKCUaEfaT+gzxKl2ZQbReqEbpSSLENG3pBJ+akP0o1EtxmXHfLn+0UXqJPjauk/Srd65X5ZajPNRvHNEUjb9F8zTZZ5PF18KPehEsY+yw/+EP8A5M6715Pj/svD/wCFZ4LgeM3ENASCAaQ2J6fr5XeDmnvXadCq8R4dQsdqc2mYCDtGpUx+Tp5v2o/f9TPMmZab6Vaq/Srd63eXpBKoa5e1/iVm6Ofa03pM8FhVJ5T23aCXEXJAFzs1rJwB31sFrHKW31jzdqIdKzJmWu42nHEGBpceTB6bvhUQmP8AaYPUz/FCpJpNVAtjNxZrzfWNVxZRaeUcYhddtgyVh1i+ZxjIFtusNPsQTnRU8iT0x4Ld5lGdHJrMf1v8AtxxlBn5lBJOfL613ipWatQ2ecCSUEi4e4kXGwm4PYgsYQfq3+vn/nPXRoXclvojwXMsInaWvaCLieW4uL8qRxHtBCn8dTqA3ABBsbqiweNdqILRgXh9E07QD2i6zcqWQYAoIxsa32BexAsvKqZUGLwK8mnWZlVMqDXvoGHa1p7QEbRMGwNHYAs4sVCxBh8AvJg61mmNeeDQa99KDtWO7DI/ut/KFtjEqGFBqeItGyw7AvDqX94rbmBeTTonbSPoQfOKw6nAIZOeGu7W3Um4sqcVCjSYtMIl/wDlKX7kf5As6LCmN1A2HUFv+KpxUJo6pahtH+8VdFJ1rZ8WVeLqUbaziDTtse5XGULRssO5bEQKohQYbafrVwQdayhEqiNEMXi4VOJM3D2BZojVciDEbSgbF7ECycirlQY3AqhpQdoB7ll5VXKgwhRM+6PYFcFOFlZVXKgxeBRZVkQXbKll7slkHiyWXpLIPFksvdksgt2TKrllSyDxlVMquWSyC3lVMiu2SyC1kTIrtksgtZFTIr1ksgs5EyK9ZLILORMivWSyC1kTIrtksgtZVXKrlksgt5Uyq5ZLIPGVMq92SyDxZVsvdksg8WVbL1ZLIPNkXqyIPSKqIKIiICoqogoiqiCiKqIKWSyqiClksqogpZLKqIKWSyqiClksqogpZLKqIKJZVRBRLKqIKWRVRBRFVEFEVUQUsqoiCqIiAiIgIiICIiAiIgIiICIiAiIgIiICIiAiIgIiICIiAiIgIiICIiAiIgqiIgKiIgqioiAiIgqqIiAiIgqqIiAiIgIiICIiAiIgIiICIiAiIgKqoiAqqiICIiD/2Q=="/>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4000" b="1" i="0" u="none" strike="noStrike" kern="1200" cap="none" spc="0" normalizeH="0" baseline="0" noProof="0">
              <a:ln>
                <a:noFill/>
              </a:ln>
              <a:solidFill>
                <a:srgbClr val="000000"/>
              </a:solidFill>
              <a:effectLst/>
              <a:uLnTx/>
              <a:uFillTx/>
              <a:latin typeface="Arial" charset="0"/>
              <a:ea typeface="+mn-ea"/>
              <a:cs typeface="+mn-cs"/>
            </a:endParaRPr>
          </a:p>
        </p:txBody>
      </p:sp>
      <p:sp>
        <p:nvSpPr>
          <p:cNvPr id="94212" name="AutoShape 4" descr="data:image/jpeg;base64,/9j/4AAQSkZJRgABAQAAAQABAAD/2wCEAAkGBxAQEA8PERQQFRAQDxQPEA8VFA8WDxQQFRUXFhgWFRUYHCggGBolHxQUITEhJSkrLi4uGB8zODMsNygtLisBCgoKDg0NGhAPGjUkHyU0Nyw3LCw0LSwsLCwtMywvLDQsLCw3LCsuLDcsLC4sLCwsOCwxLCwsLCwrLCwsLDcsK//AABEIAMIBAwMBIgACEQEDEQH/xAAcAAEAAQUBAQAAAAAAAAAAAAAABgEDBAUHAgj/xABLEAABAwICBAkIBwUFCQEAAAABAAIDBBEFEgYhMVETFCIyQWFxgbEHQnJzkaGywRUjM1KCktE0YnSz8CQ1U8LhJUNkg6KjtMPxFv/EABkBAQADAQEAAAAAAAAAAAAAAAABAgMEBf/EACQRAQACAgEDAwUAAAAAAAAAAAABAgMRBBIxMiIjQSEzUXHR/9oADAMBAAIRAxEAPwDuKIiAiIgIiICIiAiIgIiICIiAiIgIiICIiAiIgIiICKJaY+UCkw1zInh8sziC6GMszMYfOdcgDqG09mtSLCcShqoY6iBwfFILtcPYQR0EEEEdBCDLREQEREBERAREQEREBERAREQEREBERAREQEREBERAREQEREBEVHOABJ1AC5J2AIKrmnlG8pLaXPSUZDqnW2SbayHqHQ5/uHTuWn8o3lNL89Hh77N5stW063b2wndtBd7N653o3o/UYhOKenbc7ZJDfgo2X5z3eA2noQWKKkqK2oEUTXzVEzi467uJOtznuOwbyV9E+T/Rh2GUgp3yGR7nmV5GqNrnADKwbtQ19JudV7K5obojT4ZFkiGaV4HDVDgOEeR8LdzfHapCgIiICIiAiIgIiICIiAiIgIiICIiAiIgIiICIiAisVVXHEM0jmtHWfksL6ZzfZwzv3EMLWnsLrINoi1X0pKOdTTgbwY3e5pJVyDGYXHKS5jz5kjXMPdfag2KIsbE6+OnhlqJSRHEwyPIDnHK0XNgNZQXKupZEx8sjmsjY0ue9xAa1o2klcJ8onlGkri6mpi6OkBs52sST237o/wB3aenctXp3pzPib8uuOka68cF9pGx8hG13VsHvWR5P/J/NiThNLmjomnW/Y+a3mx7hvf7LnYGt0L0PqMUlyx8iBh+uqCOS391o85/V0dPX9C6O4DT0ELaenYGtGtztWd79mZ7vOcsvDqCKniZBCxrIoxlYxuwD5nrO1ZKAiIgIiICIiAiIgIiICItZjOIOis1nOcL33BBs0UZgxiVp1nMOkEDxCkNNMJGNeNjhdBdREQEUcxPF5M7msOVrTa+q5IV7CcYc5wjksc2prthvuKDeoiICKzWVAijfIdjW3tv6lDZtIKguzB9tzQBlQTha+qq3ueYYbF457zzIx173dSw6fGzLAC0DhnPEIb0ZyOd2W19y2lDSNiYGjWdrnHa5x2koLVLhsbDnN3ydMr9bu77vctZpbpbT4cxpkzPkf9nC22cgecb7G9akC4V5W8/0m/Ne3Ax8H6GvZ+LOq3nUfRvx8cZL6lKMP8rsTpA2encyMm3CMfnLRvLbDV2Low4KeNp5Ekb2hzTqc1zSNRC+Xl3zyW5/oumz3/3mS/8Ah8I7L3buqypS0zOpb8rBSlYtVtzTSU/Khu+LzoCSXAb4z8itNi+Mmf6qMOyuOUNty3ndbcpctTNTsgqGzhoyy/VvNhdjzsI3AnUVq4UFovJJG6r4xUOaacgSGkYCAZb62ud9zYbDabjZt6bFG1jWsaA1rQGtaAA0NGoAAbAonjmkkgkdFCQ1rDlc+wLi4bbX2BZejeOPlfwMtiSCWPsAdXQbIJIiIgIsTEq0QsznWSbNG8qOHHJy6+YD92wy/qglyLGw6r4aNr7WJ1EbiFkoCItJieMOa5zI7ck2Ljr19NkG7RRygxiQPAeczXGx1C4v06lI0BERAWqxmi4WzmFuZota41heNIaizWxjzuU7sH9e5R5jwcwFrtOV3UbA29hCC7NSzXyNjcXHpNgwdZdsUqw2ARRMjuCWjWd5Os+8qJLzBNqD2HfZw1awbeIQTlUJA2qxQVHCRsfvbr9LYfeo3jlVnlfc8lmobhbafFBfxXDHB7nss5rjmsCMwPTq6VYwigkdMx7xkjjOa7rBznDYANtum5Wua4EAjYQCD1FW5pGtF3ahcC/W4gD3kIOgAqqiOBVhjma0k5H8kjozHYfbq71KKycRxvkPmtJ7+gIPNbE2Rj43EDM23RcbioLWYVOx2XKXbnNsWn9O9Y1TNd2Zxu57jrO0nWfkVjSIJXothro5XF9szWA5QQQ1z9guNpAB/MVKVFtCJ22kj86zZO1pLh4j3qUoNLj+lNHQ5RUyZXPF2sDXveRvytBIHWVCNLNIsCxFjWyyzNkZfg5mwz5232ggts5vUVAdNMX45XVE4N2F+SLdwTOSLdRsXfiWpqad8bsjwWuytdlO2zmhw9zgVjN9vSx8atYiZmdpRh1BgjZA6etnljBvwbaWePN1OdrNuyy6TB5ScIY1rGyPa1oDWtEE4aGjUAOTsXCVd4u/g+FseDzmLP0Zw0Oy9tiCoi2uzS+Ct/KZfTuH10VRGyaFzXxvF2vGw/oepVrqcSRvjPnN1dTtoPtAXMvIni+qoonHYeMRjqNmvA78p7yuqLas7jbzctOi81c3qsMmuJWtc9kvLDm6yCdrXAawQb69i3+i+EPjfw0tmkAhjLjNr6Tu7FFsSA4aS33j4q1ma0FxsANZPUpZurAqqhuiVXkl4InkyDUOjMNf6+5SPGqvgoXOBs48hvpH9NZ7kFnSGjdNFZluEY4Pa0kAO1EEX6NRUcpqGZ5twbwenMMoHedR7lhPlFxmPKebC+sk2J8AVcCCbYbTCKNrLgnaT1ncstc/Dxmy35Vs1um17XUywap4SFpPObyXb7j/AEsgzlEMUopY5nuDXPikdnDmcotcdoc0a7dayMdrC6VzATlZySOgu2n9FqmPacwFuScruo2Bt7CEG2w7DHuc1zxlaCCb2ueqykoKg9lfwqsDXskaeQTrI2Fp2oJkiIgiGLVYdJI+/Jbs9Fv9ErU4PC4R8I/bUPdUAbmk5R7mK7WsMmSFvOmeGd19ZW4xuIMfGxuprIWtaOoFwCDXrCwaAtgLug1Ew7OXf5rMWbgdNnoZR0ieR47Qf0uguYNiPBsnjO0N4WPv5JHtt7Vo6+N0obA08qoeIr7mnnnuaHLILRcO6QCAeo2/RZ+jVNwlS+Y82BmRnrH863YAB3oMGRgaS0bGktA6hqCw8QbmYAdhli1f81izajnv9I+KxpxfL6yP+Y1BkYhAY5HsG1ruSfe0+C2mOYmJKeG22UZ3Ddl1Efm8F70rprFko6Rkd2jWPn7FGnmwO4XPZ0n5+1BepaXPHUzHZExsbfWPe0u9jQPzLWyKXy0fA4a5pFnODZH78zntNu7UO5Q+RBlYHX8BU08h5riad/Y43HvN+5Snyg4vxTD55AbSPbwMW/O/VfuGY9yieHYWamOqa3nsYx7O0FyjflH0jNU2jp9d4Is04/4g8n3BpP41W06hvgx9d4hHdFcJNXWU1MOa+QF/VE3lP9wI71sPKS0DFKwDYHRgDq4Jil3kUwjXUVrhsAp4j7HPI/6B7VEvKV/etZ6TP5TFlr0u6L9WeY/EIwp3oxhHGsExJoF3w1IqI992RNJA7W5h3qCLsXkRF6SrB2Gp/wDWxKRuU8iZrTcOb6HYtxOtp6i9mB4bJu4J/Jd7L37l9B4zXcDTySjaG2Z1vcQ1vvIXz1pZhPFK2pp7clshdH6p3Kb7jbuXV9EK12I0tA118tPfjBOxz4+RGOu41/8AxWxz8MOXWJiLw0BddxsbjZffbV8ln4VA2SWON4u17sjhvadRWvPOf6bviK2mA/tEHrGrVwvFNnhfY/aQyZSd7mG1+8AHvW80jxASuja3mtYJD6TxqHcPFW9LKTJUCUbJ26/WMsPe3L+UrVwRlzg0bXuAHadX6Ih6raWzaSU7XTSAeiIyPG6uBbfSqAMbRMGxjnD/ALZWoCC3VU+XgqkXsJOLSbssgBaT2OAHetzhGIiASl3NyF/4m9HeruGUYnpamI+fqadzrXae42WhjdnY0OGs6njcW7feEGXTtc8tB1ve7X6Tj/qsDCWFvGATc8bl199vkpFo7T5pc52MF/xHUPmtLTts6f8AiJD70GQsDCWOiM1M/nQym3Wx/Kafes5ZGklLwc8FQObLGIZPSAGU/wBbkG7osXjEbA88oCx29GpFGXS69iINzguESCfhpW5QxpbGCWklx2nV3qmkf2zfVj4nKSqNaSfbN9WPicg0dJUZw4kWyyPZ+VxF/cpLoiP7O71z/FRTC+bJ/ES/GVLtFPsD61/yQa6sweYPdkZmbclti3Z0DWVusCoDBC1jrZyS+QjZmcb+7UO5bBEHPcXqODbPIBcsD3232uUd5vrGfG1WdIvsar0JPmr42s9NnxBBNsUpOGiezpIu0/vDWFGKXAJnSMztyxhwc8ktN2g3ygA9NrKZIg1ek37LN+H42rncr+UG72udfsLR/mXRNJf2WX8PxtXOph9Yz1b/ABYgkugQ+tqPVs8XLB8oOgYqr1NMAJ7cpmoNf/r/AF2bDQQfWT+gzxcpkomN916Xmlt1aLQnD2U1DTwNIJay8hH+K45n37yR3LjHlK/vWs9Nn8pi71PRMcc4u1/32mzu/oPeuPeVPDqenq2SSmd76phkc9nBC2TKzmkW2W2WVLx6XRxbbyzvvKALsPkP/Zav+JH8tq5vXR0UcdM61STLCZNRiGb62RnKvex5HR1Lrvk8wOBtDFKwyhlU1tQ+IvJGYtAsXAC+oDcFWkep0cq3tdmBp9or9IVUMsPKcxnBVAbYckG7BmOoHlOv026FNcGwyOlhZDG0Na0AG3SekrLija0BrQABsAFgva11G9vPm9prFZ+HJJNTpDuc4+8rZaPOvPTne9p9qwKga5fSf4lZ+jY+upvSZ4KVU3x/DzPCWttna4PZfeNov1gkLU4DgsrJRJK3KGAkC7SS7o2FShEQjemI/ZvWO+BRp89pY47anse6+7IWD/P7lJ9MNkHpu+FRKX9pg9TN4xIJnorzJPTHgtfX4HKJ5HxtzRyHOLFoyuPOBBPSdaz9FOZJ6Y8FvUGBg1GYo7O5zjmd8gogBy5vXv8AFT5QJ3Pl9a/xQWaKoMjXOItaSRlupj3Mv35bqYYvQcYpuDFs9muYT94bPmO9QjCPs3+vn/nPXR4ea30R4IIhFhdSGi8Tr9PKj2/mRTJEHm6jWkh+ub6ofE5bjjKj2kEv1jXdGQD2E/qg02Fnkyevl+MqX6Ln6g+sd8lCcKqGlkhBFuGlde+qxedfYpZo9UWh7XFw7EEiul1gcZTjSCD6Qn6mq9CT5q+zaz02fEFh4+76uoZ5zg9jRq1udcAe9ZEMgLmAW57ekdBH6IOiZlTMtdx0KvG0HnSQ/wBll/D8bVzyX7VnoP8AFim2N1GaCQdQPscD8lCJNbw64s1jgdYvyi22ruKCUaEfaT+gzxKl2ZQbReqEbpSSLENG3pBJ+akP0o1EtxmXHfLn+0UXqJPjauk/Srd65X5ZajPNRvHNEUjb9F8zTZZ5PF18KPehEsY+yw/+EP8A5M6715Pj/svD/wCFZ4LgeM3ENASCAaQ2J6fr5XeDmnvXadCq8R4dQsdqc2mYCDtGpUx+Tp5v2o/f9TPMmZab6Vaq/Srd63eXpBKoa5e1/iVm6Ofa03pM8FhVJ5T23aCXEXJAFzs1rJwB31sFrHKW31jzdqIdKzJmWu42nHEGBpceTB6bvhUQmP8AaYPUz/FCpJpNVAtjNxZrzfWNVxZRaeUcYhddtgyVh1i+ZxjIFtusNPsQTnRU8iT0x4Ld5lGdHJrMf1v8AtxxlBn5lBJOfL613ipWatQ2ecCSUEi4e4kXGwm4PYgsYQfq3+vn/nPXRoXclvojwXMsInaWvaCLieW4uL8qRxHtBCn8dTqA3ABBsbqiweNdqILRgXh9E07QD2i6zcqWQYAoIxsa32BexAsvKqZUGLwK8mnWZlVMqDXvoGHa1p7QEbRMGwNHYAs4sVCxBh8AvJg61mmNeeDQa99KDtWO7DI/ut/KFtjEqGFBqeItGyw7AvDqX94rbmBeTTonbSPoQfOKw6nAIZOeGu7W3Um4sqcVCjSYtMIl/wDlKX7kf5As6LCmN1A2HUFv+KpxUJo6pahtH+8VdFJ1rZ8WVeLqUbaziDTtse5XGULRssO5bEQKohQYbafrVwQdayhEqiNEMXi4VOJM3D2BZojVciDEbSgbF7ECycirlQY3AqhpQdoB7ll5VXKgwhRM+6PYFcFOFlZVXKgxeBRZVkQXbKll7slkHiyWXpLIPFksvdksgt2TKrllSyDxlVMquWSyC3lVMiu2SyC1kTIrtksgtZFTIr1ksgs5EyK9ZLILORMivWSyC1kTIrtksgtZVXKrlksgt5Uyq5ZLIPGVMq92SyDxZVsvdksg8WVbL1ZLIPNkXqyIPSKqIKIiICoqogoiqiCiKqIKWSyqiClksqogpZLKqIKWSyqiClksqogpZLKqIKJZVRBRLKqIKWRVRBRFVEFEVUQUsqoiCqIiAiIgIiICIiAiIgIiICIiAiIgIiICIiAiIgIiICIiAiIgIiICIiAiIgqiIgKiIgqioiAiIgqqIiAiIgqqIiAiIgIiICIiAiIgIiICIiAiIgKqoiAqqiICIiD/2Q=="/>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4000" b="1" i="0" u="none" strike="noStrike" kern="1200" cap="none" spc="0" normalizeH="0" baseline="0" noProof="0">
              <a:ln>
                <a:noFill/>
              </a:ln>
              <a:solidFill>
                <a:srgbClr val="000000"/>
              </a:solidFill>
              <a:effectLst/>
              <a:uLnTx/>
              <a:uFillTx/>
              <a:latin typeface="Arial" charset="0"/>
              <a:ea typeface="+mn-ea"/>
              <a:cs typeface="+mn-cs"/>
            </a:endParaRPr>
          </a:p>
        </p:txBody>
      </p:sp>
      <p:pic>
        <p:nvPicPr>
          <p:cNvPr id="94216" name="Picture 8" descr="http://blog.lpinnovations.com/Portals/31499/images/background%20screening-resized-600.jpg"/>
          <p:cNvPicPr>
            <a:picLocks noChangeAspect="1" noChangeArrowheads="1"/>
          </p:cNvPicPr>
          <p:nvPr/>
        </p:nvPicPr>
        <p:blipFill>
          <a:blip r:embed="rId2" cstate="print"/>
          <a:srcRect/>
          <a:stretch>
            <a:fillRect/>
          </a:stretch>
        </p:blipFill>
        <p:spPr bwMode="auto">
          <a:xfrm>
            <a:off x="0" y="4725144"/>
            <a:ext cx="3059832" cy="1921396"/>
          </a:xfrm>
          <a:prstGeom prst="rect">
            <a:avLst/>
          </a:prstGeom>
          <a:noFill/>
        </p:spPr>
      </p:pic>
      <p:sp>
        <p:nvSpPr>
          <p:cNvPr id="11" name="CasellaDiTesto 10"/>
          <p:cNvSpPr txBox="1"/>
          <p:nvPr/>
        </p:nvSpPr>
        <p:spPr>
          <a:xfrm>
            <a:off x="251520" y="4149080"/>
            <a:ext cx="2448272"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Policy</a:t>
            </a: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94217" name="Picture 9"/>
          <p:cNvPicPr>
            <a:picLocks noChangeAspect="1" noChangeArrowheads="1"/>
          </p:cNvPicPr>
          <p:nvPr/>
        </p:nvPicPr>
        <p:blipFill>
          <a:blip r:embed="rId3" cstate="print"/>
          <a:srcRect/>
          <a:stretch>
            <a:fillRect/>
          </a:stretch>
        </p:blipFill>
        <p:spPr bwMode="auto">
          <a:xfrm>
            <a:off x="4067944" y="5157192"/>
            <a:ext cx="733425" cy="1008112"/>
          </a:xfrm>
          <a:prstGeom prst="rect">
            <a:avLst/>
          </a:prstGeom>
          <a:noFill/>
          <a:ln w="9525">
            <a:noFill/>
            <a:miter lim="800000"/>
            <a:headEnd/>
            <a:tailEnd/>
          </a:ln>
        </p:spPr>
      </p:pic>
      <p:sp>
        <p:nvSpPr>
          <p:cNvPr id="13" name="CasellaDiTesto 12"/>
          <p:cNvSpPr txBox="1"/>
          <p:nvPr/>
        </p:nvSpPr>
        <p:spPr>
          <a:xfrm>
            <a:off x="3347864" y="4149080"/>
            <a:ext cx="2448272"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Signal</a:t>
            </a: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6" name="Freccia a destra 15"/>
          <p:cNvSpPr/>
          <p:nvPr/>
        </p:nvSpPr>
        <p:spPr bwMode="auto">
          <a:xfrm>
            <a:off x="251520" y="2924944"/>
            <a:ext cx="792088" cy="792088"/>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7" name="CasellaDiTesto 16"/>
          <p:cNvSpPr txBox="1"/>
          <p:nvPr/>
        </p:nvSpPr>
        <p:spPr>
          <a:xfrm>
            <a:off x="1331640" y="2996952"/>
            <a:ext cx="7524328"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Selective (grants) rather than automatic (fiscal incentives) proves to be beneficial</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9" name="Connettore 2 18"/>
          <p:cNvCxnSpPr/>
          <p:nvPr/>
        </p:nvCxnSpPr>
        <p:spPr bwMode="auto">
          <a:xfrm>
            <a:off x="3275856" y="5805264"/>
            <a:ext cx="504056" cy="0"/>
          </a:xfrm>
          <a:prstGeom prst="straightConnector1">
            <a:avLst/>
          </a:prstGeom>
          <a:noFill/>
          <a:ln w="9525" cap="flat" cmpd="sng" algn="ctr">
            <a:solidFill>
              <a:schemeClr val="tx1"/>
            </a:solidFill>
            <a:prstDash val="solid"/>
            <a:round/>
            <a:headEnd type="none" w="med" len="med"/>
            <a:tailEnd type="arrow"/>
          </a:ln>
          <a:effectLst/>
        </p:spPr>
      </p:cxnSp>
      <p:cxnSp>
        <p:nvCxnSpPr>
          <p:cNvPr id="20" name="Connettore 2 19"/>
          <p:cNvCxnSpPr/>
          <p:nvPr/>
        </p:nvCxnSpPr>
        <p:spPr bwMode="auto">
          <a:xfrm flipH="1">
            <a:off x="4932040" y="5733256"/>
            <a:ext cx="648072" cy="0"/>
          </a:xfrm>
          <a:prstGeom prst="straightConnector1">
            <a:avLst/>
          </a:prstGeom>
          <a:noFill/>
          <a:ln w="9525" cap="flat" cmpd="sng" algn="ctr">
            <a:solidFill>
              <a:schemeClr val="tx1"/>
            </a:solidFill>
            <a:prstDash val="solid"/>
            <a:round/>
            <a:headEnd type="none" w="med" len="med"/>
            <a:tailEnd type="arrow"/>
          </a:ln>
          <a:effectLst/>
        </p:spPr>
      </p:cxnSp>
      <p:pic>
        <p:nvPicPr>
          <p:cNvPr id="25" name="Picture 2" descr="http://practicalaction.org/blog/wp-content/uploads/2012/11/black_friday_2011_sales_crowds_4.jpg"/>
          <p:cNvPicPr>
            <a:picLocks noChangeAspect="1" noChangeArrowheads="1"/>
          </p:cNvPicPr>
          <p:nvPr/>
        </p:nvPicPr>
        <p:blipFill>
          <a:blip r:embed="rId4" cstate="print"/>
          <a:srcRect/>
          <a:stretch>
            <a:fillRect/>
          </a:stretch>
        </p:blipFill>
        <p:spPr bwMode="auto">
          <a:xfrm>
            <a:off x="5652120" y="4503023"/>
            <a:ext cx="3244627" cy="1902484"/>
          </a:xfrm>
          <a:prstGeom prst="rect">
            <a:avLst/>
          </a:prstGeom>
          <a:noFill/>
        </p:spPr>
      </p:pic>
    </p:spTree>
    <p:extLst>
      <p:ext uri="{BB962C8B-B14F-4D97-AF65-F5344CB8AC3E}">
        <p14:creationId xmlns:p14="http://schemas.microsoft.com/office/powerpoint/2010/main" val="3619650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Policy intervention: </a:t>
            </a:r>
            <a:r>
              <a:rPr lang="en-US" dirty="0" smtClean="0"/>
              <a:t>3</a:t>
            </a:r>
            <a:br>
              <a:rPr lang="en-US" dirty="0" smtClean="0"/>
            </a:br>
            <a:r>
              <a:rPr lang="en-US" dirty="0" smtClean="0"/>
              <a:t>Important premise</a:t>
            </a:r>
            <a:endParaRPr lang="en-US" dirty="0"/>
          </a:p>
        </p:txBody>
      </p:sp>
      <p:sp>
        <p:nvSpPr>
          <p:cNvPr id="3" name="Segnaposto contenuto 2"/>
          <p:cNvSpPr>
            <a:spLocks noGrp="1"/>
          </p:cNvSpPr>
          <p:nvPr>
            <p:ph idx="1"/>
          </p:nvPr>
        </p:nvSpPr>
        <p:spPr>
          <a:xfrm>
            <a:off x="478992" y="873125"/>
            <a:ext cx="8116368" cy="2773680"/>
          </a:xfrm>
        </p:spPr>
        <p:txBody>
          <a:bodyPr/>
          <a:lstStyle/>
          <a:p>
            <a:pPr marL="0" indent="0" algn="ctr">
              <a:buNone/>
            </a:pPr>
            <a:r>
              <a:rPr lang="en-US" sz="4400" dirty="0" smtClean="0"/>
              <a:t>Entrepreneurship policy</a:t>
            </a:r>
          </a:p>
          <a:p>
            <a:pPr marL="0" indent="0" algn="ctr">
              <a:buNone/>
            </a:pPr>
            <a:r>
              <a:rPr lang="en-US" sz="8000" dirty="0" smtClean="0"/>
              <a:t>≠</a:t>
            </a:r>
          </a:p>
          <a:p>
            <a:pPr marL="0" indent="0" algn="ctr">
              <a:buNone/>
            </a:pPr>
            <a:r>
              <a:rPr lang="en-US" sz="4400" dirty="0" smtClean="0"/>
              <a:t>Increase Entrepreneurship rate</a:t>
            </a:r>
          </a:p>
          <a:p>
            <a:pPr marL="0" indent="0" algn="ctr">
              <a:buNone/>
            </a:pPr>
            <a:endParaRPr lang="en-US" sz="8000"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13E5DB-3771-4158-9A30-68F590885968}" type="slidenum">
              <a:rPr kumimoji="0" lang="it-IT" sz="1600" b="0"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it-IT" sz="1600" b="0" i="0" u="none" strike="noStrike" kern="1200" cap="none" spc="0" normalizeH="0" baseline="0" noProof="0">
              <a:ln>
                <a:noFill/>
              </a:ln>
              <a:solidFill>
                <a:srgbClr val="FF9900"/>
              </a:solidFill>
              <a:effectLst/>
              <a:uLnTx/>
              <a:uFillTx/>
              <a:latin typeface="Arial" charset="0"/>
              <a:ea typeface="+mn-ea"/>
              <a:cs typeface="+mn-cs"/>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8" y="3971109"/>
            <a:ext cx="6096000" cy="2577738"/>
          </a:xfrm>
          <a:prstGeom prst="rect">
            <a:avLst/>
          </a:prstGeom>
        </p:spPr>
      </p:pic>
      <p:sp>
        <p:nvSpPr>
          <p:cNvPr id="7" name="CasellaDiTesto 6"/>
          <p:cNvSpPr txBox="1"/>
          <p:nvPr/>
        </p:nvSpPr>
        <p:spPr>
          <a:xfrm>
            <a:off x="7158446" y="4859383"/>
            <a:ext cx="1436914"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Source: GEM annual report 2014</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9520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109868" cy="838200"/>
          </a:xfrm>
        </p:spPr>
        <p:txBody>
          <a:bodyPr/>
          <a:lstStyle/>
          <a:p>
            <a:r>
              <a:rPr lang="en-US" dirty="0" smtClean="0"/>
              <a:t>Shane (2009, SBE) &amp; </a:t>
            </a:r>
            <a:r>
              <a:rPr lang="en-US" dirty="0" err="1" smtClean="0"/>
              <a:t>Santarelli</a:t>
            </a:r>
            <a:r>
              <a:rPr lang="en-US" dirty="0" smtClean="0"/>
              <a:t> and Vivarelli (2002, ICC)</a:t>
            </a:r>
            <a:endParaRPr lang="en-US" dirty="0"/>
          </a:p>
        </p:txBody>
      </p:sp>
      <p:sp>
        <p:nvSpPr>
          <p:cNvPr id="3" name="Segnaposto contenuto 2"/>
          <p:cNvSpPr>
            <a:spLocks noGrp="1"/>
          </p:cNvSpPr>
          <p:nvPr>
            <p:ph idx="1"/>
          </p:nvPr>
        </p:nvSpPr>
        <p:spPr>
          <a:xfrm>
            <a:off x="409303" y="1264921"/>
            <a:ext cx="8469767" cy="1528354"/>
          </a:xfrm>
        </p:spPr>
        <p:txBody>
          <a:bodyPr/>
          <a:lstStyle/>
          <a:p>
            <a:pPr marL="0" indent="0">
              <a:buNone/>
            </a:pPr>
            <a:r>
              <a:rPr lang="en-GB" dirty="0" err="1" smtClean="0"/>
              <a:t>Santarelli</a:t>
            </a:r>
            <a:r>
              <a:rPr lang="en-GB" dirty="0"/>
              <a:t>, E., &amp; Vivarelli, M. (2002). Is subsidizing entry an optimal </a:t>
            </a:r>
            <a:r>
              <a:rPr lang="en-GB" dirty="0" smtClean="0"/>
              <a:t>policy</a:t>
            </a:r>
            <a:r>
              <a:rPr lang="en-GB" dirty="0"/>
              <a:t>?. </a:t>
            </a:r>
            <a:r>
              <a:rPr lang="en-GB" i="1" dirty="0"/>
              <a:t>Industrial and Corporate Change</a:t>
            </a:r>
            <a:r>
              <a:rPr lang="en-GB" dirty="0"/>
              <a:t>, </a:t>
            </a:r>
            <a:r>
              <a:rPr lang="en-GB" i="1" dirty="0"/>
              <a:t>11</a:t>
            </a:r>
            <a:r>
              <a:rPr lang="en-GB" dirty="0"/>
              <a:t>(1), 39-52</a:t>
            </a:r>
            <a:r>
              <a:rPr lang="en-GB" dirty="0" smtClean="0"/>
              <a:t>.</a:t>
            </a:r>
          </a:p>
          <a:p>
            <a:pPr marL="0" indent="0">
              <a:buNone/>
            </a:pPr>
            <a:endParaRPr lang="en-US" dirty="0"/>
          </a:p>
          <a:p>
            <a:pPr marL="0" indent="0">
              <a:buNone/>
            </a:pPr>
            <a:r>
              <a:rPr lang="en-US" b="1" dirty="0" smtClean="0"/>
              <a:t>2 risks: deadweight and substitution effects</a:t>
            </a:r>
          </a:p>
          <a:p>
            <a:pPr marL="0" indent="0">
              <a:buNone/>
            </a:pPr>
            <a:endParaRPr lang="en-US" dirty="0"/>
          </a:p>
          <a:p>
            <a:pPr marL="0" indent="0">
              <a:buNone/>
            </a:pPr>
            <a:endParaRPr lang="en-US" dirty="0"/>
          </a:p>
          <a:p>
            <a:endParaRPr lang="en-US" dirty="0" smtClean="0"/>
          </a:p>
          <a:p>
            <a:pPr marL="0" indent="0">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13E5DB-3771-4158-9A30-68F590885968}" type="slidenum">
              <a:rPr kumimoji="0" lang="it-IT" sz="1600" b="0"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it-IT" sz="1600" b="0"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CasellaDiTesto 4"/>
          <p:cNvSpPr txBox="1"/>
          <p:nvPr/>
        </p:nvSpPr>
        <p:spPr>
          <a:xfrm>
            <a:off x="357732" y="2717075"/>
            <a:ext cx="7832679" cy="2585323"/>
          </a:xfrm>
          <a:prstGeom prst="rect">
            <a:avLst/>
          </a:prstGeom>
          <a:solidFill>
            <a:schemeClr val="accent1">
              <a:lumMod val="60000"/>
              <a:lumOff val="40000"/>
            </a:schemeClr>
          </a:solidFill>
          <a:ln>
            <a:solidFill>
              <a:schemeClr val="accent2"/>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If the selection process is the outcome of a Bayesian process of learning, a subsidy may be both useless (the more efficient entrepreneur does not need it, while the less efficient one leaves the market once the subsidy ceases to be in operation) and harmful (less efficient entrepreneurs are given an artificial seedbed, while market competition would have induced them to leave the market). If the former situation is prevalent, the industrial policy supporting entry is affected by a </a:t>
            </a:r>
            <a:r>
              <a:rPr kumimoji="0" lang="en-US" sz="1800" b="1" i="1" u="sng" strike="noStrike" kern="1200" cap="none" spc="0" normalizeH="0" baseline="0" noProof="0" dirty="0">
                <a:ln>
                  <a:noFill/>
                </a:ln>
                <a:solidFill>
                  <a:srgbClr val="000000"/>
                </a:solidFill>
                <a:effectLst/>
                <a:uLnTx/>
                <a:uFillTx/>
                <a:latin typeface="Arial"/>
                <a:ea typeface="+mn-ea"/>
                <a:cs typeface="+mn-cs"/>
              </a:rPr>
              <a:t>deadweight </a:t>
            </a:r>
            <a:r>
              <a:rPr kumimoji="0" lang="en-US" sz="1800" b="0" i="0" u="none" strike="noStrike" kern="1200" cap="none" spc="0" normalizeH="0" baseline="0" noProof="0" dirty="0">
                <a:ln>
                  <a:noFill/>
                </a:ln>
                <a:solidFill>
                  <a:srgbClr val="000000"/>
                </a:solidFill>
                <a:effectLst/>
                <a:uLnTx/>
                <a:uFillTx/>
                <a:latin typeface="Arial"/>
                <a:ea typeface="+mn-ea"/>
                <a:cs typeface="+mn-cs"/>
              </a:rPr>
              <a:t>component; if the latter is prevalent a </a:t>
            </a:r>
            <a:r>
              <a:rPr kumimoji="0" lang="en-US" sz="1800" b="1" i="1" u="sng" strike="noStrike" kern="1200" cap="none" spc="0" normalizeH="0" baseline="0" noProof="0" dirty="0">
                <a:ln>
                  <a:noFill/>
                </a:ln>
                <a:solidFill>
                  <a:srgbClr val="000000"/>
                </a:solidFill>
                <a:effectLst/>
                <a:uLnTx/>
                <a:uFillTx/>
                <a:latin typeface="Arial"/>
                <a:ea typeface="+mn-ea"/>
                <a:cs typeface="+mn-cs"/>
              </a:rPr>
              <a:t>substitution</a:t>
            </a:r>
            <a:r>
              <a:rPr kumimoji="0" lang="en-US" sz="1800" b="0" i="0" u="none" strike="noStrike" kern="1200" cap="none" spc="0" normalizeH="0" baseline="0" noProof="0" dirty="0">
                <a:ln>
                  <a:noFill/>
                </a:ln>
                <a:solidFill>
                  <a:srgbClr val="000000"/>
                </a:solidFill>
                <a:effectLst/>
                <a:uLnTx/>
                <a:uFillTx/>
                <a:latin typeface="Arial"/>
                <a:ea typeface="+mn-ea"/>
                <a:cs typeface="+mn-cs"/>
              </a:rPr>
              <a:t> effect arises”.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CasellaDiTesto 6"/>
          <p:cNvSpPr txBox="1"/>
          <p:nvPr/>
        </p:nvSpPr>
        <p:spPr>
          <a:xfrm>
            <a:off x="287383" y="5565832"/>
            <a:ext cx="8743406" cy="923330"/>
          </a:xfrm>
          <a:prstGeom prst="rect">
            <a:avLst/>
          </a:prstGeom>
          <a:noFill/>
          <a:ln>
            <a:solidFill>
              <a:srgbClr val="FF33CC"/>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smtClean="0">
                <a:ln>
                  <a:noFill/>
                </a:ln>
                <a:solidFill>
                  <a:srgbClr val="000000"/>
                </a:solidFill>
                <a:effectLst/>
                <a:uLnTx/>
                <a:uFillTx/>
                <a:latin typeface="Arial"/>
                <a:ea typeface="+mn-ea"/>
                <a:cs typeface="+mn-cs"/>
              </a:rPr>
              <a:t>See</a:t>
            </a:r>
            <a:r>
              <a:rPr kumimoji="0" lang="it-IT" sz="1800" b="0" i="0" u="none" strike="noStrike" kern="1200" cap="none" spc="0" normalizeH="0" baseline="0" noProof="0" dirty="0" smtClean="0">
                <a:ln>
                  <a:noFill/>
                </a:ln>
                <a:solidFill>
                  <a:srgbClr val="000000"/>
                </a:solidFill>
                <a:effectLst/>
                <a:uLnTx/>
                <a:uFillTx/>
                <a:latin typeface="Arial"/>
                <a:ea typeface="+mn-ea"/>
                <a:cs typeface="+mn-cs"/>
              </a:rPr>
              <a:t> </a:t>
            </a:r>
            <a:r>
              <a:rPr kumimoji="0" lang="it-IT" sz="1800" b="0" i="0" u="none" strike="noStrike" kern="1200" cap="none" spc="0" normalizeH="0" baseline="0" noProof="0" dirty="0" err="1" smtClean="0">
                <a:ln>
                  <a:noFill/>
                </a:ln>
                <a:solidFill>
                  <a:srgbClr val="000000"/>
                </a:solidFill>
                <a:effectLst/>
                <a:uLnTx/>
                <a:uFillTx/>
                <a:latin typeface="Arial"/>
                <a:ea typeface="+mn-ea"/>
                <a:cs typeface="+mn-cs"/>
              </a:rPr>
              <a:t>also</a:t>
            </a:r>
            <a:r>
              <a:rPr kumimoji="0" lang="it-IT" sz="1800" b="0" i="0" u="none" strike="noStrike" kern="1200" cap="none" spc="0" normalizeH="0" baseline="0" noProof="0" dirty="0" smtClean="0">
                <a:ln>
                  <a:noFill/>
                </a:ln>
                <a:solidFill>
                  <a:srgbClr val="000000"/>
                </a:solidFill>
                <a:effectLst/>
                <a:uLnTx/>
                <a:uFillTx/>
                <a:latin typeface="Arial"/>
                <a:ea typeface="+mn-ea"/>
                <a:cs typeface="+mn-cs"/>
              </a:rPr>
              <a:t> Scott </a:t>
            </a:r>
            <a:r>
              <a:rPr kumimoji="0" lang="it-IT" sz="1800" b="0" i="0" u="none" strike="noStrike" kern="1200" cap="none" spc="0" normalizeH="0" baseline="0" noProof="0" dirty="0">
                <a:ln>
                  <a:noFill/>
                </a:ln>
                <a:solidFill>
                  <a:srgbClr val="000000"/>
                </a:solidFill>
                <a:effectLst/>
                <a:uLnTx/>
                <a:uFillTx/>
                <a:latin typeface="Arial"/>
                <a:ea typeface="+mn-ea"/>
                <a:cs typeface="+mn-cs"/>
              </a:rPr>
              <a:t>Shane: “</a:t>
            </a:r>
            <a:r>
              <a:rPr kumimoji="0" lang="it-IT" sz="1800" b="1" i="0" u="none" strike="noStrike" kern="1200" cap="none" spc="0" normalizeH="0" baseline="0" noProof="0" dirty="0" err="1">
                <a:ln>
                  <a:noFill/>
                </a:ln>
                <a:solidFill>
                  <a:srgbClr val="000000"/>
                </a:solidFill>
                <a:effectLst/>
                <a:uLnTx/>
                <a:uFillTx/>
                <a:latin typeface="Arial"/>
                <a:ea typeface="+mn-ea"/>
                <a:cs typeface="+mn-cs"/>
              </a:rPr>
              <a:t>Why</a:t>
            </a:r>
            <a:r>
              <a:rPr kumimoji="0" lang="it-IT" sz="1800" b="1" i="0" u="none" strike="noStrike" kern="1200" cap="none" spc="0" normalizeH="0" baseline="0" noProof="0" dirty="0">
                <a:ln>
                  <a:noFill/>
                </a:ln>
                <a:solidFill>
                  <a:srgbClr val="000000"/>
                </a:solidFill>
                <a:effectLst/>
                <a:uLnTx/>
                <a:uFillTx/>
                <a:latin typeface="Arial"/>
                <a:ea typeface="+mn-ea"/>
                <a:cs typeface="+mn-cs"/>
              </a:rPr>
              <a:t> </a:t>
            </a:r>
            <a:r>
              <a:rPr kumimoji="0" lang="it-IT" sz="1800" b="1" i="0" u="none" strike="noStrike" kern="1200" cap="none" spc="0" normalizeH="0" baseline="0" noProof="0" dirty="0" err="1">
                <a:ln>
                  <a:noFill/>
                </a:ln>
                <a:solidFill>
                  <a:srgbClr val="000000"/>
                </a:solidFill>
                <a:effectLst/>
                <a:uLnTx/>
                <a:uFillTx/>
                <a:latin typeface="Arial"/>
                <a:ea typeface="+mn-ea"/>
                <a:cs typeface="+mn-cs"/>
              </a:rPr>
              <a:t>encouraging</a:t>
            </a:r>
            <a:r>
              <a:rPr kumimoji="0" lang="it-IT" sz="1800" b="1" i="0" u="none" strike="noStrike" kern="1200" cap="none" spc="0" normalizeH="0" baseline="0" noProof="0" dirty="0">
                <a:ln>
                  <a:noFill/>
                </a:ln>
                <a:solidFill>
                  <a:srgbClr val="000000"/>
                </a:solidFill>
                <a:effectLst/>
                <a:uLnTx/>
                <a:uFillTx/>
                <a:latin typeface="Arial"/>
                <a:ea typeface="+mn-ea"/>
                <a:cs typeface="+mn-cs"/>
              </a:rPr>
              <a:t> more </a:t>
            </a:r>
            <a:r>
              <a:rPr kumimoji="0" lang="it-IT" sz="1800" b="1" i="0" u="none" strike="noStrike" kern="1200" cap="none" spc="0" normalizeH="0" baseline="0" noProof="0" dirty="0" err="1">
                <a:ln>
                  <a:noFill/>
                </a:ln>
                <a:solidFill>
                  <a:srgbClr val="000000"/>
                </a:solidFill>
                <a:effectLst/>
                <a:uLnTx/>
                <a:uFillTx/>
                <a:latin typeface="Arial"/>
                <a:ea typeface="+mn-ea"/>
                <a:cs typeface="+mn-cs"/>
              </a:rPr>
              <a:t>people</a:t>
            </a:r>
            <a:r>
              <a:rPr kumimoji="0" lang="it-IT" sz="1800" b="1" i="0" u="none" strike="noStrike" kern="1200" cap="none" spc="0" normalizeH="0" baseline="0" noProof="0" dirty="0">
                <a:ln>
                  <a:noFill/>
                </a:ln>
                <a:solidFill>
                  <a:srgbClr val="000000"/>
                </a:solidFill>
                <a:effectLst/>
                <a:uLnTx/>
                <a:uFillTx/>
                <a:latin typeface="Arial"/>
                <a:ea typeface="+mn-ea"/>
                <a:cs typeface="+mn-cs"/>
              </a:rPr>
              <a:t> to </a:t>
            </a:r>
            <a:r>
              <a:rPr kumimoji="0" lang="it-IT" sz="1800" b="1" i="0" u="none" strike="noStrike" kern="1200" cap="none" spc="0" normalizeH="0" baseline="0" noProof="0" dirty="0" err="1">
                <a:ln>
                  <a:noFill/>
                </a:ln>
                <a:solidFill>
                  <a:srgbClr val="000000"/>
                </a:solidFill>
                <a:effectLst/>
                <a:uLnTx/>
                <a:uFillTx/>
                <a:latin typeface="Arial"/>
                <a:ea typeface="+mn-ea"/>
                <a:cs typeface="+mn-cs"/>
              </a:rPr>
              <a:t>become</a:t>
            </a:r>
            <a:r>
              <a:rPr kumimoji="0" lang="it-IT" sz="1800" b="1" i="0" u="none" strike="noStrike" kern="1200" cap="none" spc="0" normalizeH="0" baseline="0" noProof="0" dirty="0">
                <a:ln>
                  <a:noFill/>
                </a:ln>
                <a:solidFill>
                  <a:srgbClr val="000000"/>
                </a:solidFill>
                <a:effectLst/>
                <a:uLnTx/>
                <a:uFillTx/>
                <a:latin typeface="Arial"/>
                <a:ea typeface="+mn-ea"/>
                <a:cs typeface="+mn-cs"/>
              </a:rPr>
              <a:t> </a:t>
            </a:r>
            <a:r>
              <a:rPr kumimoji="0" lang="it-IT" sz="1800" b="1" i="0" u="none" strike="noStrike" kern="1200" cap="none" spc="0" normalizeH="0" baseline="0" noProof="0" dirty="0" err="1">
                <a:ln>
                  <a:noFill/>
                </a:ln>
                <a:solidFill>
                  <a:srgbClr val="000000"/>
                </a:solidFill>
                <a:effectLst/>
                <a:uLnTx/>
                <a:uFillTx/>
                <a:latin typeface="Arial"/>
                <a:ea typeface="+mn-ea"/>
                <a:cs typeface="+mn-cs"/>
              </a:rPr>
              <a:t>entrepreneurs</a:t>
            </a:r>
            <a:r>
              <a:rPr kumimoji="0" lang="it-IT" sz="1800" b="1" i="0" u="none" strike="noStrike" kern="1200" cap="none" spc="0" normalizeH="0" baseline="0" noProof="0" dirty="0">
                <a:ln>
                  <a:noFill/>
                </a:ln>
                <a:solidFill>
                  <a:srgbClr val="000000"/>
                </a:solidFill>
                <a:effectLst/>
                <a:uLnTx/>
                <a:uFillTx/>
                <a:latin typeface="Arial"/>
                <a:ea typeface="+mn-ea"/>
                <a:cs typeface="+mn-cs"/>
              </a:rPr>
              <a:t> </a:t>
            </a:r>
            <a:r>
              <a:rPr kumimoji="0" lang="it-IT" sz="1800" b="1" i="0" u="none" strike="noStrike" kern="1200" cap="none" spc="0" normalizeH="0" baseline="0" noProof="0" dirty="0" err="1">
                <a:ln>
                  <a:noFill/>
                </a:ln>
                <a:solidFill>
                  <a:srgbClr val="000000"/>
                </a:solidFill>
                <a:effectLst/>
                <a:uLnTx/>
                <a:uFillTx/>
                <a:latin typeface="Arial"/>
                <a:ea typeface="+mn-ea"/>
                <a:cs typeface="+mn-cs"/>
              </a:rPr>
              <a:t>is</a:t>
            </a:r>
            <a:r>
              <a:rPr kumimoji="0" lang="it-IT" sz="1800" b="1" i="0" u="none" strike="noStrike" kern="1200" cap="none" spc="0" normalizeH="0" baseline="0" noProof="0" dirty="0">
                <a:ln>
                  <a:noFill/>
                </a:ln>
                <a:solidFill>
                  <a:srgbClr val="000000"/>
                </a:solidFill>
                <a:effectLst/>
                <a:uLnTx/>
                <a:uFillTx/>
                <a:latin typeface="Arial"/>
                <a:ea typeface="+mn-ea"/>
                <a:cs typeface="+mn-cs"/>
              </a:rPr>
              <a:t> </a:t>
            </a:r>
            <a:r>
              <a:rPr kumimoji="0" lang="it-IT" sz="1800" b="1" i="0" u="none" strike="noStrike" kern="1200" cap="none" spc="0" normalizeH="0" baseline="0" noProof="0" dirty="0" err="1">
                <a:ln>
                  <a:noFill/>
                </a:ln>
                <a:solidFill>
                  <a:srgbClr val="000000"/>
                </a:solidFill>
                <a:effectLst/>
                <a:uLnTx/>
                <a:uFillTx/>
                <a:latin typeface="Arial"/>
                <a:ea typeface="+mn-ea"/>
                <a:cs typeface="+mn-cs"/>
              </a:rPr>
              <a:t>bad</a:t>
            </a:r>
            <a:r>
              <a:rPr kumimoji="0" lang="it-IT" sz="1800" b="1" i="0" u="none" strike="noStrike" kern="1200" cap="none" spc="0" normalizeH="0" baseline="0" noProof="0" dirty="0">
                <a:ln>
                  <a:noFill/>
                </a:ln>
                <a:solidFill>
                  <a:srgbClr val="000000"/>
                </a:solidFill>
                <a:effectLst/>
                <a:uLnTx/>
                <a:uFillTx/>
                <a:latin typeface="Arial"/>
                <a:ea typeface="+mn-ea"/>
                <a:cs typeface="+mn-cs"/>
              </a:rPr>
              <a:t> public policy</a:t>
            </a:r>
            <a:r>
              <a:rPr kumimoji="0" lang="it-IT" sz="1800" b="0" i="0" u="none" strike="noStrike" kern="1200" cap="none" spc="0" normalizeH="0" baseline="0" noProof="0" dirty="0">
                <a:ln>
                  <a:noFill/>
                </a:ln>
                <a:solidFill>
                  <a:srgbClr val="000000"/>
                </a:solidFill>
                <a:effectLst/>
                <a:uLnTx/>
                <a:uFillTx/>
                <a:latin typeface="Arial"/>
                <a:ea typeface="+mn-ea"/>
                <a:cs typeface="+mn-cs"/>
              </a:rPr>
              <a:t>” (</a:t>
            </a:r>
            <a:r>
              <a:rPr kumimoji="0" lang="it-IT" sz="1800" b="0" i="1" u="none" strike="noStrike" kern="1200" cap="none" spc="0" normalizeH="0" baseline="0" noProof="0" dirty="0">
                <a:ln>
                  <a:noFill/>
                </a:ln>
                <a:solidFill>
                  <a:srgbClr val="000000"/>
                </a:solidFill>
                <a:effectLst/>
                <a:uLnTx/>
                <a:uFillTx/>
                <a:latin typeface="Arial"/>
                <a:ea typeface="+mn-ea"/>
                <a:cs typeface="+mn-cs"/>
              </a:rPr>
              <a:t>Small Business </a:t>
            </a:r>
            <a:r>
              <a:rPr kumimoji="0" lang="it-IT" sz="1800" b="0" i="1" u="none" strike="noStrike" kern="1200" cap="none" spc="0" normalizeH="0" baseline="0" noProof="0" dirty="0" err="1">
                <a:ln>
                  <a:noFill/>
                </a:ln>
                <a:solidFill>
                  <a:srgbClr val="000000"/>
                </a:solidFill>
                <a:effectLst/>
                <a:uLnTx/>
                <a:uFillTx/>
                <a:latin typeface="Arial"/>
                <a:ea typeface="+mn-ea"/>
                <a:cs typeface="+mn-cs"/>
              </a:rPr>
              <a:t>Economics</a:t>
            </a:r>
            <a:r>
              <a:rPr kumimoji="0" lang="it-IT" sz="1800" b="0" i="0" u="none" strike="noStrike" kern="1200" cap="none" spc="0" normalizeH="0" baseline="0" noProof="0" dirty="0">
                <a:ln>
                  <a:noFill/>
                </a:ln>
                <a:solidFill>
                  <a:srgbClr val="000000"/>
                </a:solidFill>
                <a:effectLst/>
                <a:uLnTx/>
                <a:uFillTx/>
                <a:latin typeface="Arial"/>
                <a:ea typeface="+mn-ea"/>
                <a:cs typeface="+mn-cs"/>
              </a:rPr>
              <a:t>, 2009, </a:t>
            </a:r>
            <a:r>
              <a:rPr kumimoji="0" lang="it-IT" sz="1800" b="0" i="0" u="none" strike="noStrike" kern="1200" cap="none" spc="0" normalizeH="0" baseline="0" noProof="0" dirty="0" err="1">
                <a:ln>
                  <a:noFill/>
                </a:ln>
                <a:solidFill>
                  <a:srgbClr val="000000"/>
                </a:solidFill>
                <a:effectLst/>
                <a:uLnTx/>
                <a:uFillTx/>
                <a:latin typeface="Arial"/>
                <a:ea typeface="+mn-ea"/>
                <a:cs typeface="+mn-cs"/>
              </a:rPr>
              <a:t>vol</a:t>
            </a:r>
            <a:r>
              <a:rPr kumimoji="0" lang="it-IT" sz="1800" b="0" i="0" u="none" strike="noStrike" kern="1200" cap="none" spc="0" normalizeH="0" baseline="0" noProof="0" dirty="0">
                <a:ln>
                  <a:noFill/>
                </a:ln>
                <a:solidFill>
                  <a:srgbClr val="000000"/>
                </a:solidFill>
                <a:effectLst/>
                <a:uLnTx/>
                <a:uFillTx/>
                <a:latin typeface="Arial"/>
                <a:ea typeface="+mn-ea"/>
                <a:cs typeface="+mn-cs"/>
              </a:rPr>
              <a:t> 33, pp. 141-149</a:t>
            </a:r>
            <a:r>
              <a:rPr kumimoji="0" lang="it-IT" sz="1800" b="0" i="0" u="none" strike="noStrike" kern="1200" cap="none" spc="0" normalizeH="0" baseline="0" noProof="0" dirty="0" smtClean="0">
                <a:ln>
                  <a:noFill/>
                </a:ln>
                <a:solidFill>
                  <a:srgbClr val="000000"/>
                </a:solidFill>
                <a:effectLst/>
                <a:uLnTx/>
                <a:uFillTx/>
                <a:latin typeface="Arial"/>
                <a:ea typeface="+mn-ea"/>
                <a:cs typeface="+mn-cs"/>
              </a:rPr>
              <a:t>). </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407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1AEA0E0-1556-45F7-B432-88137A6BE554}"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it-IT"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Text Box 2"/>
          <p:cNvSpPr txBox="1">
            <a:spLocks noChangeArrowheads="1"/>
          </p:cNvSpPr>
          <p:nvPr/>
        </p:nvSpPr>
        <p:spPr bwMode="auto">
          <a:xfrm>
            <a:off x="784860" y="392538"/>
            <a:ext cx="78486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ts val="0"/>
              </a:spcBef>
              <a:spcAft>
                <a:spcPct val="0"/>
              </a:spcAft>
              <a:buClrTx/>
              <a:buSzTx/>
              <a:buFontTx/>
              <a:buNone/>
              <a:tabLst/>
              <a:defRPr/>
            </a:pPr>
            <a:r>
              <a:rPr kumimoji="0" lang="en-US" sz="4400" b="1" i="1" u="none" strike="noStrike" kern="0" cap="none" spc="0" normalizeH="0" baseline="0" noProof="0" dirty="0" smtClean="0">
                <a:ln>
                  <a:noFill/>
                </a:ln>
                <a:solidFill>
                  <a:srgbClr val="990033"/>
                </a:solidFill>
                <a:effectLst/>
                <a:uLnTx/>
                <a:uFillTx/>
                <a:latin typeface="Times New Roman"/>
                <a:ea typeface="+mj-ea"/>
                <a:cs typeface="+mj-cs"/>
              </a:rPr>
              <a:t>Competitive selection model</a:t>
            </a:r>
          </a:p>
          <a:p>
            <a:pPr marL="0" marR="0" lvl="0" indent="0" algn="ctr" defTabSz="914400" rtl="0" eaLnBrk="0" fontAlgn="base" latinLnBrk="0" hangingPunct="0">
              <a:lnSpc>
                <a:spcPct val="100000"/>
              </a:lnSpc>
              <a:spcBef>
                <a:spcPts val="0"/>
              </a:spcBef>
              <a:spcAft>
                <a:spcPct val="0"/>
              </a:spcAft>
              <a:buClrTx/>
              <a:buSzTx/>
              <a:buFontTx/>
              <a:buNone/>
              <a:tabLst/>
              <a:defRPr/>
            </a:pPr>
            <a:r>
              <a:rPr kumimoji="0" lang="en-US" sz="4400" b="1" i="1" u="none" strike="noStrike" kern="0" cap="none" spc="0" normalizeH="0" baseline="0" noProof="0" dirty="0" smtClean="0">
                <a:ln>
                  <a:noFill/>
                </a:ln>
                <a:solidFill>
                  <a:srgbClr val="990033"/>
                </a:solidFill>
                <a:effectLst/>
                <a:uLnTx/>
                <a:uFillTx/>
                <a:latin typeface="Times New Roman"/>
                <a:ea typeface="+mj-ea"/>
                <a:cs typeface="+mj-cs"/>
              </a:rPr>
              <a:t>Jovanovich 1982, </a:t>
            </a:r>
            <a:r>
              <a:rPr kumimoji="0" lang="en-US" sz="4400" b="1" i="1" u="none" strike="noStrike" kern="0" cap="none" spc="0" normalizeH="0" baseline="0" noProof="0" dirty="0" err="1" smtClean="0">
                <a:ln>
                  <a:noFill/>
                </a:ln>
                <a:solidFill>
                  <a:srgbClr val="990033"/>
                </a:solidFill>
                <a:effectLst/>
                <a:uLnTx/>
                <a:uFillTx/>
                <a:latin typeface="Times New Roman"/>
                <a:ea typeface="+mj-ea"/>
                <a:cs typeface="+mj-cs"/>
              </a:rPr>
              <a:t>Econometrica</a:t>
            </a:r>
            <a:endParaRPr kumimoji="0" lang="en-US" sz="4400" b="1" i="1" u="none" strike="noStrike" kern="0" cap="none" spc="0" normalizeH="0" baseline="0" noProof="0" dirty="0">
              <a:ln>
                <a:noFill/>
              </a:ln>
              <a:solidFill>
                <a:srgbClr val="990033"/>
              </a:solidFill>
              <a:effectLst/>
              <a:uLnTx/>
              <a:uFillTx/>
              <a:latin typeface="Times New Roman"/>
              <a:ea typeface="+mj-ea"/>
              <a:cs typeface="+mj-cs"/>
            </a:endParaRPr>
          </a:p>
        </p:txBody>
      </p:sp>
      <mc:AlternateContent xmlns:mc="http://schemas.openxmlformats.org/markup-compatibility/2006" xmlns:a14="http://schemas.microsoft.com/office/drawing/2010/main">
        <mc:Choice Requires="a14">
          <p:sp>
            <p:nvSpPr>
              <p:cNvPr id="6" name="CasellaDiTesto 5"/>
              <p:cNvSpPr txBox="1"/>
              <p:nvPr/>
            </p:nvSpPr>
            <p:spPr>
              <a:xfrm>
                <a:off x="365760" y="2066163"/>
                <a:ext cx="8686800" cy="427226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Competitive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MKt</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where</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each</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firm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is</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characterized</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by </a:t>
                </a:r>
                <a:r>
                  <a:rPr kumimoji="0" lang="el-GR"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θ</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(estimate of the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value</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of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own</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productivity</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capability</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it-IT" sz="20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l-GR"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Π</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pq</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 </a:t>
                </a:r>
                <a14:m>
                  <m:oMath xmlns:m="http://schemas.openxmlformats.org/officeDocument/2006/math">
                    <m:f>
                      <m:f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p>
                          <m:sSup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m:rPr>
                                <m:nor/>
                              </m:rPr>
                              <a:rPr kumimoji="0" lang="it-IT" sz="2000" b="0" i="0" u="none" strike="noStrike" kern="1200" cap="none" spc="0" normalizeH="0" baseline="0" noProof="0" dirty="0">
                                <a:ln>
                                  <a:noFill/>
                                </a:ln>
                                <a:solidFill>
                                  <a:srgbClr val="000000"/>
                                </a:solidFill>
                                <a:effectLst/>
                                <a:uLnTx/>
                                <a:uFillTx/>
                                <a:latin typeface="Times New Roman" pitchFamily="18" charset="0"/>
                                <a:ea typeface="+mn-ea"/>
                                <a:cs typeface="+mn-cs"/>
                              </a:rPr>
                              <m:t>q</m:t>
                            </m:r>
                          </m:e>
                          <m:sup>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num>
                      <m:den>
                        <m:r>
                          <m:rPr>
                            <m:nor/>
                          </m:rPr>
                          <a:rPr kumimoji="0" lang="el-GR" sz="2000" b="0" i="0" u="none" strike="noStrike" kern="1200" cap="none" spc="0" normalizeH="0" baseline="0" noProof="0" dirty="0">
                            <a:ln>
                              <a:noFill/>
                            </a:ln>
                            <a:solidFill>
                              <a:srgbClr val="000000"/>
                            </a:solidFill>
                            <a:effectLst/>
                            <a:uLnTx/>
                            <a:uFillTx/>
                            <a:latin typeface="Times New Roman" pitchFamily="18" charset="0"/>
                            <a:ea typeface="+mn-ea"/>
                            <a:cs typeface="+mn-cs"/>
                          </a:rPr>
                          <m:t>θ</m:t>
                        </m:r>
                      </m:den>
                    </m:f>
                  </m:oMath>
                </a14:m>
                <a:endPar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At the beginning of each period, each firm decides whether to remain active or not. Next, active firms decide how much to produce, which they do by choosing the quantity that max profits.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1° order condition: p - </a:t>
                </a:r>
                <a14:m>
                  <m:oMath xmlns:m="http://schemas.openxmlformats.org/officeDocument/2006/math">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𝑞</m:t>
                        </m:r>
                      </m:num>
                      <m:den>
                        <m:r>
                          <m:rPr>
                            <m:nor/>
                          </m:rPr>
                          <a:rPr kumimoji="0" lang="el-GR" sz="2000" b="0" i="0" u="none" strike="noStrike" kern="1200" cap="none" spc="0" normalizeH="0" baseline="0" noProof="0" dirty="0">
                            <a:ln>
                              <a:noFill/>
                            </a:ln>
                            <a:solidFill>
                              <a:srgbClr val="000000"/>
                            </a:solidFill>
                            <a:effectLst/>
                            <a:uLnTx/>
                            <a:uFillTx/>
                            <a:latin typeface="Times New Roman" pitchFamily="18" charset="0"/>
                            <a:ea typeface="+mn-ea"/>
                            <a:cs typeface="+mn-cs"/>
                          </a:rPr>
                          <m:t>θ</m:t>
                        </m:r>
                      </m:den>
                    </m:f>
                  </m:oMath>
                </a14:m>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 0; so:  </a:t>
                </a:r>
                <a:r>
                  <a:rPr kumimoji="0" lang="en-US"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q* = </a:t>
                </a:r>
                <a14:m>
                  <m:oMath xmlns:m="http://schemas.openxmlformats.org/officeDocument/2006/math">
                    <m:f>
                      <m:fPr>
                        <m:ctrlPr>
                          <a:rPr kumimoji="0" lang="en-US" sz="20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0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num>
                      <m:den>
                        <m:r>
                          <a:rPr kumimoji="0" lang="it-IT" sz="20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𝟐</m:t>
                        </m:r>
                      </m:den>
                    </m:f>
                  </m:oMath>
                </a14:m>
                <a:r>
                  <a:rPr kumimoji="0" lang="en-US"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p </a:t>
                </a:r>
                <a:r>
                  <a:rPr kumimoji="0" lang="el-GR"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θ</a:t>
                </a:r>
                <a:endParaRPr kumimoji="0" lang="it-IT" sz="2000" b="1" i="0" u="none" strike="noStrike" kern="1200" cap="none" spc="0" normalizeH="0" baseline="0" noProof="0" dirty="0" smtClean="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it-IT" sz="20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Maximum profit </a:t>
                </a:r>
                <a:r>
                  <a:rPr kumimoji="0" lang="it-IT"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levels</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el-GR"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Π</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 </a:t>
                </a:r>
                <a14:m>
                  <m:oMath xmlns:m="http://schemas.openxmlformats.org/officeDocument/2006/math">
                    <m:f>
                      <m:f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den>
                    </m:f>
                  </m:oMath>
                </a14:m>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14:m>
                  <m:oMath xmlns:m="http://schemas.openxmlformats.org/officeDocument/2006/math">
                    <m:sSup>
                      <m:sSupPr>
                        <m:ctrlPr>
                          <a:rPr kumimoji="0" lang="it-IT" sz="20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sSupPr>
                      <m:e>
                        <m:r>
                          <a:rPr kumimoji="0" lang="it-IT" sz="20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𝑝</m:t>
                        </m:r>
                      </m:e>
                      <m:sup>
                        <m:r>
                          <a:rPr kumimoji="0" lang="it-IT" sz="20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m:t>
                        </m:r>
                      </m:sup>
                    </m:sSup>
                  </m:oMath>
                </a14:m>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14:m>
                  <m:oMath xmlns:m="http://schemas.openxmlformats.org/officeDocument/2006/math">
                    <m:r>
                      <m:rPr>
                        <m:nor/>
                      </m:rPr>
                      <a:rPr kumimoji="0" lang="el-GR" sz="2000" b="0" i="0" u="none" strike="noStrike" kern="1200" cap="none" spc="0" normalizeH="0" baseline="0" noProof="0" dirty="0">
                        <a:ln>
                          <a:noFill/>
                        </a:ln>
                        <a:solidFill>
                          <a:srgbClr val="000000"/>
                        </a:solidFill>
                        <a:effectLst/>
                        <a:uLnTx/>
                        <a:uFillTx/>
                        <a:latin typeface="Times New Roman" pitchFamily="18" charset="0"/>
                        <a:ea typeface="+mn-ea"/>
                        <a:cs typeface="+mn-cs"/>
                      </a:rPr>
                      <m:t>θ</m:t>
                    </m:r>
                    <m:r>
                      <a:rPr kumimoji="0" lang="el-GR"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oMath>
                </a14:m>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14:m>
                  <m:oMath xmlns:m="http://schemas.openxmlformats.org/officeDocument/2006/math">
                    <m:sSup>
                      <m:sSup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num>
                          <m:den>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den>
                        </m:f>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r>
                          <m:rPr>
                            <m:nor/>
                          </m:rPr>
                          <a:rPr kumimoji="0" lang="el-GR" sz="2000" b="0" i="0" u="none" strike="noStrike" kern="1200" cap="none" spc="0" normalizeH="0" baseline="0" noProof="0" dirty="0">
                            <a:ln>
                              <a:noFill/>
                            </a:ln>
                            <a:solidFill>
                              <a:srgbClr val="000000"/>
                            </a:solidFill>
                            <a:effectLst/>
                            <a:uLnTx/>
                            <a:uFillTx/>
                            <a:latin typeface="Times New Roman" pitchFamily="18" charset="0"/>
                            <a:ea typeface="+mn-ea"/>
                            <a:cs typeface="+mn-cs"/>
                          </a:rPr>
                          <m:t>θ</m:t>
                        </m:r>
                        <m:r>
                          <a:rPr kumimoji="0" lang="it-IT"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e>
                      <m:sup>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oMath>
                </a14:m>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el-GR" sz="2000" b="0" i="0" u="none" strike="noStrike" kern="1200" cap="none" spc="0" normalizeH="0" baseline="0" noProof="0" dirty="0">
                    <a:ln>
                      <a:noFill/>
                    </a:ln>
                    <a:solidFill>
                      <a:srgbClr val="000000"/>
                    </a:solidFill>
                    <a:effectLst/>
                    <a:uLnTx/>
                    <a:uFillTx/>
                    <a:latin typeface="Times New Roman" pitchFamily="18" charset="0"/>
                    <a:ea typeface="+mn-ea"/>
                    <a:cs typeface="+mn-cs"/>
                  </a:rPr>
                  <a:t>θ</a:t>
                </a:r>
                <a:r>
                  <a:rPr kumimoji="0" lang="it-IT" sz="20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it-IT"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so: </a:t>
                </a:r>
                <a:r>
                  <a:rPr kumimoji="0" lang="el-GR"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Π</a:t>
                </a:r>
                <a:r>
                  <a:rPr kumimoji="0" lang="it-IT"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2000" b="1" i="0" u="none" strike="noStrike" kern="1200" cap="none" spc="0" normalizeH="0" baseline="0" noProof="0" dirty="0">
                    <a:ln>
                      <a:noFill/>
                    </a:ln>
                    <a:solidFill>
                      <a:srgbClr val="000000"/>
                    </a:solidFill>
                    <a:effectLst/>
                    <a:uLnTx/>
                    <a:uFillTx/>
                    <a:latin typeface="Times New Roman" pitchFamily="18" charset="0"/>
                    <a:ea typeface="+mn-ea"/>
                    <a:cs typeface="+mn-cs"/>
                  </a:rPr>
                  <a:t>= </a:t>
                </a:r>
                <a14:m>
                  <m:oMath xmlns:m="http://schemas.openxmlformats.org/officeDocument/2006/math">
                    <m:f>
                      <m:fPr>
                        <m:ctrlPr>
                          <a:rPr kumimoji="0" lang="it-IT"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it-IT"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𝟏</m:t>
                        </m:r>
                      </m:num>
                      <m:den>
                        <m:r>
                          <a:rPr kumimoji="0" lang="it-IT" sz="20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𝟒</m:t>
                        </m:r>
                      </m:den>
                    </m:f>
                  </m:oMath>
                </a14:m>
                <a:r>
                  <a:rPr kumimoji="0" lang="it-IT" sz="2000" b="1" i="0" u="none" strike="noStrike" kern="1200" cap="none" spc="0" normalizeH="0" baseline="0" noProof="0" dirty="0">
                    <a:ln>
                      <a:noFill/>
                    </a:ln>
                    <a:solidFill>
                      <a:srgbClr val="000000"/>
                    </a:solidFill>
                    <a:effectLst/>
                    <a:uLnTx/>
                    <a:uFillTx/>
                    <a:latin typeface="Times New Roman" pitchFamily="18" charset="0"/>
                    <a:ea typeface="+mn-ea"/>
                    <a:cs typeface="+mn-cs"/>
                  </a:rPr>
                  <a:t> </a:t>
                </a:r>
                <a14:m>
                  <m:oMath xmlns:m="http://schemas.openxmlformats.org/officeDocument/2006/math">
                    <m:sSup>
                      <m:sSupPr>
                        <m:ctrlPr>
                          <a:rPr kumimoji="0" lang="it-IT" sz="20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sSupPr>
                      <m:e>
                        <m:r>
                          <a:rPr kumimoji="0" lang="it-IT" sz="20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𝒑</m:t>
                        </m:r>
                      </m:e>
                      <m:sup>
                        <m:r>
                          <a:rPr kumimoji="0" lang="it-IT" sz="20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𝟐</m:t>
                        </m:r>
                      </m:sup>
                    </m:sSup>
                  </m:oMath>
                </a14:m>
                <a:r>
                  <a:rPr kumimoji="0" lang="it-IT" sz="2000" b="1" i="0" u="none" strike="noStrike" kern="1200" cap="none" spc="0" normalizeH="0" baseline="0" noProof="0" dirty="0">
                    <a:ln>
                      <a:noFill/>
                    </a:ln>
                    <a:solidFill>
                      <a:srgbClr val="000000"/>
                    </a:solidFill>
                    <a:effectLst/>
                    <a:uLnTx/>
                    <a:uFillTx/>
                    <a:latin typeface="Times New Roman" pitchFamily="18" charset="0"/>
                    <a:ea typeface="+mn-ea"/>
                    <a:cs typeface="+mn-cs"/>
                  </a:rPr>
                  <a:t> </a:t>
                </a:r>
                <a14:m>
                  <m:oMath xmlns:m="http://schemas.openxmlformats.org/officeDocument/2006/math">
                    <m:r>
                      <m:rPr>
                        <m:nor/>
                      </m:rPr>
                      <a:rPr kumimoji="0" lang="el-GR" sz="2000" b="1" i="0" u="none" strike="noStrike" kern="1200" cap="none" spc="0" normalizeH="0" baseline="0" noProof="0" dirty="0">
                        <a:ln>
                          <a:noFill/>
                        </a:ln>
                        <a:solidFill>
                          <a:srgbClr val="000000"/>
                        </a:solidFill>
                        <a:effectLst/>
                        <a:uLnTx/>
                        <a:uFillTx/>
                        <a:latin typeface="Times New Roman" pitchFamily="18" charset="0"/>
                        <a:ea typeface="+mn-ea"/>
                        <a:cs typeface="+mn-cs"/>
                      </a:rPr>
                      <m:t>θ</m:t>
                    </m:r>
                    <m:r>
                      <a:rPr kumimoji="0" lang="el-GR" sz="20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oMath>
                </a14:m>
                <a:endParaRPr kumimoji="0" lang="en-US" sz="20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mc:Choice>
        <mc:Fallback xmlns="">
          <p:sp>
            <p:nvSpPr>
              <p:cNvPr id="6" name="CasellaDiTesto 5"/>
              <p:cNvSpPr txBox="1">
                <a:spLocks noRot="1" noChangeAspect="1" noMove="1" noResize="1" noEditPoints="1" noAdjustHandles="1" noChangeArrowheads="1" noChangeShapeType="1" noTextEdit="1"/>
              </p:cNvSpPr>
              <p:nvPr/>
            </p:nvSpPr>
            <p:spPr>
              <a:xfrm>
                <a:off x="365760" y="2066163"/>
                <a:ext cx="8686800" cy="4272260"/>
              </a:xfrm>
              <a:prstGeom prst="rect">
                <a:avLst/>
              </a:prstGeom>
              <a:blipFill>
                <a:blip r:embed="rId2"/>
                <a:stretch>
                  <a:fillRect l="-702" t="-856" r="-632"/>
                </a:stretch>
              </a:blipFill>
            </p:spPr>
            <p:txBody>
              <a:bodyPr/>
              <a:lstStyle/>
              <a:p>
                <a:r>
                  <a:rPr lang="en-US">
                    <a:noFill/>
                  </a:rPr>
                  <a:t> </a:t>
                </a:r>
              </a:p>
            </p:txBody>
          </p:sp>
        </mc:Fallback>
      </mc:AlternateContent>
      <p:sp>
        <p:nvSpPr>
          <p:cNvPr id="2" name="CasellaDiTesto 1"/>
          <p:cNvSpPr txBox="1"/>
          <p:nvPr/>
        </p:nvSpPr>
        <p:spPr>
          <a:xfrm>
            <a:off x="62048" y="165463"/>
            <a:ext cx="1323703" cy="646331"/>
          </a:xfrm>
          <a:prstGeom prst="rect">
            <a:avLst/>
          </a:prstGeom>
          <a:solidFill>
            <a:srgbClr val="FFC000"/>
          </a:solidFill>
          <a:ln>
            <a:solidFill>
              <a:srgbClr val="FFFF00"/>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Times New Roman"/>
                <a:ea typeface="+mn-ea"/>
                <a:cs typeface="+mn-cs"/>
              </a:rPr>
              <a:t>From Lecture 3</a:t>
            </a:r>
            <a:endParaRPr kumimoji="0" lang="en-US" sz="1800" b="0"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1493049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p:cNvSpPr>
            <a:spLocks noGrp="1"/>
          </p:cNvSpPr>
          <p:nvPr>
            <p:ph type="sldNum" sz="quarter" idx="10"/>
          </p:nvPr>
        </p:nvSpPr>
        <p:spPr/>
        <p:txBody>
          <a:bodyPr/>
          <a:lstStyle/>
          <a:p>
            <a:pPr marL="0" marR="0" lvl="0" indent="0" algn="r" defTabSz="457200" rtl="0" eaLnBrk="0" fontAlgn="auto" latinLnBrk="0" hangingPunct="0">
              <a:lnSpc>
                <a:spcPct val="100000"/>
              </a:lnSpc>
              <a:spcBef>
                <a:spcPct val="20000"/>
              </a:spcBef>
              <a:spcAft>
                <a:spcPts val="0"/>
              </a:spcAft>
              <a:buClrTx/>
              <a:buSzTx/>
              <a:buFontTx/>
              <a:buNone/>
              <a:tabLst/>
              <a:defRPr/>
            </a:pPr>
            <a:fld id="{C3EBB8D0-952A-45E2-AA9B-63A7BFCBFEBA}" type="slidenum">
              <a:rPr kumimoji="0" lang="it-IT" sz="1600" b="0"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457200" rtl="0" eaLnBrk="0" fontAlgn="auto" latinLnBrk="0" hangingPunct="0">
                <a:lnSpc>
                  <a:spcPct val="100000"/>
                </a:lnSpc>
                <a:spcBef>
                  <a:spcPct val="20000"/>
                </a:spcBef>
                <a:spcAft>
                  <a:spcPts val="0"/>
                </a:spcAft>
                <a:buClrTx/>
                <a:buSzTx/>
                <a:buFontTx/>
                <a:buNone/>
                <a:tabLst/>
                <a:defRPr/>
              </a:pPr>
              <a:t>16</a:t>
            </a:fld>
            <a:endParaRPr kumimoji="0" lang="it-IT" sz="1600" b="0" i="0" u="none" strike="noStrike" kern="1200" cap="none" spc="0" normalizeH="0" baseline="0" noProof="0">
              <a:ln>
                <a:noFill/>
              </a:ln>
              <a:solidFill>
                <a:srgbClr val="FF9900"/>
              </a:solidFill>
              <a:effectLst/>
              <a:uLnTx/>
              <a:uFillTx/>
              <a:latin typeface="Arial" charset="0"/>
              <a:ea typeface="+mn-ea"/>
              <a:cs typeface="+mn-cs"/>
            </a:endParaRPr>
          </a:p>
        </p:txBody>
      </p:sp>
      <p:sp>
        <p:nvSpPr>
          <p:cNvPr id="4" name="Titolo 1"/>
          <p:cNvSpPr>
            <a:spLocks noGrp="1"/>
          </p:cNvSpPr>
          <p:nvPr>
            <p:ph type="title"/>
          </p:nvPr>
        </p:nvSpPr>
        <p:spPr/>
        <p:txBody>
          <a:bodyPr/>
          <a:lstStyle/>
          <a:p>
            <a:r>
              <a:rPr lang="en-US" dirty="0" smtClean="0"/>
              <a:t>Policy intervention: 3</a:t>
            </a:r>
            <a:endParaRPr lang="en-US" dirty="0"/>
          </a:p>
        </p:txBody>
      </p:sp>
      <p:sp>
        <p:nvSpPr>
          <p:cNvPr id="5" name="CasellaDiTesto 4"/>
          <p:cNvSpPr txBox="1"/>
          <p:nvPr/>
        </p:nvSpPr>
        <p:spPr>
          <a:xfrm>
            <a:off x="145041" y="1022565"/>
            <a:ext cx="8823468"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Several recent interventions (especially after the Great Financial Crisis) try to stimulate “innovative” entrepreneurship with the tendency to overarch all these measures under a unique coherent umbrella (as a proper industrial policy should do).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smtClean="0">
                <a:ln>
                  <a:noFill/>
                </a:ln>
                <a:solidFill>
                  <a:srgbClr val="000000"/>
                </a:solidFill>
                <a:effectLst/>
                <a:uLnTx/>
                <a:uFillTx/>
                <a:latin typeface="Arial"/>
                <a:ea typeface="+mn-ea"/>
                <a:cs typeface="+mn-cs"/>
              </a:rPr>
              <a:t>We have seen the blossom of </a:t>
            </a:r>
            <a:r>
              <a:rPr kumimoji="0" lang="en-US" sz="1800" b="0" i="1" u="sng" strike="noStrike" kern="1200" cap="none" spc="0" normalizeH="0" baseline="0" noProof="0" dirty="0" smtClean="0">
                <a:ln>
                  <a:noFill/>
                </a:ln>
                <a:solidFill>
                  <a:srgbClr val="000000"/>
                </a:solidFill>
                <a:effectLst/>
                <a:uLnTx/>
                <a:uFillTx/>
                <a:latin typeface="Arial"/>
                <a:ea typeface="+mn-ea"/>
                <a:cs typeface="+mn-cs"/>
              </a:rPr>
              <a:t>Startup Acts </a:t>
            </a:r>
            <a:r>
              <a:rPr kumimoji="0" lang="en-US" sz="1800" b="0" i="0" u="sng" strike="noStrike" kern="1200" cap="none" spc="0" normalizeH="0" baseline="0" noProof="0" dirty="0" smtClean="0">
                <a:ln>
                  <a:noFill/>
                </a:ln>
                <a:solidFill>
                  <a:srgbClr val="000000"/>
                </a:solidFill>
                <a:effectLst/>
                <a:uLnTx/>
                <a:uFillTx/>
                <a:latin typeface="Arial"/>
                <a:ea typeface="+mn-ea"/>
                <a:cs typeface="+mn-cs"/>
              </a:rPr>
              <a:t>around the world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u="sng" noProof="0" dirty="0" smtClean="0">
                <a:solidFill>
                  <a:srgbClr val="000000"/>
                </a:solidFill>
                <a:latin typeface="Arial"/>
              </a:rPr>
              <a:t>See Audretsch et al., 2020 for a review in Research Policy, 2020, 49, article 104027</a:t>
            </a:r>
            <a:endParaRPr kumimoji="0" lang="en-US" sz="1800" b="0" i="0" u="sng"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32" y="3194904"/>
            <a:ext cx="4130480" cy="2888165"/>
          </a:xfrm>
          <a:prstGeom prst="rect">
            <a:avLst/>
          </a:prstGeom>
        </p:spPr>
      </p:pic>
      <p:sp>
        <p:nvSpPr>
          <p:cNvPr id="7" name="Segnaposto contenuto 3"/>
          <p:cNvSpPr txBox="1">
            <a:spLocks/>
          </p:cNvSpPr>
          <p:nvPr/>
        </p:nvSpPr>
        <p:spPr>
          <a:xfrm>
            <a:off x="4850676" y="3273141"/>
            <a:ext cx="3892730" cy="2905411"/>
          </a:xfrm>
          <a:prstGeom prst="rect">
            <a:avLst/>
          </a:prstGeom>
          <a:solidFill>
            <a:sysClr val="window" lastClr="FFFFFF"/>
          </a:solidFill>
          <a:ln>
            <a:solidFill>
              <a:srgbClr val="00B0F0"/>
            </a:solidFill>
          </a:ln>
        </p:spPr>
        <p:txBody>
          <a:bodyPr vert="horz" wrap="square" lIns="91440" tIns="45720" rIns="91440" bIns="45720" rtlCol="0">
            <a:spAutoFit/>
          </a:bodyPr>
          <a:lst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prstClr val="black"/>
                </a:solidFill>
                <a:effectLst/>
                <a:uLnTx/>
                <a:uFillTx/>
                <a:latin typeface="Arial"/>
                <a:ea typeface="+mn-ea"/>
                <a:cs typeface="Arial"/>
              </a:rPr>
              <a:t>Startup </a:t>
            </a:r>
            <a:r>
              <a:rPr kumimoji="0" lang="en-US" sz="2200" b="0" i="1" u="none" strike="noStrike" kern="1200" cap="none" spc="0" normalizeH="0" baseline="0" noProof="0" dirty="0" smtClean="0">
                <a:ln>
                  <a:noFill/>
                </a:ln>
                <a:solidFill>
                  <a:prstClr val="black"/>
                </a:solidFill>
                <a:effectLst/>
                <a:uLnTx/>
                <a:uFillTx/>
                <a:latin typeface="Arial"/>
                <a:ea typeface="+mn-ea"/>
                <a:cs typeface="Arial"/>
              </a:rPr>
              <a:t>America</a:t>
            </a:r>
          </a:p>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200" b="0" i="0" u="none" strike="noStrike" kern="1200" cap="none" spc="0" normalizeH="0" baseline="0" noProof="0" dirty="0" smtClean="0">
                <a:ln>
                  <a:noFill/>
                </a:ln>
                <a:solidFill>
                  <a:prstClr val="black"/>
                </a:solidFill>
                <a:effectLst/>
                <a:uLnTx/>
                <a:uFillTx/>
                <a:latin typeface="Arial"/>
                <a:ea typeface="+mn-ea"/>
                <a:cs typeface="Arial"/>
              </a:rPr>
              <a:t>•  </a:t>
            </a:r>
            <a:r>
              <a:rPr kumimoji="0" lang="en-US" sz="2200" b="0" i="1" u="none" strike="noStrike" kern="1200" cap="none" spc="0" normalizeH="0" baseline="0" noProof="0" dirty="0" err="1" smtClean="0">
                <a:ln>
                  <a:noFill/>
                </a:ln>
                <a:solidFill>
                  <a:prstClr val="black"/>
                </a:solidFill>
                <a:effectLst/>
                <a:uLnTx/>
                <a:uFillTx/>
                <a:latin typeface="Arial"/>
                <a:ea typeface="+mn-ea"/>
                <a:cs typeface="Arial"/>
              </a:rPr>
              <a:t>Gründerland</a:t>
            </a:r>
            <a:r>
              <a:rPr kumimoji="0" lang="en-US" sz="2200" b="0" i="1" u="none" strike="noStrike" kern="1200" cap="none" spc="0" normalizeH="0" baseline="0" noProof="0" dirty="0" smtClean="0">
                <a:ln>
                  <a:noFill/>
                </a:ln>
                <a:solidFill>
                  <a:prstClr val="black"/>
                </a:solidFill>
                <a:effectLst/>
                <a:uLnTx/>
                <a:uFillTx/>
                <a:latin typeface="Arial"/>
                <a:ea typeface="+mn-ea"/>
                <a:cs typeface="Arial"/>
              </a:rPr>
              <a:t> </a:t>
            </a:r>
            <a:r>
              <a:rPr kumimoji="0" lang="en-US" sz="2200" b="0" i="1" u="none" strike="noStrike" kern="1200" cap="none" spc="0" normalizeH="0" baseline="0" noProof="0" dirty="0">
                <a:ln>
                  <a:noFill/>
                </a:ln>
                <a:solidFill>
                  <a:prstClr val="black"/>
                </a:solidFill>
                <a:effectLst/>
                <a:uLnTx/>
                <a:uFillTx/>
                <a:latin typeface="Arial"/>
                <a:ea typeface="+mn-ea"/>
                <a:cs typeface="Arial"/>
              </a:rPr>
              <a:t>Deutschland</a:t>
            </a:r>
          </a:p>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200" b="0" i="0" u="none" strike="noStrike" kern="1200" cap="none" spc="0" normalizeH="0" baseline="0" noProof="0" dirty="0">
                <a:ln>
                  <a:noFill/>
                </a:ln>
                <a:solidFill>
                  <a:prstClr val="black"/>
                </a:solidFill>
                <a:effectLst/>
                <a:uLnTx/>
                <a:uFillTx/>
                <a:latin typeface="Arial"/>
                <a:ea typeface="+mn-ea"/>
                <a:cs typeface="Arial"/>
              </a:rPr>
              <a:t>• </a:t>
            </a:r>
            <a:r>
              <a:rPr kumimoji="0" lang="en-US" sz="2200" b="0" i="0" u="none" strike="noStrike" kern="1200" cap="none" spc="0" normalizeH="0" baseline="0" noProof="0" dirty="0" smtClean="0">
                <a:ln>
                  <a:noFill/>
                </a:ln>
                <a:solidFill>
                  <a:prstClr val="black"/>
                </a:solidFill>
                <a:effectLst/>
                <a:uLnTx/>
                <a:uFillTx/>
                <a:latin typeface="Arial"/>
                <a:ea typeface="+mn-ea"/>
                <a:cs typeface="Arial"/>
              </a:rPr>
              <a:t> </a:t>
            </a:r>
            <a:r>
              <a:rPr kumimoji="0" lang="en-US" sz="2200" b="0" i="1" u="none" strike="noStrike" kern="1200" cap="none" spc="0" normalizeH="0" baseline="0" noProof="0" dirty="0" smtClean="0">
                <a:ln>
                  <a:noFill/>
                </a:ln>
                <a:solidFill>
                  <a:prstClr val="black"/>
                </a:solidFill>
                <a:effectLst/>
                <a:uLnTx/>
                <a:uFillTx/>
                <a:latin typeface="Arial"/>
                <a:ea typeface="+mn-ea"/>
                <a:cs typeface="Arial"/>
              </a:rPr>
              <a:t>Startup </a:t>
            </a:r>
            <a:r>
              <a:rPr kumimoji="0" lang="en-US" sz="2200" b="0" i="1" u="none" strike="noStrike" kern="1200" cap="none" spc="0" normalizeH="0" baseline="0" noProof="0" dirty="0">
                <a:ln>
                  <a:noFill/>
                </a:ln>
                <a:solidFill>
                  <a:prstClr val="black"/>
                </a:solidFill>
                <a:effectLst/>
                <a:uLnTx/>
                <a:uFillTx/>
                <a:latin typeface="Arial"/>
                <a:ea typeface="+mn-ea"/>
                <a:cs typeface="Arial"/>
              </a:rPr>
              <a:t>Visa Canada</a:t>
            </a:r>
          </a:p>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200" b="0" i="0" u="none" strike="noStrike" kern="1200" cap="none" spc="0" normalizeH="0" baseline="0" noProof="0" dirty="0">
                <a:ln>
                  <a:noFill/>
                </a:ln>
                <a:solidFill>
                  <a:prstClr val="black"/>
                </a:solidFill>
                <a:effectLst/>
                <a:uLnTx/>
                <a:uFillTx/>
                <a:latin typeface="Arial"/>
                <a:ea typeface="+mn-ea"/>
                <a:cs typeface="Arial"/>
              </a:rPr>
              <a:t>• </a:t>
            </a:r>
            <a:r>
              <a:rPr kumimoji="0" lang="en-US" sz="2200" b="0" i="0" u="none" strike="noStrike" kern="1200" cap="none" spc="0" normalizeH="0" baseline="0" noProof="0" dirty="0" smtClean="0">
                <a:ln>
                  <a:noFill/>
                </a:ln>
                <a:solidFill>
                  <a:prstClr val="black"/>
                </a:solidFill>
                <a:effectLst/>
                <a:uLnTx/>
                <a:uFillTx/>
                <a:latin typeface="Arial"/>
                <a:ea typeface="+mn-ea"/>
                <a:cs typeface="Arial"/>
              </a:rPr>
              <a:t> </a:t>
            </a:r>
            <a:r>
              <a:rPr kumimoji="0" lang="en-US" sz="2200" b="0" i="1" u="none" strike="noStrike" kern="1200" cap="none" spc="0" normalizeH="0" baseline="0" noProof="0" dirty="0" smtClean="0">
                <a:ln>
                  <a:noFill/>
                </a:ln>
                <a:solidFill>
                  <a:prstClr val="black"/>
                </a:solidFill>
                <a:effectLst/>
                <a:uLnTx/>
                <a:uFillTx/>
                <a:latin typeface="Arial"/>
                <a:ea typeface="+mn-ea"/>
                <a:cs typeface="Arial"/>
              </a:rPr>
              <a:t>Innovation Britain</a:t>
            </a:r>
          </a:p>
          <a:p>
            <a:pPr marL="342900" marR="0" lvl="0" indent="-34290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smtClean="0">
                <a:ln>
                  <a:noFill/>
                </a:ln>
                <a:solidFill>
                  <a:prstClr val="black"/>
                </a:solidFill>
                <a:effectLst/>
                <a:uLnTx/>
                <a:uFillTx/>
                <a:latin typeface="Arial"/>
                <a:ea typeface="+mn-ea"/>
                <a:cs typeface="Arial"/>
              </a:rPr>
              <a:t>Italian Start-up Act</a:t>
            </a:r>
          </a:p>
          <a:p>
            <a:pPr marL="342900" marR="0" lvl="0" indent="-34290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smtClean="0">
                <a:ln>
                  <a:noFill/>
                </a:ln>
                <a:solidFill>
                  <a:prstClr val="black"/>
                </a:solidFill>
                <a:effectLst/>
                <a:uLnTx/>
                <a:uFillTx/>
                <a:latin typeface="Arial"/>
                <a:ea typeface="+mn-ea"/>
                <a:cs typeface="Arial"/>
              </a:rPr>
              <a:t>………</a:t>
            </a:r>
            <a:endParaRPr kumimoji="0" lang="en-US" sz="2200" b="0" i="0" u="none" strike="noStrike" kern="1200" cap="none" spc="0" normalizeH="0" baseline="0" noProof="0" dirty="0">
              <a:ln>
                <a:noFill/>
              </a:ln>
              <a:solidFill>
                <a:prstClr val="black"/>
              </a:solidFill>
              <a:effectLst/>
              <a:uLnTx/>
              <a:uFillTx/>
              <a:latin typeface="Arial"/>
              <a:ea typeface="+mn-ea"/>
              <a:cs typeface="Arial"/>
            </a:endParaRPr>
          </a:p>
          <a:p>
            <a:pPr marL="0" marR="0" lvl="1"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smtClean="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4242787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Italian case</a:t>
            </a:r>
            <a:endParaRPr lang="en-US" dirty="0"/>
          </a:p>
        </p:txBody>
      </p:sp>
      <p:sp>
        <p:nvSpPr>
          <p:cNvPr id="12" name="Segnaposto contenuto 2"/>
          <p:cNvSpPr>
            <a:spLocks noGrp="1"/>
          </p:cNvSpPr>
          <p:nvPr>
            <p:ph idx="1"/>
          </p:nvPr>
        </p:nvSpPr>
        <p:spPr>
          <a:xfrm>
            <a:off x="123945" y="1226256"/>
            <a:ext cx="8884797" cy="5250817"/>
          </a:xfrm>
        </p:spPr>
        <p:txBody>
          <a:bodyPr>
            <a:normAutofit/>
          </a:bodyPr>
          <a:lstStyle/>
          <a:p>
            <a:pPr marL="354013" indent="-354013">
              <a:buFont typeface="Arial"/>
              <a:buChar char="•"/>
            </a:pPr>
            <a:r>
              <a:rPr lang="en-US" dirty="0">
                <a:sym typeface="Wingdings"/>
              </a:rPr>
              <a:t>Regulatory change in Italy (2012) – “</a:t>
            </a:r>
            <a:r>
              <a:rPr lang="en-US" u="sng" dirty="0">
                <a:sym typeface="Wingdings"/>
              </a:rPr>
              <a:t>The Startup Act” </a:t>
            </a:r>
            <a:r>
              <a:rPr lang="en-US" dirty="0">
                <a:sym typeface="Wingdings"/>
              </a:rPr>
              <a:t>intended to spark the national innovation </a:t>
            </a:r>
            <a:r>
              <a:rPr lang="en-US" dirty="0" smtClean="0">
                <a:sym typeface="Wingdings"/>
              </a:rPr>
              <a:t>ecosystem.</a:t>
            </a:r>
            <a:endParaRPr lang="en-US" dirty="0">
              <a:sym typeface="Wingdings"/>
            </a:endParaRPr>
          </a:p>
          <a:p>
            <a:pPr marL="354013" indent="-354013">
              <a:buFont typeface="Arial"/>
              <a:buChar char="•"/>
            </a:pPr>
            <a:r>
              <a:rPr lang="en-US" dirty="0" smtClean="0">
                <a:sym typeface="Wingdings"/>
              </a:rPr>
              <a:t>Targeted </a:t>
            </a:r>
            <a:r>
              <a:rPr lang="en-US" u="sng" dirty="0" smtClean="0">
                <a:sym typeface="Wingdings"/>
              </a:rPr>
              <a:t>Young Innovative Companies </a:t>
            </a:r>
            <a:r>
              <a:rPr lang="en-US" dirty="0" smtClean="0">
                <a:sym typeface="Wingdings"/>
              </a:rPr>
              <a:t>(YICs, aka “Innovative Startups”). </a:t>
            </a:r>
          </a:p>
          <a:p>
            <a:pPr marL="354013" indent="-354013">
              <a:buFont typeface="Arial"/>
              <a:buChar char="•"/>
            </a:pPr>
            <a:r>
              <a:rPr lang="en-US" u="sng" dirty="0" smtClean="0">
                <a:sym typeface="Wingdings"/>
              </a:rPr>
              <a:t>Requirements</a:t>
            </a:r>
            <a:r>
              <a:rPr lang="en-US" dirty="0" smtClean="0">
                <a:sym typeface="Wingdings"/>
              </a:rPr>
              <a:t>:</a:t>
            </a:r>
          </a:p>
          <a:p>
            <a:pPr marL="720725" lvl="1" indent="-368300">
              <a:buFont typeface="Arial"/>
              <a:buChar char="•"/>
            </a:pPr>
            <a:r>
              <a:rPr lang="en-US" sz="2000" dirty="0" smtClean="0"/>
              <a:t>&lt;5 years old, </a:t>
            </a:r>
          </a:p>
          <a:p>
            <a:pPr marL="720725" lvl="1" indent="-368300">
              <a:buFont typeface="Arial"/>
              <a:buChar char="•"/>
            </a:pPr>
            <a:r>
              <a:rPr lang="en-US" sz="2000" dirty="0" smtClean="0"/>
              <a:t>&lt;€ 5m annual sales, </a:t>
            </a:r>
          </a:p>
          <a:p>
            <a:pPr marL="720725" lvl="1" indent="-368300">
              <a:buFont typeface="Arial"/>
              <a:buChar char="•"/>
            </a:pPr>
            <a:r>
              <a:rPr lang="en-US" sz="2000" dirty="0" smtClean="0"/>
              <a:t>Not listed, </a:t>
            </a:r>
          </a:p>
          <a:p>
            <a:pPr marL="720725" lvl="1" indent="-368300">
              <a:buFont typeface="Arial"/>
              <a:buChar char="•"/>
            </a:pPr>
            <a:r>
              <a:rPr lang="en-US" sz="2000" dirty="0" smtClean="0"/>
              <a:t>No corporate spin-off,</a:t>
            </a:r>
          </a:p>
          <a:p>
            <a:pPr marL="720725" lvl="1" indent="-368300">
              <a:buFont typeface="Arial"/>
              <a:buChar char="•"/>
            </a:pPr>
            <a:r>
              <a:rPr lang="en-US" sz="2000" dirty="0" smtClean="0"/>
              <a:t>Innovative: </a:t>
            </a:r>
          </a:p>
          <a:p>
            <a:pPr marL="1120775" lvl="2" indent="-368300"/>
            <a:r>
              <a:rPr lang="en-US" sz="1800" dirty="0" smtClean="0"/>
              <a:t>Tangible IP rights (e.g. patent, license); </a:t>
            </a:r>
          </a:p>
          <a:p>
            <a:pPr marL="1120775" lvl="2" indent="-368300"/>
            <a:r>
              <a:rPr lang="en-US" sz="1800" dirty="0" smtClean="0"/>
              <a:t>R&amp;D investments &gt;15% of the revenues or costs (if revenues not present); </a:t>
            </a:r>
          </a:p>
          <a:p>
            <a:pPr marL="1120775" lvl="2" indent="-368300"/>
            <a:r>
              <a:rPr lang="en-US" sz="1800" dirty="0" smtClean="0"/>
              <a:t>&gt;1/3 of employees/founders must hold a PhD or &gt;2/3 must have a master degree.</a:t>
            </a:r>
            <a:r>
              <a:rPr lang="en-HK" sz="1800" dirty="0" smtClean="0"/>
              <a:t> </a:t>
            </a:r>
          </a:p>
        </p:txBody>
      </p:sp>
      <p:sp>
        <p:nvSpPr>
          <p:cNvPr id="5" name="Slide Number Placeholder 4"/>
          <p:cNvSpPr>
            <a:spLocks noGrp="1"/>
          </p:cNvSpPr>
          <p:nvPr>
            <p:ph type="sldNum" sz="quarter" idx="4294967295"/>
          </p:nvPr>
        </p:nvSpPr>
        <p:spPr>
          <a:xfrm>
            <a:off x="3509762" y="6477074"/>
            <a:ext cx="2133600" cy="365125"/>
          </a:xfrm>
          <a:prstGeom prst="rect">
            <a:avLst/>
          </a:prstGeom>
        </p:spPr>
        <p:txBody>
          <a:bodyPr vert="horz" lIns="91440" tIns="45720" rIns="91440" bIns="45720" rtlCol="0" anchor="ctr"/>
          <a:lstStyle>
            <a:lvl1pPr algn="ctr">
              <a:defRPr sz="1200">
                <a:solidFill>
                  <a:schemeClr val="bg1"/>
                </a:solidFill>
              </a:defRPr>
            </a:lvl1pPr>
          </a:lstStyle>
          <a:p>
            <a:pPr marL="0" marR="0" lvl="0" indent="0" algn="ctr" defTabSz="457200" rtl="0" eaLnBrk="0" fontAlgn="auto" latinLnBrk="0" hangingPunct="0">
              <a:lnSpc>
                <a:spcPct val="100000"/>
              </a:lnSpc>
              <a:spcBef>
                <a:spcPct val="20000"/>
              </a:spcBef>
              <a:spcAft>
                <a:spcPts val="0"/>
              </a:spcAft>
              <a:buClrTx/>
              <a:buSzTx/>
              <a:buFontTx/>
              <a:buNone/>
              <a:tabLst/>
              <a:defRPr/>
            </a:pPr>
            <a:fld id="{A80CA399-1CAB-364C-A706-BC93C98AF8DC}" type="slidenum">
              <a:rPr kumimoji="0" lang="en-GB" sz="1200" b="0"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457200" rtl="0" eaLnBrk="0" fontAlgn="auto" latinLnBrk="0" hangingPunct="0">
                <a:lnSpc>
                  <a:spcPct val="100000"/>
                </a:lnSpc>
                <a:spcBef>
                  <a:spcPct val="20000"/>
                </a:spcBef>
                <a:spcAft>
                  <a:spcPts val="0"/>
                </a:spcAft>
                <a:buClrTx/>
                <a:buSzTx/>
                <a:buFontTx/>
                <a:buNone/>
                <a:tabLst/>
                <a:defRPr/>
              </a:pPr>
              <a:t>17</a:t>
            </a:fld>
            <a:endParaRPr kumimoji="0" lang="en-GB" sz="1200" b="0" i="0" u="none" strike="noStrike" kern="1200" cap="none" spc="0" normalizeH="0" baseline="0" noProof="0" dirty="0">
              <a:ln>
                <a:noFill/>
              </a:ln>
              <a:solidFill>
                <a:srgbClr val="FFFFFF"/>
              </a:solidFill>
              <a:effectLst/>
              <a:uLnTx/>
              <a:uFillTx/>
              <a:latin typeface="Arial" charset="0"/>
              <a:ea typeface="+mn-ea"/>
              <a:cs typeface="+mn-cs"/>
            </a:endParaRPr>
          </a:p>
        </p:txBody>
      </p:sp>
    </p:spTree>
    <p:extLst>
      <p:ext uri="{BB962C8B-B14F-4D97-AF65-F5344CB8AC3E}">
        <p14:creationId xmlns:p14="http://schemas.microsoft.com/office/powerpoint/2010/main" val="3416118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463839"/>
          </a:xfrm>
        </p:spPr>
        <p:txBody>
          <a:bodyPr/>
          <a:lstStyle/>
          <a:p>
            <a:r>
              <a:rPr lang="en-US" dirty="0" smtClean="0"/>
              <a:t>Italian Startup Act</a:t>
            </a:r>
            <a:endParaRPr lang="en-US" dirty="0"/>
          </a:p>
        </p:txBody>
      </p:sp>
      <p:sp>
        <p:nvSpPr>
          <p:cNvPr id="3" name="Segnaposto numero diapositiva 2"/>
          <p:cNvSpPr>
            <a:spLocks noGrp="1"/>
          </p:cNvSpPr>
          <p:nvPr>
            <p:ph type="sldNum" sz="quarter" idx="10"/>
          </p:nvPr>
        </p:nvSpPr>
        <p:spPr/>
        <p:txBody>
          <a:bodyPr/>
          <a:lstStyle/>
          <a:p>
            <a:pPr marL="0" marR="0" lvl="0" indent="0" algn="r" defTabSz="457200" rtl="0" eaLnBrk="0" fontAlgn="auto" latinLnBrk="0" hangingPunct="0">
              <a:lnSpc>
                <a:spcPct val="100000"/>
              </a:lnSpc>
              <a:spcBef>
                <a:spcPct val="20000"/>
              </a:spcBef>
              <a:spcAft>
                <a:spcPts val="0"/>
              </a:spcAft>
              <a:buClrTx/>
              <a:buSzTx/>
              <a:buFontTx/>
              <a:buNone/>
              <a:tabLst/>
              <a:defRPr/>
            </a:pPr>
            <a:fld id="{C3EBB8D0-952A-45E2-AA9B-63A7BFCBFEBA}" type="slidenum">
              <a:rPr kumimoji="0" lang="it-IT" sz="1600" b="0"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457200" rtl="0" eaLnBrk="0" fontAlgn="auto" latinLnBrk="0" hangingPunct="0">
                <a:lnSpc>
                  <a:spcPct val="100000"/>
                </a:lnSpc>
                <a:spcBef>
                  <a:spcPct val="20000"/>
                </a:spcBef>
                <a:spcAft>
                  <a:spcPts val="0"/>
                </a:spcAft>
                <a:buClrTx/>
                <a:buSzTx/>
                <a:buFontTx/>
                <a:buNone/>
                <a:tabLst/>
                <a:defRPr/>
              </a:pPr>
              <a:t>18</a:t>
            </a:fld>
            <a:endParaRPr kumimoji="0" lang="it-IT" sz="1600" b="0" i="0" u="none" strike="noStrike" kern="1200" cap="none" spc="0" normalizeH="0" baseline="0" noProof="0">
              <a:ln>
                <a:noFill/>
              </a:ln>
              <a:solidFill>
                <a:srgbClr val="FF9900"/>
              </a:solidFill>
              <a:effectLst/>
              <a:uLnTx/>
              <a:uFillTx/>
              <a:latin typeface="Arial" charset="0"/>
              <a:ea typeface="+mn-ea"/>
              <a:cs typeface="+mn-cs"/>
            </a:endParaRPr>
          </a:p>
        </p:txBody>
      </p:sp>
      <p:pic>
        <p:nvPicPr>
          <p:cNvPr id="9" name="Immagine 8"/>
          <p:cNvPicPr>
            <a:picLocks noChangeAspect="1"/>
          </p:cNvPicPr>
          <p:nvPr/>
        </p:nvPicPr>
        <p:blipFill>
          <a:blip r:embed="rId2"/>
          <a:stretch>
            <a:fillRect/>
          </a:stretch>
        </p:blipFill>
        <p:spPr>
          <a:xfrm>
            <a:off x="505097" y="1227909"/>
            <a:ext cx="7959403" cy="5042261"/>
          </a:xfrm>
          <a:prstGeom prst="rect">
            <a:avLst/>
          </a:prstGeom>
        </p:spPr>
      </p:pic>
    </p:spTree>
    <p:extLst>
      <p:ext uri="{BB962C8B-B14F-4D97-AF65-F5344CB8AC3E}">
        <p14:creationId xmlns:p14="http://schemas.microsoft.com/office/powerpoint/2010/main" val="847680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Italian Startup Act Evaluation</a:t>
            </a:r>
            <a:endParaRPr lang="en-US" dirty="0"/>
          </a:p>
        </p:txBody>
      </p:sp>
      <p:sp>
        <p:nvSpPr>
          <p:cNvPr id="3" name="Segnaposto numero diapositiva 2"/>
          <p:cNvSpPr>
            <a:spLocks noGrp="1"/>
          </p:cNvSpPr>
          <p:nvPr>
            <p:ph type="sldNum" sz="quarter" idx="10"/>
          </p:nvPr>
        </p:nvSpPr>
        <p:spPr/>
        <p:txBody>
          <a:bodyPr/>
          <a:lstStyle/>
          <a:p>
            <a:pPr marL="0" marR="0" lvl="0" indent="0" algn="r" defTabSz="457200" rtl="0" eaLnBrk="0" fontAlgn="auto" latinLnBrk="0" hangingPunct="0">
              <a:lnSpc>
                <a:spcPct val="100000"/>
              </a:lnSpc>
              <a:spcBef>
                <a:spcPct val="20000"/>
              </a:spcBef>
              <a:spcAft>
                <a:spcPts val="0"/>
              </a:spcAft>
              <a:buClrTx/>
              <a:buSzTx/>
              <a:buFontTx/>
              <a:buNone/>
              <a:tabLst/>
              <a:defRPr/>
            </a:pPr>
            <a:fld id="{C3EBB8D0-952A-45E2-AA9B-63A7BFCBFEBA}" type="slidenum">
              <a:rPr kumimoji="0" lang="it-IT" sz="1600" b="0"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457200" rtl="0" eaLnBrk="0" fontAlgn="auto" latinLnBrk="0" hangingPunct="0">
                <a:lnSpc>
                  <a:spcPct val="100000"/>
                </a:lnSpc>
                <a:spcBef>
                  <a:spcPct val="20000"/>
                </a:spcBef>
                <a:spcAft>
                  <a:spcPts val="0"/>
                </a:spcAft>
                <a:buClrTx/>
                <a:buSzTx/>
                <a:buFontTx/>
                <a:buNone/>
                <a:tabLst/>
                <a:defRPr/>
              </a:pPr>
              <a:t>19</a:t>
            </a:fld>
            <a:endParaRPr kumimoji="0" lang="it-IT" sz="1600" b="0" i="0" u="none" strike="noStrike" kern="1200" cap="none" spc="0" normalizeH="0" baseline="0" noProof="0">
              <a:ln>
                <a:noFill/>
              </a:ln>
              <a:solidFill>
                <a:srgbClr val="FF9900"/>
              </a:solidFill>
              <a:effectLst/>
              <a:uLnTx/>
              <a:uFillTx/>
              <a:latin typeface="Arial" charset="0"/>
              <a:ea typeface="+mn-ea"/>
              <a:cs typeface="+mn-cs"/>
            </a:endParaRPr>
          </a:p>
        </p:txBody>
      </p:sp>
      <p:pic>
        <p:nvPicPr>
          <p:cNvPr id="5" name="Immagine 4"/>
          <p:cNvPicPr>
            <a:picLocks noChangeAspect="1"/>
          </p:cNvPicPr>
          <p:nvPr/>
        </p:nvPicPr>
        <p:blipFill>
          <a:blip r:embed="rId2"/>
          <a:stretch>
            <a:fillRect/>
          </a:stretch>
        </p:blipFill>
        <p:spPr>
          <a:xfrm>
            <a:off x="286327" y="923912"/>
            <a:ext cx="5116945" cy="1556189"/>
          </a:xfrm>
          <a:prstGeom prst="rect">
            <a:avLst/>
          </a:prstGeom>
        </p:spPr>
      </p:pic>
      <p:sp>
        <p:nvSpPr>
          <p:cNvPr id="10" name="CasellaDiTesto 9"/>
          <p:cNvSpPr txBox="1"/>
          <p:nvPr/>
        </p:nvSpPr>
        <p:spPr>
          <a:xfrm>
            <a:off x="6821416" y="1101841"/>
            <a:ext cx="1603807" cy="1200329"/>
          </a:xfrm>
          <a:prstGeom prst="rect">
            <a:avLst/>
          </a:prstGeom>
          <a:noFill/>
          <a:ln>
            <a:solidFill>
              <a:srgbClr val="92D050"/>
            </a:solidFill>
          </a:ln>
        </p:spPr>
        <p:txBody>
          <a:bodyPr wrap="square" rtlCol="0">
            <a:spAutoFit/>
          </a:bodyPr>
          <a:lstStyle/>
          <a:p>
            <a:r>
              <a:rPr lang="en-US" dirty="0" smtClean="0"/>
              <a:t>SBE, 2023</a:t>
            </a:r>
          </a:p>
          <a:p>
            <a:endParaRPr lang="en-US" dirty="0"/>
          </a:p>
          <a:p>
            <a:r>
              <a:rPr lang="en-US" dirty="0" smtClean="0"/>
              <a:t>Vol. 60, pp. 707-728</a:t>
            </a:r>
            <a:endParaRPr lang="en-US" dirty="0"/>
          </a:p>
        </p:txBody>
      </p:sp>
      <p:sp>
        <p:nvSpPr>
          <p:cNvPr id="12" name="Freccia a destra 11"/>
          <p:cNvSpPr/>
          <p:nvPr/>
        </p:nvSpPr>
        <p:spPr bwMode="auto">
          <a:xfrm>
            <a:off x="5674782" y="1702006"/>
            <a:ext cx="868219" cy="314036"/>
          </a:xfrm>
          <a:prstGeom prst="rightArrow">
            <a:avLst/>
          </a:prstGeom>
          <a:solidFill>
            <a:schemeClr val="accent1">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pic>
        <p:nvPicPr>
          <p:cNvPr id="9" name="Immagine 8"/>
          <p:cNvPicPr>
            <a:picLocks noChangeAspect="1"/>
          </p:cNvPicPr>
          <p:nvPr/>
        </p:nvPicPr>
        <p:blipFill>
          <a:blip r:embed="rId3"/>
          <a:stretch>
            <a:fillRect/>
          </a:stretch>
        </p:blipFill>
        <p:spPr>
          <a:xfrm>
            <a:off x="116532" y="3066474"/>
            <a:ext cx="6426469" cy="3488464"/>
          </a:xfrm>
          <a:prstGeom prst="rect">
            <a:avLst/>
          </a:prstGeom>
        </p:spPr>
      </p:pic>
      <p:sp>
        <p:nvSpPr>
          <p:cNvPr id="11" name="CasellaDiTesto 10"/>
          <p:cNvSpPr txBox="1"/>
          <p:nvPr/>
        </p:nvSpPr>
        <p:spPr>
          <a:xfrm>
            <a:off x="6382856" y="2785573"/>
            <a:ext cx="2480926" cy="3693319"/>
          </a:xfrm>
          <a:prstGeom prst="rect">
            <a:avLst/>
          </a:prstGeom>
          <a:noFill/>
          <a:ln>
            <a:solidFill>
              <a:srgbClr val="92D050"/>
            </a:solidFill>
          </a:ln>
        </p:spPr>
        <p:txBody>
          <a:bodyPr wrap="square" rtlCol="0">
            <a:spAutoFit/>
          </a:bodyPr>
          <a:lstStyle/>
          <a:p>
            <a:pPr lvl="0">
              <a:defRPr/>
            </a:pPr>
            <a:r>
              <a:rPr lang="en-GB" dirty="0" smtClean="0">
                <a:solidFill>
                  <a:srgbClr val="000000"/>
                </a:solidFill>
                <a:latin typeface="Times New Roman" panose="02020603050405020304" pitchFamily="18" charset="0"/>
              </a:rPr>
              <a:t>Note that “For </a:t>
            </a:r>
            <a:r>
              <a:rPr lang="en-GB" dirty="0">
                <a:solidFill>
                  <a:srgbClr val="000000"/>
                </a:solidFill>
                <a:latin typeface="Times New Roman" panose="02020603050405020304" pitchFamily="18" charset="0"/>
              </a:rPr>
              <a:t>a new, high-technology firm, the primary assets are the knowledge and skills of the founders. Any competitive advantage the new firm achieves is likely to be based upon what the founders can do better than others” (Cooper and Bruno, 1977, </a:t>
            </a:r>
            <a:r>
              <a:rPr lang="en-GB" i="1" dirty="0">
                <a:solidFill>
                  <a:srgbClr val="000000"/>
                </a:solidFill>
                <a:latin typeface="Times New Roman" panose="02020603050405020304" pitchFamily="18" charset="0"/>
              </a:rPr>
              <a:t>Business Horizons, 20, p. 21)</a:t>
            </a:r>
            <a:endParaRPr lang="en-US" dirty="0">
              <a:solidFill>
                <a:srgbClr val="000000"/>
              </a:solidFill>
            </a:endParaRPr>
          </a:p>
        </p:txBody>
      </p:sp>
    </p:spTree>
    <p:extLst>
      <p:ext uri="{BB962C8B-B14F-4D97-AF65-F5344CB8AC3E}">
        <p14:creationId xmlns:p14="http://schemas.microsoft.com/office/powerpoint/2010/main" val="865941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30276" y="53574"/>
            <a:ext cx="8369274" cy="838200"/>
          </a:xfrm>
        </p:spPr>
        <p:txBody>
          <a:bodyPr/>
          <a:lstStyle/>
          <a:p>
            <a:r>
              <a:rPr lang="en-US" dirty="0" smtClean="0"/>
              <a:t>Rationales for public sustainment to R&amp;D activities</a:t>
            </a:r>
            <a:br>
              <a:rPr lang="en-US" dirty="0" smtClean="0"/>
            </a:br>
            <a:endParaRPr lang="en-US" dirty="0"/>
          </a:p>
        </p:txBody>
      </p:sp>
      <p:sp>
        <p:nvSpPr>
          <p:cNvPr id="3" name="Segnaposto contenuto 2"/>
          <p:cNvSpPr>
            <a:spLocks noGrp="1"/>
          </p:cNvSpPr>
          <p:nvPr>
            <p:ph idx="1"/>
          </p:nvPr>
        </p:nvSpPr>
        <p:spPr>
          <a:xfrm>
            <a:off x="251520" y="1066800"/>
            <a:ext cx="8892480" cy="4953000"/>
          </a:xfrm>
        </p:spPr>
        <p:txBody>
          <a:bodyPr/>
          <a:lstStyle/>
          <a:p>
            <a:pPr algn="ctr">
              <a:buNone/>
            </a:pPr>
            <a:r>
              <a:rPr lang="en-US" sz="2400" dirty="0" smtClean="0"/>
              <a:t>Private firms (may) invest less than the social optimum</a:t>
            </a:r>
          </a:p>
          <a:p>
            <a:pPr>
              <a:buNone/>
            </a:pPr>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Ovale 4"/>
          <p:cNvSpPr/>
          <p:nvPr/>
        </p:nvSpPr>
        <p:spPr bwMode="auto">
          <a:xfrm>
            <a:off x="3131840" y="2492896"/>
            <a:ext cx="2520280" cy="2808312"/>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 name="CasellaDiTesto 7"/>
          <p:cNvSpPr txBox="1"/>
          <p:nvPr/>
        </p:nvSpPr>
        <p:spPr>
          <a:xfrm>
            <a:off x="971600" y="1584501"/>
            <a:ext cx="6624736" cy="63402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2 reasons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(widely shared)</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0" name="Connettore 2 9"/>
          <p:cNvCxnSpPr/>
          <p:nvPr/>
        </p:nvCxnSpPr>
        <p:spPr bwMode="auto">
          <a:xfrm flipH="1">
            <a:off x="1981200" y="2514600"/>
            <a:ext cx="1584176" cy="1368152"/>
          </a:xfrm>
          <a:prstGeom prst="straightConnector1">
            <a:avLst/>
          </a:prstGeom>
          <a:noFill/>
          <a:ln w="9525" cap="flat" cmpd="sng" algn="ctr">
            <a:solidFill>
              <a:schemeClr val="tx1"/>
            </a:solidFill>
            <a:prstDash val="solid"/>
            <a:round/>
            <a:headEnd type="none" w="med" len="med"/>
            <a:tailEnd type="arrow"/>
          </a:ln>
          <a:effectLst/>
        </p:spPr>
      </p:cxnSp>
      <p:sp>
        <p:nvSpPr>
          <p:cNvPr id="12" name="CasellaDiTesto 11"/>
          <p:cNvSpPr txBox="1"/>
          <p:nvPr/>
        </p:nvSpPr>
        <p:spPr>
          <a:xfrm>
            <a:off x="457200" y="4191000"/>
            <a:ext cx="2952328" cy="1077218"/>
          </a:xfrm>
          <a:prstGeom prst="rect">
            <a:avLst/>
          </a:prstGeom>
          <a:solidFill>
            <a:srgbClr val="0033CC"/>
          </a:solid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3200" b="1" i="0" u="none" strike="noStrike" kern="1200" cap="none" spc="0" normalizeH="0" baseline="0" noProof="0" dirty="0" smtClean="0">
                <a:ln>
                  <a:noFill/>
                </a:ln>
                <a:solidFill>
                  <a:srgbClr val="000000"/>
                </a:solidFill>
                <a:effectLst/>
                <a:uLnTx/>
                <a:uFillTx/>
                <a:latin typeface="Arial" charset="0"/>
                <a:ea typeface="+mn-ea"/>
                <a:cs typeface="+mn-cs"/>
              </a:rPr>
              <a:t>Knowledge Spillovers</a:t>
            </a:r>
            <a:endParaRPr kumimoji="0" lang="en-US" sz="32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3" name="Connettore 2 12"/>
          <p:cNvCxnSpPr/>
          <p:nvPr/>
        </p:nvCxnSpPr>
        <p:spPr bwMode="auto">
          <a:xfrm>
            <a:off x="4800600" y="2514600"/>
            <a:ext cx="1584176" cy="1368152"/>
          </a:xfrm>
          <a:prstGeom prst="straightConnector1">
            <a:avLst/>
          </a:prstGeom>
          <a:noFill/>
          <a:ln w="9525" cap="flat" cmpd="sng" algn="ctr">
            <a:solidFill>
              <a:schemeClr val="tx1"/>
            </a:solidFill>
            <a:prstDash val="solid"/>
            <a:round/>
            <a:headEnd type="none" w="med" len="med"/>
            <a:tailEnd type="arrow"/>
          </a:ln>
          <a:effectLst/>
        </p:spPr>
      </p:cxnSp>
      <p:sp>
        <p:nvSpPr>
          <p:cNvPr id="16" name="CasellaDiTesto 15"/>
          <p:cNvSpPr txBox="1"/>
          <p:nvPr/>
        </p:nvSpPr>
        <p:spPr>
          <a:xfrm>
            <a:off x="4572000" y="4114800"/>
            <a:ext cx="3888432" cy="954107"/>
          </a:xfrm>
          <a:prstGeom prst="rect">
            <a:avLst/>
          </a:prstGeom>
          <a:solidFill>
            <a:srgbClr val="0033CC"/>
          </a:solid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dirty="0" smtClean="0">
                <a:ln>
                  <a:noFill/>
                </a:ln>
                <a:solidFill>
                  <a:srgbClr val="000000"/>
                </a:solidFill>
                <a:effectLst/>
                <a:uLnTx/>
                <a:uFillTx/>
                <a:latin typeface="Arial" charset="0"/>
                <a:ea typeface="+mn-ea"/>
                <a:cs typeface="+mn-cs"/>
              </a:rPr>
              <a:t>Capital market imperfections</a:t>
            </a:r>
            <a:endParaRPr kumimoji="0" lang="en-US" sz="28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98839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Italian Startup Act Evaluation </a:t>
            </a:r>
            <a:endParaRPr lang="en-US" dirty="0"/>
          </a:p>
        </p:txBody>
      </p:sp>
      <p:sp>
        <p:nvSpPr>
          <p:cNvPr id="3" name="Segnaposto numero diapositiva 2"/>
          <p:cNvSpPr>
            <a:spLocks noGrp="1"/>
          </p:cNvSpPr>
          <p:nvPr>
            <p:ph type="sldNum" sz="quarter" idx="10"/>
          </p:nvPr>
        </p:nvSpPr>
        <p:spPr/>
        <p:txBody>
          <a:bodyPr/>
          <a:lstStyle/>
          <a:p>
            <a:pPr>
              <a:defRPr/>
            </a:pPr>
            <a:fld id="{C3EBB8D0-952A-45E2-AA9B-63A7BFCBFEBA}" type="slidenum">
              <a:rPr lang="it-IT" smtClean="0"/>
              <a:pPr>
                <a:defRPr/>
              </a:pPr>
              <a:t>20</a:t>
            </a:fld>
            <a:endParaRPr lang="it-IT"/>
          </a:p>
        </p:txBody>
      </p:sp>
      <p:pic>
        <p:nvPicPr>
          <p:cNvPr id="4" name="Immagine 3"/>
          <p:cNvPicPr>
            <a:picLocks noChangeAspect="1"/>
          </p:cNvPicPr>
          <p:nvPr/>
        </p:nvPicPr>
        <p:blipFill>
          <a:blip r:embed="rId2"/>
          <a:stretch>
            <a:fillRect/>
          </a:stretch>
        </p:blipFill>
        <p:spPr>
          <a:xfrm>
            <a:off x="302108" y="1625601"/>
            <a:ext cx="4528510" cy="2152072"/>
          </a:xfrm>
          <a:prstGeom prst="rect">
            <a:avLst/>
          </a:prstGeom>
        </p:spPr>
      </p:pic>
      <p:pic>
        <p:nvPicPr>
          <p:cNvPr id="6" name="Immagine 5"/>
          <p:cNvPicPr>
            <a:picLocks noChangeAspect="1"/>
          </p:cNvPicPr>
          <p:nvPr/>
        </p:nvPicPr>
        <p:blipFill>
          <a:blip r:embed="rId3"/>
          <a:stretch>
            <a:fillRect/>
          </a:stretch>
        </p:blipFill>
        <p:spPr>
          <a:xfrm>
            <a:off x="5273964" y="34925"/>
            <a:ext cx="3870036" cy="6353107"/>
          </a:xfrm>
          <a:prstGeom prst="rect">
            <a:avLst/>
          </a:prstGeom>
        </p:spPr>
      </p:pic>
      <p:sp>
        <p:nvSpPr>
          <p:cNvPr id="7" name="Freccia a destra 6"/>
          <p:cNvSpPr/>
          <p:nvPr/>
        </p:nvSpPr>
        <p:spPr bwMode="auto">
          <a:xfrm rot="5400000">
            <a:off x="2285249" y="3777673"/>
            <a:ext cx="868219" cy="314036"/>
          </a:xfrm>
          <a:prstGeom prst="rightArrow">
            <a:avLst/>
          </a:prstGeom>
          <a:solidFill>
            <a:schemeClr val="accent1">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8" name="CasellaDiTesto 7"/>
          <p:cNvSpPr txBox="1"/>
          <p:nvPr/>
        </p:nvSpPr>
        <p:spPr>
          <a:xfrm>
            <a:off x="2007611" y="4599709"/>
            <a:ext cx="1603807" cy="1200329"/>
          </a:xfrm>
          <a:prstGeom prst="rect">
            <a:avLst/>
          </a:prstGeom>
          <a:noFill/>
          <a:ln>
            <a:solidFill>
              <a:srgbClr val="92D050"/>
            </a:solidFill>
          </a:ln>
        </p:spPr>
        <p:txBody>
          <a:bodyPr wrap="square" rtlCol="0">
            <a:spAutoFit/>
          </a:bodyPr>
          <a:lstStyle/>
          <a:p>
            <a:r>
              <a:rPr lang="en-US" dirty="0" smtClean="0"/>
              <a:t>SBE, 2022</a:t>
            </a:r>
          </a:p>
          <a:p>
            <a:endParaRPr lang="en-US" dirty="0"/>
          </a:p>
          <a:p>
            <a:r>
              <a:rPr lang="en-US" dirty="0" smtClean="0"/>
              <a:t>Vol. 58, pp. 1699-1720</a:t>
            </a:r>
            <a:endParaRPr lang="en-US" dirty="0"/>
          </a:p>
        </p:txBody>
      </p:sp>
    </p:spTree>
    <p:extLst>
      <p:ext uri="{BB962C8B-B14F-4D97-AF65-F5344CB8AC3E}">
        <p14:creationId xmlns:p14="http://schemas.microsoft.com/office/powerpoint/2010/main" val="1569291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7" y="34925"/>
            <a:ext cx="8212427" cy="838200"/>
          </a:xfrm>
        </p:spPr>
        <p:txBody>
          <a:bodyPr/>
          <a:lstStyle/>
          <a:p>
            <a:r>
              <a:rPr lang="it-IT" dirty="0" err="1" smtClean="0"/>
              <a:t>Please</a:t>
            </a:r>
            <a:r>
              <a:rPr lang="it-IT" dirty="0" smtClean="0"/>
              <a:t> (</a:t>
            </a:r>
            <a:r>
              <a:rPr lang="it-IT" dirty="0" err="1" smtClean="0"/>
              <a:t>if</a:t>
            </a:r>
            <a:r>
              <a:rPr lang="it-IT" dirty="0" smtClean="0"/>
              <a:t> you </a:t>
            </a:r>
            <a:r>
              <a:rPr lang="it-IT" dirty="0" err="1" smtClean="0"/>
              <a:t>wish</a:t>
            </a:r>
            <a:r>
              <a:rPr lang="it-IT" dirty="0" smtClean="0"/>
              <a:t>) </a:t>
            </a:r>
            <a:r>
              <a:rPr lang="it-IT" dirty="0" smtClean="0"/>
              <a:t>have a look </a:t>
            </a:r>
            <a:r>
              <a:rPr lang="it-IT" dirty="0" err="1" smtClean="0"/>
              <a:t>at</a:t>
            </a:r>
            <a:r>
              <a:rPr lang="it-IT" dirty="0" smtClean="0"/>
              <a:t> the POK (</a:t>
            </a:r>
            <a:r>
              <a:rPr lang="it-IT" dirty="0" err="1" smtClean="0"/>
              <a:t>launched</a:t>
            </a:r>
            <a:r>
              <a:rPr lang="it-IT" dirty="0" smtClean="0"/>
              <a:t> as joint </a:t>
            </a:r>
            <a:r>
              <a:rPr lang="it-IT" dirty="0" err="1" smtClean="0"/>
              <a:t>collaboration</a:t>
            </a:r>
            <a:r>
              <a:rPr lang="it-IT" dirty="0" smtClean="0"/>
              <a:t> POLIMI-UNCTAD </a:t>
            </a:r>
            <a:r>
              <a:rPr lang="it-IT" dirty="0" err="1" smtClean="0"/>
              <a:t>United</a:t>
            </a:r>
            <a:r>
              <a:rPr lang="it-IT" dirty="0" smtClean="0"/>
              <a:t> Nations in 2019)</a:t>
            </a:r>
            <a:endParaRPr lang="en-GB" dirty="0"/>
          </a:p>
        </p:txBody>
      </p:sp>
      <p:sp>
        <p:nvSpPr>
          <p:cNvPr id="3" name="Segnaposto contenuto 2"/>
          <p:cNvSpPr>
            <a:spLocks noGrp="1"/>
          </p:cNvSpPr>
          <p:nvPr>
            <p:ph idx="1"/>
          </p:nvPr>
        </p:nvSpPr>
        <p:spPr>
          <a:xfrm>
            <a:off x="152400" y="986270"/>
            <a:ext cx="8991600" cy="4964545"/>
          </a:xfrm>
        </p:spPr>
        <p:txBody>
          <a:bodyPr/>
          <a:lstStyle/>
          <a:p>
            <a:pPr marL="0" indent="0">
              <a:buNone/>
            </a:pPr>
            <a:r>
              <a:rPr lang="it-IT" sz="1800" b="1" i="1" dirty="0">
                <a:solidFill>
                  <a:srgbClr val="0070C0"/>
                </a:solidFill>
              </a:rPr>
              <a:t>EEP101 - </a:t>
            </a:r>
            <a:r>
              <a:rPr lang="it-IT" sz="1800" b="1" i="1" dirty="0" err="1">
                <a:solidFill>
                  <a:srgbClr val="0070C0"/>
                </a:solidFill>
              </a:rPr>
              <a:t>Designing</a:t>
            </a:r>
            <a:r>
              <a:rPr lang="it-IT" sz="1800" b="1" i="1" dirty="0">
                <a:solidFill>
                  <a:srgbClr val="0070C0"/>
                </a:solidFill>
              </a:rPr>
              <a:t> and </a:t>
            </a:r>
            <a:r>
              <a:rPr lang="it-IT" sz="1800" b="1" i="1" dirty="0" err="1">
                <a:solidFill>
                  <a:srgbClr val="0070C0"/>
                </a:solidFill>
              </a:rPr>
              <a:t>Implementing</a:t>
            </a:r>
            <a:r>
              <a:rPr lang="it-IT" sz="1800" b="1" i="1" dirty="0">
                <a:solidFill>
                  <a:srgbClr val="0070C0"/>
                </a:solidFill>
              </a:rPr>
              <a:t> </a:t>
            </a:r>
            <a:r>
              <a:rPr lang="it-IT" sz="1800" b="1" i="1" dirty="0" err="1">
                <a:solidFill>
                  <a:srgbClr val="0070C0"/>
                </a:solidFill>
              </a:rPr>
              <a:t>Effective</a:t>
            </a:r>
            <a:r>
              <a:rPr lang="it-IT" sz="1800" b="1" i="1" dirty="0">
                <a:solidFill>
                  <a:srgbClr val="0070C0"/>
                </a:solidFill>
              </a:rPr>
              <a:t> Entrepreneurship </a:t>
            </a:r>
            <a:r>
              <a:rPr lang="it-IT" sz="1800" b="1" i="1" dirty="0" err="1" smtClean="0">
                <a:solidFill>
                  <a:srgbClr val="0070C0"/>
                </a:solidFill>
              </a:rPr>
              <a:t>Policies</a:t>
            </a:r>
            <a:r>
              <a:rPr lang="it-IT" sz="1800" b="1" i="1" dirty="0" smtClean="0">
                <a:solidFill>
                  <a:srgbClr val="0070C0"/>
                </a:solidFill>
              </a:rPr>
              <a:t>: https</a:t>
            </a:r>
            <a:r>
              <a:rPr lang="it-IT" sz="1800" b="1" i="1" dirty="0">
                <a:solidFill>
                  <a:srgbClr val="0070C0"/>
                </a:solidFill>
              </a:rPr>
              <a:t>://www.pok.polimi.it/course/view.php?id=140#tab2</a:t>
            </a:r>
            <a:endParaRPr lang="it-IT" sz="1800" u="sng" dirty="0" smtClean="0"/>
          </a:p>
          <a:p>
            <a:pPr marL="0" indent="0">
              <a:buNone/>
            </a:pPr>
            <a:endParaRPr lang="it-IT" sz="1800" u="sng" dirty="0"/>
          </a:p>
          <a:p>
            <a:pPr marL="0" indent="0">
              <a:buNone/>
            </a:pPr>
            <a:r>
              <a:rPr lang="en-GB" dirty="0" smtClean="0"/>
              <a:t>The </a:t>
            </a:r>
            <a:r>
              <a:rPr lang="en-GB" dirty="0"/>
              <a:t>course </a:t>
            </a:r>
            <a:r>
              <a:rPr lang="en-GB" dirty="0" smtClean="0"/>
              <a:t>revolves around three aims:</a:t>
            </a:r>
            <a:endParaRPr lang="en-GB" dirty="0"/>
          </a:p>
          <a:p>
            <a:r>
              <a:rPr lang="en-GB" dirty="0"/>
              <a:t>Describe the main rationales for policy interventions in </a:t>
            </a:r>
            <a:r>
              <a:rPr lang="en-GB" dirty="0" smtClean="0"/>
              <a:t>the innovation/ </a:t>
            </a:r>
            <a:r>
              <a:rPr lang="en-GB" dirty="0"/>
              <a:t>entrepreneurship </a:t>
            </a:r>
            <a:r>
              <a:rPr lang="en-GB" dirty="0" smtClean="0"/>
              <a:t>domain (</a:t>
            </a:r>
            <a:r>
              <a:rPr lang="en-GB" i="1" dirty="0" smtClean="0"/>
              <a:t>something you have been through in these slides</a:t>
            </a:r>
            <a:r>
              <a:rPr lang="en-GB" dirty="0" smtClean="0"/>
              <a:t>).</a:t>
            </a:r>
            <a:endParaRPr lang="en-GB" dirty="0"/>
          </a:p>
          <a:p>
            <a:r>
              <a:rPr lang="en-GB" dirty="0"/>
              <a:t>Analyse the characteristics of the vast array of policy measures implementable to sustain </a:t>
            </a:r>
            <a:r>
              <a:rPr lang="en-GB" dirty="0" smtClean="0"/>
              <a:t>innovation/entrepreneurship </a:t>
            </a:r>
            <a:r>
              <a:rPr lang="en-GB" dirty="0"/>
              <a:t>in different </a:t>
            </a:r>
            <a:r>
              <a:rPr lang="en-GB" dirty="0" smtClean="0"/>
              <a:t>countries (</a:t>
            </a:r>
            <a:r>
              <a:rPr lang="en-GB" i="1" dirty="0" smtClean="0"/>
              <a:t>see our taxonomy</a:t>
            </a:r>
            <a:r>
              <a:rPr lang="en-GB" dirty="0" smtClean="0"/>
              <a:t>).</a:t>
            </a:r>
            <a:endParaRPr lang="en-GB" dirty="0"/>
          </a:p>
          <a:p>
            <a:r>
              <a:rPr lang="en-GB" u="sng" dirty="0"/>
              <a:t>Explain the importance of performing monitoring and evaluation analyses of entrepreneurship policies in the related context and the main associated </a:t>
            </a:r>
            <a:r>
              <a:rPr lang="en-GB" u="sng" dirty="0" smtClean="0"/>
              <a:t>challenges </a:t>
            </a:r>
            <a:r>
              <a:rPr lang="en-GB" dirty="0" smtClean="0"/>
              <a:t>(</a:t>
            </a:r>
            <a:r>
              <a:rPr lang="en-GB" i="1" dirty="0" smtClean="0"/>
              <a:t>this topic </a:t>
            </a:r>
            <a:r>
              <a:rPr lang="en-GB" i="1" dirty="0" smtClean="0"/>
              <a:t>could be </a:t>
            </a:r>
            <a:r>
              <a:rPr lang="en-GB" i="1" dirty="0" smtClean="0"/>
              <a:t>important</a:t>
            </a:r>
            <a:r>
              <a:rPr lang="en-GB" i="1" dirty="0" smtClean="0"/>
              <a:t>, even beyond policy evaluation, since techniques are applicable irrespective of a specific domain</a:t>
            </a:r>
            <a:r>
              <a:rPr lang="en-GB" dirty="0" smtClean="0"/>
              <a:t>) .</a:t>
            </a:r>
          </a:p>
          <a:p>
            <a:pPr marL="0" indent="0">
              <a:buNone/>
            </a:pPr>
            <a:endParaRPr lang="en-GB" dirty="0"/>
          </a:p>
          <a:p>
            <a:pPr marL="0" indent="0" algn="ctr">
              <a:buNone/>
            </a:pPr>
            <a:r>
              <a:rPr lang="en-GB" sz="2400" dirty="0"/>
              <a:t>You can access the course absolutely free of charge and completely </a:t>
            </a:r>
            <a:r>
              <a:rPr lang="en-GB" sz="2400" dirty="0" smtClean="0"/>
              <a:t>online (but it is no mandatory at any level for BIE).</a:t>
            </a:r>
            <a:endParaRPr lang="en-GB" sz="2400" dirty="0"/>
          </a:p>
          <a:p>
            <a:pPr marL="0" indent="0">
              <a:buNone/>
            </a:pPr>
            <a:endParaRPr lang="en-GB" sz="1800" dirty="0"/>
          </a:p>
        </p:txBody>
      </p:sp>
    </p:spTree>
    <p:extLst>
      <p:ext uri="{BB962C8B-B14F-4D97-AF65-F5344CB8AC3E}">
        <p14:creationId xmlns:p14="http://schemas.microsoft.com/office/powerpoint/2010/main" val="2419553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  </a:t>
            </a:r>
            <a:endParaRPr lang="en-US" dirty="0"/>
          </a:p>
        </p:txBody>
      </p:sp>
      <p:sp>
        <p:nvSpPr>
          <p:cNvPr id="3" name="Segnaposto contenuto 2"/>
          <p:cNvSpPr>
            <a:spLocks noGrp="1"/>
          </p:cNvSpPr>
          <p:nvPr>
            <p:ph idx="1"/>
          </p:nvPr>
        </p:nvSpPr>
        <p:spPr>
          <a:xfrm>
            <a:off x="380999" y="873125"/>
            <a:ext cx="8652165" cy="4953000"/>
          </a:xfrm>
        </p:spPr>
        <p:txBody>
          <a:bodyPr/>
          <a:lstStyle/>
          <a:p>
            <a:r>
              <a:rPr lang="en-GB" dirty="0" err="1"/>
              <a:t>Edler</a:t>
            </a:r>
            <a:r>
              <a:rPr lang="en-GB" dirty="0"/>
              <a:t> &amp; </a:t>
            </a:r>
            <a:r>
              <a:rPr lang="en-GB" dirty="0" err="1"/>
              <a:t>Fagerberg</a:t>
            </a:r>
            <a:r>
              <a:rPr lang="en-GB" dirty="0"/>
              <a:t>, 2017, Innovation policy: what, why, and how, </a:t>
            </a:r>
            <a:r>
              <a:rPr lang="en-GB" i="1" dirty="0"/>
              <a:t>Oxford Review of Economic Policy</a:t>
            </a:r>
            <a:r>
              <a:rPr lang="en-GB" dirty="0"/>
              <a:t>, vol. 33 (1), pp. 2-23. </a:t>
            </a:r>
          </a:p>
          <a:p>
            <a:r>
              <a:rPr lang="en-GB" dirty="0" smtClean="0"/>
              <a:t>Hall</a:t>
            </a:r>
            <a:r>
              <a:rPr lang="en-GB" dirty="0"/>
              <a:t>, B. H. (2002). The financing of research and development. </a:t>
            </a:r>
            <a:r>
              <a:rPr lang="en-GB" i="1" dirty="0"/>
              <a:t>Oxford </a:t>
            </a:r>
            <a:r>
              <a:rPr lang="en-GB" i="1" dirty="0" smtClean="0"/>
              <a:t>Review </a:t>
            </a:r>
            <a:r>
              <a:rPr lang="en-GB" i="1" dirty="0"/>
              <a:t>of </a:t>
            </a:r>
            <a:r>
              <a:rPr lang="en-GB" i="1" dirty="0" smtClean="0"/>
              <a:t>Economic Policy</a:t>
            </a:r>
            <a:r>
              <a:rPr lang="en-GB" dirty="0"/>
              <a:t>, </a:t>
            </a:r>
            <a:r>
              <a:rPr lang="en-GB" i="1" dirty="0"/>
              <a:t>18</a:t>
            </a:r>
            <a:r>
              <a:rPr lang="en-GB" dirty="0"/>
              <a:t>(1), 35-51.</a:t>
            </a:r>
            <a:endParaRPr lang="en-US" dirty="0"/>
          </a:p>
          <a:p>
            <a:r>
              <a:rPr lang="en-US" dirty="0" err="1" smtClean="0"/>
              <a:t>Peneder</a:t>
            </a:r>
            <a:r>
              <a:rPr lang="en-US" dirty="0"/>
              <a:t>, M. 2008. The problem of private under-investment in innovation: A policy mind map. </a:t>
            </a:r>
            <a:r>
              <a:rPr lang="en-US" i="1" dirty="0" err="1"/>
              <a:t>Technovation</a:t>
            </a:r>
            <a:r>
              <a:rPr lang="en-US" dirty="0"/>
              <a:t>, 28(8), 518-530. </a:t>
            </a:r>
            <a:endParaRPr lang="en-US" sz="2200" dirty="0"/>
          </a:p>
          <a:p>
            <a:pPr marL="0" indent="0">
              <a:buNone/>
            </a:pPr>
            <a:r>
              <a:rPr lang="en-US" sz="2200" dirty="0" smtClean="0"/>
              <a:t>Further reading:</a:t>
            </a:r>
          </a:p>
          <a:p>
            <a:r>
              <a:rPr lang="en-US" sz="1400" dirty="0" err="1" smtClean="0"/>
              <a:t>Alemany</a:t>
            </a:r>
            <a:r>
              <a:rPr lang="en-US" sz="1400" dirty="0"/>
              <a:t>, L., </a:t>
            </a:r>
            <a:r>
              <a:rPr lang="en-US" sz="1400" dirty="0" err="1"/>
              <a:t>Andreoli</a:t>
            </a:r>
            <a:r>
              <a:rPr lang="en-US" sz="1400" dirty="0"/>
              <a:t>, J.J. 2018. </a:t>
            </a:r>
            <a:r>
              <a:rPr lang="en-US" sz="1400" i="1" dirty="0"/>
              <a:t>Entrepreneurial Finance, Ch. 4, </a:t>
            </a:r>
            <a:r>
              <a:rPr lang="en-US" sz="1400" dirty="0"/>
              <a:t>Cambridge University Press. </a:t>
            </a:r>
          </a:p>
          <a:p>
            <a:r>
              <a:rPr lang="en-GB" sz="1400" dirty="0" smtClean="0"/>
              <a:t>Cohen</a:t>
            </a:r>
            <a:r>
              <a:rPr lang="en-GB" sz="1400" dirty="0"/>
              <a:t>, W. M., &amp; </a:t>
            </a:r>
            <a:r>
              <a:rPr lang="en-GB" sz="1400" dirty="0" err="1"/>
              <a:t>Levinthal</a:t>
            </a:r>
            <a:r>
              <a:rPr lang="en-GB" sz="1400" dirty="0"/>
              <a:t>, D. A. (1990). Absorptive capacity: A new perspective on learning and innovation. </a:t>
            </a:r>
            <a:r>
              <a:rPr lang="en-GB" sz="1400" i="1" dirty="0"/>
              <a:t>Administrative </a:t>
            </a:r>
            <a:r>
              <a:rPr lang="en-GB" sz="1400" i="1" dirty="0" smtClean="0"/>
              <a:t>Science </a:t>
            </a:r>
            <a:r>
              <a:rPr lang="en-GB" sz="1400" i="1" dirty="0"/>
              <a:t>Q</a:t>
            </a:r>
            <a:r>
              <a:rPr lang="en-GB" sz="1400" i="1" dirty="0" smtClean="0"/>
              <a:t>uarterly</a:t>
            </a:r>
            <a:r>
              <a:rPr lang="en-GB" sz="1400" dirty="0"/>
              <a:t>, </a:t>
            </a:r>
            <a:r>
              <a:rPr lang="en-GB" sz="1400" i="1" dirty="0"/>
              <a:t>35</a:t>
            </a:r>
            <a:r>
              <a:rPr lang="en-GB" sz="1400" dirty="0"/>
              <a:t>(1), 128-152</a:t>
            </a:r>
            <a:r>
              <a:rPr lang="en-GB" sz="1400" dirty="0" smtClean="0"/>
              <a:t>.</a:t>
            </a:r>
          </a:p>
          <a:p>
            <a:r>
              <a:rPr lang="en-US" sz="1400" dirty="0"/>
              <a:t>Grilli, L. 2014. High-Tech Entrepreneurship in Europe: A Heuristic Firm Growth Model and Three “(Un-)easy Pieces” for Policy-Making. </a:t>
            </a:r>
            <a:r>
              <a:rPr lang="en-US" sz="1400" i="1" dirty="0"/>
              <a:t>Industry and Innovation</a:t>
            </a:r>
            <a:r>
              <a:rPr lang="en-US" sz="1400" dirty="0"/>
              <a:t>, 21(4), 267-284.  </a:t>
            </a:r>
            <a:endParaRPr lang="en-US" sz="1400" dirty="0" smtClean="0"/>
          </a:p>
          <a:p>
            <a:r>
              <a:rPr lang="en-GB" sz="1400" dirty="0"/>
              <a:t>Howell S. 2024. Government intervention in innovation. </a:t>
            </a:r>
            <a:r>
              <a:rPr lang="en-GB" sz="1400" dirty="0" err="1"/>
              <a:t>Annu</a:t>
            </a:r>
            <a:r>
              <a:rPr lang="en-GB" sz="1400" dirty="0"/>
              <a:t>. Rev. </a:t>
            </a:r>
            <a:r>
              <a:rPr lang="en-GB" sz="1400" dirty="0" err="1"/>
              <a:t>Financ</a:t>
            </a:r>
            <a:r>
              <a:rPr lang="en-GB" sz="1400" dirty="0"/>
              <a:t>. Econ. 16. In press. https://doi.org/10.1146/annurev-financial-082123-105722</a:t>
            </a:r>
          </a:p>
          <a:p>
            <a:r>
              <a:rPr lang="en-GB" sz="1400" dirty="0" err="1" smtClean="0"/>
              <a:t>Klette</a:t>
            </a:r>
            <a:r>
              <a:rPr lang="en-GB" sz="1400" dirty="0"/>
              <a:t>, T. J., </a:t>
            </a:r>
            <a:r>
              <a:rPr lang="en-GB" sz="1400" dirty="0" err="1"/>
              <a:t>Møen</a:t>
            </a:r>
            <a:r>
              <a:rPr lang="en-GB" sz="1400" dirty="0"/>
              <a:t>, J., &amp; </a:t>
            </a:r>
            <a:r>
              <a:rPr lang="en-GB" sz="1400" dirty="0" err="1"/>
              <a:t>Griliches</a:t>
            </a:r>
            <a:r>
              <a:rPr lang="en-GB" sz="1400" dirty="0"/>
              <a:t>, Z. (2000). Do subsidies to commercial R&amp;D reduce market failures? </a:t>
            </a:r>
            <a:r>
              <a:rPr lang="en-GB" sz="1400" dirty="0" err="1"/>
              <a:t>Microeconometric</a:t>
            </a:r>
            <a:r>
              <a:rPr lang="en-GB" sz="1400" dirty="0"/>
              <a:t> evaluation studies. </a:t>
            </a:r>
            <a:r>
              <a:rPr lang="en-GB" sz="1400" i="1" dirty="0"/>
              <a:t>Research </a:t>
            </a:r>
            <a:r>
              <a:rPr lang="en-GB" sz="1400" i="1" dirty="0" smtClean="0"/>
              <a:t>Policy</a:t>
            </a:r>
            <a:r>
              <a:rPr lang="en-GB" sz="1400" dirty="0"/>
              <a:t>, </a:t>
            </a:r>
            <a:r>
              <a:rPr lang="en-GB" sz="1400" i="1" dirty="0"/>
              <a:t>29</a:t>
            </a:r>
            <a:r>
              <a:rPr lang="en-GB" sz="1400" dirty="0"/>
              <a:t>(4-5), 471-495</a:t>
            </a:r>
            <a:r>
              <a:rPr lang="en-GB" sz="1400" dirty="0" smtClean="0"/>
              <a:t>.</a:t>
            </a:r>
            <a:r>
              <a:rPr lang="en-US" sz="1400" dirty="0"/>
              <a:t> </a:t>
            </a:r>
            <a:endParaRPr lang="en-US" sz="1400" dirty="0" smtClean="0"/>
          </a:p>
          <a:p>
            <a:r>
              <a:rPr lang="en-US" sz="1400" dirty="0" smtClean="0"/>
              <a:t>Parker</a:t>
            </a:r>
            <a:r>
              <a:rPr lang="en-US" sz="1400" dirty="0"/>
              <a:t>, S.C. 2009. Principles of entrepreneurship policy. In Parker S.C. The Economics of Entrepreneurship. Cambridge University Press, chapter 15. </a:t>
            </a:r>
            <a:endParaRPr lang="en-GB" sz="1400" dirty="0" smtClean="0"/>
          </a:p>
          <a:p>
            <a:r>
              <a:rPr lang="en-GB" sz="1400" dirty="0" err="1"/>
              <a:t>Teece</a:t>
            </a:r>
            <a:r>
              <a:rPr lang="en-GB" sz="1400" dirty="0"/>
              <a:t>, D. J. (1986). Profiting from technological innovation: Implications for integration, collaboration, licensing and public policy. </a:t>
            </a:r>
            <a:r>
              <a:rPr lang="en-GB" sz="1400" i="1" dirty="0"/>
              <a:t>Research </a:t>
            </a:r>
            <a:r>
              <a:rPr lang="en-GB" sz="1400" i="1" dirty="0" smtClean="0"/>
              <a:t>Policy</a:t>
            </a:r>
            <a:r>
              <a:rPr lang="en-GB" sz="1400" dirty="0"/>
              <a:t>, </a:t>
            </a:r>
            <a:r>
              <a:rPr lang="en-GB" sz="1400" i="1" dirty="0"/>
              <a:t>15</a:t>
            </a:r>
            <a:r>
              <a:rPr lang="en-GB" sz="1400" dirty="0"/>
              <a:t>(6), 285-305</a:t>
            </a:r>
            <a:r>
              <a:rPr lang="en-GB" sz="1400" dirty="0" smtClean="0"/>
              <a:t>.</a:t>
            </a:r>
          </a:p>
          <a:p>
            <a:endParaRPr lang="en-US" sz="2200" dirty="0"/>
          </a:p>
          <a:p>
            <a:pPr marL="0" indent="0">
              <a:buNone/>
            </a:pPr>
            <a:endParaRPr lang="en-US" sz="2200" dirty="0" smtClean="0"/>
          </a:p>
          <a:p>
            <a:pPr>
              <a:buNone/>
            </a:pPr>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22</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2217301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bwMode="auto">
          <a:xfrm>
            <a:off x="152400" y="4419600"/>
            <a:ext cx="8763000" cy="838200"/>
          </a:xfrm>
          <a:prstGeom prst="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 name="Titolo 1"/>
          <p:cNvSpPr>
            <a:spLocks noGrp="1"/>
          </p:cNvSpPr>
          <p:nvPr>
            <p:ph type="title"/>
          </p:nvPr>
        </p:nvSpPr>
        <p:spPr/>
        <p:txBody>
          <a:bodyPr/>
          <a:lstStyle/>
          <a:p>
            <a:r>
              <a:rPr lang="en-US" dirty="0" smtClean="0"/>
              <a:t>KNOWLEDGE SPILLOVERS</a:t>
            </a:r>
            <a:endParaRPr lang="en-US" dirty="0"/>
          </a:p>
        </p:txBody>
      </p:sp>
      <p:sp>
        <p:nvSpPr>
          <p:cNvPr id="3" name="Segnaposto contenuto 2"/>
          <p:cNvSpPr>
            <a:spLocks noGrp="1"/>
          </p:cNvSpPr>
          <p:nvPr>
            <p:ph idx="1"/>
          </p:nvPr>
        </p:nvSpPr>
        <p:spPr>
          <a:xfrm>
            <a:off x="251520" y="908720"/>
            <a:ext cx="8892480" cy="5328592"/>
          </a:xfrm>
        </p:spPr>
        <p:txBody>
          <a:bodyPr/>
          <a:lstStyle/>
          <a:p>
            <a:r>
              <a:rPr lang="en-US" dirty="0" smtClean="0"/>
              <a:t>Initial idea dates back to Schumpeter (1946, </a:t>
            </a:r>
            <a:r>
              <a:rPr lang="en-US" dirty="0" err="1" smtClean="0"/>
              <a:t>ch</a:t>
            </a:r>
            <a:r>
              <a:rPr lang="en-US" dirty="0" smtClean="0"/>
              <a:t>. 8), then developed by Nelson (1959, JPE) and Arrow (1962 </a:t>
            </a:r>
            <a:r>
              <a:rPr lang="en-US" dirty="0" err="1" smtClean="0"/>
              <a:t>ch</a:t>
            </a:r>
            <a:r>
              <a:rPr lang="en-US" dirty="0" smtClean="0"/>
              <a:t>. In edited book) among the first:</a:t>
            </a:r>
          </a:p>
          <a:p>
            <a:endParaRPr lang="en-US" dirty="0" smtClean="0"/>
          </a:p>
          <a:p>
            <a:pPr>
              <a:buFont typeface="Wingdings" pitchFamily="2" charset="2"/>
              <a:buChar char="ü"/>
            </a:pPr>
            <a:r>
              <a:rPr lang="en-US" dirty="0" smtClean="0"/>
              <a:t>“The primary output of R&amp;D investments is the knowledge of how to make new goods and services, and this knowledge is not rival- use by one firm does not preclude its use by another. To the extent that knowledge cannot be kept secret, the returns to the investment in it cannot be appropriated by the firm undertaking the investment, and therefore such firms will be reluctant to invest, leading to the underprovision of R&amp;D investments in the economy” (Hall 2002 OREP, p. 35).</a:t>
            </a:r>
          </a:p>
          <a:p>
            <a:pPr>
              <a:buFont typeface="Wingdings" pitchFamily="2" charset="2"/>
              <a:buChar char="ü"/>
            </a:pPr>
            <a:endParaRPr lang="en-US" dirty="0" smtClean="0"/>
          </a:p>
          <a:p>
            <a:pPr>
              <a:buNone/>
            </a:pPr>
            <a:r>
              <a:rPr lang="en-US" dirty="0" smtClean="0"/>
              <a:t>	The argument rely on the stylized facts that any formal and/or informal mechanism to protect innovation is only partly efficient at the very best.</a:t>
            </a:r>
          </a:p>
          <a:p>
            <a:pPr>
              <a:buNone/>
            </a:pPr>
            <a:endParaRPr lang="en-US" dirty="0" smtClean="0"/>
          </a:p>
          <a:p>
            <a:pPr marL="0" indent="0">
              <a:buNone/>
            </a:pPr>
            <a:r>
              <a:rPr lang="en-US" dirty="0" smtClean="0">
                <a:solidFill>
                  <a:schemeClr val="accent2"/>
                </a:solidFill>
              </a:rPr>
              <a:t>The underprovision of R&amp;D is </a:t>
            </a:r>
            <a:r>
              <a:rPr lang="en-US" u="sng" dirty="0" smtClean="0">
                <a:solidFill>
                  <a:schemeClr val="accent2"/>
                </a:solidFill>
              </a:rPr>
              <a:t>more severe for high-tech start-ups </a:t>
            </a:r>
            <a:r>
              <a:rPr lang="en-US" dirty="0" smtClean="0">
                <a:solidFill>
                  <a:schemeClr val="accent2"/>
                </a:solidFill>
              </a:rPr>
              <a:t>due to the higher relative costs in protecting innovation (e.g. costs of patents too high, lack of complementary assets, see </a:t>
            </a:r>
            <a:r>
              <a:rPr lang="en-US" dirty="0" err="1" smtClean="0">
                <a:solidFill>
                  <a:schemeClr val="accent2"/>
                </a:solidFill>
              </a:rPr>
              <a:t>Teece</a:t>
            </a:r>
            <a:r>
              <a:rPr lang="en-US" dirty="0" smtClean="0">
                <a:solidFill>
                  <a:schemeClr val="accent2"/>
                </a:solidFill>
              </a:rPr>
              <a:t> 1986, Research Policy). </a:t>
            </a:r>
          </a:p>
          <a:p>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6" name="Rettangolo 5"/>
          <p:cNvSpPr/>
          <p:nvPr/>
        </p:nvSpPr>
        <p:spPr bwMode="auto">
          <a:xfrm>
            <a:off x="533400" y="4267200"/>
            <a:ext cx="6172200" cy="8382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74770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Critique to the Spillovers rationale</a:t>
            </a:r>
            <a:endParaRPr lang="en-US" dirty="0"/>
          </a:p>
        </p:txBody>
      </p:sp>
      <p:sp>
        <p:nvSpPr>
          <p:cNvPr id="3" name="Segnaposto contenuto 2"/>
          <p:cNvSpPr>
            <a:spLocks noGrp="1"/>
          </p:cNvSpPr>
          <p:nvPr>
            <p:ph idx="1"/>
          </p:nvPr>
        </p:nvSpPr>
        <p:spPr>
          <a:xfrm>
            <a:off x="179512" y="1066800"/>
            <a:ext cx="8769226" cy="1426096"/>
          </a:xfrm>
        </p:spPr>
        <p:txBody>
          <a:bodyPr/>
          <a:lstStyle/>
          <a:p>
            <a:pPr>
              <a:buFont typeface="Wingdings" pitchFamily="2" charset="2"/>
              <a:buChar char="ü"/>
            </a:pPr>
            <a:r>
              <a:rPr lang="en-US" dirty="0" smtClean="0"/>
              <a:t>Existence of spillovers in research generally accepted, documented on an empirical ground (e.g. </a:t>
            </a:r>
            <a:r>
              <a:rPr lang="en-US" dirty="0" err="1" smtClean="0"/>
              <a:t>Griliches</a:t>
            </a:r>
            <a:r>
              <a:rPr lang="en-US" dirty="0" smtClean="0"/>
              <a:t> 1992, SJE), even if obvious measurement problems exist. Often “localized” (e.g. Adams and Jaffe 1996, RAND) </a:t>
            </a:r>
          </a:p>
          <a:p>
            <a:pPr>
              <a:buFont typeface="Wingdings" pitchFamily="2" charset="2"/>
              <a:buChar char="ü"/>
            </a:pPr>
            <a:r>
              <a:rPr lang="en-US" u="sng" dirty="0" smtClean="0"/>
              <a:t>But does the mere existence of spillovers justify policy intervention?</a:t>
            </a:r>
          </a:p>
          <a:p>
            <a:pPr>
              <a:buNone/>
            </a:pPr>
            <a:endParaRPr lang="en-US" dirty="0" smtClean="0"/>
          </a:p>
          <a:p>
            <a:pPr>
              <a:buNone/>
            </a:pPr>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4</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CasellaDiTesto 4"/>
          <p:cNvSpPr txBox="1"/>
          <p:nvPr/>
        </p:nvSpPr>
        <p:spPr>
          <a:xfrm>
            <a:off x="683568" y="3645024"/>
            <a:ext cx="144016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Firm</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i</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7" name="Connettore 2 6"/>
          <p:cNvCxnSpPr/>
          <p:nvPr/>
        </p:nvCxnSpPr>
        <p:spPr bwMode="auto">
          <a:xfrm>
            <a:off x="1619672" y="3789040"/>
            <a:ext cx="504056" cy="0"/>
          </a:xfrm>
          <a:prstGeom prst="straightConnector1">
            <a:avLst/>
          </a:prstGeom>
          <a:noFill/>
          <a:ln w="9525" cap="flat" cmpd="sng" algn="ctr">
            <a:solidFill>
              <a:schemeClr val="tx1"/>
            </a:solidFill>
            <a:prstDash val="solid"/>
            <a:round/>
            <a:headEnd type="none" w="med" len="med"/>
            <a:tailEnd type="arrow"/>
          </a:ln>
          <a:effectLst/>
        </p:spPr>
      </p:cxnSp>
      <p:sp>
        <p:nvSpPr>
          <p:cNvPr id="14" name="CasellaDiTesto 13"/>
          <p:cNvSpPr txBox="1"/>
          <p:nvPr/>
        </p:nvSpPr>
        <p:spPr>
          <a:xfrm>
            <a:off x="2267744" y="3573016"/>
            <a:ext cx="626469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R&amp;D</a:t>
            </a:r>
            <a:r>
              <a:rPr kumimoji="0" lang="en-US" sz="1600" b="1" i="0" u="none" strike="noStrike" kern="1200" cap="none" spc="0" normalizeH="0" baseline="-25000" noProof="0" dirty="0" smtClean="0">
                <a:ln>
                  <a:noFill/>
                </a:ln>
                <a:solidFill>
                  <a:srgbClr val="000000"/>
                </a:solidFill>
                <a:effectLst/>
                <a:uLnTx/>
                <a:uFillTx/>
                <a:latin typeface="Arial" charset="0"/>
                <a:ea typeface="+mn-ea"/>
                <a:cs typeface="+mn-cs"/>
              </a:rPr>
              <a:t>i</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&lt; R&amp;D*</a:t>
            </a:r>
            <a:r>
              <a:rPr kumimoji="0" lang="en-US" sz="1600" b="1" i="0" u="none" strike="noStrike" kern="1200" cap="none" spc="0" normalizeH="0" baseline="-25000" noProof="0" dirty="0" smtClean="0">
                <a:ln>
                  <a:noFill/>
                </a:ln>
                <a:solidFill>
                  <a:srgbClr val="000000"/>
                </a:solidFill>
                <a:effectLst/>
                <a:uLnTx/>
                <a:uFillTx/>
                <a:latin typeface="Arial" charset="0"/>
                <a:ea typeface="+mn-ea"/>
                <a:cs typeface="+mn-cs"/>
              </a:rPr>
              <a:t>i</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limit spillovers towards </a:t>
            </a: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Firms</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j</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6" name="Connettore 2 15"/>
          <p:cNvCxnSpPr/>
          <p:nvPr/>
        </p:nvCxnSpPr>
        <p:spPr bwMode="auto">
          <a:xfrm>
            <a:off x="3635896" y="3789040"/>
            <a:ext cx="504056" cy="0"/>
          </a:xfrm>
          <a:prstGeom prst="straightConnector1">
            <a:avLst/>
          </a:prstGeom>
          <a:noFill/>
          <a:ln w="9525" cap="flat" cmpd="sng" algn="ctr">
            <a:solidFill>
              <a:schemeClr val="tx1"/>
            </a:solidFill>
            <a:prstDash val="solid"/>
            <a:round/>
            <a:headEnd type="none" w="med" len="med"/>
            <a:tailEnd type="arrow"/>
          </a:ln>
          <a:effectLst/>
        </p:spPr>
      </p:cxnSp>
      <p:cxnSp>
        <p:nvCxnSpPr>
          <p:cNvPr id="25" name="Connettore 1 24"/>
          <p:cNvCxnSpPr/>
          <p:nvPr/>
        </p:nvCxnSpPr>
        <p:spPr bwMode="auto">
          <a:xfrm>
            <a:off x="7092280" y="3933056"/>
            <a:ext cx="0" cy="360040"/>
          </a:xfrm>
          <a:prstGeom prst="line">
            <a:avLst/>
          </a:prstGeom>
          <a:noFill/>
          <a:ln w="9525" cap="flat" cmpd="sng" algn="ctr">
            <a:solidFill>
              <a:schemeClr val="tx1"/>
            </a:solidFill>
            <a:prstDash val="solid"/>
            <a:round/>
            <a:headEnd type="none" w="med" len="med"/>
            <a:tailEnd type="none" w="med" len="med"/>
          </a:ln>
          <a:effectLst/>
        </p:spPr>
      </p:cxnSp>
      <p:cxnSp>
        <p:nvCxnSpPr>
          <p:cNvPr id="27" name="Connettore 1 26"/>
          <p:cNvCxnSpPr/>
          <p:nvPr/>
        </p:nvCxnSpPr>
        <p:spPr bwMode="auto">
          <a:xfrm flipH="1">
            <a:off x="2915816" y="4293096"/>
            <a:ext cx="4176464" cy="0"/>
          </a:xfrm>
          <a:prstGeom prst="line">
            <a:avLst/>
          </a:prstGeom>
          <a:noFill/>
          <a:ln w="9525" cap="flat" cmpd="sng" algn="ctr">
            <a:solidFill>
              <a:schemeClr val="tx1"/>
            </a:solidFill>
            <a:prstDash val="solid"/>
            <a:round/>
            <a:headEnd type="none" w="med" len="med"/>
            <a:tailEnd type="none" w="med" len="med"/>
          </a:ln>
          <a:effectLst/>
        </p:spPr>
      </p:cxnSp>
      <p:cxnSp>
        <p:nvCxnSpPr>
          <p:cNvPr id="30" name="Connettore 2 29"/>
          <p:cNvCxnSpPr/>
          <p:nvPr/>
        </p:nvCxnSpPr>
        <p:spPr bwMode="auto">
          <a:xfrm flipV="1">
            <a:off x="2915816" y="3933056"/>
            <a:ext cx="0" cy="360040"/>
          </a:xfrm>
          <a:prstGeom prst="straightConnector1">
            <a:avLst/>
          </a:prstGeom>
          <a:noFill/>
          <a:ln w="9525" cap="flat" cmpd="sng" algn="ctr">
            <a:solidFill>
              <a:schemeClr val="tx1"/>
            </a:solidFill>
            <a:prstDash val="solid"/>
            <a:round/>
            <a:headEnd type="none" w="med" len="med"/>
            <a:tailEnd type="arrow"/>
          </a:ln>
          <a:effectLst/>
        </p:spPr>
      </p:cxnSp>
      <p:sp>
        <p:nvSpPr>
          <p:cNvPr id="31" name="CasellaDiTesto 30"/>
          <p:cNvSpPr txBox="1"/>
          <p:nvPr/>
        </p:nvSpPr>
        <p:spPr>
          <a:xfrm>
            <a:off x="3707904" y="4149080"/>
            <a:ext cx="208823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No R&amp;D cost</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2" name="CasellaDiTesto 31"/>
          <p:cNvSpPr txBox="1"/>
          <p:nvPr/>
        </p:nvSpPr>
        <p:spPr>
          <a:xfrm>
            <a:off x="3275856" y="2924944"/>
            <a:ext cx="2592288" cy="400110"/>
          </a:xfrm>
          <a:prstGeom prst="rect">
            <a:avLst/>
          </a:prstGeom>
          <a:noFill/>
          <a:ln>
            <a:solidFill>
              <a:schemeClr val="tx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Manna from heaven</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6" name="CasellaDiTesto 35"/>
          <p:cNvSpPr txBox="1"/>
          <p:nvPr/>
        </p:nvSpPr>
        <p:spPr>
          <a:xfrm>
            <a:off x="3563888" y="5085184"/>
            <a:ext cx="626469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R&amp;D</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i</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l-GR" sz="1600" b="1" i="0" u="none" strike="noStrike" kern="1200" cap="none" spc="0" normalizeH="0" baseline="0" noProof="0" dirty="0" smtClean="0">
                <a:ln>
                  <a:noFill/>
                </a:ln>
                <a:solidFill>
                  <a:srgbClr val="000000"/>
                </a:solidFill>
                <a:effectLst/>
                <a:uLnTx/>
                <a:uFillTx/>
                <a:latin typeface="Times New Roman"/>
                <a:ea typeface="+mn-ea"/>
                <a:cs typeface="Times New Roman"/>
              </a:rPr>
              <a:t>π</a:t>
            </a:r>
            <a:r>
              <a:rPr kumimoji="0" lang="en-US" sz="1600" b="1" i="0" u="none" strike="noStrike" kern="1200" cap="none" spc="0" normalizeH="0" baseline="-25000" noProof="0" dirty="0" smtClean="0">
                <a:ln>
                  <a:noFill/>
                </a:ln>
                <a:solidFill>
                  <a:srgbClr val="000000"/>
                </a:solidFill>
                <a:effectLst/>
                <a:uLnTx/>
                <a:uFillTx/>
                <a:latin typeface="Arial" charset="0"/>
                <a:ea typeface="+mn-ea"/>
                <a:cs typeface="+mn-cs"/>
              </a:rPr>
              <a:t>j</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37" name="Connettore 2 36"/>
          <p:cNvCxnSpPr/>
          <p:nvPr/>
        </p:nvCxnSpPr>
        <p:spPr bwMode="auto">
          <a:xfrm>
            <a:off x="4211960" y="5229200"/>
            <a:ext cx="504056" cy="0"/>
          </a:xfrm>
          <a:prstGeom prst="straightConnector1">
            <a:avLst/>
          </a:prstGeom>
          <a:noFill/>
          <a:ln w="9525" cap="flat" cmpd="sng" algn="ctr">
            <a:solidFill>
              <a:schemeClr val="tx1"/>
            </a:solidFill>
            <a:prstDash val="solid"/>
            <a:round/>
            <a:headEnd type="none" w="med" len="med"/>
            <a:tailEnd type="arrow"/>
          </a:ln>
          <a:effectLst/>
        </p:spPr>
      </p:cxnSp>
      <p:sp>
        <p:nvSpPr>
          <p:cNvPr id="38" name="CasellaDiTesto 37"/>
          <p:cNvSpPr txBox="1"/>
          <p:nvPr/>
        </p:nvSpPr>
        <p:spPr>
          <a:xfrm>
            <a:off x="3347864" y="2420888"/>
            <a:ext cx="2304256" cy="46166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Vision</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8" name="CasellaDiTesto 17"/>
          <p:cNvSpPr txBox="1"/>
          <p:nvPr/>
        </p:nvSpPr>
        <p:spPr>
          <a:xfrm>
            <a:off x="395536" y="5949280"/>
            <a:ext cx="856895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Result:                              &lt;	</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9" name="Rettangolo 18"/>
          <p:cNvSpPr/>
          <p:nvPr/>
        </p:nvSpPr>
        <p:spPr bwMode="auto">
          <a:xfrm>
            <a:off x="1835696" y="5949280"/>
            <a:ext cx="1512168" cy="432048"/>
          </a:xfrm>
          <a:prstGeom prst="rect">
            <a:avLst/>
          </a:prstGeom>
          <a:solidFill>
            <a:srgbClr val="00CC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ΣR&amp;D</a:t>
            </a:r>
          </a:p>
        </p:txBody>
      </p:sp>
      <p:sp>
        <p:nvSpPr>
          <p:cNvPr id="21" name="Rettangolo 20"/>
          <p:cNvSpPr/>
          <p:nvPr/>
        </p:nvSpPr>
        <p:spPr bwMode="auto">
          <a:xfrm>
            <a:off x="3779912" y="5949280"/>
            <a:ext cx="1512168" cy="432048"/>
          </a:xfrm>
          <a:prstGeom prst="rect">
            <a:avLst/>
          </a:prstGeom>
          <a:solidFill>
            <a:schemeClr val="accent1">
              <a:lumMod val="60000"/>
              <a:lumOff val="40000"/>
            </a:schemeClr>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ΣR&amp;D*</a:t>
            </a:r>
          </a:p>
        </p:txBody>
      </p:sp>
      <p:cxnSp>
        <p:nvCxnSpPr>
          <p:cNvPr id="23" name="Connettore 2 22"/>
          <p:cNvCxnSpPr/>
          <p:nvPr/>
        </p:nvCxnSpPr>
        <p:spPr bwMode="auto">
          <a:xfrm>
            <a:off x="4427984" y="4581128"/>
            <a:ext cx="0" cy="432048"/>
          </a:xfrm>
          <a:prstGeom prst="straightConnector1">
            <a:avLst/>
          </a:prstGeom>
          <a:noFill/>
          <a:ln w="9525" cap="flat" cmpd="sng" algn="ctr">
            <a:solidFill>
              <a:schemeClr val="tx1"/>
            </a:solidFill>
            <a:prstDash val="solid"/>
            <a:round/>
            <a:headEnd type="none" w="med" len="med"/>
            <a:tailEnd type="arrow"/>
          </a:ln>
          <a:effectLst/>
        </p:spPr>
      </p:cxnSp>
      <p:cxnSp>
        <p:nvCxnSpPr>
          <p:cNvPr id="24" name="Connettore 2 23"/>
          <p:cNvCxnSpPr/>
          <p:nvPr/>
        </p:nvCxnSpPr>
        <p:spPr bwMode="auto">
          <a:xfrm>
            <a:off x="4427984" y="5445224"/>
            <a:ext cx="0" cy="288032"/>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555559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Critique to the Spillovers rationale</a:t>
            </a:r>
            <a:endParaRPr lang="en-US" dirty="0"/>
          </a:p>
        </p:txBody>
      </p:sp>
      <p:sp>
        <p:nvSpPr>
          <p:cNvPr id="3" name="Segnaposto contenuto 2"/>
          <p:cNvSpPr>
            <a:spLocks noGrp="1"/>
          </p:cNvSpPr>
          <p:nvPr>
            <p:ph idx="1"/>
          </p:nvPr>
        </p:nvSpPr>
        <p:spPr>
          <a:xfrm>
            <a:off x="0" y="1066800"/>
            <a:ext cx="8948738" cy="4953000"/>
          </a:xfrm>
        </p:spPr>
        <p:txBody>
          <a:bodyPr/>
          <a:lstStyle/>
          <a:p>
            <a:pPr>
              <a:buFont typeface="Wingdings" pitchFamily="2" charset="2"/>
              <a:buChar char="ü"/>
            </a:pPr>
            <a:r>
              <a:rPr lang="en-US" dirty="0" smtClean="0"/>
              <a:t>R&amp;D and “absorptive capacity” (Cohen and </a:t>
            </a:r>
            <a:r>
              <a:rPr lang="en-US" dirty="0" err="1" smtClean="0"/>
              <a:t>Levinthal</a:t>
            </a:r>
            <a:r>
              <a:rPr lang="en-US" dirty="0" smtClean="0"/>
              <a:t> 1989 EJ, 1990 ASQ)</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5</a:t>
            </a:fld>
            <a:endParaRPr kumimoji="0" lang="it-IT" sz="1600" b="1" i="0" u="none" strike="noStrike" kern="1200" cap="none" spc="0" normalizeH="0" baseline="0" noProof="0" dirty="0">
              <a:ln>
                <a:noFill/>
              </a:ln>
              <a:solidFill>
                <a:srgbClr val="FF9900"/>
              </a:solidFill>
              <a:effectLst/>
              <a:uLnTx/>
              <a:uFillTx/>
              <a:latin typeface="Arial" charset="0"/>
              <a:ea typeface="+mn-ea"/>
              <a:cs typeface="+mn-cs"/>
            </a:endParaRPr>
          </a:p>
        </p:txBody>
      </p:sp>
      <p:sp>
        <p:nvSpPr>
          <p:cNvPr id="5" name="CasellaDiTesto 4"/>
          <p:cNvSpPr txBox="1"/>
          <p:nvPr/>
        </p:nvSpPr>
        <p:spPr>
          <a:xfrm>
            <a:off x="3275856" y="1628800"/>
            <a:ext cx="2304256" cy="46166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Vision</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CasellaDiTesto 5"/>
          <p:cNvSpPr txBox="1"/>
          <p:nvPr/>
        </p:nvSpPr>
        <p:spPr>
          <a:xfrm>
            <a:off x="3131840" y="2276872"/>
            <a:ext cx="2592288" cy="400110"/>
          </a:xfrm>
          <a:prstGeom prst="rect">
            <a:avLst/>
          </a:prstGeom>
          <a:no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No free lunch</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 name="CasellaDiTesto 6"/>
          <p:cNvSpPr txBox="1"/>
          <p:nvPr/>
        </p:nvSpPr>
        <p:spPr>
          <a:xfrm>
            <a:off x="683568" y="3068960"/>
            <a:ext cx="144016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Firm</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i</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CasellaDiTesto 7"/>
          <p:cNvSpPr txBox="1"/>
          <p:nvPr/>
        </p:nvSpPr>
        <p:spPr>
          <a:xfrm>
            <a:off x="2555776" y="3140968"/>
            <a:ext cx="72008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R&amp;D</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i</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0" name="Connettore 2 9"/>
          <p:cNvCxnSpPr/>
          <p:nvPr/>
        </p:nvCxnSpPr>
        <p:spPr bwMode="auto">
          <a:xfrm>
            <a:off x="1475656" y="3356992"/>
            <a:ext cx="864096" cy="1"/>
          </a:xfrm>
          <a:prstGeom prst="straightConnector1">
            <a:avLst/>
          </a:prstGeom>
          <a:noFill/>
          <a:ln w="9525" cap="flat" cmpd="sng" algn="ctr">
            <a:solidFill>
              <a:schemeClr val="tx1"/>
            </a:solidFill>
            <a:prstDash val="solid"/>
            <a:round/>
            <a:headEnd type="none" w="med" len="med"/>
            <a:tailEnd type="arrow"/>
          </a:ln>
          <a:effectLst/>
        </p:spPr>
      </p:cxnSp>
      <p:cxnSp>
        <p:nvCxnSpPr>
          <p:cNvPr id="14" name="Connettore 2 13"/>
          <p:cNvCxnSpPr/>
          <p:nvPr/>
        </p:nvCxnSpPr>
        <p:spPr bwMode="auto">
          <a:xfrm>
            <a:off x="3275856" y="3356992"/>
            <a:ext cx="864096" cy="1"/>
          </a:xfrm>
          <a:prstGeom prst="straightConnector1">
            <a:avLst/>
          </a:prstGeom>
          <a:noFill/>
          <a:ln w="9525" cap="flat" cmpd="sng" algn="ctr">
            <a:solidFill>
              <a:schemeClr val="tx1"/>
            </a:solidFill>
            <a:prstDash val="solid"/>
            <a:round/>
            <a:headEnd type="none" w="med" len="med"/>
            <a:tailEnd type="arrow"/>
          </a:ln>
          <a:effectLst/>
        </p:spPr>
      </p:cxnSp>
      <p:sp>
        <p:nvSpPr>
          <p:cNvPr id="17" name="CasellaDiTesto 16"/>
          <p:cNvSpPr txBox="1"/>
          <p:nvPr/>
        </p:nvSpPr>
        <p:spPr>
          <a:xfrm>
            <a:off x="4211960" y="3212976"/>
            <a:ext cx="432048"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l-GR" sz="1600" b="1" i="0" u="none" strike="noStrike" kern="1200" cap="none" spc="0" normalizeH="0" baseline="0" noProof="0" dirty="0" smtClean="0">
                <a:ln>
                  <a:noFill/>
                </a:ln>
                <a:solidFill>
                  <a:srgbClr val="000000"/>
                </a:solidFill>
                <a:effectLst/>
                <a:uLnTx/>
                <a:uFillTx/>
                <a:latin typeface="Times New Roman"/>
                <a:ea typeface="+mn-ea"/>
                <a:cs typeface="Times New Roman"/>
              </a:rPr>
              <a:t>π</a:t>
            </a:r>
            <a:r>
              <a:rPr kumimoji="0" lang="en-US" sz="1600" b="1" i="0" u="none" strike="noStrike" kern="1200" cap="none" spc="0" normalizeH="0" baseline="-25000" noProof="0" dirty="0" smtClean="0">
                <a:ln>
                  <a:noFill/>
                </a:ln>
                <a:solidFill>
                  <a:srgbClr val="000000"/>
                </a:solidFill>
                <a:effectLst/>
                <a:uLnTx/>
                <a:uFillTx/>
                <a:latin typeface="Arial" charset="0"/>
                <a:ea typeface="+mn-ea"/>
                <a:cs typeface="+mn-cs"/>
              </a:rPr>
              <a:t>j</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28" name="Connettore 1 27"/>
          <p:cNvCxnSpPr/>
          <p:nvPr/>
        </p:nvCxnSpPr>
        <p:spPr bwMode="auto">
          <a:xfrm>
            <a:off x="3563888" y="3212976"/>
            <a:ext cx="72008" cy="72008"/>
          </a:xfrm>
          <a:prstGeom prst="line">
            <a:avLst/>
          </a:prstGeom>
          <a:noFill/>
          <a:ln w="9525" cap="flat" cmpd="sng" algn="ctr">
            <a:noFill/>
            <a:prstDash val="solid"/>
            <a:round/>
            <a:headEnd type="none" w="med" len="med"/>
            <a:tailEnd type="none" w="med" len="med"/>
          </a:ln>
          <a:effectLst/>
        </p:spPr>
      </p:cxnSp>
      <p:cxnSp>
        <p:nvCxnSpPr>
          <p:cNvPr id="30" name="Connettore 1 29"/>
          <p:cNvCxnSpPr/>
          <p:nvPr/>
        </p:nvCxnSpPr>
        <p:spPr bwMode="auto">
          <a:xfrm>
            <a:off x="3563888" y="3212976"/>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31" name="Connettore 1 30"/>
          <p:cNvCxnSpPr/>
          <p:nvPr/>
        </p:nvCxnSpPr>
        <p:spPr bwMode="auto">
          <a:xfrm>
            <a:off x="3635896" y="3212976"/>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33" name="Connettore 1 32"/>
          <p:cNvCxnSpPr/>
          <p:nvPr/>
        </p:nvCxnSpPr>
        <p:spPr bwMode="auto">
          <a:xfrm>
            <a:off x="2915816" y="3573016"/>
            <a:ext cx="0" cy="360040"/>
          </a:xfrm>
          <a:prstGeom prst="line">
            <a:avLst/>
          </a:prstGeom>
          <a:noFill/>
          <a:ln w="9525" cap="flat" cmpd="sng" algn="ctr">
            <a:solidFill>
              <a:schemeClr val="tx1"/>
            </a:solidFill>
            <a:prstDash val="solid"/>
            <a:round/>
            <a:headEnd type="none" w="med" len="med"/>
            <a:tailEnd type="none" w="med" len="med"/>
          </a:ln>
          <a:effectLst/>
        </p:spPr>
      </p:cxnSp>
      <p:cxnSp>
        <p:nvCxnSpPr>
          <p:cNvPr id="35" name="Connettore 1 34"/>
          <p:cNvCxnSpPr/>
          <p:nvPr/>
        </p:nvCxnSpPr>
        <p:spPr bwMode="auto">
          <a:xfrm>
            <a:off x="2915816" y="3933056"/>
            <a:ext cx="1008112" cy="0"/>
          </a:xfrm>
          <a:prstGeom prst="line">
            <a:avLst/>
          </a:prstGeom>
          <a:noFill/>
          <a:ln w="9525" cap="flat" cmpd="sng" algn="ctr">
            <a:solidFill>
              <a:schemeClr val="tx1"/>
            </a:solidFill>
            <a:prstDash val="solid"/>
            <a:round/>
            <a:headEnd type="none" w="med" len="med"/>
            <a:tailEnd type="none" w="med" len="med"/>
          </a:ln>
          <a:effectLst/>
        </p:spPr>
      </p:cxnSp>
      <p:sp>
        <p:nvSpPr>
          <p:cNvPr id="36" name="CasellaDiTesto 35"/>
          <p:cNvSpPr txBox="1"/>
          <p:nvPr/>
        </p:nvSpPr>
        <p:spPr>
          <a:xfrm>
            <a:off x="3059832" y="3645024"/>
            <a:ext cx="1296144"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R&amp;D</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i</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&amp; </a:t>
            </a: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R&amp;D</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j</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41" name="Connettore 2 40"/>
          <p:cNvCxnSpPr/>
          <p:nvPr/>
        </p:nvCxnSpPr>
        <p:spPr bwMode="auto">
          <a:xfrm flipV="1">
            <a:off x="3923928" y="3573016"/>
            <a:ext cx="360040" cy="360040"/>
          </a:xfrm>
          <a:prstGeom prst="straightConnector1">
            <a:avLst/>
          </a:prstGeom>
          <a:noFill/>
          <a:ln w="9525" cap="flat" cmpd="sng" algn="ctr">
            <a:solidFill>
              <a:schemeClr val="tx1"/>
            </a:solidFill>
            <a:prstDash val="solid"/>
            <a:round/>
            <a:headEnd type="none" w="med" len="med"/>
            <a:tailEnd type="arrow"/>
          </a:ln>
          <a:effectLst/>
        </p:spPr>
      </p:cxnSp>
      <p:sp>
        <p:nvSpPr>
          <p:cNvPr id="42" name="CasellaDiTesto 41"/>
          <p:cNvSpPr txBox="1"/>
          <p:nvPr/>
        </p:nvSpPr>
        <p:spPr>
          <a:xfrm>
            <a:off x="395536" y="5949280"/>
            <a:ext cx="856895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Result:                              ?	</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3" name="Rettangolo 42"/>
          <p:cNvSpPr/>
          <p:nvPr/>
        </p:nvSpPr>
        <p:spPr bwMode="auto">
          <a:xfrm>
            <a:off x="1835696" y="5949280"/>
            <a:ext cx="1512168" cy="432048"/>
          </a:xfrm>
          <a:prstGeom prst="rect">
            <a:avLst/>
          </a:prstGeom>
          <a:solidFill>
            <a:srgbClr val="00CC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ΣR&amp;D</a:t>
            </a:r>
          </a:p>
        </p:txBody>
      </p:sp>
      <p:sp>
        <p:nvSpPr>
          <p:cNvPr id="44" name="Rettangolo 43"/>
          <p:cNvSpPr/>
          <p:nvPr/>
        </p:nvSpPr>
        <p:spPr bwMode="auto">
          <a:xfrm>
            <a:off x="3779912" y="5949280"/>
            <a:ext cx="1512168" cy="432048"/>
          </a:xfrm>
          <a:prstGeom prst="rect">
            <a:avLst/>
          </a:prstGeom>
          <a:solidFill>
            <a:schemeClr val="accent1">
              <a:lumMod val="60000"/>
              <a:lumOff val="40000"/>
            </a:schemeClr>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ΣR&amp;D*</a:t>
            </a:r>
          </a:p>
        </p:txBody>
      </p:sp>
      <p:cxnSp>
        <p:nvCxnSpPr>
          <p:cNvPr id="48" name="Connettore 2 47"/>
          <p:cNvCxnSpPr/>
          <p:nvPr/>
        </p:nvCxnSpPr>
        <p:spPr bwMode="auto">
          <a:xfrm>
            <a:off x="3419872" y="4221088"/>
            <a:ext cx="0" cy="432048"/>
          </a:xfrm>
          <a:prstGeom prst="straightConnector1">
            <a:avLst/>
          </a:prstGeom>
          <a:noFill/>
          <a:ln w="9525" cap="flat" cmpd="sng" algn="ctr">
            <a:solidFill>
              <a:schemeClr val="tx1"/>
            </a:solidFill>
            <a:prstDash val="solid"/>
            <a:round/>
            <a:headEnd type="none" w="med" len="med"/>
            <a:tailEnd type="arrow"/>
          </a:ln>
          <a:effectLst/>
        </p:spPr>
      </p:cxnSp>
      <p:sp>
        <p:nvSpPr>
          <p:cNvPr id="50" name="CasellaDiTesto 49"/>
          <p:cNvSpPr txBox="1"/>
          <p:nvPr/>
        </p:nvSpPr>
        <p:spPr>
          <a:xfrm>
            <a:off x="1763688" y="4653136"/>
            <a:ext cx="5328592" cy="88024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Iff</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R&amp;D</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j</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no pure duplicative &amp; imitative effort , i.e. </a:t>
            </a: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R&amp;D</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i</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&amp; </a:t>
            </a: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R&amp;D</a:t>
            </a:r>
            <a:r>
              <a:rPr kumimoji="0" lang="en-US" sz="1600" b="1" i="0" u="none" strike="noStrike" kern="1200" cap="none" spc="0" normalizeH="0" baseline="-25000" noProof="0" dirty="0" err="1" smtClean="0">
                <a:ln>
                  <a:noFill/>
                </a:ln>
                <a:solidFill>
                  <a:srgbClr val="000000"/>
                </a:solidFill>
                <a:effectLst/>
                <a:uLnTx/>
                <a:uFillTx/>
                <a:latin typeface="Arial" charset="0"/>
                <a:ea typeface="+mn-ea"/>
                <a:cs typeface="+mn-cs"/>
              </a:rPr>
              <a:t>j</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not </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overlapping </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in content</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(see </a:t>
            </a:r>
            <a:r>
              <a:rPr kumimoji="0" lang="en-US" sz="1600" b="1" i="0" u="none" strike="noStrike" kern="1200" cap="none" spc="0" normalizeH="0" baseline="0" noProof="0" dirty="0" err="1" smtClean="0">
                <a:ln>
                  <a:noFill/>
                </a:ln>
                <a:solidFill>
                  <a:srgbClr val="000000"/>
                </a:solidFill>
                <a:effectLst/>
                <a:uLnTx/>
                <a:uFillTx/>
                <a:latin typeface="Arial" charset="0"/>
                <a:ea typeface="+mn-ea"/>
                <a:cs typeface="+mn-cs"/>
              </a:rPr>
              <a:t>Klette</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et al. 2000, RP, pp. 487-488)</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51" name="Connettore 2 50"/>
          <p:cNvCxnSpPr/>
          <p:nvPr/>
        </p:nvCxnSpPr>
        <p:spPr bwMode="auto">
          <a:xfrm>
            <a:off x="3491880" y="5445224"/>
            <a:ext cx="0" cy="432048"/>
          </a:xfrm>
          <a:prstGeom prst="straightConnector1">
            <a:avLst/>
          </a:prstGeom>
          <a:noFill/>
          <a:ln w="9525" cap="flat" cmpd="sng" algn="ctr">
            <a:solidFill>
              <a:schemeClr val="tx1"/>
            </a:solidFill>
            <a:prstDash val="solid"/>
            <a:round/>
            <a:headEnd type="none" w="med" len="med"/>
            <a:tailEnd type="arrow"/>
          </a:ln>
          <a:effectLst/>
        </p:spPr>
      </p:cxnSp>
      <p:sp>
        <p:nvSpPr>
          <p:cNvPr id="9" name="CasellaDiTesto 8"/>
          <p:cNvSpPr txBox="1"/>
          <p:nvPr/>
        </p:nvSpPr>
        <p:spPr>
          <a:xfrm>
            <a:off x="5933905" y="5861430"/>
            <a:ext cx="3022708" cy="646331"/>
          </a:xfrm>
          <a:prstGeom prst="rect">
            <a:avLst/>
          </a:prstGeom>
          <a:noFill/>
          <a:ln>
            <a:solidFill>
              <a:schemeClr val="accent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Open innovation paradigm reinforces this argument</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6988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bwMode="auto">
          <a:xfrm>
            <a:off x="393897" y="3047363"/>
            <a:ext cx="3716286" cy="562707"/>
          </a:xfrm>
          <a:prstGeom prst="rect">
            <a:avLst/>
          </a:prstGeom>
          <a:solidFill>
            <a:srgbClr val="FFFF00"/>
          </a:solidFill>
          <a:ln w="12700" cap="flat" cmpd="sng" algn="ctr">
            <a:solidFill>
              <a:srgbClr val="FFFF9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sng" strike="noStrike" kern="1200" cap="none" spc="0" normalizeH="0" baseline="0" noProof="0" dirty="0" smtClean="0">
                <a:ln>
                  <a:noFill/>
                </a:ln>
                <a:solidFill>
                  <a:srgbClr val="000000"/>
                </a:solidFill>
                <a:effectLst/>
                <a:uLnTx/>
                <a:uFillTx/>
                <a:latin typeface="Arial" charset="0"/>
                <a:ea typeface="+mn-ea"/>
                <a:cs typeface="+mn-cs"/>
              </a:rPr>
              <a:t>Asymmetric Information</a:t>
            </a:r>
            <a:endParaRPr kumimoji="0" lang="en-US" sz="2400" b="1" i="0" u="sng" strike="noStrike" kern="1200" cap="none" spc="0" normalizeH="0" baseline="0" noProof="0" dirty="0">
              <a:ln>
                <a:noFill/>
              </a:ln>
              <a:solidFill>
                <a:srgbClr val="000000"/>
              </a:solidFill>
              <a:effectLst/>
              <a:uLnTx/>
              <a:uFillTx/>
              <a:latin typeface="Arial" charset="0"/>
              <a:ea typeface="+mn-ea"/>
              <a:cs typeface="+mn-cs"/>
            </a:endParaRPr>
          </a:p>
        </p:txBody>
      </p:sp>
      <p:cxnSp>
        <p:nvCxnSpPr>
          <p:cNvPr id="6" name="Connettore 2 5"/>
          <p:cNvCxnSpPr/>
          <p:nvPr/>
        </p:nvCxnSpPr>
        <p:spPr bwMode="auto">
          <a:xfrm flipV="1">
            <a:off x="1137352" y="1356965"/>
            <a:ext cx="2222696" cy="153267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 name="Connettore 2 6"/>
          <p:cNvCxnSpPr/>
          <p:nvPr/>
        </p:nvCxnSpPr>
        <p:spPr bwMode="auto">
          <a:xfrm>
            <a:off x="1008398" y="3679771"/>
            <a:ext cx="2351650" cy="21406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9" name="Rettangolo 8"/>
          <p:cNvSpPr/>
          <p:nvPr/>
        </p:nvSpPr>
        <p:spPr bwMode="auto">
          <a:xfrm>
            <a:off x="3454116" y="908539"/>
            <a:ext cx="5385084" cy="998806"/>
          </a:xfrm>
          <a:prstGeom prst="rect">
            <a:avLst/>
          </a:prstGeom>
          <a:solidFill>
            <a:srgbClr val="FFFF00"/>
          </a:solidFill>
          <a:ln w="12700" cap="flat" cmpd="sng" algn="ctr">
            <a:solidFill>
              <a:srgbClr val="FFFF9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Hidden info (adverse selection)</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Rettangolo 9"/>
          <p:cNvSpPr/>
          <p:nvPr/>
        </p:nvSpPr>
        <p:spPr bwMode="auto">
          <a:xfrm>
            <a:off x="3731206" y="5369311"/>
            <a:ext cx="4642338" cy="998806"/>
          </a:xfrm>
          <a:prstGeom prst="rect">
            <a:avLst/>
          </a:prstGeom>
          <a:solidFill>
            <a:srgbClr val="FFFF00"/>
          </a:solidFill>
          <a:ln w="12700" cap="flat" cmpd="sng" algn="ctr">
            <a:solidFill>
              <a:srgbClr val="FFFF9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Hidden action (moral hazard)</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4" name="Connettore 2 13"/>
          <p:cNvCxnSpPr/>
          <p:nvPr/>
        </p:nvCxnSpPr>
        <p:spPr bwMode="auto">
          <a:xfrm>
            <a:off x="6139981" y="1908979"/>
            <a:ext cx="0" cy="1065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6" name="Connettore 2 15"/>
          <p:cNvCxnSpPr/>
          <p:nvPr/>
        </p:nvCxnSpPr>
        <p:spPr bwMode="auto">
          <a:xfrm flipV="1">
            <a:off x="6176925" y="4137891"/>
            <a:ext cx="0" cy="11190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5" name="CasellaDiTesto 4"/>
          <p:cNvSpPr txBox="1"/>
          <p:nvPr/>
        </p:nvSpPr>
        <p:spPr>
          <a:xfrm>
            <a:off x="5523345" y="3094893"/>
            <a:ext cx="3315855" cy="830997"/>
          </a:xfrm>
          <a:prstGeom prst="rect">
            <a:avLst/>
          </a:prstGeom>
          <a:solidFill>
            <a:srgbClr val="FFC000"/>
          </a:solidFill>
          <a:ln>
            <a:solidFill>
              <a:schemeClr val="accent2"/>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1" u="sng" strike="noStrike" kern="1200" cap="none" spc="0" normalizeH="0" baseline="0" noProof="0" dirty="0" smtClean="0">
                <a:ln>
                  <a:noFill/>
                </a:ln>
                <a:solidFill>
                  <a:srgbClr val="000000"/>
                </a:solidFill>
                <a:effectLst/>
                <a:uLnTx/>
                <a:uFillTx/>
                <a:latin typeface="Arial"/>
                <a:ea typeface="+mn-ea"/>
                <a:cs typeface="+mn-cs"/>
              </a:rPr>
              <a:t>Capital market imperfection</a:t>
            </a:r>
            <a:endParaRPr kumimoji="0" lang="en-US" sz="2400" b="1" i="1" u="sng" strike="noStrike" kern="1200" cap="none" spc="0" normalizeH="0" baseline="0" noProof="0" dirty="0">
              <a:ln>
                <a:noFill/>
              </a:ln>
              <a:solidFill>
                <a:srgbClr val="000000"/>
              </a:solidFill>
              <a:effectLst/>
              <a:uLnTx/>
              <a:uFillTx/>
              <a:latin typeface="Arial"/>
              <a:ea typeface="+mn-ea"/>
              <a:cs typeface="+mn-cs"/>
            </a:endParaRPr>
          </a:p>
        </p:txBody>
      </p:sp>
      <p:sp>
        <p:nvSpPr>
          <p:cNvPr id="17" name="Titolo 1"/>
          <p:cNvSpPr>
            <a:spLocks noGrp="1"/>
          </p:cNvSpPr>
          <p:nvPr>
            <p:ph type="title"/>
          </p:nvPr>
        </p:nvSpPr>
        <p:spPr>
          <a:xfrm>
            <a:off x="719137" y="34925"/>
            <a:ext cx="8424863" cy="838200"/>
          </a:xfrm>
        </p:spPr>
        <p:txBody>
          <a:bodyPr/>
          <a:lstStyle/>
          <a:p>
            <a:r>
              <a:rPr lang="en-US" dirty="0" smtClean="0"/>
              <a:t>CAPITAL MARKET IMPERFECTIONS [see lecture on “Asymmetric Information: </a:t>
            </a:r>
            <a:r>
              <a:rPr lang="en-US" dirty="0" smtClean="0"/>
              <a:t>remarks on Finance for Innovation”]</a:t>
            </a:r>
            <a:endParaRPr lang="en-US" dirty="0"/>
          </a:p>
        </p:txBody>
      </p:sp>
    </p:spTree>
    <p:extLst>
      <p:ext uri="{BB962C8B-B14F-4D97-AF65-F5344CB8AC3E}">
        <p14:creationId xmlns:p14="http://schemas.microsoft.com/office/powerpoint/2010/main" val="110380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p:cNvSpPr txBox="1"/>
          <p:nvPr/>
        </p:nvSpPr>
        <p:spPr>
          <a:xfrm>
            <a:off x="467544" y="1052736"/>
            <a:ext cx="8676456" cy="707886"/>
          </a:xfrm>
          <a:prstGeom prst="rect">
            <a:avLst/>
          </a:prstGeom>
          <a:solidFill>
            <a:srgbClr val="FFFF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 name="Titolo 1"/>
          <p:cNvSpPr>
            <a:spLocks noGrp="1"/>
          </p:cNvSpPr>
          <p:nvPr>
            <p:ph type="title"/>
          </p:nvPr>
        </p:nvSpPr>
        <p:spPr>
          <a:xfrm>
            <a:off x="719138" y="34925"/>
            <a:ext cx="7525270" cy="838200"/>
          </a:xfrm>
        </p:spPr>
        <p:txBody>
          <a:bodyPr/>
          <a:lstStyle/>
          <a:p>
            <a:r>
              <a:rPr lang="en-US" dirty="0" smtClean="0"/>
              <a:t>Empirical evidence</a:t>
            </a:r>
            <a:endParaRPr lang="en-US" dirty="0"/>
          </a:p>
        </p:txBody>
      </p:sp>
      <p:sp>
        <p:nvSpPr>
          <p:cNvPr id="3" name="Segnaposto contenuto 2"/>
          <p:cNvSpPr>
            <a:spLocks noGrp="1"/>
          </p:cNvSpPr>
          <p:nvPr>
            <p:ph idx="1"/>
          </p:nvPr>
        </p:nvSpPr>
        <p:spPr>
          <a:xfrm>
            <a:off x="179512" y="1066800"/>
            <a:ext cx="8964488" cy="3298305"/>
          </a:xfrm>
        </p:spPr>
        <p:txBody>
          <a:bodyPr/>
          <a:lstStyle/>
          <a:p>
            <a:r>
              <a:rPr lang="en-US" dirty="0" smtClean="0"/>
              <a:t>Empirically analyses generally confirm greater financial constraints suffered from R&amp;D investments  than other typology of investment</a:t>
            </a:r>
          </a:p>
          <a:p>
            <a:endParaRPr lang="en-US" dirty="0" smtClean="0"/>
          </a:p>
          <a:p>
            <a:pPr>
              <a:buFont typeface="Wingdings" pitchFamily="2" charset="2"/>
              <a:buChar char="ü"/>
            </a:pPr>
            <a:r>
              <a:rPr lang="en-US" dirty="0" smtClean="0"/>
              <a:t>(View by </a:t>
            </a:r>
            <a:r>
              <a:rPr lang="en-US" dirty="0" err="1" smtClean="0"/>
              <a:t>Fazzari</a:t>
            </a:r>
            <a:r>
              <a:rPr lang="en-US" dirty="0" smtClean="0"/>
              <a:t>, Hubbard and Petersen 1988, BPEA): </a:t>
            </a:r>
          </a:p>
          <a:p>
            <a:endParaRPr lang="en-US" dirty="0" smtClean="0"/>
          </a:p>
          <a:p>
            <a:pPr>
              <a:buNone/>
            </a:pPr>
            <a:r>
              <a:rPr lang="en-US" dirty="0" smtClean="0"/>
              <a:t>Cash Flow	   R&amp;D (e.g. Hall 1992, NBER; </a:t>
            </a:r>
            <a:r>
              <a:rPr lang="en-US" dirty="0" err="1" smtClean="0"/>
              <a:t>Himmelberg</a:t>
            </a:r>
            <a:r>
              <a:rPr lang="en-US" dirty="0" smtClean="0"/>
              <a:t> and Petersen </a:t>
            </a:r>
            <a:r>
              <a:rPr lang="en-US" dirty="0"/>
              <a:t>1</a:t>
            </a:r>
            <a:r>
              <a:rPr lang="en-US" dirty="0" smtClean="0"/>
              <a:t>994, 			RES; Ughetto 2008, CJE).</a:t>
            </a:r>
          </a:p>
          <a:p>
            <a:pPr>
              <a:buNone/>
            </a:pPr>
            <a:endParaRPr lang="en-US" dirty="0" smtClean="0"/>
          </a:p>
          <a:p>
            <a:pPr>
              <a:buFont typeface="Wingdings" pitchFamily="2" charset="2"/>
              <a:buChar char="ü"/>
            </a:pPr>
            <a:r>
              <a:rPr lang="en-US" dirty="0" smtClean="0"/>
              <a:t>(View by Kaplan and </a:t>
            </a:r>
            <a:r>
              <a:rPr lang="en-US" dirty="0" err="1" smtClean="0"/>
              <a:t>Zingales</a:t>
            </a:r>
            <a:r>
              <a:rPr lang="en-US" dirty="0" smtClean="0"/>
              <a:t> 1997, QJE; method):</a:t>
            </a:r>
          </a:p>
          <a:p>
            <a:pPr>
              <a:buNone/>
            </a:pPr>
            <a:endParaRPr lang="en-US" dirty="0" smtClean="0"/>
          </a:p>
          <a:p>
            <a:pPr>
              <a:buNone/>
            </a:pPr>
            <a:r>
              <a:rPr lang="en-US" dirty="0" smtClean="0"/>
              <a:t>Credit rating index 	      R&amp;D (e.g. </a:t>
            </a:r>
            <a:r>
              <a:rPr lang="en-US" dirty="0" err="1" smtClean="0"/>
              <a:t>Czarnitzki</a:t>
            </a:r>
            <a:r>
              <a:rPr lang="en-US" dirty="0" smtClean="0"/>
              <a:t> and </a:t>
            </a:r>
            <a:r>
              <a:rPr lang="en-US" dirty="0" err="1" smtClean="0"/>
              <a:t>Hottenrott</a:t>
            </a:r>
            <a:r>
              <a:rPr lang="en-US" dirty="0" smtClean="0"/>
              <a:t> 2011, SBE)</a:t>
            </a:r>
          </a:p>
          <a:p>
            <a:pPr>
              <a:buNone/>
            </a:pPr>
            <a:endParaRPr lang="en-US" dirty="0" smtClean="0"/>
          </a:p>
          <a:p>
            <a:pPr marL="0" indent="0">
              <a:buNone/>
            </a:pPr>
            <a:r>
              <a:rPr lang="en-US" dirty="0" smtClean="0">
                <a:solidFill>
                  <a:schemeClr val="accent2"/>
                </a:solidFill>
              </a:rPr>
              <a:t>“Near universal recognition of the presence of market failure in the provision of finance for </a:t>
            </a:r>
            <a:r>
              <a:rPr lang="en-US" u="sng" dirty="0" smtClean="0">
                <a:solidFill>
                  <a:schemeClr val="accent2"/>
                </a:solidFill>
              </a:rPr>
              <a:t>high-tech start-ups</a:t>
            </a:r>
            <a:r>
              <a:rPr lang="en-US" dirty="0" smtClean="0">
                <a:solidFill>
                  <a:schemeClr val="accent2"/>
                </a:solidFill>
              </a:rPr>
              <a:t>” (Storey and Tether 1998, RP, p. 1049). See also </a:t>
            </a:r>
            <a:r>
              <a:rPr lang="en-US" dirty="0" err="1" smtClean="0">
                <a:solidFill>
                  <a:schemeClr val="accent2"/>
                </a:solidFill>
              </a:rPr>
              <a:t>Revest</a:t>
            </a:r>
            <a:r>
              <a:rPr lang="en-US" dirty="0" smtClean="0">
                <a:solidFill>
                  <a:schemeClr val="accent2"/>
                </a:solidFill>
              </a:rPr>
              <a:t> and </a:t>
            </a:r>
            <a:r>
              <a:rPr lang="en-US" dirty="0" err="1" smtClean="0">
                <a:solidFill>
                  <a:schemeClr val="accent2"/>
                </a:solidFill>
              </a:rPr>
              <a:t>Sapio</a:t>
            </a:r>
            <a:r>
              <a:rPr lang="en-US" dirty="0" smtClean="0">
                <a:solidFill>
                  <a:schemeClr val="accent2"/>
                </a:solidFill>
              </a:rPr>
              <a:t> 2012, SBE for a recent survey.</a:t>
            </a:r>
          </a:p>
          <a:p>
            <a:pPr>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cxnSp>
        <p:nvCxnSpPr>
          <p:cNvPr id="6" name="Connettore 2 5"/>
          <p:cNvCxnSpPr/>
          <p:nvPr/>
        </p:nvCxnSpPr>
        <p:spPr bwMode="auto">
          <a:xfrm>
            <a:off x="1475656" y="2996952"/>
            <a:ext cx="576064" cy="0"/>
          </a:xfrm>
          <a:prstGeom prst="straightConnector1">
            <a:avLst/>
          </a:prstGeom>
          <a:noFill/>
          <a:ln w="9525" cap="flat" cmpd="sng" algn="ctr">
            <a:solidFill>
              <a:schemeClr val="tx1"/>
            </a:solidFill>
            <a:prstDash val="solid"/>
            <a:round/>
            <a:headEnd type="none" w="med" len="med"/>
            <a:tailEnd type="arrow"/>
          </a:ln>
          <a:effectLst/>
        </p:spPr>
      </p:cxnSp>
      <p:cxnSp>
        <p:nvCxnSpPr>
          <p:cNvPr id="11" name="Connettore 2 10"/>
          <p:cNvCxnSpPr/>
          <p:nvPr/>
        </p:nvCxnSpPr>
        <p:spPr bwMode="auto">
          <a:xfrm>
            <a:off x="2483768" y="4797152"/>
            <a:ext cx="576064" cy="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06372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Taxonomy</a:t>
            </a:r>
            <a:endParaRPr lang="en-US"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13E5DB-3771-4158-9A30-68F590885968}" type="slidenum">
              <a:rPr kumimoji="0" lang="it-IT" sz="1600" b="0"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it-IT" sz="1600" b="0" i="0" u="none" strike="noStrike" kern="1200" cap="none" spc="0" normalizeH="0" baseline="0" noProof="0">
              <a:ln>
                <a:noFill/>
              </a:ln>
              <a:solidFill>
                <a:srgbClr val="FF9900"/>
              </a:solidFill>
              <a:effectLst/>
              <a:uLnTx/>
              <a:uFillTx/>
              <a:latin typeface="Arial" charset="0"/>
              <a:ea typeface="+mn-ea"/>
              <a:cs typeface="+mn-cs"/>
            </a:endParaRPr>
          </a:p>
        </p:txBody>
      </p:sp>
      <p:graphicFrame>
        <p:nvGraphicFramePr>
          <p:cNvPr id="8" name="Segnaposto contenuto 7"/>
          <p:cNvGraphicFramePr>
            <a:graphicFrameLocks noGrp="1"/>
          </p:cNvGraphicFramePr>
          <p:nvPr>
            <p:ph idx="1"/>
            <p:extLst/>
          </p:nvPr>
        </p:nvGraphicFramePr>
        <p:xfrm>
          <a:off x="1755774" y="1378934"/>
          <a:ext cx="5170631" cy="2890457"/>
        </p:xfrm>
        <a:graphic>
          <a:graphicData uri="http://schemas.openxmlformats.org/drawingml/2006/table">
            <a:tbl>
              <a:tblPr firstRow="1" firstCol="1" bandRow="1"/>
              <a:tblGrid>
                <a:gridCol w="5170631">
                  <a:extLst>
                    <a:ext uri="{9D8B030D-6E8A-4147-A177-3AD203B41FA5}">
                      <a16:colId xmlns:a16="http://schemas.microsoft.com/office/drawing/2014/main" val="782618879"/>
                    </a:ext>
                  </a:extLst>
                </a:gridCol>
              </a:tblGrid>
              <a:tr h="687863">
                <a:tc>
                  <a:txBody>
                    <a:bodyPr/>
                    <a:lstStyle/>
                    <a:p>
                      <a:pPr algn="ctr">
                        <a:lnSpc>
                          <a:spcPct val="107000"/>
                        </a:lnSpc>
                        <a:spcAft>
                          <a:spcPts val="0"/>
                        </a:spcAft>
                      </a:pPr>
                      <a:r>
                        <a:rPr lang="it-IT" sz="14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Policy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it-IT" sz="14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Measures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852059340"/>
                  </a:ext>
                </a:extLst>
              </a:tr>
              <a:tr h="734198">
                <a:tc>
                  <a:txBody>
                    <a:bodyPr/>
                    <a:lstStyle/>
                    <a:p>
                      <a:pPr marL="342900" lvl="0" indent="-342900" algn="ctr">
                        <a:lnSpc>
                          <a:spcPct val="107000"/>
                        </a:lnSpc>
                        <a:spcAft>
                          <a:spcPts val="0"/>
                        </a:spcAft>
                        <a:buFont typeface="+mj-lt"/>
                        <a:buAutoNum type="arabicPeriod"/>
                      </a:pPr>
                      <a:r>
                        <a:rPr lang="en-GB" sz="1400" b="1" dirty="0">
                          <a:effectLst/>
                          <a:latin typeface="Calibri" panose="020F0502020204030204" pitchFamily="34" charset="0"/>
                          <a:ea typeface="Calibri" panose="020F0502020204030204" pitchFamily="34" charset="0"/>
                          <a:cs typeface="Times New Roman" panose="02020603050405020304" pitchFamily="18" charset="0"/>
                        </a:rPr>
                        <a:t>Fiscal incentives to R&amp;D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337616848"/>
                  </a:ext>
                </a:extLst>
              </a:tr>
              <a:tr h="734198">
                <a:tc>
                  <a:txBody>
                    <a:bodyPr/>
                    <a:lstStyle/>
                    <a:p>
                      <a:pPr marL="0" lvl="0" indent="0" algn="ctr">
                        <a:lnSpc>
                          <a:spcPct val="107000"/>
                        </a:lnSpc>
                        <a:spcAft>
                          <a:spcPts val="0"/>
                        </a:spcAft>
                        <a:buFont typeface="+mj-lt"/>
                        <a:buNone/>
                      </a:pPr>
                      <a:r>
                        <a:rPr lang="en-GB" sz="1400" b="1" dirty="0" smtClean="0">
                          <a:effectLst/>
                          <a:latin typeface="Calibri" panose="020F0502020204030204" pitchFamily="34" charset="0"/>
                          <a:ea typeface="Calibri" panose="020F0502020204030204" pitchFamily="34" charset="0"/>
                          <a:cs typeface="Times New Roman" panose="02020603050405020304" pitchFamily="18" charset="0"/>
                        </a:rPr>
                        <a:t>2. Grants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to R&amp;D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566365604"/>
                  </a:ext>
                </a:extLst>
              </a:tr>
              <a:tr h="734198">
                <a:tc>
                  <a:txBody>
                    <a:bodyPr/>
                    <a:lstStyle/>
                    <a:p>
                      <a:pPr marL="0" lvl="0" indent="0" algn="ctr">
                        <a:lnSpc>
                          <a:spcPct val="107000"/>
                        </a:lnSpc>
                        <a:spcAft>
                          <a:spcPts val="0"/>
                        </a:spcAft>
                        <a:buFont typeface="+mj-lt"/>
                        <a:buNone/>
                      </a:pPr>
                      <a:r>
                        <a:rPr lang="en-GB" sz="1400" b="1" dirty="0" smtClean="0">
                          <a:effectLst/>
                          <a:latin typeface="Calibri" panose="020F0502020204030204" pitchFamily="34" charset="0"/>
                          <a:ea typeface="Calibri" panose="020F0502020204030204" pitchFamily="34" charset="0"/>
                          <a:cs typeface="Times New Roman" panose="02020603050405020304" pitchFamily="18" charset="0"/>
                        </a:rPr>
                        <a:t>3. Innovative Entrepreneurship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Policy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442688525"/>
                  </a:ext>
                </a:extLst>
              </a:tr>
            </a:tbl>
          </a:graphicData>
        </a:graphic>
      </p:graphicFrame>
      <p:sp>
        <p:nvSpPr>
          <p:cNvPr id="9" name="CasellaDiTesto 8"/>
          <p:cNvSpPr txBox="1"/>
          <p:nvPr/>
        </p:nvSpPr>
        <p:spPr>
          <a:xfrm>
            <a:off x="341745" y="5033818"/>
            <a:ext cx="799869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Broader than that [see </a:t>
            </a:r>
            <a:r>
              <a:rPr kumimoji="0" lang="en-US" sz="1800" b="0" i="0" u="none" strike="noStrike" kern="1200" cap="none" spc="0" normalizeH="0" baseline="0" noProof="0" dirty="0" err="1" smtClean="0">
                <a:ln>
                  <a:noFill/>
                </a:ln>
                <a:solidFill>
                  <a:srgbClr val="000000"/>
                </a:solidFill>
                <a:effectLst/>
                <a:uLnTx/>
                <a:uFillTx/>
                <a:latin typeface="Arial"/>
                <a:ea typeface="+mn-ea"/>
                <a:cs typeface="+mn-cs"/>
              </a:rPr>
              <a:t>Edler</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 &amp; </a:t>
            </a:r>
            <a:r>
              <a:rPr kumimoji="0" lang="en-US" sz="1800" b="0" i="0" u="none" strike="noStrike" kern="1200" cap="none" spc="0" normalizeH="0" baseline="0" noProof="0" dirty="0" err="1" smtClean="0">
                <a:ln>
                  <a:noFill/>
                </a:ln>
                <a:solidFill>
                  <a:srgbClr val="000000"/>
                </a:solidFill>
                <a:effectLst/>
                <a:uLnTx/>
                <a:uFillTx/>
                <a:latin typeface="Arial"/>
                <a:ea typeface="+mn-ea"/>
                <a:cs typeface="+mn-cs"/>
              </a:rPr>
              <a:t>Fagerberg</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 2017, </a:t>
            </a:r>
            <a:r>
              <a:rPr kumimoji="0" lang="en-GB" sz="1800" b="1" i="0" u="none" strike="noStrike" kern="1200" cap="none" spc="0" normalizeH="0" baseline="0" noProof="0" dirty="0" smtClean="0">
                <a:ln>
                  <a:noFill/>
                </a:ln>
                <a:solidFill>
                  <a:srgbClr val="000000"/>
                </a:solidFill>
                <a:effectLst/>
                <a:uLnTx/>
                <a:uFillTx/>
                <a:latin typeface="Arial"/>
                <a:ea typeface="+mn-ea"/>
                <a:cs typeface="+mn-cs"/>
              </a:rPr>
              <a:t>Innovation </a:t>
            </a:r>
            <a:r>
              <a:rPr kumimoji="0" lang="en-GB" sz="1800" b="1" i="0" u="none" strike="noStrike" kern="1200" cap="none" spc="0" normalizeH="0" baseline="0" noProof="0" dirty="0">
                <a:ln>
                  <a:noFill/>
                </a:ln>
                <a:solidFill>
                  <a:srgbClr val="000000"/>
                </a:solidFill>
                <a:effectLst/>
                <a:uLnTx/>
                <a:uFillTx/>
                <a:latin typeface="Arial"/>
                <a:ea typeface="+mn-ea"/>
                <a:cs typeface="+mn-cs"/>
              </a:rPr>
              <a:t>policy: what, why, and how, </a:t>
            </a:r>
            <a:r>
              <a:rPr kumimoji="0" lang="en-GB" sz="1800" b="0" i="1" u="none" strike="noStrike" kern="1200" cap="none" spc="0" normalizeH="0" baseline="0" noProof="0" dirty="0" smtClean="0">
                <a:ln>
                  <a:noFill/>
                </a:ln>
                <a:solidFill>
                  <a:srgbClr val="000000"/>
                </a:solidFill>
                <a:effectLst/>
                <a:uLnTx/>
                <a:uFillTx/>
                <a:latin typeface="Arial"/>
                <a:ea typeface="+mn-ea"/>
                <a:cs typeface="+mn-cs"/>
              </a:rPr>
              <a:t>O</a:t>
            </a:r>
            <a:r>
              <a:rPr kumimoji="0" lang="en-US" sz="1800" b="0" i="1" u="none" strike="noStrike" kern="1200" cap="none" spc="0" normalizeH="0" baseline="0" noProof="0" dirty="0" err="1" smtClean="0">
                <a:ln>
                  <a:noFill/>
                </a:ln>
                <a:solidFill>
                  <a:srgbClr val="000000"/>
                </a:solidFill>
                <a:effectLst/>
                <a:uLnTx/>
                <a:uFillTx/>
                <a:latin typeface="Arial"/>
                <a:ea typeface="+mn-ea"/>
                <a:cs typeface="+mn-cs"/>
              </a:rPr>
              <a:t>xford</a:t>
            </a:r>
            <a:r>
              <a:rPr kumimoji="0" lang="en-US" sz="1800" b="0" i="1" u="none" strike="noStrike" kern="1200" cap="none" spc="0" normalizeH="0" baseline="0" noProof="0" dirty="0" smtClean="0">
                <a:ln>
                  <a:noFill/>
                </a:ln>
                <a:solidFill>
                  <a:srgbClr val="000000"/>
                </a:solidFill>
                <a:effectLst/>
                <a:uLnTx/>
                <a:uFillTx/>
                <a:latin typeface="Arial"/>
                <a:ea typeface="+mn-ea"/>
                <a:cs typeface="+mn-cs"/>
              </a:rPr>
              <a:t> Review of Economic Policy</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 vol. 33 (1), p. 12] but these 3 lines figure as prominent interventions. </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2878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Policy intervention: 1-2</a:t>
            </a:r>
            <a:endParaRPr lang="en-US" dirty="0"/>
          </a:p>
        </p:txBody>
      </p:sp>
      <p:sp>
        <p:nvSpPr>
          <p:cNvPr id="3" name="Segnaposto contenuto 2"/>
          <p:cNvSpPr>
            <a:spLocks noGrp="1"/>
          </p:cNvSpPr>
          <p:nvPr>
            <p:ph idx="1"/>
          </p:nvPr>
        </p:nvSpPr>
        <p:spPr>
          <a:xfrm>
            <a:off x="323528" y="1066800"/>
            <a:ext cx="8625210" cy="489992"/>
          </a:xfrm>
        </p:spPr>
        <p:txBody>
          <a:bodyPr/>
          <a:lstStyle/>
          <a:p>
            <a:pPr>
              <a:buNone/>
            </a:pPr>
            <a:r>
              <a:rPr lang="en-US" b="1" dirty="0" smtClean="0"/>
              <a:t>Public direct “hands-on” intervention for R&amp;D</a:t>
            </a:r>
            <a:endParaRPr lang="en-US" dirty="0" smtClean="0"/>
          </a:p>
          <a:p>
            <a:pPr>
              <a:buNone/>
            </a:pPr>
            <a:endParaRPr lang="en-US" dirty="0" smtClean="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9</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CasellaDiTesto 4"/>
          <p:cNvSpPr txBox="1"/>
          <p:nvPr/>
        </p:nvSpPr>
        <p:spPr>
          <a:xfrm>
            <a:off x="323528" y="1772816"/>
            <a:ext cx="2304256" cy="1815882"/>
          </a:xfrm>
          <a:prstGeom prst="rect">
            <a:avLst/>
          </a:prstGeom>
          <a:noFill/>
          <a:ln w="6350">
            <a:solidFill>
              <a:srgbClr val="0033CC"/>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dirty="0" smtClean="0">
                <a:ln>
                  <a:noFill/>
                </a:ln>
                <a:solidFill>
                  <a:srgbClr val="000000"/>
                </a:solidFill>
                <a:effectLst/>
                <a:uLnTx/>
                <a:uFillTx/>
                <a:latin typeface="Arial" charset="0"/>
                <a:ea typeface="+mn-ea"/>
                <a:cs typeface="+mn-cs"/>
              </a:rPr>
              <a:t>2 broad typologies of R&amp;D subsidies</a:t>
            </a:r>
            <a:endParaRPr kumimoji="0" lang="en-US" sz="2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Doppia parentesi graffa 5"/>
          <p:cNvSpPr/>
          <p:nvPr/>
        </p:nvSpPr>
        <p:spPr bwMode="auto">
          <a:xfrm>
            <a:off x="2915816" y="1844824"/>
            <a:ext cx="5904656" cy="1584176"/>
          </a:xfrm>
          <a:prstGeom prst="bracePair">
            <a:avLst/>
          </a:prstGeom>
          <a:noFill/>
          <a:ln w="9525" cap="flat" cmpd="sng" algn="ctr">
            <a:solidFill>
              <a:srgbClr val="0033CC"/>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 name="CasellaDiTesto 6"/>
          <p:cNvSpPr txBox="1"/>
          <p:nvPr/>
        </p:nvSpPr>
        <p:spPr>
          <a:xfrm>
            <a:off x="3275856" y="1916832"/>
            <a:ext cx="525658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Grants (“selective”)</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CasellaDiTesto 7"/>
          <p:cNvSpPr txBox="1"/>
          <p:nvPr/>
        </p:nvSpPr>
        <p:spPr>
          <a:xfrm>
            <a:off x="3275856" y="2852936"/>
            <a:ext cx="6552728"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Fiscal incentive (“automatic”)</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1028" name="Picture 4" descr="http://t1.gstatic.com/images?q=tbn:ANd9GcSlQRXDjjzzqvbIGsth07yld9zpATOFrDgj1dg-KFruueY0hR0P"/>
          <p:cNvPicPr>
            <a:picLocks noChangeAspect="1" noChangeArrowheads="1"/>
          </p:cNvPicPr>
          <p:nvPr/>
        </p:nvPicPr>
        <p:blipFill>
          <a:blip r:embed="rId2" cstate="print"/>
          <a:srcRect/>
          <a:stretch>
            <a:fillRect/>
          </a:stretch>
        </p:blipFill>
        <p:spPr bwMode="auto">
          <a:xfrm>
            <a:off x="6372200" y="4509120"/>
            <a:ext cx="2371725" cy="1924051"/>
          </a:xfrm>
          <a:prstGeom prst="rect">
            <a:avLst/>
          </a:prstGeom>
          <a:noFill/>
        </p:spPr>
      </p:pic>
      <p:sp>
        <p:nvSpPr>
          <p:cNvPr id="25" name="CasellaDiTesto 24"/>
          <p:cNvSpPr txBox="1"/>
          <p:nvPr/>
        </p:nvSpPr>
        <p:spPr>
          <a:xfrm>
            <a:off x="537847" y="4343138"/>
            <a:ext cx="5616624" cy="260379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Worldwide implementation of these schemes at various levels (supra-national, federal/national, regional/local) in the past, present and probably in the future.</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552607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ruttura predefinita">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2229</Words>
  <Application>Microsoft Office PowerPoint</Application>
  <PresentationFormat>Presentazione su schermo (4:3)</PresentationFormat>
  <Paragraphs>220</Paragraphs>
  <Slides>22</Slides>
  <Notes>2</Notes>
  <HiddenSlides>0</HiddenSlides>
  <MMClips>0</MMClips>
  <ScaleCrop>false</ScaleCrop>
  <HeadingPairs>
    <vt:vector size="6" baseType="variant">
      <vt:variant>
        <vt:lpstr>Caratteri utilizzati</vt:lpstr>
      </vt:variant>
      <vt:variant>
        <vt:i4>6</vt:i4>
      </vt:variant>
      <vt:variant>
        <vt:lpstr>Tema</vt:lpstr>
      </vt:variant>
      <vt:variant>
        <vt:i4>3</vt:i4>
      </vt:variant>
      <vt:variant>
        <vt:lpstr>Titoli diapositive</vt:lpstr>
      </vt:variant>
      <vt:variant>
        <vt:i4>22</vt:i4>
      </vt:variant>
    </vt:vector>
  </HeadingPairs>
  <TitlesOfParts>
    <vt:vector size="31" baseType="lpstr">
      <vt:lpstr>Arial</vt:lpstr>
      <vt:lpstr>Calibri</vt:lpstr>
      <vt:lpstr>Cambria Math</vt:lpstr>
      <vt:lpstr>Minion Web</vt:lpstr>
      <vt:lpstr>Times New Roman</vt:lpstr>
      <vt:lpstr>Wingdings</vt:lpstr>
      <vt:lpstr>tema polimi</vt:lpstr>
      <vt:lpstr>Struttura predefinita</vt:lpstr>
      <vt:lpstr>2_Struttura predefinita</vt:lpstr>
      <vt:lpstr>Presentazione standard di PowerPoint</vt:lpstr>
      <vt:lpstr>Rationales for public sustainment to R&amp;D activities </vt:lpstr>
      <vt:lpstr>KNOWLEDGE SPILLOVERS</vt:lpstr>
      <vt:lpstr>Critique to the Spillovers rationale</vt:lpstr>
      <vt:lpstr>Critique to the Spillovers rationale</vt:lpstr>
      <vt:lpstr>CAPITAL MARKET IMPERFECTIONS [see lecture on “Asymmetric Information: remarks on Finance for Innovation”]</vt:lpstr>
      <vt:lpstr>Empirical evidence</vt:lpstr>
      <vt:lpstr>Taxonomy</vt:lpstr>
      <vt:lpstr>Policy intervention: 1-2</vt:lpstr>
      <vt:lpstr>The “Crowding-in” or “Crowding-out” issue</vt:lpstr>
      <vt:lpstr>Grants vs. Tax credits (automatic fiscal incentives)</vt:lpstr>
      <vt:lpstr>Indirect effects of grants (and prizes)</vt:lpstr>
      <vt:lpstr>Policy intervention: 3 Important premise</vt:lpstr>
      <vt:lpstr>Shane (2009, SBE) &amp; Santarelli and Vivarelli (2002, ICC)</vt:lpstr>
      <vt:lpstr>Presentazione standard di PowerPoint</vt:lpstr>
      <vt:lpstr>Policy intervention: 3</vt:lpstr>
      <vt:lpstr>The Italian case</vt:lpstr>
      <vt:lpstr>Italian Startup Act</vt:lpstr>
      <vt:lpstr>Italian Startup Act Evaluation</vt:lpstr>
      <vt:lpstr>Italian Startup Act Evaluation </vt:lpstr>
      <vt:lpstr>Please (if you wish) have a look at the POK (launched as joint collaboration POLIMI-UNCTAD United Nations in 2019)</vt:lpstr>
      <vt:lpstr>References  </vt:lpstr>
    </vt:vector>
  </TitlesOfParts>
  <Company>xxx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xxx xxx</dc:creator>
  <cp:lastModifiedBy>Luca Grilli</cp:lastModifiedBy>
  <cp:revision>129</cp:revision>
  <dcterms:created xsi:type="dcterms:W3CDTF">2018-08-01T07:18:49Z</dcterms:created>
  <dcterms:modified xsi:type="dcterms:W3CDTF">2024-05-15T09:57:50Z</dcterms:modified>
</cp:coreProperties>
</file>