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020" r:id="rId2"/>
  </p:sldMasterIdLst>
  <p:notesMasterIdLst>
    <p:notesMasterId r:id="rId9"/>
  </p:notesMasterIdLst>
  <p:handoutMasterIdLst>
    <p:handoutMasterId r:id="rId10"/>
  </p:handoutMasterIdLst>
  <p:sldIdLst>
    <p:sldId id="312" r:id="rId3"/>
    <p:sldId id="311" r:id="rId4"/>
    <p:sldId id="313" r:id="rId5"/>
    <p:sldId id="307" r:id="rId6"/>
    <p:sldId id="308" r:id="rId7"/>
    <p:sldId id="317" r:id="rId8"/>
  </p:sldIdLst>
  <p:sldSz cx="9144000" cy="6858000" type="screen4x3"/>
  <p:notesSz cx="7104063" cy="102346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F6E"/>
    <a:srgbClr val="C7D7E9"/>
    <a:srgbClr val="FFFFFF"/>
    <a:srgbClr val="FFFFFB"/>
    <a:srgbClr val="FFFFCC"/>
    <a:srgbClr val="FFFF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8983D568-2871-4B82-AC19-716E7EAF6EF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11763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0" rIns="95399" bIns="477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67C93236-B0CE-4E73-AA04-35E7368403B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1AD62-A2D0-4EF4-A4C8-4C57DDFA6693}" type="slidenum">
              <a:rPr lang="it-IT" smtClean="0">
                <a:ea typeface="ＭＳ Ｐゴシック" pitchFamily="34" charset="-128"/>
              </a:rPr>
              <a:pPr/>
              <a:t>1</a:t>
            </a:fld>
            <a:endParaRPr lang="it-IT" smtClean="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5650" y="827088"/>
            <a:ext cx="5529263" cy="41465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5246688"/>
            <a:ext cx="5165725" cy="4975225"/>
          </a:xfrm>
          <a:noFill/>
          <a:ln/>
        </p:spPr>
        <p:txBody>
          <a:bodyPr/>
          <a:lstStyle/>
          <a:p>
            <a:endParaRPr lang="en-US" smtClean="0">
              <a:latin typeface="Times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37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AA0C2-C2B9-4087-A687-89A19ADD5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5" descr="G:\power_point\ppoint_vale\proposta_1\powerpoint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it-IT">
              <a:ea typeface="ＭＳ Ｐゴシック" charset="-128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630ED-13BC-46AA-B978-DAB9E71C03E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057400" cy="59436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9800" cy="59436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93F27-1F76-4B8B-A4BD-4A01987F72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4000"/>
          </a:p>
        </p:txBody>
      </p:sp>
    </p:spTree>
    <p:extLst>
      <p:ext uri="{BB962C8B-B14F-4D97-AF65-F5344CB8AC3E}">
        <p14:creationId xmlns:p14="http://schemas.microsoft.com/office/powerpoint/2010/main" val="341398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E5DB-3771-4158-9A30-68F59088596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53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E285-26A9-4CE4-A22A-3807F6C5032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08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9016B-A1B2-4368-83CF-8CBE77281A7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2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0661-396D-4C15-AC81-96B475519CE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88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F038-0E8A-428B-A9AD-16F1F1C801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277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EF864-C14B-49A5-B906-9E816E9B3C6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656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1E19-25CE-4888-B51C-04D89D905E2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43525-E405-47C1-BC24-2B0874ED939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400C-764E-453A-A92D-92C6B7A54E9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7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673D-0DEF-4B3C-A15F-BAF077EF187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196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B79E6-DB67-4828-9F52-D5337E8A15F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849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 smtClean="0"/>
              <a:t>Fare clic sull'icona per inserire una tabella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5151-873A-4ADA-A07F-3B95CE75617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655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 smtClean="0"/>
              <a:t>Fare clic sull'icona per inserire un grafico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F9EC-1A84-4437-8268-1C16E9CE69A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6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8411A-D16D-4325-99FA-EE07690E20B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86820-91F3-4AC7-ABEA-1B54AA0600F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961B4-29F6-4B4D-91EE-885BBA477B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E40B-642A-4C18-B6B8-FEDADB7AC73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CACBE-CC0C-437A-9E6E-09811B4824B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6E650-62F2-4536-BE10-72817419DC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E19BB-1C7B-4682-BBA7-7146CEBA5C0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0" descr="C:\Documents and Settings\valerio\Documenti\powerpoint\img_2\num_diap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24650" y="0"/>
            <a:ext cx="24193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09600" y="76200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205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  <a:p>
            <a:pPr lvl="3"/>
            <a:r>
              <a:rPr lang="it-IT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3525" y="152400"/>
            <a:ext cx="14541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 b="1">
                <a:solidFill>
                  <a:srgbClr val="003F6E"/>
                </a:solidFill>
                <a:latin typeface="Comic Sans MS" pitchFamily="66" charset="0"/>
                <a:ea typeface="ＭＳ Ｐゴシック" charset="-128"/>
              </a:defRPr>
            </a:lvl1pPr>
          </a:lstStyle>
          <a:p>
            <a:pPr>
              <a:defRPr/>
            </a:pPr>
            <a:fld id="{8502FF93-4AE0-4EFB-ADB7-36AF035E3E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2054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cap="small">
          <a:solidFill>
            <a:srgbClr val="003F6E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F6E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F6E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F6E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F6E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16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16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  <a:p>
            <a:pPr lvl="3"/>
            <a:r>
              <a:rPr lang="it-IT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7475" y="15240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>
                <a:solidFill>
                  <a:srgbClr val="FF9900"/>
                </a:solidFill>
                <a:latin typeface="Arial" charset="0"/>
              </a:defRPr>
            </a:lvl1pPr>
          </a:lstStyle>
          <a:p>
            <a:pPr>
              <a:defRPr/>
            </a:pPr>
            <a:fld id="{166BBFFD-7BCA-4FF2-A94A-2235437F20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it-IT" sz="120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2895600" y="3789040"/>
            <a:ext cx="6248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 b="1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it-IT" sz="4800" b="1" dirty="0" err="1" smtClean="0">
                <a:solidFill>
                  <a:srgbClr val="003F6E"/>
                </a:solidFill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it-IT" sz="4800" b="1" dirty="0" smtClean="0">
                <a:solidFill>
                  <a:srgbClr val="003F6E"/>
                </a:solidFill>
                <a:latin typeface="Times New Roman" pitchFamily="18" charset="0"/>
                <a:cs typeface="Times New Roman" pitchFamily="18" charset="0"/>
              </a:rPr>
              <a:t> policy</a:t>
            </a:r>
            <a:endParaRPr lang="it-IT" sz="4800" b="1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it-IT" sz="1600" dirty="0">
              <a:solidFill>
                <a:srgbClr val="003F6E"/>
              </a:solidFill>
              <a:cs typeface="Arial" pitchFamily="34" charset="0"/>
            </a:endParaRPr>
          </a:p>
          <a:p>
            <a:pPr>
              <a:spcBef>
                <a:spcPct val="50000"/>
              </a:spcBef>
            </a:pPr>
            <a:endParaRPr lang="it-IT" sz="1600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it-IT" sz="1600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it-IT" sz="1600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it-IT" sz="1600" b="1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4716463" y="333375"/>
            <a:ext cx="41767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BE" sz="1600" b="1" dirty="0">
                <a:solidFill>
                  <a:srgbClr val="003F6E"/>
                </a:solidFill>
                <a:latin typeface="Times New Roman" pitchFamily="18" charset="0"/>
                <a:cs typeface="Times New Roman" pitchFamily="18" charset="0"/>
              </a:rPr>
              <a:t>Business and </a:t>
            </a:r>
            <a:r>
              <a:rPr lang="fr-BE" sz="1600" b="1" dirty="0" err="1">
                <a:solidFill>
                  <a:srgbClr val="003F6E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lang="fr-BE" sz="1600" b="1" dirty="0">
                <a:solidFill>
                  <a:srgbClr val="003F6E"/>
                </a:solidFill>
                <a:latin typeface="Times New Roman" pitchFamily="18" charset="0"/>
                <a:cs typeface="Times New Roman" pitchFamily="18" charset="0"/>
              </a:rPr>
              <a:t> Economics </a:t>
            </a:r>
          </a:p>
          <a:p>
            <a:pPr algn="r">
              <a:spcBef>
                <a:spcPct val="50000"/>
              </a:spcBef>
            </a:pPr>
            <a:endParaRPr lang="fr-BE" sz="1600" b="1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ct val="50000"/>
              </a:spcBef>
            </a:pPr>
            <a:r>
              <a:rPr lang="fr-BE" sz="1600" b="1" dirty="0" smtClean="0">
                <a:solidFill>
                  <a:srgbClr val="003F6E"/>
                </a:solidFill>
                <a:latin typeface="Times New Roman" pitchFamily="18" charset="0"/>
                <a:cs typeface="Times New Roman" pitchFamily="18" charset="0"/>
              </a:rPr>
              <a:t>Luca Grilli</a:t>
            </a:r>
            <a:endParaRPr lang="en-US" sz="1600" b="1" dirty="0">
              <a:solidFill>
                <a:srgbClr val="003F6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7537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9925" y="770035"/>
            <a:ext cx="5943600" cy="838200"/>
          </a:xfrm>
        </p:spPr>
        <p:txBody>
          <a:bodyPr/>
          <a:lstStyle/>
          <a:p>
            <a:r>
              <a:rPr lang="en-US" dirty="0" smtClean="0"/>
              <a:t>Public Policy towards business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60218" y="2046266"/>
            <a:ext cx="394392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Industrial Policy</a:t>
            </a:r>
            <a:endParaRPr lang="en-US" sz="4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682837" y="2001496"/>
            <a:ext cx="441671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Competition policy</a:t>
            </a:r>
            <a:endParaRPr lang="en-US" sz="4000" dirty="0"/>
          </a:p>
        </p:txBody>
      </p:sp>
      <p:cxnSp>
        <p:nvCxnSpPr>
          <p:cNvPr id="10" name="Connettore 2 9"/>
          <p:cNvCxnSpPr/>
          <p:nvPr/>
        </p:nvCxnSpPr>
        <p:spPr bwMode="auto">
          <a:xfrm flipH="1">
            <a:off x="4682837" y="2754151"/>
            <a:ext cx="826656" cy="119901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ttore 2 11"/>
          <p:cNvCxnSpPr/>
          <p:nvPr/>
        </p:nvCxnSpPr>
        <p:spPr bwMode="auto">
          <a:xfrm>
            <a:off x="6662738" y="2754152"/>
            <a:ext cx="916527" cy="1199012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asellaDiTesto 15"/>
          <p:cNvSpPr txBox="1"/>
          <p:nvPr/>
        </p:nvSpPr>
        <p:spPr>
          <a:xfrm>
            <a:off x="2373745" y="4052179"/>
            <a:ext cx="3006436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Regulation</a:t>
            </a:r>
            <a:endParaRPr lang="en-US" sz="40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94822" y="4052179"/>
            <a:ext cx="216888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Antitrust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267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Antitrust vs. Regulation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13E5DB-3771-4158-9A30-68F590885968}" type="slidenum">
              <a:rPr kumimoji="0" lang="it-IT" sz="16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6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reccia a destra 4"/>
          <p:cNvSpPr/>
          <p:nvPr/>
        </p:nvSpPr>
        <p:spPr bwMode="auto">
          <a:xfrm>
            <a:off x="304800" y="990600"/>
            <a:ext cx="914400" cy="45720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371600" y="990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Competition authorities (Antitrust and Regulatory Agencies)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8" name="Connettore 2 7"/>
          <p:cNvCxnSpPr/>
          <p:nvPr/>
        </p:nvCxnSpPr>
        <p:spPr bwMode="auto">
          <a:xfrm flipH="1">
            <a:off x="1752600" y="1524000"/>
            <a:ext cx="1447800" cy="990600"/>
          </a:xfrm>
          <a:prstGeom prst="straightConnector1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asellaDiTesto 8"/>
          <p:cNvSpPr txBox="1"/>
          <p:nvPr/>
        </p:nvSpPr>
        <p:spPr>
          <a:xfrm>
            <a:off x="457200" y="26670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Anti-trust: general target &amp; (mainly) ex-post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0" name="Connettore 2 9"/>
          <p:cNvCxnSpPr/>
          <p:nvPr/>
        </p:nvCxnSpPr>
        <p:spPr bwMode="auto">
          <a:xfrm>
            <a:off x="3810000" y="1524000"/>
            <a:ext cx="1524000" cy="990600"/>
          </a:xfrm>
          <a:prstGeom prst="straightConnector1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CasellaDiTesto 11"/>
          <p:cNvSpPr txBox="1"/>
          <p:nvPr/>
        </p:nvSpPr>
        <p:spPr>
          <a:xfrm>
            <a:off x="4572000" y="26670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Regulation: specific target &amp; (mainly) ex-ante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5" name="Connettore 2 14"/>
          <p:cNvCxnSpPr/>
          <p:nvPr/>
        </p:nvCxnSpPr>
        <p:spPr bwMode="auto">
          <a:xfrm>
            <a:off x="1600200" y="3352800"/>
            <a:ext cx="0" cy="914400"/>
          </a:xfrm>
          <a:prstGeom prst="straightConnector1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sellaDiTesto 18"/>
          <p:cNvSpPr txBox="1"/>
          <p:nvPr/>
        </p:nvSpPr>
        <p:spPr>
          <a:xfrm>
            <a:off x="304800" y="4419600"/>
            <a:ext cx="35052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Anti-trust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Punish anti-competitive behavior put in place by firms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Prevent the formation of artificial dominant positions in markets  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0" name="Connettore 2 19"/>
          <p:cNvCxnSpPr/>
          <p:nvPr/>
        </p:nvCxnSpPr>
        <p:spPr bwMode="auto">
          <a:xfrm>
            <a:off x="5867400" y="3352800"/>
            <a:ext cx="0" cy="914400"/>
          </a:xfrm>
          <a:prstGeom prst="straightConnector1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CasellaDiTesto 20"/>
          <p:cNvSpPr txBox="1"/>
          <p:nvPr/>
        </p:nvSpPr>
        <p:spPr>
          <a:xfrm>
            <a:off x="4648200" y="4419600"/>
            <a:ext cx="35052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Regulation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Identification of natural monopolies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Impose conducts to firms so that competition (and its results) can be mimicked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8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it-IT" sz="4000" dirty="0" err="1" smtClean="0">
                <a:solidFill>
                  <a:schemeClr val="accent2"/>
                </a:solidFill>
              </a:rPr>
              <a:t>regulation</a:t>
            </a:r>
            <a:endParaRPr lang="it-IT" sz="4000" dirty="0">
              <a:solidFill>
                <a:schemeClr val="accent2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21" y="1331640"/>
            <a:ext cx="8640960" cy="3733800"/>
          </a:xfrm>
        </p:spPr>
        <p:txBody>
          <a:bodyPr/>
          <a:lstStyle/>
          <a:p>
            <a:r>
              <a:rPr lang="it-IT" sz="4000" dirty="0" smtClean="0"/>
              <a:t>Tariff Regulation - Theory </a:t>
            </a:r>
            <a:r>
              <a:rPr lang="en-US" sz="4000" dirty="0" smtClean="0"/>
              <a:t>(Well-informed Regulator)</a:t>
            </a:r>
          </a:p>
          <a:p>
            <a:r>
              <a:rPr lang="en-US" sz="4000" dirty="0" smtClean="0"/>
              <a:t>From Theory to Practice </a:t>
            </a:r>
          </a:p>
          <a:p>
            <a:r>
              <a:rPr lang="en-US" sz="4000" dirty="0" smtClean="0"/>
              <a:t>Regulation of tariff dynamics in Practice</a:t>
            </a:r>
          </a:p>
          <a:p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N.B. Please refer to my Lecture on natural monopoly and liberalization processes involving network industries [</a:t>
            </a:r>
            <a:r>
              <a:rPr lang="en-GB" dirty="0" smtClean="0"/>
              <a:t>Insights </a:t>
            </a:r>
            <a:r>
              <a:rPr lang="en-GB" dirty="0"/>
              <a:t>on Competitive Structures (</a:t>
            </a:r>
            <a:r>
              <a:rPr lang="en-GB" dirty="0" smtClean="0"/>
              <a:t>2°Part)]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0"/>
            <a:ext cx="8712968" cy="838200"/>
          </a:xfrm>
        </p:spPr>
        <p:txBody>
          <a:bodyPr/>
          <a:lstStyle/>
          <a:p>
            <a:r>
              <a:rPr lang="en-US" dirty="0" smtClean="0"/>
              <a:t>How to regulate? We said that we would have seen it later in the course…..Now it’s the moment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16832"/>
            <a:ext cx="8892480" cy="3816424"/>
          </a:xfrm>
          <a:solidFill>
            <a:schemeClr val="accent2"/>
          </a:solidFill>
          <a:ln>
            <a:solidFill>
              <a:srgbClr val="FFFF00"/>
            </a:solidFill>
          </a:ln>
        </p:spPr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rgbClr val="FFFF00"/>
                </a:solidFill>
              </a:rPr>
              <a:t>Braeutigam</a:t>
            </a:r>
            <a:r>
              <a:rPr lang="en-US" sz="3600" dirty="0" smtClean="0">
                <a:solidFill>
                  <a:srgbClr val="FFFF00"/>
                </a:solidFill>
              </a:rPr>
              <a:t> 1989: </a:t>
            </a:r>
          </a:p>
          <a:p>
            <a:pPr>
              <a:buNone/>
            </a:pPr>
            <a:r>
              <a:rPr lang="en-US" sz="3600" i="1" dirty="0" smtClean="0">
                <a:solidFill>
                  <a:srgbClr val="FFFF00"/>
                </a:solidFill>
              </a:rPr>
              <a:t>	</a:t>
            </a:r>
            <a:r>
              <a:rPr lang="en-US" sz="2800" i="1" dirty="0" smtClean="0">
                <a:solidFill>
                  <a:srgbClr val="FFFF00"/>
                </a:solidFill>
              </a:rPr>
              <a:t>Optimal policies for natural monopolies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FFFF00"/>
                </a:solidFill>
              </a:rPr>
              <a:t>	in </a:t>
            </a:r>
            <a:r>
              <a:rPr lang="en-US" sz="2800" i="1" dirty="0" err="1" smtClean="0">
                <a:solidFill>
                  <a:srgbClr val="FFFF00"/>
                </a:solidFill>
              </a:rPr>
              <a:t>Schmalensee</a:t>
            </a:r>
            <a:r>
              <a:rPr lang="en-US" sz="2800" i="1" dirty="0" smtClean="0">
                <a:solidFill>
                  <a:srgbClr val="FFFF00"/>
                </a:solidFill>
              </a:rPr>
              <a:t> R., </a:t>
            </a:r>
            <a:r>
              <a:rPr lang="en-US" sz="2800" i="1" dirty="0" err="1" smtClean="0">
                <a:solidFill>
                  <a:srgbClr val="FFFF00"/>
                </a:solidFill>
              </a:rPr>
              <a:t>Willig</a:t>
            </a:r>
            <a:r>
              <a:rPr lang="en-US" sz="2800" i="1" dirty="0" smtClean="0">
                <a:solidFill>
                  <a:srgbClr val="FFFF00"/>
                </a:solidFill>
              </a:rPr>
              <a:t> R. D. (a </a:t>
            </a:r>
            <a:r>
              <a:rPr lang="en-US" sz="2800" i="1" dirty="0" err="1" smtClean="0">
                <a:solidFill>
                  <a:srgbClr val="FFFF00"/>
                </a:solidFill>
              </a:rPr>
              <a:t>cura</a:t>
            </a:r>
            <a:r>
              <a:rPr lang="en-US" sz="2800" i="1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di), </a:t>
            </a:r>
            <a:r>
              <a:rPr lang="en-US" sz="2800" i="1" dirty="0" smtClean="0">
                <a:solidFill>
                  <a:srgbClr val="FFFF00"/>
                </a:solidFill>
              </a:rPr>
              <a:t>Handbook of industrial organization, vol. II, North Holland, Amsterdam, pp. 1289–1346 (see the “Great classics” folder in the BIE </a:t>
            </a:r>
            <a:r>
              <a:rPr lang="en-US" sz="2800" i="1" dirty="0" err="1" smtClean="0">
                <a:solidFill>
                  <a:srgbClr val="FFFF00"/>
                </a:solidFill>
              </a:rPr>
              <a:t>WeBeep</a:t>
            </a:r>
            <a:r>
              <a:rPr lang="en-US" sz="2800" i="1" dirty="0" smtClean="0">
                <a:solidFill>
                  <a:srgbClr val="FFFF00"/>
                </a:solidFill>
              </a:rPr>
              <a:t> </a:t>
            </a:r>
            <a:r>
              <a:rPr lang="en-US" sz="2800" i="1" dirty="0" smtClean="0">
                <a:solidFill>
                  <a:srgbClr val="FFFF00"/>
                </a:solidFill>
              </a:rPr>
              <a:t>site</a:t>
            </a:r>
            <a:r>
              <a:rPr lang="it-IT" sz="2800" i="1" dirty="0" smtClean="0">
                <a:solidFill>
                  <a:srgbClr val="FFFF00"/>
                </a:solidFill>
              </a:rPr>
              <a:t>)</a:t>
            </a:r>
            <a:endParaRPr lang="en-US" sz="2800" i="1" dirty="0" smtClean="0">
              <a:solidFill>
                <a:srgbClr val="FFFF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23528" y="112474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Tariff Regulation - </a:t>
            </a:r>
            <a:r>
              <a:rPr lang="it-IT" dirty="0" err="1" smtClean="0"/>
              <a:t>Theory</a:t>
            </a:r>
            <a:r>
              <a:rPr lang="it-IT" dirty="0" smtClean="0"/>
              <a:t> </a:t>
            </a:r>
            <a:r>
              <a:rPr lang="en-US" dirty="0" smtClean="0"/>
              <a:t>(Perfect information of Regulator)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D43525-E405-47C1-BC24-2B0874ED9390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 bwMode="auto">
          <a:xfrm>
            <a:off x="755576" y="5661248"/>
            <a:ext cx="180020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endParaRPr lang="en-US" sz="1800" b="1" dirty="0" err="1"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 bwMode="auto">
          <a:xfrm>
            <a:off x="323528" y="1196752"/>
            <a:ext cx="28803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800" b="1" dirty="0" smtClean="0">
                <a:latin typeface="+mj-lt"/>
                <a:cs typeface="Arial" charset="0"/>
              </a:rPr>
              <a:t>1</a:t>
            </a:r>
            <a:endParaRPr lang="en-US" sz="1800" b="1" dirty="0"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 bwMode="auto">
          <a:xfrm>
            <a:off x="3419872" y="2132856"/>
            <a:ext cx="28803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800" b="1" dirty="0">
                <a:latin typeface="+mj-lt"/>
                <a:cs typeface="Arial" charset="0"/>
              </a:rPr>
              <a:t>2</a:t>
            </a:r>
          </a:p>
        </p:txBody>
      </p:sp>
      <p:sp>
        <p:nvSpPr>
          <p:cNvPr id="10" name="CasellaDiTesto 9"/>
          <p:cNvSpPr txBox="1"/>
          <p:nvPr/>
        </p:nvSpPr>
        <p:spPr bwMode="auto">
          <a:xfrm>
            <a:off x="4427984" y="3933056"/>
            <a:ext cx="28803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800" b="1" dirty="0">
                <a:latin typeface="+mj-lt"/>
                <a:cs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039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ersonalizza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just">
          <a:spcBef>
            <a:spcPct val="50000"/>
          </a:spcBef>
          <a:defRPr sz="1800" b="1" dirty="0" err="1">
            <a:latin typeface="+mj-lt"/>
            <a:cs typeface="Arial" charset="0"/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polimi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Office PowerPoint</Application>
  <PresentationFormat>Presentazione su schermo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Comic Sans MS</vt:lpstr>
      <vt:lpstr>Minion Web</vt:lpstr>
      <vt:lpstr>Times</vt:lpstr>
      <vt:lpstr>Times New Roman</vt:lpstr>
      <vt:lpstr>Wingdings</vt:lpstr>
      <vt:lpstr>Struttura predefinita</vt:lpstr>
      <vt:lpstr>tema polimi</vt:lpstr>
      <vt:lpstr>Presentazione standard di PowerPoint</vt:lpstr>
      <vt:lpstr>Public Policy towards business</vt:lpstr>
      <vt:lpstr>Antitrust vs. Regulation</vt:lpstr>
      <vt:lpstr>regulation</vt:lpstr>
      <vt:lpstr>How to regulate? We said that we would have seen it later in the course…..Now it’s the moment</vt:lpstr>
      <vt:lpstr>Presentazione standard di PowerPoint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Luca Grilli</cp:lastModifiedBy>
  <cp:revision>518</cp:revision>
  <cp:lastPrinted>2003-01-29T10:35:29Z</cp:lastPrinted>
  <dcterms:created xsi:type="dcterms:W3CDTF">2003-06-16T09:31:13Z</dcterms:created>
  <dcterms:modified xsi:type="dcterms:W3CDTF">2024-05-15T10:01:57Z</dcterms:modified>
</cp:coreProperties>
</file>