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1"/>
  </p:notesMasterIdLst>
  <p:handoutMasterIdLst>
    <p:handoutMasterId r:id="rId22"/>
  </p:handoutMasterIdLst>
  <p:sldIdLst>
    <p:sldId id="256" r:id="rId2"/>
    <p:sldId id="315" r:id="rId3"/>
    <p:sldId id="316" r:id="rId4"/>
    <p:sldId id="317" r:id="rId5"/>
    <p:sldId id="318" r:id="rId6"/>
    <p:sldId id="279" r:id="rId7"/>
    <p:sldId id="280" r:id="rId8"/>
    <p:sldId id="284" r:id="rId9"/>
    <p:sldId id="283" r:id="rId10"/>
    <p:sldId id="282" r:id="rId11"/>
    <p:sldId id="285" r:id="rId12"/>
    <p:sldId id="286" r:id="rId13"/>
    <p:sldId id="319" r:id="rId14"/>
    <p:sldId id="287" r:id="rId15"/>
    <p:sldId id="288" r:id="rId16"/>
    <p:sldId id="289" r:id="rId17"/>
    <p:sldId id="291" r:id="rId18"/>
    <p:sldId id="294" r:id="rId19"/>
    <p:sldId id="313" r:id="rId20"/>
  </p:sldIdLst>
  <p:sldSz cx="9144000" cy="6858000" type="screen4x3"/>
  <p:notesSz cx="6797675" cy="9926638"/>
  <p:defaultTextStyle>
    <a:defPPr>
      <a:defRPr lang="it-IT"/>
    </a:defPPr>
    <a:lvl1pPr algn="l" rtl="0" eaLnBrk="0" fontAlgn="base" hangingPunct="0">
      <a:spcBef>
        <a:spcPct val="20000"/>
      </a:spcBef>
      <a:spcAft>
        <a:spcPct val="0"/>
      </a:spcAft>
      <a:defRPr sz="2400" kern="1200">
        <a:solidFill>
          <a:schemeClr val="tx1"/>
        </a:solidFill>
        <a:latin typeface="Arial" pitchFamily="34" charset="0"/>
        <a:ea typeface="ＭＳ Ｐゴシック" pitchFamily="34" charset="-128"/>
        <a:cs typeface="+mn-cs"/>
      </a:defRPr>
    </a:lvl1pPr>
    <a:lvl2pPr marL="457200" algn="l" rtl="0" eaLnBrk="0" fontAlgn="base" hangingPunct="0">
      <a:spcBef>
        <a:spcPct val="20000"/>
      </a:spcBef>
      <a:spcAft>
        <a:spcPct val="0"/>
      </a:spcAft>
      <a:defRPr sz="2400" kern="1200">
        <a:solidFill>
          <a:schemeClr val="tx1"/>
        </a:solidFill>
        <a:latin typeface="Arial" pitchFamily="34" charset="0"/>
        <a:ea typeface="ＭＳ Ｐゴシック" pitchFamily="34" charset="-128"/>
        <a:cs typeface="+mn-cs"/>
      </a:defRPr>
    </a:lvl2pPr>
    <a:lvl3pPr marL="914400" algn="l" rtl="0" eaLnBrk="0" fontAlgn="base" hangingPunct="0">
      <a:spcBef>
        <a:spcPct val="20000"/>
      </a:spcBef>
      <a:spcAft>
        <a:spcPct val="0"/>
      </a:spcAft>
      <a:defRPr sz="2400" kern="1200">
        <a:solidFill>
          <a:schemeClr val="tx1"/>
        </a:solidFill>
        <a:latin typeface="Arial" pitchFamily="34" charset="0"/>
        <a:ea typeface="ＭＳ Ｐゴシック" pitchFamily="34" charset="-128"/>
        <a:cs typeface="+mn-cs"/>
      </a:defRPr>
    </a:lvl3pPr>
    <a:lvl4pPr marL="1371600" algn="l" rtl="0" eaLnBrk="0" fontAlgn="base" hangingPunct="0">
      <a:spcBef>
        <a:spcPct val="20000"/>
      </a:spcBef>
      <a:spcAft>
        <a:spcPct val="0"/>
      </a:spcAft>
      <a:defRPr sz="2400" kern="1200">
        <a:solidFill>
          <a:schemeClr val="tx1"/>
        </a:solidFill>
        <a:latin typeface="Arial" pitchFamily="34" charset="0"/>
        <a:ea typeface="ＭＳ Ｐゴシック" pitchFamily="34" charset="-128"/>
        <a:cs typeface="+mn-cs"/>
      </a:defRPr>
    </a:lvl4pPr>
    <a:lvl5pPr marL="1828800" algn="l" rtl="0" eaLnBrk="0" fontAlgn="base" hangingPunct="0">
      <a:spcBef>
        <a:spcPct val="2000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F6E"/>
    <a:srgbClr val="C7D7E9"/>
    <a:srgbClr val="FFFFFF"/>
    <a:srgbClr val="FFFFFB"/>
    <a:srgbClr val="FFFFCC"/>
    <a:srgbClr val="FFFF99"/>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1"/>
            <a:ext cx="2945406" cy="497333"/>
          </a:xfrm>
          <a:prstGeom prst="rect">
            <a:avLst/>
          </a:prstGeom>
          <a:noFill/>
          <a:ln w="9525">
            <a:noFill/>
            <a:miter lim="800000"/>
            <a:headEnd/>
            <a:tailEnd/>
          </a:ln>
          <a:effectLst/>
        </p:spPr>
        <p:txBody>
          <a:bodyPr vert="horz" wrap="square" lIns="92012" tIns="46007" rIns="92012" bIns="46007" numCol="1" anchor="t" anchorCtr="0" compatLnSpc="1">
            <a:prstTxWarp prst="textNoShape">
              <a:avLst/>
            </a:prstTxWarp>
          </a:bodyPr>
          <a:lstStyle>
            <a:lvl1pPr>
              <a:spcBef>
                <a:spcPct val="0"/>
              </a:spcBef>
              <a:defRPr sz="1300">
                <a:latin typeface="Times" pitchFamily="18" charset="0"/>
                <a:ea typeface="+mn-ea"/>
                <a:cs typeface="+mn-cs"/>
              </a:defRPr>
            </a:lvl1pPr>
          </a:lstStyle>
          <a:p>
            <a:pPr>
              <a:defRPr/>
            </a:pPr>
            <a:endParaRPr lang="it-IT"/>
          </a:p>
        </p:txBody>
      </p:sp>
      <p:sp>
        <p:nvSpPr>
          <p:cNvPr id="12291" name="Rectangle 3"/>
          <p:cNvSpPr>
            <a:spLocks noGrp="1" noChangeArrowheads="1"/>
          </p:cNvSpPr>
          <p:nvPr>
            <p:ph type="dt" sz="quarter" idx="1"/>
          </p:nvPr>
        </p:nvSpPr>
        <p:spPr bwMode="auto">
          <a:xfrm>
            <a:off x="3852269" y="1"/>
            <a:ext cx="2945406" cy="497333"/>
          </a:xfrm>
          <a:prstGeom prst="rect">
            <a:avLst/>
          </a:prstGeom>
          <a:noFill/>
          <a:ln w="9525">
            <a:noFill/>
            <a:miter lim="800000"/>
            <a:headEnd/>
            <a:tailEnd/>
          </a:ln>
          <a:effectLst/>
        </p:spPr>
        <p:txBody>
          <a:bodyPr vert="horz" wrap="square" lIns="92012" tIns="46007" rIns="92012" bIns="46007" numCol="1" anchor="t" anchorCtr="0" compatLnSpc="1">
            <a:prstTxWarp prst="textNoShape">
              <a:avLst/>
            </a:prstTxWarp>
          </a:bodyPr>
          <a:lstStyle>
            <a:lvl1pPr algn="r">
              <a:spcBef>
                <a:spcPct val="0"/>
              </a:spcBef>
              <a:defRPr sz="1300">
                <a:latin typeface="Times" pitchFamily="18" charset="0"/>
                <a:ea typeface="+mn-ea"/>
                <a:cs typeface="+mn-cs"/>
              </a:defRPr>
            </a:lvl1pPr>
          </a:lstStyle>
          <a:p>
            <a:pPr>
              <a:defRPr/>
            </a:pPr>
            <a:endParaRPr lang="it-IT"/>
          </a:p>
        </p:txBody>
      </p:sp>
      <p:sp>
        <p:nvSpPr>
          <p:cNvPr id="12292" name="Rectangle 4"/>
          <p:cNvSpPr>
            <a:spLocks noGrp="1" noChangeArrowheads="1"/>
          </p:cNvSpPr>
          <p:nvPr>
            <p:ph type="ftr" sz="quarter" idx="2"/>
          </p:nvPr>
        </p:nvSpPr>
        <p:spPr bwMode="auto">
          <a:xfrm>
            <a:off x="1" y="9429305"/>
            <a:ext cx="2945406" cy="497333"/>
          </a:xfrm>
          <a:prstGeom prst="rect">
            <a:avLst/>
          </a:prstGeom>
          <a:noFill/>
          <a:ln w="9525">
            <a:noFill/>
            <a:miter lim="800000"/>
            <a:headEnd/>
            <a:tailEnd/>
          </a:ln>
          <a:effectLst/>
        </p:spPr>
        <p:txBody>
          <a:bodyPr vert="horz" wrap="square" lIns="92012" tIns="46007" rIns="92012" bIns="46007" numCol="1" anchor="b" anchorCtr="0" compatLnSpc="1">
            <a:prstTxWarp prst="textNoShape">
              <a:avLst/>
            </a:prstTxWarp>
          </a:bodyPr>
          <a:lstStyle>
            <a:lvl1pPr>
              <a:spcBef>
                <a:spcPct val="0"/>
              </a:spcBef>
              <a:defRPr sz="1300">
                <a:latin typeface="Times" pitchFamily="18" charset="0"/>
                <a:ea typeface="+mn-ea"/>
                <a:cs typeface="+mn-cs"/>
              </a:defRPr>
            </a:lvl1pPr>
          </a:lstStyle>
          <a:p>
            <a:pPr>
              <a:defRPr/>
            </a:pPr>
            <a:endParaRPr lang="it-IT"/>
          </a:p>
        </p:txBody>
      </p:sp>
      <p:sp>
        <p:nvSpPr>
          <p:cNvPr id="12293" name="Rectangle 5"/>
          <p:cNvSpPr>
            <a:spLocks noGrp="1" noChangeArrowheads="1"/>
          </p:cNvSpPr>
          <p:nvPr>
            <p:ph type="sldNum" sz="quarter" idx="3"/>
          </p:nvPr>
        </p:nvSpPr>
        <p:spPr bwMode="auto">
          <a:xfrm>
            <a:off x="3852269" y="9429305"/>
            <a:ext cx="2945406" cy="497333"/>
          </a:xfrm>
          <a:prstGeom prst="rect">
            <a:avLst/>
          </a:prstGeom>
          <a:noFill/>
          <a:ln w="9525">
            <a:noFill/>
            <a:miter lim="800000"/>
            <a:headEnd/>
            <a:tailEnd/>
          </a:ln>
          <a:effectLst/>
        </p:spPr>
        <p:txBody>
          <a:bodyPr vert="horz" wrap="square" lIns="92012" tIns="46007" rIns="92012" bIns="46007" numCol="1" anchor="b" anchorCtr="0" compatLnSpc="1">
            <a:prstTxWarp prst="textNoShape">
              <a:avLst/>
            </a:prstTxWarp>
          </a:bodyPr>
          <a:lstStyle>
            <a:lvl1pPr algn="r">
              <a:spcBef>
                <a:spcPct val="0"/>
              </a:spcBef>
              <a:defRPr sz="1300">
                <a:latin typeface="Times" charset="0"/>
                <a:ea typeface="ＭＳ Ｐゴシック" charset="-128"/>
              </a:defRPr>
            </a:lvl1pPr>
          </a:lstStyle>
          <a:p>
            <a:pPr>
              <a:defRPr/>
            </a:pPr>
            <a:fld id="{8983D568-2871-4B82-AC19-716E7EAF6EF3}" type="slidenum">
              <a:rPr lang="it-IT"/>
              <a:pPr>
                <a:defRPr/>
              </a:pPr>
              <a:t>‹N›</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2945406" cy="497333"/>
          </a:xfrm>
          <a:prstGeom prst="rect">
            <a:avLst/>
          </a:prstGeom>
          <a:noFill/>
          <a:ln w="9525">
            <a:noFill/>
            <a:miter lim="800000"/>
            <a:headEnd/>
            <a:tailEnd/>
          </a:ln>
          <a:effectLst/>
        </p:spPr>
        <p:txBody>
          <a:bodyPr vert="horz" wrap="square" lIns="92012" tIns="46007" rIns="92012" bIns="46007" numCol="1" anchor="t" anchorCtr="0" compatLnSpc="1">
            <a:prstTxWarp prst="textNoShape">
              <a:avLst/>
            </a:prstTxWarp>
          </a:bodyPr>
          <a:lstStyle>
            <a:lvl1pPr>
              <a:spcBef>
                <a:spcPct val="0"/>
              </a:spcBef>
              <a:defRPr sz="1300">
                <a:latin typeface="Times" pitchFamily="18" charset="0"/>
                <a:ea typeface="+mn-ea"/>
                <a:cs typeface="+mn-cs"/>
              </a:defRPr>
            </a:lvl1pPr>
          </a:lstStyle>
          <a:p>
            <a:pPr>
              <a:defRPr/>
            </a:pPr>
            <a:endParaRPr lang="it-IT"/>
          </a:p>
        </p:txBody>
      </p:sp>
      <p:sp>
        <p:nvSpPr>
          <p:cNvPr id="3075" name="Rectangle 3"/>
          <p:cNvSpPr>
            <a:spLocks noGrp="1" noChangeArrowheads="1"/>
          </p:cNvSpPr>
          <p:nvPr>
            <p:ph type="dt" idx="1"/>
          </p:nvPr>
        </p:nvSpPr>
        <p:spPr bwMode="auto">
          <a:xfrm>
            <a:off x="3852269" y="1"/>
            <a:ext cx="2945406" cy="497333"/>
          </a:xfrm>
          <a:prstGeom prst="rect">
            <a:avLst/>
          </a:prstGeom>
          <a:noFill/>
          <a:ln w="9525">
            <a:noFill/>
            <a:miter lim="800000"/>
            <a:headEnd/>
            <a:tailEnd/>
          </a:ln>
          <a:effectLst/>
        </p:spPr>
        <p:txBody>
          <a:bodyPr vert="horz" wrap="square" lIns="92012" tIns="46007" rIns="92012" bIns="46007" numCol="1" anchor="t" anchorCtr="0" compatLnSpc="1">
            <a:prstTxWarp prst="textNoShape">
              <a:avLst/>
            </a:prstTxWarp>
          </a:bodyPr>
          <a:lstStyle>
            <a:lvl1pPr algn="r">
              <a:spcBef>
                <a:spcPct val="0"/>
              </a:spcBef>
              <a:defRPr sz="1300">
                <a:latin typeface="Times" pitchFamily="18" charset="0"/>
                <a:ea typeface="+mn-ea"/>
                <a:cs typeface="+mn-cs"/>
              </a:defRPr>
            </a:lvl1pPr>
          </a:lstStyle>
          <a:p>
            <a:pPr>
              <a:defRPr/>
            </a:pPr>
            <a:endParaRPr lang="it-IT"/>
          </a:p>
        </p:txBody>
      </p:sp>
      <p:sp>
        <p:nvSpPr>
          <p:cNvPr id="40964" name="Rectangle 4"/>
          <p:cNvSpPr>
            <a:spLocks noGrp="1" noRot="1" noChangeAspect="1" noChangeArrowheads="1" noTextEdit="1"/>
          </p:cNvSpPr>
          <p:nvPr>
            <p:ph type="sldImg" idx="2"/>
          </p:nvPr>
        </p:nvSpPr>
        <p:spPr bwMode="auto">
          <a:xfrm>
            <a:off x="917575" y="744538"/>
            <a:ext cx="4964113" cy="37242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5344" y="4714653"/>
            <a:ext cx="4986987" cy="4468296"/>
          </a:xfrm>
          <a:prstGeom prst="rect">
            <a:avLst/>
          </a:prstGeom>
          <a:noFill/>
          <a:ln w="9525">
            <a:noFill/>
            <a:miter lim="800000"/>
            <a:headEnd/>
            <a:tailEnd/>
          </a:ln>
          <a:effectLst/>
        </p:spPr>
        <p:txBody>
          <a:bodyPr vert="horz" wrap="square" lIns="92012" tIns="46007" rIns="92012" bIns="46007"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3078" name="Rectangle 6"/>
          <p:cNvSpPr>
            <a:spLocks noGrp="1" noChangeArrowheads="1"/>
          </p:cNvSpPr>
          <p:nvPr>
            <p:ph type="ftr" sz="quarter" idx="4"/>
          </p:nvPr>
        </p:nvSpPr>
        <p:spPr bwMode="auto">
          <a:xfrm>
            <a:off x="1" y="9429305"/>
            <a:ext cx="2945406" cy="497333"/>
          </a:xfrm>
          <a:prstGeom prst="rect">
            <a:avLst/>
          </a:prstGeom>
          <a:noFill/>
          <a:ln w="9525">
            <a:noFill/>
            <a:miter lim="800000"/>
            <a:headEnd/>
            <a:tailEnd/>
          </a:ln>
          <a:effectLst/>
        </p:spPr>
        <p:txBody>
          <a:bodyPr vert="horz" wrap="square" lIns="92012" tIns="46007" rIns="92012" bIns="46007" numCol="1" anchor="b" anchorCtr="0" compatLnSpc="1">
            <a:prstTxWarp prst="textNoShape">
              <a:avLst/>
            </a:prstTxWarp>
          </a:bodyPr>
          <a:lstStyle>
            <a:lvl1pPr>
              <a:spcBef>
                <a:spcPct val="0"/>
              </a:spcBef>
              <a:defRPr sz="1300">
                <a:latin typeface="Times" pitchFamily="18" charset="0"/>
                <a:ea typeface="+mn-ea"/>
                <a:cs typeface="+mn-cs"/>
              </a:defRPr>
            </a:lvl1pPr>
          </a:lstStyle>
          <a:p>
            <a:pPr>
              <a:defRPr/>
            </a:pPr>
            <a:endParaRPr lang="it-IT"/>
          </a:p>
        </p:txBody>
      </p:sp>
      <p:sp>
        <p:nvSpPr>
          <p:cNvPr id="3079" name="Rectangle 7"/>
          <p:cNvSpPr>
            <a:spLocks noGrp="1" noChangeArrowheads="1"/>
          </p:cNvSpPr>
          <p:nvPr>
            <p:ph type="sldNum" sz="quarter" idx="5"/>
          </p:nvPr>
        </p:nvSpPr>
        <p:spPr bwMode="auto">
          <a:xfrm>
            <a:off x="3852269" y="9429305"/>
            <a:ext cx="2945406" cy="497333"/>
          </a:xfrm>
          <a:prstGeom prst="rect">
            <a:avLst/>
          </a:prstGeom>
          <a:noFill/>
          <a:ln w="9525">
            <a:noFill/>
            <a:miter lim="800000"/>
            <a:headEnd/>
            <a:tailEnd/>
          </a:ln>
          <a:effectLst/>
        </p:spPr>
        <p:txBody>
          <a:bodyPr vert="horz" wrap="square" lIns="92012" tIns="46007" rIns="92012" bIns="46007" numCol="1" anchor="b" anchorCtr="0" compatLnSpc="1">
            <a:prstTxWarp prst="textNoShape">
              <a:avLst/>
            </a:prstTxWarp>
          </a:bodyPr>
          <a:lstStyle>
            <a:lvl1pPr algn="r">
              <a:spcBef>
                <a:spcPct val="0"/>
              </a:spcBef>
              <a:defRPr sz="1300">
                <a:latin typeface="Times" charset="0"/>
                <a:ea typeface="ＭＳ Ｐゴシック" charset="-128"/>
              </a:defRPr>
            </a:lvl1pPr>
          </a:lstStyle>
          <a:p>
            <a:pPr>
              <a:defRPr/>
            </a:pPr>
            <a:fld id="{67C93236-B0CE-4E73-AA04-35E7368403B2}" type="slidenum">
              <a:rPr lang="it-IT"/>
              <a:pPr>
                <a:defRPr/>
              </a:pPr>
              <a:t>‹N›</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8E01AD62-A2D0-4EF4-A4C8-4C57DDFA6693}" type="slidenum">
              <a:rPr lang="it-IT" smtClean="0">
                <a:ea typeface="ＭＳ Ｐゴシック" pitchFamily="34" charset="-128"/>
              </a:rPr>
              <a:pPr/>
              <a:t>1</a:t>
            </a:fld>
            <a:endParaRPr lang="it-IT" smtClean="0">
              <a:ea typeface="ＭＳ Ｐゴシック" pitchFamily="34" charset="-128"/>
            </a:endParaRPr>
          </a:p>
        </p:txBody>
      </p:sp>
      <p:sp>
        <p:nvSpPr>
          <p:cNvPr id="41987" name="Rectangle 2"/>
          <p:cNvSpPr>
            <a:spLocks noGrp="1" noRot="1" noChangeAspect="1" noChangeArrowheads="1" noTextEdit="1"/>
          </p:cNvSpPr>
          <p:nvPr>
            <p:ph type="sldImg"/>
          </p:nvPr>
        </p:nvSpPr>
        <p:spPr>
          <a:xfrm>
            <a:off x="687388" y="801688"/>
            <a:ext cx="5360987" cy="4022725"/>
          </a:xfrm>
          <a:ln/>
        </p:spPr>
      </p:sp>
      <p:sp>
        <p:nvSpPr>
          <p:cNvPr id="41988" name="Rectangle 3"/>
          <p:cNvSpPr>
            <a:spLocks noGrp="1" noChangeArrowheads="1"/>
          </p:cNvSpPr>
          <p:nvPr>
            <p:ph type="body" idx="1"/>
          </p:nvPr>
        </p:nvSpPr>
        <p:spPr>
          <a:xfrm>
            <a:off x="897750" y="5088808"/>
            <a:ext cx="4942935" cy="4825513"/>
          </a:xfrm>
          <a:noFill/>
          <a:ln/>
        </p:spPr>
        <p:txBody>
          <a:bodyPr/>
          <a:lstStyle/>
          <a:p>
            <a:endParaRPr lang="en-US" smtClean="0">
              <a:latin typeface="Times"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pPr>
              <a:defRPr/>
            </a:pPr>
            <a:fld id="{67C93236-B0CE-4E73-AA04-35E7368403B2}" type="slidenum">
              <a:rPr lang="it-IT" smtClean="0"/>
              <a:pPr>
                <a:defRPr/>
              </a:pPr>
              <a:t>4</a:t>
            </a:fld>
            <a:endParaRPr lang="it-IT"/>
          </a:p>
        </p:txBody>
      </p:sp>
    </p:spTree>
    <p:extLst>
      <p:ext uri="{BB962C8B-B14F-4D97-AF65-F5344CB8AC3E}">
        <p14:creationId xmlns:p14="http://schemas.microsoft.com/office/powerpoint/2010/main" val="3098093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5" descr="G:\power_point\ppoint_vale\proposta_1\powerpoint1.gif"/>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p:spPr>
        <p:txBody>
          <a:bodyPr wrap="none" anchor="ctr"/>
          <a:lstStyle/>
          <a:p>
            <a:pPr>
              <a:defRPr/>
            </a:pPr>
            <a:endParaRPr lang="it-IT">
              <a:ea typeface="ＭＳ Ｐゴシック" charset="-128"/>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0A2630ED-13BC-46AA-B978-DAB9E71C03E3}" type="slidenum">
              <a:rPr lang="it-IT"/>
              <a:pPr>
                <a:defRPr/>
              </a:pPr>
              <a:t>‹N›</a:t>
            </a:fld>
            <a:endParaRPr lang="it-IT"/>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1800" y="76200"/>
            <a:ext cx="2057400" cy="59436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09600" y="76200"/>
            <a:ext cx="6019800" cy="59436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7B593F27-1F76-4B8B-A4BD-4A01987F7263}" type="slidenum">
              <a:rPr lang="it-IT"/>
              <a:pPr>
                <a:defRPr/>
              </a:pPr>
              <a:t>‹N›</a:t>
            </a:fld>
            <a:endParaRPr lang="it-IT"/>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atin typeface="Arial" pitchFamily="34" charset="0"/>
                <a:cs typeface="Arial" pitchFamily="34" charset="0"/>
              </a:defRPr>
            </a:lvl1pPr>
          </a:lstStyle>
          <a:p>
            <a:r>
              <a:rPr lang="it-IT" dirty="0" smtClean="0"/>
              <a:t>Fare clic per modificare lo stile del titolo</a:t>
            </a:r>
            <a:endParaRPr lang="it-IT" dirty="0"/>
          </a:p>
        </p:txBody>
      </p:sp>
      <p:sp>
        <p:nvSpPr>
          <p:cNvPr id="3" name="Segnaposto contenuto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Rectangle 68"/>
          <p:cNvSpPr>
            <a:spLocks noGrp="1" noChangeArrowheads="1"/>
          </p:cNvSpPr>
          <p:nvPr>
            <p:ph type="sldNum" sz="quarter" idx="10"/>
          </p:nvPr>
        </p:nvSpPr>
        <p:spPr>
          <a:ln/>
        </p:spPr>
        <p:txBody>
          <a:bodyPr/>
          <a:lstStyle>
            <a:lvl1pPr>
              <a:defRPr/>
            </a:lvl1pPr>
          </a:lstStyle>
          <a:p>
            <a:pPr>
              <a:defRPr/>
            </a:pPr>
            <a:fld id="{93D43525-E405-47C1-BC24-2B0874ED9390}" type="slidenum">
              <a:rPr lang="it-IT"/>
              <a:pPr>
                <a:defRPr/>
              </a:pPr>
              <a:t>‹N›</a:t>
            </a:fld>
            <a:endParaRPr lang="it-IT"/>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atin typeface="Arial" pitchFamily="34" charset="0"/>
                <a:cs typeface="Arial" pitchFamily="34" charset="0"/>
              </a:defRPr>
            </a:lvl1pPr>
          </a:lstStyle>
          <a:p>
            <a:r>
              <a:rPr lang="it-IT" dirty="0" smtClean="0"/>
              <a:t>Fare clic per modificare lo stile del titolo</a:t>
            </a:r>
            <a:endParaRPr lang="it-IT" dirty="0"/>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8768411A-D16D-4325-99FA-EE07690E20B2}" type="slidenum">
              <a:rPr lang="it-IT"/>
              <a:pPr>
                <a:defRPr/>
              </a:pPr>
              <a:t>‹N›</a:t>
            </a:fld>
            <a:endParaRPr lang="it-IT"/>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it-IT" dirty="0"/>
          </a:p>
        </p:txBody>
      </p:sp>
      <p:sp>
        <p:nvSpPr>
          <p:cNvPr id="3" name="Segnaposto contenuto 2"/>
          <p:cNvSpPr>
            <a:spLocks noGrp="1"/>
          </p:cNvSpPr>
          <p:nvPr>
            <p:ph sz="half" idx="1"/>
          </p:nvPr>
        </p:nvSpPr>
        <p:spPr>
          <a:xfrm>
            <a:off x="609600"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Segnaposto contenuto 3"/>
          <p:cNvSpPr>
            <a:spLocks noGrp="1"/>
          </p:cNvSpPr>
          <p:nvPr>
            <p:ph sz="half" idx="2"/>
          </p:nvPr>
        </p:nvSpPr>
        <p:spPr>
          <a:xfrm>
            <a:off x="4800600"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51786820-91F3-4AC7-ABEA-1B54AA0600F1}" type="slidenum">
              <a:rPr lang="it-IT"/>
              <a:pPr>
                <a:defRPr/>
              </a:pPr>
              <a:t>‹N›</a:t>
            </a:fld>
            <a:endParaRPr lang="it-IT"/>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744961B4-29F6-4B4D-91EE-885BBA477B41}" type="slidenum">
              <a:rPr lang="it-IT"/>
              <a:pPr>
                <a:defRPr/>
              </a:pPr>
              <a:t>‹N›</a:t>
            </a:fld>
            <a:endParaRPr lang="it-IT"/>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DC14E40B-642A-4C18-B6B8-FEDADB7AC730}" type="slidenum">
              <a:rPr lang="it-IT"/>
              <a:pPr>
                <a:defRPr/>
              </a:pPr>
              <a:t>‹N›</a:t>
            </a:fld>
            <a:endParaRPr lang="it-IT"/>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D24CACBE-CC0C-437A-9E6E-09811B4824B0}" type="slidenum">
              <a:rPr lang="it-IT"/>
              <a:pPr>
                <a:defRPr/>
              </a:pPr>
              <a:t>‹N›</a:t>
            </a:fld>
            <a:endParaRPr lang="it-IT"/>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DEB6E650-62F2-4536-BE10-72817419DC33}" type="slidenum">
              <a:rPr lang="it-IT"/>
              <a:pPr>
                <a:defRPr/>
              </a:pPr>
              <a:t>‹N›</a:t>
            </a:fld>
            <a:endParaRPr lang="it-IT"/>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E41E19BB-1C7B-4682-BBA7-7146CEBA5C02}" type="slidenum">
              <a:rPr lang="it-IT"/>
              <a:pPr>
                <a:defRPr/>
              </a:pPr>
              <a:t>‹N›</a:t>
            </a:fld>
            <a:endParaRPr lang="it-IT"/>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60" descr="C:\Documents and Settings\valerio\Documenti\powerpoint\img_2\num_diap.jpg"/>
          <p:cNvPicPr>
            <a:picLocks noChangeAspect="1" noChangeArrowheads="1"/>
          </p:cNvPicPr>
          <p:nvPr userDrawn="1"/>
        </p:nvPicPr>
        <p:blipFill>
          <a:blip r:embed="rId13" cstate="print"/>
          <a:srcRect/>
          <a:stretch>
            <a:fillRect/>
          </a:stretch>
        </p:blipFill>
        <p:spPr bwMode="auto">
          <a:xfrm>
            <a:off x="6724650" y="0"/>
            <a:ext cx="2419350" cy="450850"/>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609600" y="76200"/>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dirty="0" smtClean="0"/>
              <a:t>Titolo diapositiva</a:t>
            </a:r>
          </a:p>
        </p:txBody>
      </p:sp>
      <p:sp>
        <p:nvSpPr>
          <p:cNvPr id="2052" name="Rectangle 66"/>
          <p:cNvSpPr>
            <a:spLocks noGrp="1" noChangeArrowheads="1"/>
          </p:cNvSpPr>
          <p:nvPr>
            <p:ph type="body" idx="1"/>
          </p:nvPr>
        </p:nvSpPr>
        <p:spPr bwMode="auto">
          <a:xfrm>
            <a:off x="609600"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6613525" y="152400"/>
            <a:ext cx="1454150" cy="215900"/>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400" b="1">
                <a:solidFill>
                  <a:srgbClr val="003F6E"/>
                </a:solidFill>
                <a:latin typeface="Comic Sans MS" pitchFamily="66" charset="0"/>
                <a:ea typeface="ＭＳ Ｐゴシック" charset="-128"/>
              </a:defRPr>
            </a:lvl1pPr>
          </a:lstStyle>
          <a:p>
            <a:pPr>
              <a:defRPr/>
            </a:pPr>
            <a:fld id="{8502FF93-4AE0-4EFB-ADB7-36AF035E3E67}" type="slidenum">
              <a:rPr lang="it-IT"/>
              <a:pPr>
                <a:defRPr/>
              </a:pPr>
              <a:t>‹N›</a:t>
            </a:fld>
            <a:endParaRPr lang="it-IT"/>
          </a:p>
        </p:txBody>
      </p:sp>
      <p:pic>
        <p:nvPicPr>
          <p:cNvPr id="2054" name="Picture 74" descr="G:\power_point\ppoint_vale\proposta_1\powerpoint1_sec.gif"/>
          <p:cNvPicPr>
            <a:picLocks noChangeAspect="1" noChangeArrowheads="1"/>
          </p:cNvPicPr>
          <p:nvPr userDrawn="1"/>
        </p:nvPicPr>
        <p:blipFill>
          <a:blip r:embed="rId14" cstate="print"/>
          <a:srcRect/>
          <a:stretch>
            <a:fillRect/>
          </a:stretch>
        </p:blipFill>
        <p:spPr bwMode="auto">
          <a:xfrm>
            <a:off x="0" y="6553200"/>
            <a:ext cx="9144000" cy="3048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19"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ransition/>
  <p:hf hdr="0" ftr="0" dt="0"/>
  <p:txStyles>
    <p:titleStyle>
      <a:lvl1pPr algn="l" rtl="0" eaLnBrk="0" fontAlgn="base" hangingPunct="0">
        <a:spcBef>
          <a:spcPct val="0"/>
        </a:spcBef>
        <a:spcAft>
          <a:spcPct val="0"/>
        </a:spcAft>
        <a:defRPr sz="2800" b="1" cap="small">
          <a:solidFill>
            <a:srgbClr val="003F6E"/>
          </a:solidFill>
          <a:latin typeface="Arial" pitchFamily="34" charset="0"/>
          <a:ea typeface="ＭＳ Ｐゴシック" charset="0"/>
          <a:cs typeface="Arial" pitchFamily="34" charset="0"/>
        </a:defRPr>
      </a:lvl1pPr>
      <a:lvl2pPr algn="l" rtl="0" eaLnBrk="0" fontAlgn="base" hangingPunct="0">
        <a:spcBef>
          <a:spcPct val="0"/>
        </a:spcBef>
        <a:spcAft>
          <a:spcPct val="0"/>
        </a:spcAft>
        <a:defRPr sz="2800" b="1">
          <a:solidFill>
            <a:srgbClr val="003F6E"/>
          </a:solidFill>
          <a:latin typeface="Arial" pitchFamily="34" charset="0"/>
          <a:ea typeface="ＭＳ Ｐゴシック" charset="0"/>
          <a:cs typeface="Arial" pitchFamily="34" charset="0"/>
        </a:defRPr>
      </a:lvl2pPr>
      <a:lvl3pPr algn="l" rtl="0" eaLnBrk="0" fontAlgn="base" hangingPunct="0">
        <a:spcBef>
          <a:spcPct val="0"/>
        </a:spcBef>
        <a:spcAft>
          <a:spcPct val="0"/>
        </a:spcAft>
        <a:defRPr sz="2800" b="1">
          <a:solidFill>
            <a:srgbClr val="003F6E"/>
          </a:solidFill>
          <a:latin typeface="Arial" pitchFamily="34" charset="0"/>
          <a:ea typeface="ＭＳ Ｐゴシック" charset="0"/>
          <a:cs typeface="Arial" pitchFamily="34" charset="0"/>
        </a:defRPr>
      </a:lvl3pPr>
      <a:lvl4pPr algn="l" rtl="0" eaLnBrk="0" fontAlgn="base" hangingPunct="0">
        <a:spcBef>
          <a:spcPct val="0"/>
        </a:spcBef>
        <a:spcAft>
          <a:spcPct val="0"/>
        </a:spcAft>
        <a:defRPr sz="2800" b="1">
          <a:solidFill>
            <a:srgbClr val="003F6E"/>
          </a:solidFill>
          <a:latin typeface="Arial" pitchFamily="34" charset="0"/>
          <a:ea typeface="ＭＳ Ｐゴシック" charset="0"/>
          <a:cs typeface="Arial" pitchFamily="34" charset="0"/>
        </a:defRPr>
      </a:lvl4pPr>
      <a:lvl5pPr algn="l" rtl="0" eaLnBrk="0" fontAlgn="base" hangingPunct="0">
        <a:spcBef>
          <a:spcPct val="0"/>
        </a:spcBef>
        <a:spcAft>
          <a:spcPct val="0"/>
        </a:spcAft>
        <a:defRPr sz="2800" b="1">
          <a:solidFill>
            <a:srgbClr val="003F6E"/>
          </a:solidFill>
          <a:latin typeface="Arial" pitchFamily="34" charset="0"/>
          <a:ea typeface="ＭＳ Ｐゴシック" charset="0"/>
          <a:cs typeface="Arial" pitchFamily="34"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a:solidFill>
            <a:schemeClr val="tx1"/>
          </a:solidFill>
          <a:latin typeface="Arial" pitchFamily="34" charset="0"/>
          <a:ea typeface="ＭＳ Ｐゴシック" charset="0"/>
          <a:cs typeface="Arial" pitchFamily="34" charset="0"/>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a:solidFill>
            <a:schemeClr val="tx1"/>
          </a:solidFill>
          <a:latin typeface="Arial" pitchFamily="34" charset="0"/>
          <a:ea typeface="ＭＳ Ｐゴシック" charset="0"/>
          <a:cs typeface="Arial" pitchFamily="34" charset="0"/>
        </a:defRPr>
      </a:lvl2pPr>
      <a:lvl3pPr marL="1143000" indent="-228600" algn="l" rtl="0" eaLnBrk="0" fontAlgn="base" hangingPunct="0">
        <a:spcBef>
          <a:spcPct val="20000"/>
        </a:spcBef>
        <a:spcAft>
          <a:spcPct val="0"/>
        </a:spcAft>
        <a:buClr>
          <a:srgbClr val="004D82"/>
        </a:buClr>
        <a:buChar char="•"/>
        <a:defRPr sz="1600">
          <a:solidFill>
            <a:schemeClr val="tx1"/>
          </a:solidFill>
          <a:latin typeface="Arial" pitchFamily="34" charset="0"/>
          <a:ea typeface="ＭＳ Ｐゴシック" charset="0"/>
          <a:cs typeface="Arial" pitchFamily="34" charset="0"/>
        </a:defRPr>
      </a:lvl3pPr>
      <a:lvl4pPr marL="1600200" indent="-228600" algn="l" rtl="0" eaLnBrk="0" fontAlgn="base" hangingPunct="0">
        <a:spcBef>
          <a:spcPct val="20000"/>
        </a:spcBef>
        <a:spcAft>
          <a:spcPct val="0"/>
        </a:spcAft>
        <a:buClr>
          <a:srgbClr val="004C80"/>
        </a:buClr>
        <a:buChar char="–"/>
        <a:defRPr sz="1600">
          <a:solidFill>
            <a:schemeClr val="tx1"/>
          </a:solidFill>
          <a:latin typeface="Arial" pitchFamily="34" charset="0"/>
          <a:ea typeface="ＭＳ Ｐゴシック" charset="0"/>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Minion Web" pitchFamily="18" charset="0"/>
          <a:ea typeface="ＭＳ Ｐゴシック"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5"/>
          <p:cNvSpPr txBox="1">
            <a:spLocks noChangeArrowheads="1"/>
          </p:cNvSpPr>
          <p:nvPr/>
        </p:nvSpPr>
        <p:spPr bwMode="auto">
          <a:xfrm>
            <a:off x="2895600" y="3789040"/>
            <a:ext cx="6248400" cy="3416320"/>
          </a:xfrm>
          <a:prstGeom prst="rect">
            <a:avLst/>
          </a:prstGeom>
          <a:noFill/>
          <a:ln w="9525">
            <a:noFill/>
            <a:miter lim="800000"/>
            <a:headEnd/>
            <a:tailEnd/>
          </a:ln>
        </p:spPr>
        <p:txBody>
          <a:bodyPr>
            <a:spAutoFit/>
          </a:bodyPr>
          <a:lstStyle/>
          <a:p>
            <a:pPr>
              <a:spcBef>
                <a:spcPct val="50000"/>
              </a:spcBef>
            </a:pPr>
            <a:endParaRPr lang="it-IT" b="1" dirty="0">
              <a:solidFill>
                <a:srgbClr val="003F6E"/>
              </a:solidFill>
              <a:latin typeface="Times New Roman" pitchFamily="18" charset="0"/>
              <a:cs typeface="Times New Roman" pitchFamily="18" charset="0"/>
            </a:endParaRPr>
          </a:p>
          <a:p>
            <a:pPr>
              <a:spcBef>
                <a:spcPct val="50000"/>
              </a:spcBef>
            </a:pPr>
            <a:r>
              <a:rPr lang="it-IT" sz="4800" b="1" dirty="0" err="1" smtClean="0">
                <a:solidFill>
                  <a:srgbClr val="003F6E"/>
                </a:solidFill>
                <a:latin typeface="Times New Roman" pitchFamily="18" charset="0"/>
                <a:cs typeface="Times New Roman" pitchFamily="18" charset="0"/>
              </a:rPr>
              <a:t>Regulation</a:t>
            </a:r>
            <a:r>
              <a:rPr lang="it-IT" sz="4800" b="1" dirty="0" smtClean="0">
                <a:solidFill>
                  <a:srgbClr val="003F6E"/>
                </a:solidFill>
                <a:latin typeface="Times New Roman" pitchFamily="18" charset="0"/>
                <a:cs typeface="Times New Roman" pitchFamily="18" charset="0"/>
              </a:rPr>
              <a:t> II</a:t>
            </a:r>
            <a:endParaRPr lang="it-IT" sz="4800" b="1" dirty="0">
              <a:solidFill>
                <a:srgbClr val="003F6E"/>
              </a:solidFill>
              <a:latin typeface="Times New Roman" pitchFamily="18" charset="0"/>
              <a:cs typeface="Times New Roman" pitchFamily="18" charset="0"/>
            </a:endParaRPr>
          </a:p>
          <a:p>
            <a:pPr>
              <a:spcBef>
                <a:spcPct val="50000"/>
              </a:spcBef>
            </a:pPr>
            <a:endParaRPr lang="it-IT" sz="1600" dirty="0">
              <a:solidFill>
                <a:srgbClr val="003F6E"/>
              </a:solidFill>
              <a:cs typeface="Arial" pitchFamily="34" charset="0"/>
            </a:endParaRPr>
          </a:p>
          <a:p>
            <a:pPr>
              <a:spcBef>
                <a:spcPct val="50000"/>
              </a:spcBef>
            </a:pPr>
            <a:endParaRPr lang="it-IT" sz="1600" dirty="0">
              <a:solidFill>
                <a:srgbClr val="003F6E"/>
              </a:solidFill>
              <a:latin typeface="Times New Roman" pitchFamily="18" charset="0"/>
              <a:cs typeface="Times New Roman" pitchFamily="18" charset="0"/>
            </a:endParaRPr>
          </a:p>
          <a:p>
            <a:pPr>
              <a:spcBef>
                <a:spcPct val="50000"/>
              </a:spcBef>
            </a:pPr>
            <a:endParaRPr lang="it-IT" sz="1600" dirty="0">
              <a:solidFill>
                <a:srgbClr val="003F6E"/>
              </a:solidFill>
              <a:latin typeface="Times New Roman" pitchFamily="18" charset="0"/>
              <a:cs typeface="Times New Roman" pitchFamily="18" charset="0"/>
            </a:endParaRPr>
          </a:p>
          <a:p>
            <a:pPr>
              <a:spcBef>
                <a:spcPct val="50000"/>
              </a:spcBef>
            </a:pPr>
            <a:endParaRPr lang="it-IT" sz="1600" dirty="0">
              <a:solidFill>
                <a:srgbClr val="003F6E"/>
              </a:solidFill>
              <a:latin typeface="Times New Roman" pitchFamily="18" charset="0"/>
              <a:cs typeface="Times New Roman" pitchFamily="18" charset="0"/>
            </a:endParaRPr>
          </a:p>
          <a:p>
            <a:pPr>
              <a:spcBef>
                <a:spcPct val="50000"/>
              </a:spcBef>
            </a:pPr>
            <a:endParaRPr lang="it-IT" sz="1600" b="1" dirty="0">
              <a:solidFill>
                <a:srgbClr val="003F6E"/>
              </a:solidFill>
              <a:latin typeface="Times New Roman" pitchFamily="18" charset="0"/>
              <a:cs typeface="Times New Roman" pitchFamily="18" charset="0"/>
            </a:endParaRPr>
          </a:p>
        </p:txBody>
      </p:sp>
      <p:sp>
        <p:nvSpPr>
          <p:cNvPr id="4099" name="TextBox 2"/>
          <p:cNvSpPr txBox="1">
            <a:spLocks noChangeArrowheads="1"/>
          </p:cNvSpPr>
          <p:nvPr/>
        </p:nvSpPr>
        <p:spPr bwMode="auto">
          <a:xfrm>
            <a:off x="4716463" y="333375"/>
            <a:ext cx="4176712" cy="1077913"/>
          </a:xfrm>
          <a:prstGeom prst="rect">
            <a:avLst/>
          </a:prstGeom>
          <a:noFill/>
          <a:ln w="9525">
            <a:noFill/>
            <a:miter lim="800000"/>
            <a:headEnd/>
            <a:tailEnd/>
          </a:ln>
        </p:spPr>
        <p:txBody>
          <a:bodyPr>
            <a:spAutoFit/>
          </a:bodyPr>
          <a:lstStyle/>
          <a:p>
            <a:pPr algn="r">
              <a:spcBef>
                <a:spcPct val="50000"/>
              </a:spcBef>
            </a:pPr>
            <a:r>
              <a:rPr lang="fr-BE" sz="1600" b="1" dirty="0">
                <a:solidFill>
                  <a:srgbClr val="003F6E"/>
                </a:solidFill>
                <a:latin typeface="Times New Roman" pitchFamily="18" charset="0"/>
                <a:cs typeface="Times New Roman" pitchFamily="18" charset="0"/>
              </a:rPr>
              <a:t>Business and </a:t>
            </a:r>
            <a:r>
              <a:rPr lang="fr-BE" sz="1600" b="1" dirty="0" err="1">
                <a:solidFill>
                  <a:srgbClr val="003F6E"/>
                </a:solidFill>
                <a:latin typeface="Times New Roman" pitchFamily="18" charset="0"/>
                <a:cs typeface="Times New Roman" pitchFamily="18" charset="0"/>
              </a:rPr>
              <a:t>Industrial</a:t>
            </a:r>
            <a:r>
              <a:rPr lang="fr-BE" sz="1600" b="1" dirty="0">
                <a:solidFill>
                  <a:srgbClr val="003F6E"/>
                </a:solidFill>
                <a:latin typeface="Times New Roman" pitchFamily="18" charset="0"/>
                <a:cs typeface="Times New Roman" pitchFamily="18" charset="0"/>
              </a:rPr>
              <a:t> Economics </a:t>
            </a:r>
          </a:p>
          <a:p>
            <a:pPr algn="r">
              <a:spcBef>
                <a:spcPct val="50000"/>
              </a:spcBef>
            </a:pPr>
            <a:endParaRPr lang="fr-BE" sz="1600" b="1" dirty="0">
              <a:solidFill>
                <a:srgbClr val="003F6E"/>
              </a:solidFill>
              <a:latin typeface="Times New Roman" pitchFamily="18" charset="0"/>
              <a:cs typeface="Times New Roman" pitchFamily="18" charset="0"/>
            </a:endParaRPr>
          </a:p>
          <a:p>
            <a:pPr algn="r">
              <a:spcBef>
                <a:spcPct val="50000"/>
              </a:spcBef>
            </a:pPr>
            <a:r>
              <a:rPr lang="fr-BE" sz="1600" b="1" dirty="0" smtClean="0">
                <a:solidFill>
                  <a:srgbClr val="003F6E"/>
                </a:solidFill>
                <a:latin typeface="Times New Roman" pitchFamily="18" charset="0"/>
                <a:cs typeface="Times New Roman" pitchFamily="18" charset="0"/>
              </a:rPr>
              <a:t>Luca Grilli</a:t>
            </a:r>
            <a:endParaRPr lang="en-US" sz="1600" b="1" dirty="0">
              <a:solidFill>
                <a:srgbClr val="003F6E"/>
              </a:solidFill>
              <a:latin typeface="Times New Roman" pitchFamily="18" charset="0"/>
              <a:cs typeface="Times New Roman" pitchFamily="18" charset="0"/>
            </a:endParaRPr>
          </a:p>
        </p:txBody>
      </p:sp>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smtClean="0">
                <a:latin typeface="Times New Roman" pitchFamily="18" charset="0"/>
                <a:cs typeface="Times New Roman" pitchFamily="18" charset="0"/>
              </a:rPr>
              <a:t>Price Cap Regulation</a:t>
            </a:r>
            <a:endParaRPr lang="en-US" dirty="0">
              <a:latin typeface="Times New Roman" pitchFamily="18" charset="0"/>
              <a:cs typeface="Times New Roman" pitchFamily="18" charset="0"/>
            </a:endParaRPr>
          </a:p>
        </p:txBody>
      </p:sp>
      <p:sp>
        <p:nvSpPr>
          <p:cNvPr id="22531" name="Content Placeholder 2"/>
          <p:cNvSpPr>
            <a:spLocks noGrp="1"/>
          </p:cNvSpPr>
          <p:nvPr>
            <p:ph idx="1"/>
          </p:nvPr>
        </p:nvSpPr>
        <p:spPr>
          <a:xfrm>
            <a:off x="609600" y="1066800"/>
            <a:ext cx="8426896" cy="5026496"/>
          </a:xfrm>
        </p:spPr>
        <p:txBody>
          <a:bodyPr/>
          <a:lstStyle/>
          <a:p>
            <a:pPr eaLnBrk="1" hangingPunct="1">
              <a:lnSpc>
                <a:spcPct val="80000"/>
              </a:lnSpc>
              <a:buFont typeface="Wingdings 2" pitchFamily="18" charset="2"/>
              <a:buNone/>
            </a:pPr>
            <a:endParaRPr lang="en-GB" sz="1700" dirty="0" smtClean="0">
              <a:ea typeface="ＭＳ Ｐゴシック" pitchFamily="34" charset="-128"/>
            </a:endParaRPr>
          </a:p>
          <a:p>
            <a:pPr eaLnBrk="1" hangingPunct="1">
              <a:lnSpc>
                <a:spcPct val="80000"/>
              </a:lnSpc>
              <a:buFont typeface="Wingdings 2" pitchFamily="18" charset="2"/>
              <a:buNone/>
            </a:pPr>
            <a:r>
              <a:rPr lang="it-IT" sz="2000" dirty="0" smtClean="0">
                <a:latin typeface="Times New Roman" pitchFamily="18" charset="0"/>
                <a:ea typeface="ＭＳ Ｐゴシック" pitchFamily="34" charset="-128"/>
                <a:cs typeface="Times New Roman" pitchFamily="18" charset="0"/>
              </a:rPr>
              <a:t>	</a:t>
            </a:r>
            <a:r>
              <a:rPr lang="it-IT" sz="3200" b="1" dirty="0" err="1" smtClean="0">
                <a:solidFill>
                  <a:srgbClr val="003F6E"/>
                </a:solidFill>
                <a:latin typeface="Times New Roman" pitchFamily="18" charset="0"/>
                <a:ea typeface="ＭＳ Ｐゴシック" pitchFamily="34" charset="-128"/>
                <a:cs typeface="Times New Roman" pitchFamily="18" charset="0"/>
              </a:rPr>
              <a:t>Basic</a:t>
            </a:r>
            <a:r>
              <a:rPr lang="it-IT" sz="3200" b="1" dirty="0" smtClean="0">
                <a:solidFill>
                  <a:srgbClr val="003F6E"/>
                </a:solidFill>
                <a:latin typeface="Times New Roman" pitchFamily="18" charset="0"/>
                <a:ea typeface="ＭＳ Ｐゴシック" pitchFamily="34" charset="-128"/>
                <a:cs typeface="Times New Roman" pitchFamily="18" charset="0"/>
              </a:rPr>
              <a:t> formula </a:t>
            </a:r>
            <a:r>
              <a:rPr lang="it-IT" sz="3200" b="1" dirty="0" err="1" smtClean="0">
                <a:solidFill>
                  <a:srgbClr val="003F6E"/>
                </a:solidFill>
                <a:latin typeface="Times New Roman" pitchFamily="18" charset="0"/>
                <a:ea typeface="ＭＳ Ｐゴシック" pitchFamily="34" charset="-128"/>
                <a:cs typeface="Times New Roman" pitchFamily="18" charset="0"/>
              </a:rPr>
              <a:t>augmented</a:t>
            </a:r>
            <a:r>
              <a:rPr lang="it-IT" sz="3200" b="1" dirty="0" smtClean="0">
                <a:solidFill>
                  <a:srgbClr val="003F6E"/>
                </a:solidFill>
                <a:latin typeface="Times New Roman" pitchFamily="18" charset="0"/>
                <a:ea typeface="ＭＳ Ｐゴシック" pitchFamily="34" charset="-128"/>
                <a:cs typeface="Times New Roman" pitchFamily="18" charset="0"/>
              </a:rPr>
              <a:t> </a:t>
            </a:r>
            <a:r>
              <a:rPr lang="it-IT" sz="3200" b="1" dirty="0" err="1" smtClean="0">
                <a:solidFill>
                  <a:srgbClr val="003F6E"/>
                </a:solidFill>
                <a:latin typeface="Times New Roman" pitchFamily="18" charset="0"/>
                <a:ea typeface="ＭＳ Ｐゴシック" pitchFamily="34" charset="-128"/>
                <a:cs typeface="Times New Roman" pitchFamily="18" charset="0"/>
              </a:rPr>
              <a:t>with……</a:t>
            </a:r>
            <a:endParaRPr lang="it-IT" sz="3200" b="1" dirty="0" smtClean="0">
              <a:solidFill>
                <a:srgbClr val="003F6E"/>
              </a:solidFill>
              <a:latin typeface="Times New Roman" pitchFamily="18" charset="0"/>
              <a:ea typeface="ＭＳ Ｐゴシック" pitchFamily="34" charset="-128"/>
              <a:cs typeface="Times New Roman" pitchFamily="18" charset="0"/>
            </a:endParaRPr>
          </a:p>
          <a:p>
            <a:pPr eaLnBrk="1" hangingPunct="1">
              <a:lnSpc>
                <a:spcPct val="80000"/>
              </a:lnSpc>
              <a:buFont typeface="Wingdings 2" pitchFamily="18" charset="2"/>
              <a:buNone/>
            </a:pPr>
            <a:endParaRPr lang="it-IT" sz="3200" dirty="0" smtClean="0">
              <a:solidFill>
                <a:schemeClr val="accent2"/>
              </a:solidFill>
              <a:latin typeface="Times New Roman" pitchFamily="18" charset="0"/>
              <a:ea typeface="ＭＳ Ｐゴシック" pitchFamily="34" charset="-128"/>
              <a:cs typeface="Times New Roman" pitchFamily="18" charset="0"/>
            </a:endParaRPr>
          </a:p>
          <a:p>
            <a:pPr eaLnBrk="1" hangingPunct="1">
              <a:lnSpc>
                <a:spcPct val="80000"/>
              </a:lnSpc>
              <a:buFont typeface="Wingdings 2" pitchFamily="18" charset="2"/>
              <a:buNone/>
            </a:pPr>
            <a:endParaRPr lang="it-IT" sz="2000" b="1" dirty="0" smtClean="0">
              <a:solidFill>
                <a:srgbClr val="003F6E"/>
              </a:solidFill>
              <a:latin typeface="Times New Roman" pitchFamily="18" charset="0"/>
              <a:ea typeface="ＭＳ Ｐゴシック" pitchFamily="34" charset="-128"/>
              <a:cs typeface="Times New Roman" pitchFamily="18" charset="0"/>
            </a:endParaRPr>
          </a:p>
          <a:p>
            <a:pPr eaLnBrk="1" hangingPunct="1">
              <a:lnSpc>
                <a:spcPct val="80000"/>
              </a:lnSpc>
              <a:buFont typeface="Wingdings 2" pitchFamily="18" charset="2"/>
              <a:buNone/>
            </a:pPr>
            <a:r>
              <a:rPr lang="it-IT" sz="2000" b="1" dirty="0" smtClean="0">
                <a:solidFill>
                  <a:srgbClr val="003F6E"/>
                </a:solidFill>
                <a:latin typeface="Times New Roman" pitchFamily="18" charset="0"/>
                <a:ea typeface="ＭＳ Ｐゴシック" pitchFamily="34" charset="-128"/>
                <a:cs typeface="Times New Roman" pitchFamily="18" charset="0"/>
              </a:rPr>
              <a:t>	</a:t>
            </a:r>
            <a:r>
              <a:rPr lang="en-US" sz="2000" b="1" dirty="0" smtClean="0">
                <a:solidFill>
                  <a:srgbClr val="003F6E"/>
                </a:solidFill>
                <a:latin typeface="Times New Roman" pitchFamily="18" charset="0"/>
                <a:ea typeface="ＭＳ Ｐゴシック" pitchFamily="34" charset="-128"/>
                <a:cs typeface="Times New Roman" pitchFamily="18" charset="0"/>
              </a:rPr>
              <a:t>Cost pass-through</a:t>
            </a:r>
            <a:r>
              <a:rPr lang="en-US" sz="2000" dirty="0" smtClean="0">
                <a:latin typeface="Times New Roman" pitchFamily="18" charset="0"/>
                <a:ea typeface="ＭＳ Ｐゴシック" pitchFamily="34" charset="-128"/>
                <a:cs typeface="Times New Roman" pitchFamily="18" charset="0"/>
              </a:rPr>
              <a:t>: the regulator can modify the Price Cap formula to pass-through consumers those costs on which the firm has no direct control</a:t>
            </a:r>
          </a:p>
          <a:p>
            <a:pPr eaLnBrk="1" hangingPunct="1">
              <a:lnSpc>
                <a:spcPct val="80000"/>
              </a:lnSpc>
              <a:buFont typeface="Wingdings 2" pitchFamily="18" charset="2"/>
              <a:buNone/>
            </a:pPr>
            <a:endParaRPr lang="it-IT" sz="2000" dirty="0" smtClean="0">
              <a:latin typeface="Times New Roman" pitchFamily="18" charset="0"/>
              <a:ea typeface="ＭＳ Ｐゴシック" pitchFamily="34" charset="-128"/>
              <a:cs typeface="Times New Roman" pitchFamily="18" charset="0"/>
            </a:endParaRPr>
          </a:p>
          <a:p>
            <a:pPr eaLnBrk="1" hangingPunct="1">
              <a:lnSpc>
                <a:spcPct val="80000"/>
              </a:lnSpc>
              <a:buFont typeface="Wingdings 2" pitchFamily="18" charset="2"/>
              <a:buNone/>
            </a:pPr>
            <a:r>
              <a:rPr lang="it-IT" sz="2000" dirty="0" smtClean="0">
                <a:latin typeface="Times New Roman" pitchFamily="18" charset="0"/>
                <a:ea typeface="ＭＳ Ｐゴシック" pitchFamily="34" charset="-128"/>
                <a:cs typeface="Times New Roman" pitchFamily="18" charset="0"/>
              </a:rPr>
              <a:t>	</a:t>
            </a:r>
            <a:r>
              <a:rPr lang="en-US" sz="2000" b="1" dirty="0" smtClean="0">
                <a:solidFill>
                  <a:srgbClr val="003F6E"/>
                </a:solidFill>
                <a:latin typeface="Times New Roman" pitchFamily="18" charset="0"/>
                <a:ea typeface="ＭＳ Ｐゴシック" pitchFamily="34" charset="-128"/>
                <a:cs typeface="Times New Roman" pitchFamily="18" charset="0"/>
              </a:rPr>
              <a:t>Quality and other investment incentives</a:t>
            </a:r>
            <a:r>
              <a:rPr lang="it-IT" sz="2000" b="1" dirty="0" smtClean="0">
                <a:solidFill>
                  <a:srgbClr val="003F6E"/>
                </a:solidFill>
                <a:latin typeface="Times New Roman" pitchFamily="18" charset="0"/>
                <a:ea typeface="ＭＳ Ｐゴシック" pitchFamily="34" charset="-128"/>
                <a:cs typeface="Times New Roman" pitchFamily="18" charset="0"/>
              </a:rPr>
              <a:t>:	</a:t>
            </a:r>
          </a:p>
          <a:p>
            <a:pPr>
              <a:buNone/>
            </a:pPr>
            <a:r>
              <a:rPr lang="en-US" sz="2000" dirty="0" smtClean="0">
                <a:latin typeface="Times New Roman" pitchFamily="18" charset="0"/>
                <a:ea typeface="ＭＳ Ｐゴシック" pitchFamily="34" charset="-128"/>
                <a:cs typeface="Times New Roman" pitchFamily="18" charset="0"/>
              </a:rPr>
              <a:t>	</a:t>
            </a:r>
          </a:p>
        </p:txBody>
      </p:sp>
      <p:sp>
        <p:nvSpPr>
          <p:cNvPr id="22532" name="Slide Number Placeholder 3"/>
          <p:cNvSpPr>
            <a:spLocks noGrp="1"/>
          </p:cNvSpPr>
          <p:nvPr>
            <p:ph type="sldNum" sz="quarter" idx="10"/>
          </p:nvPr>
        </p:nvSpPr>
        <p:spPr>
          <a:xfrm>
            <a:off x="6886575" y="152400"/>
            <a:ext cx="1181100" cy="215900"/>
          </a:xfrm>
          <a:noFill/>
        </p:spPr>
        <p:txBody>
          <a:bodyPr/>
          <a:lstStyle/>
          <a:p>
            <a:fld id="{55B346D7-3EE8-4530-A163-DC8A762E69C5}" type="slidenum">
              <a:rPr lang="it-IT" smtClean="0">
                <a:latin typeface="Times New Roman" pitchFamily="18" charset="0"/>
                <a:ea typeface="ＭＳ Ｐゴシック" pitchFamily="34" charset="-128"/>
                <a:cs typeface="Times New Roman" pitchFamily="18" charset="0"/>
              </a:rPr>
              <a:pPr/>
              <a:t>10</a:t>
            </a:fld>
            <a:endParaRPr lang="it-IT" smtClean="0">
              <a:latin typeface="Times New Roman" pitchFamily="18" charset="0"/>
              <a:ea typeface="ＭＳ Ｐゴシック" pitchFamily="34" charset="-128"/>
              <a:cs typeface="Times New Roman" pitchFamily="18" charset="0"/>
            </a:endParaRPr>
          </a:p>
        </p:txBody>
      </p:sp>
      <p:grpSp>
        <p:nvGrpSpPr>
          <p:cNvPr id="5" name="Group 4"/>
          <p:cNvGrpSpPr>
            <a:grpSpLocks noChangeAspect="1"/>
          </p:cNvGrpSpPr>
          <p:nvPr/>
        </p:nvGrpSpPr>
        <p:grpSpPr bwMode="auto">
          <a:xfrm>
            <a:off x="395536" y="4293096"/>
            <a:ext cx="8280920" cy="1296689"/>
            <a:chOff x="204" y="3339"/>
            <a:chExt cx="5797" cy="624"/>
          </a:xfrm>
        </p:grpSpPr>
        <p:sp>
          <p:nvSpPr>
            <p:cNvPr id="6" name="AutoShape 3"/>
            <p:cNvSpPr>
              <a:spLocks noChangeAspect="1" noChangeArrowheads="1" noTextEdit="1"/>
            </p:cNvSpPr>
            <p:nvPr/>
          </p:nvSpPr>
          <p:spPr bwMode="auto">
            <a:xfrm>
              <a:off x="204" y="3339"/>
              <a:ext cx="5760" cy="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5"/>
            <p:cNvSpPr>
              <a:spLocks noChangeArrowheads="1"/>
            </p:cNvSpPr>
            <p:nvPr/>
          </p:nvSpPr>
          <p:spPr bwMode="auto">
            <a:xfrm>
              <a:off x="2519" y="3391"/>
              <a:ext cx="671" cy="2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dirty="0" smtClean="0">
                  <a:ln>
                    <a:noFill/>
                  </a:ln>
                  <a:solidFill>
                    <a:srgbClr val="000000"/>
                  </a:solidFill>
                  <a:effectLst/>
                  <a:latin typeface="Times New Roman" pitchFamily="18" charset="0"/>
                  <a:cs typeface="Arial" pitchFamily="34" charset="0"/>
                </a:rPr>
                <a:t>% +/-Q%)</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2092" y="3391"/>
              <a:ext cx="205"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7"/>
            <p:cNvSpPr>
              <a:spLocks noChangeArrowheads="1"/>
            </p:cNvSpPr>
            <p:nvPr/>
          </p:nvSpPr>
          <p:spPr bwMode="auto">
            <a:xfrm>
              <a:off x="1596" y="3391"/>
              <a:ext cx="150"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1</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8"/>
            <p:cNvSpPr>
              <a:spLocks noChangeArrowheads="1"/>
            </p:cNvSpPr>
            <p:nvPr/>
          </p:nvSpPr>
          <p:spPr bwMode="auto">
            <a:xfrm>
              <a:off x="1556" y="3391"/>
              <a:ext cx="121"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9"/>
            <p:cNvSpPr>
              <a:spLocks noChangeArrowheads="1"/>
            </p:cNvSpPr>
            <p:nvPr/>
          </p:nvSpPr>
          <p:spPr bwMode="auto">
            <a:xfrm>
              <a:off x="1309" y="3496"/>
              <a:ext cx="89"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0" u="none" strike="noStrike" cap="none" normalizeH="0" baseline="0" smtClean="0">
                  <a:ln>
                    <a:noFill/>
                  </a:ln>
                  <a:solidFill>
                    <a:srgbClr val="000000"/>
                  </a:solidFill>
                  <a:effectLst/>
                  <a:latin typeface="Times New Roman" pitchFamily="18" charset="0"/>
                  <a:cs typeface="Arial" pitchFamily="34" charset="0"/>
                </a:rPr>
                <a:t>1</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0"/>
            <p:cNvSpPr>
              <a:spLocks noChangeArrowheads="1"/>
            </p:cNvSpPr>
            <p:nvPr/>
          </p:nvSpPr>
          <p:spPr bwMode="auto">
            <a:xfrm>
              <a:off x="2392" y="3391"/>
              <a:ext cx="168"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1" u="none" strike="noStrike" cap="none" normalizeH="0" baseline="0" smtClean="0">
                  <a:ln>
                    <a:noFill/>
                  </a:ln>
                  <a:solidFill>
                    <a:srgbClr val="000000"/>
                  </a:solidFill>
                  <a:effectLst/>
                  <a:latin typeface="Times New Roman" pitchFamily="18" charset="0"/>
                  <a:cs typeface="Arial" pitchFamily="34" charset="0"/>
                </a:rPr>
                <a:t>X</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1"/>
            <p:cNvSpPr>
              <a:spLocks noChangeArrowheads="1"/>
            </p:cNvSpPr>
            <p:nvPr/>
          </p:nvSpPr>
          <p:spPr bwMode="auto">
            <a:xfrm>
              <a:off x="1823" y="3391"/>
              <a:ext cx="324"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1" u="none" strike="noStrike" cap="none" normalizeH="0" baseline="0" smtClean="0">
                  <a:ln>
                    <a:noFill/>
                  </a:ln>
                  <a:solidFill>
                    <a:srgbClr val="000000"/>
                  </a:solidFill>
                  <a:effectLst/>
                  <a:latin typeface="Times New Roman" pitchFamily="18" charset="0"/>
                  <a:cs typeface="Arial" pitchFamily="34" charset="0"/>
                </a:rPr>
                <a:t>RPI</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2"/>
            <p:cNvSpPr>
              <a:spLocks noChangeArrowheads="1"/>
            </p:cNvSpPr>
            <p:nvPr/>
          </p:nvSpPr>
          <p:spPr bwMode="auto">
            <a:xfrm>
              <a:off x="1142" y="3391"/>
              <a:ext cx="150"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1" u="none" strike="noStrike" cap="none" normalizeH="0" baseline="0" smtClean="0">
                  <a:ln>
                    <a:noFill/>
                  </a:ln>
                  <a:solidFill>
                    <a:srgbClr val="000000"/>
                  </a:solidFill>
                  <a:effectLst/>
                  <a:latin typeface="Times New Roman" pitchFamily="18" charset="0"/>
                  <a:cs typeface="Arial" pitchFamily="34" charset="0"/>
                </a:rPr>
                <a:t>p</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3"/>
            <p:cNvSpPr>
              <a:spLocks noChangeArrowheads="1"/>
            </p:cNvSpPr>
            <p:nvPr/>
          </p:nvSpPr>
          <p:spPr bwMode="auto">
            <a:xfrm>
              <a:off x="621" y="3391"/>
              <a:ext cx="150"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1" u="none" strike="noStrike" cap="none" normalizeH="0" baseline="0" smtClean="0">
                  <a:ln>
                    <a:noFill/>
                  </a:ln>
                  <a:solidFill>
                    <a:srgbClr val="000000"/>
                  </a:solidFill>
                  <a:effectLst/>
                  <a:latin typeface="Times New Roman" pitchFamily="18" charset="0"/>
                  <a:cs typeface="Arial" pitchFamily="34" charset="0"/>
                </a:rPr>
                <a:t>p</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240" y="3378"/>
              <a:ext cx="242"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1" u="none" strike="noStrike" cap="none" normalizeH="0" baseline="0" dirty="0" smtClean="0">
                  <a:ln>
                    <a:noFill/>
                  </a:ln>
                  <a:solidFill>
                    <a:srgbClr val="000000"/>
                  </a:solidFill>
                  <a:effectLst/>
                  <a:latin typeface="Times New Roman" pitchFamily="18" charset="0"/>
                  <a:cs typeface="Arial" pitchFamily="34" charset="0"/>
                </a:rPr>
                <a:t>MAX</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1225" y="3497"/>
              <a:ext cx="68"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1" u="none" strike="noStrike" cap="none" normalizeH="0" baseline="0" smtClean="0">
                  <a:ln>
                    <a:noFill/>
                  </a:ln>
                  <a:solidFill>
                    <a:srgbClr val="000000"/>
                  </a:solidFill>
                  <a:effectLst/>
                  <a:latin typeface="Times New Roman" pitchFamily="18" charset="0"/>
                  <a:cs typeface="Arial" pitchFamily="34" charset="0"/>
                </a:rPr>
                <a:t>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6"/>
            <p:cNvSpPr>
              <a:spLocks noChangeArrowheads="1"/>
            </p:cNvSpPr>
            <p:nvPr/>
          </p:nvSpPr>
          <p:spPr bwMode="auto">
            <a:xfrm>
              <a:off x="720" y="3378"/>
              <a:ext cx="242"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1" u="none" strike="noStrike" cap="none" normalizeH="0" baseline="0" smtClean="0">
                  <a:ln>
                    <a:noFill/>
                  </a:ln>
                  <a:solidFill>
                    <a:srgbClr val="000000"/>
                  </a:solidFill>
                  <a:effectLst/>
                  <a:latin typeface="Times New Roman" pitchFamily="18" charset="0"/>
                  <a:cs typeface="Arial" pitchFamily="34" charset="0"/>
                </a:rPr>
                <a:t>MAX</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7"/>
            <p:cNvSpPr>
              <a:spLocks noChangeArrowheads="1"/>
            </p:cNvSpPr>
            <p:nvPr/>
          </p:nvSpPr>
          <p:spPr bwMode="auto">
            <a:xfrm>
              <a:off x="705" y="3497"/>
              <a:ext cx="68"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1" u="none" strike="noStrike" cap="none" normalizeH="0" baseline="0" smtClean="0">
                  <a:ln>
                    <a:noFill/>
                  </a:ln>
                  <a:solidFill>
                    <a:srgbClr val="000000"/>
                  </a:solidFill>
                  <a:effectLst/>
                  <a:latin typeface="Times New Roman" pitchFamily="18" charset="0"/>
                  <a:cs typeface="Arial" pitchFamily="34" charset="0"/>
                </a:rPr>
                <a:t>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18"/>
            <p:cNvSpPr>
              <a:spLocks noChangeArrowheads="1"/>
            </p:cNvSpPr>
            <p:nvPr/>
          </p:nvSpPr>
          <p:spPr bwMode="auto">
            <a:xfrm>
              <a:off x="2260" y="3374"/>
              <a:ext cx="192" cy="2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Symbol" pitchFamily="18" charset="2"/>
                  <a:cs typeface="Arial" pitchFamily="34" charset="0"/>
                </a:rPr>
                <a: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19"/>
            <p:cNvSpPr>
              <a:spLocks noChangeArrowheads="1"/>
            </p:cNvSpPr>
            <p:nvPr/>
          </p:nvSpPr>
          <p:spPr bwMode="auto">
            <a:xfrm>
              <a:off x="1694" y="3374"/>
              <a:ext cx="192" cy="2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dirty="0" smtClean="0">
                  <a:ln>
                    <a:noFill/>
                  </a:ln>
                  <a:solidFill>
                    <a:srgbClr val="000000"/>
                  </a:solidFill>
                  <a:effectLst/>
                  <a:latin typeface="Symbol" pitchFamily="18" charset="2"/>
                  <a:cs typeface="Arial" pitchFamily="34" charset="0"/>
                </a:rPr>
                <a:t>+</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20"/>
            <p:cNvSpPr>
              <a:spLocks noChangeArrowheads="1"/>
            </p:cNvSpPr>
            <p:nvPr/>
          </p:nvSpPr>
          <p:spPr bwMode="auto">
            <a:xfrm>
              <a:off x="1429" y="3385"/>
              <a:ext cx="136" cy="20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dirty="0" smtClean="0">
                  <a:ln>
                    <a:noFill/>
                  </a:ln>
                  <a:solidFill>
                    <a:srgbClr val="000000"/>
                  </a:solidFill>
                  <a:effectLst/>
                  <a:latin typeface="Symbol" pitchFamily="18" charset="2"/>
                  <a:cs typeface="Arial" pitchFamily="34" charset="0"/>
                </a:rPr>
                <a:t>×</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ectangle 21"/>
            <p:cNvSpPr>
              <a:spLocks noChangeArrowheads="1"/>
            </p:cNvSpPr>
            <p:nvPr/>
          </p:nvSpPr>
          <p:spPr bwMode="auto">
            <a:xfrm>
              <a:off x="990" y="3374"/>
              <a:ext cx="192" cy="2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Symbol" pitchFamily="18" charset="2"/>
                  <a:cs typeface="Arial" pitchFamily="34" charset="0"/>
                </a:rPr>
                <a: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2"/>
            <p:cNvSpPr>
              <a:spLocks noChangeArrowheads="1"/>
            </p:cNvSpPr>
            <p:nvPr/>
          </p:nvSpPr>
          <p:spPr bwMode="auto">
            <a:xfrm>
              <a:off x="1263" y="3487"/>
              <a:ext cx="113"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0" u="none" strike="noStrike" cap="none" normalizeH="0" baseline="0" dirty="0" smtClean="0">
                  <a:ln>
                    <a:noFill/>
                  </a:ln>
                  <a:solidFill>
                    <a:srgbClr val="000000"/>
                  </a:solidFill>
                  <a:effectLst/>
                  <a:latin typeface="Symbol" pitchFamily="18" charset="2"/>
                  <a:cs typeface="Arial" pitchFamily="34" charset="0"/>
                </a:rPr>
                <a:t>-</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Rectangle 27"/>
            <p:cNvSpPr>
              <a:spLocks noChangeArrowheads="1"/>
            </p:cNvSpPr>
            <p:nvPr/>
          </p:nvSpPr>
          <p:spPr bwMode="auto">
            <a:xfrm>
              <a:off x="4153" y="3391"/>
              <a:ext cx="108"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 </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5893" y="3391"/>
              <a:ext cx="108"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 </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30"/>
            <p:cNvSpPr>
              <a:spLocks noChangeArrowheads="1"/>
            </p:cNvSpPr>
            <p:nvPr/>
          </p:nvSpPr>
          <p:spPr bwMode="auto">
            <a:xfrm>
              <a:off x="286" y="3684"/>
              <a:ext cx="108"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 </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smtClean="0">
                <a:latin typeface="Times New Roman" pitchFamily="18" charset="0"/>
                <a:cs typeface="Times New Roman" pitchFamily="18" charset="0"/>
              </a:rPr>
              <a:t>Price Cap Regulation</a:t>
            </a:r>
            <a:endParaRPr lang="en-US" dirty="0">
              <a:latin typeface="Times New Roman" pitchFamily="18" charset="0"/>
              <a:cs typeface="Times New Roman" pitchFamily="18" charset="0"/>
            </a:endParaRPr>
          </a:p>
        </p:txBody>
      </p:sp>
      <p:sp>
        <p:nvSpPr>
          <p:cNvPr id="25603" name="Content Placeholder 2"/>
          <p:cNvSpPr>
            <a:spLocks noGrp="1"/>
          </p:cNvSpPr>
          <p:nvPr>
            <p:ph idx="1"/>
          </p:nvPr>
        </p:nvSpPr>
        <p:spPr>
          <a:xfrm>
            <a:off x="395536" y="1066800"/>
            <a:ext cx="8443664" cy="4953000"/>
          </a:xfrm>
        </p:spPr>
        <p:txBody>
          <a:bodyPr/>
          <a:lstStyle/>
          <a:p>
            <a:pPr eaLnBrk="1" hangingPunct="1">
              <a:lnSpc>
                <a:spcPct val="90000"/>
              </a:lnSpc>
              <a:buFontTx/>
              <a:buNone/>
            </a:pPr>
            <a:r>
              <a:rPr lang="en-US" sz="2000" b="1" dirty="0" smtClean="0">
                <a:solidFill>
                  <a:srgbClr val="003F6E"/>
                </a:solidFill>
                <a:latin typeface="Times New Roman" pitchFamily="18" charset="0"/>
                <a:ea typeface="ＭＳ Ｐゴシック" pitchFamily="34" charset="-128"/>
                <a:cs typeface="Times New Roman" pitchFamily="18" charset="0"/>
              </a:rPr>
              <a:t>Social welfare effects:</a:t>
            </a:r>
          </a:p>
          <a:p>
            <a:pPr eaLnBrk="1" hangingPunct="1">
              <a:lnSpc>
                <a:spcPct val="90000"/>
              </a:lnSpc>
              <a:buFontTx/>
              <a:buNone/>
            </a:pPr>
            <a:endParaRPr lang="en-US" sz="2000" b="1" dirty="0" smtClean="0">
              <a:solidFill>
                <a:srgbClr val="003F6E"/>
              </a:solidFill>
              <a:latin typeface="Times New Roman" pitchFamily="18" charset="0"/>
              <a:ea typeface="ＭＳ Ｐゴシック" pitchFamily="34" charset="-128"/>
              <a:cs typeface="Times New Roman" pitchFamily="18" charset="0"/>
            </a:endParaRPr>
          </a:p>
          <a:p>
            <a:pPr eaLnBrk="1" hangingPunct="1">
              <a:lnSpc>
                <a:spcPct val="90000"/>
              </a:lnSpc>
            </a:pPr>
            <a:r>
              <a:rPr lang="en-US" sz="2000" b="1" dirty="0" smtClean="0">
                <a:solidFill>
                  <a:srgbClr val="003F6E"/>
                </a:solidFill>
                <a:latin typeface="Times New Roman" pitchFamily="18" charset="0"/>
                <a:ea typeface="ＭＳ Ｐゴシック" pitchFamily="34" charset="-128"/>
                <a:cs typeface="Times New Roman" pitchFamily="18" charset="0"/>
              </a:rPr>
              <a:t>Productive efficiency</a:t>
            </a:r>
            <a:r>
              <a:rPr lang="en-US" sz="2000" dirty="0" smtClean="0">
                <a:latin typeface="Times New Roman" pitchFamily="18" charset="0"/>
                <a:ea typeface="ＭＳ Ｐゴシック" pitchFamily="34" charset="-128"/>
                <a:cs typeface="Times New Roman" pitchFamily="18" charset="0"/>
              </a:rPr>
              <a:t>:</a:t>
            </a:r>
          </a:p>
          <a:p>
            <a:pPr lvl="1" eaLnBrk="1" hangingPunct="1">
              <a:lnSpc>
                <a:spcPct val="90000"/>
              </a:lnSpc>
            </a:pPr>
            <a:r>
              <a:rPr lang="en-US" sz="2000" dirty="0" smtClean="0">
                <a:latin typeface="Times New Roman" pitchFamily="18" charset="0"/>
                <a:ea typeface="ＭＳ Ｐゴシック" pitchFamily="34" charset="-128"/>
                <a:cs typeface="Times New Roman" pitchFamily="18" charset="0"/>
              </a:rPr>
              <a:t>Incentives to cost reduction: beneficial to consumers</a:t>
            </a:r>
          </a:p>
          <a:p>
            <a:pPr lvl="2" eaLnBrk="1" hangingPunct="1">
              <a:lnSpc>
                <a:spcPct val="90000"/>
              </a:lnSpc>
            </a:pPr>
            <a:r>
              <a:rPr lang="en-US" sz="2000" dirty="0" smtClean="0">
                <a:latin typeface="Times New Roman" pitchFamily="18" charset="0"/>
                <a:ea typeface="ＭＳ Ｐゴシック" pitchFamily="34" charset="-128"/>
                <a:cs typeface="Times New Roman" pitchFamily="18" charset="0"/>
              </a:rPr>
              <a:t>At the end of the regulatory period, part of benefits are passed to consumers, and part is a premium to the efficient behavior of the firm</a:t>
            </a:r>
            <a:endParaRPr lang="en-US" altLang="ja-JP" sz="2000" dirty="0" smtClean="0">
              <a:latin typeface="Times New Roman" pitchFamily="18" charset="0"/>
              <a:ea typeface="ＭＳ Ｐゴシック" pitchFamily="34" charset="-128"/>
              <a:cs typeface="Times New Roman" pitchFamily="18" charset="0"/>
            </a:endParaRPr>
          </a:p>
          <a:p>
            <a:pPr lvl="2" eaLnBrk="1" hangingPunct="1">
              <a:lnSpc>
                <a:spcPct val="90000"/>
              </a:lnSpc>
              <a:buFont typeface="Wingdings" pitchFamily="2" charset="2"/>
              <a:buNone/>
            </a:pPr>
            <a:endParaRPr lang="en-US" sz="2000" dirty="0" smtClean="0">
              <a:latin typeface="Times New Roman" pitchFamily="18" charset="0"/>
              <a:ea typeface="ＭＳ Ｐゴシック" pitchFamily="34" charset="-128"/>
              <a:cs typeface="Times New Roman" pitchFamily="18" charset="0"/>
            </a:endParaRPr>
          </a:p>
          <a:p>
            <a:pPr eaLnBrk="1" hangingPunct="1">
              <a:lnSpc>
                <a:spcPct val="90000"/>
              </a:lnSpc>
            </a:pPr>
            <a:r>
              <a:rPr lang="en-US" sz="2000" dirty="0" smtClean="0">
                <a:latin typeface="Times New Roman" pitchFamily="18" charset="0"/>
                <a:ea typeface="ＭＳ Ｐゴシック" pitchFamily="34" charset="-128"/>
                <a:cs typeface="Times New Roman" pitchFamily="18" charset="0"/>
              </a:rPr>
              <a:t>Possible </a:t>
            </a:r>
            <a:r>
              <a:rPr lang="en-US" sz="2000" b="1" dirty="0" smtClean="0">
                <a:solidFill>
                  <a:srgbClr val="003F6E"/>
                </a:solidFill>
                <a:latin typeface="Times New Roman" pitchFamily="18" charset="0"/>
                <a:ea typeface="ＭＳ Ｐゴシック" pitchFamily="34" charset="-128"/>
                <a:cs typeface="Times New Roman" pitchFamily="18" charset="0"/>
              </a:rPr>
              <a:t>allocative inefficiency:</a:t>
            </a:r>
            <a:endParaRPr lang="en-US" sz="2000" dirty="0" smtClean="0">
              <a:latin typeface="Times New Roman" pitchFamily="18" charset="0"/>
              <a:ea typeface="ＭＳ Ｐゴシック" pitchFamily="34" charset="-128"/>
              <a:cs typeface="Times New Roman" pitchFamily="18" charset="0"/>
            </a:endParaRPr>
          </a:p>
          <a:p>
            <a:pPr lvl="1" eaLnBrk="1" hangingPunct="1">
              <a:lnSpc>
                <a:spcPct val="90000"/>
              </a:lnSpc>
            </a:pPr>
            <a:r>
              <a:rPr lang="en-US" sz="2000" dirty="0" smtClean="0">
                <a:latin typeface="Times New Roman" pitchFamily="18" charset="0"/>
                <a:ea typeface="ＭＳ Ｐゴシック" pitchFamily="34" charset="-128"/>
                <a:cs typeface="Times New Roman" pitchFamily="18" charset="0"/>
              </a:rPr>
              <a:t>During the regulatory period costs are not measured</a:t>
            </a:r>
          </a:p>
          <a:p>
            <a:pPr lvl="1" eaLnBrk="1" hangingPunct="1">
              <a:lnSpc>
                <a:spcPct val="90000"/>
              </a:lnSpc>
            </a:pPr>
            <a:r>
              <a:rPr lang="en-US" sz="2000" dirty="0" smtClean="0">
                <a:latin typeface="Times New Roman" pitchFamily="18" charset="0"/>
                <a:ea typeface="ＭＳ Ｐゴシック" pitchFamily="34" charset="-128"/>
                <a:cs typeface="Times New Roman" pitchFamily="18" charset="0"/>
              </a:rPr>
              <a:t>Prices are normally higher than a firm’s costs</a:t>
            </a:r>
          </a:p>
          <a:p>
            <a:pPr marL="457200" lvl="1" indent="0" eaLnBrk="1" hangingPunct="1">
              <a:lnSpc>
                <a:spcPct val="90000"/>
              </a:lnSpc>
              <a:buNone/>
            </a:pPr>
            <a:endParaRPr lang="en-US" sz="2000" dirty="0">
              <a:latin typeface="Times New Roman" pitchFamily="18" charset="0"/>
              <a:ea typeface="ＭＳ Ｐゴシック" pitchFamily="34" charset="-128"/>
              <a:cs typeface="Times New Roman" pitchFamily="18" charset="0"/>
            </a:endParaRPr>
          </a:p>
          <a:p>
            <a:pPr marL="457200" lvl="1" indent="0" eaLnBrk="1" hangingPunct="1">
              <a:lnSpc>
                <a:spcPct val="90000"/>
              </a:lnSpc>
              <a:buNone/>
            </a:pPr>
            <a:r>
              <a:rPr lang="en-US" sz="2000" b="1" dirty="0" smtClean="0">
                <a:latin typeface="Times New Roman" pitchFamily="18" charset="0"/>
                <a:ea typeface="ＭＳ Ｐゴシック" pitchFamily="34" charset="-128"/>
                <a:cs typeface="Times New Roman" pitchFamily="18" charset="0"/>
              </a:rPr>
              <a:t>[but a likely win-win scenario at the end in comparison with cost-plus]</a:t>
            </a:r>
          </a:p>
          <a:p>
            <a:pPr eaLnBrk="1" hangingPunct="1">
              <a:lnSpc>
                <a:spcPct val="90000"/>
              </a:lnSpc>
            </a:pPr>
            <a:endParaRPr lang="en-US" sz="2000" dirty="0" smtClean="0">
              <a:latin typeface="Times New Roman" pitchFamily="18" charset="0"/>
              <a:ea typeface="ＭＳ Ｐゴシック" pitchFamily="34" charset="-128"/>
              <a:cs typeface="Times New Roman" pitchFamily="18" charset="0"/>
            </a:endParaRPr>
          </a:p>
          <a:p>
            <a:pPr eaLnBrk="1" hangingPunct="1">
              <a:lnSpc>
                <a:spcPct val="90000"/>
              </a:lnSpc>
            </a:pPr>
            <a:r>
              <a:rPr lang="en-US" sz="2000" b="1" dirty="0" smtClean="0">
                <a:solidFill>
                  <a:srgbClr val="003F6E"/>
                </a:solidFill>
                <a:latin typeface="Times New Roman" pitchFamily="18" charset="0"/>
                <a:ea typeface="ＭＳ Ｐゴシック" pitchFamily="34" charset="-128"/>
                <a:cs typeface="Times New Roman" pitchFamily="18" charset="0"/>
              </a:rPr>
              <a:t>Lower administrative costs </a:t>
            </a:r>
            <a:r>
              <a:rPr lang="en-US" sz="2000" dirty="0" smtClean="0">
                <a:latin typeface="Times New Roman" pitchFamily="18" charset="0"/>
                <a:ea typeface="ＭＳ Ｐゴシック" pitchFamily="34" charset="-128"/>
                <a:cs typeface="Times New Roman" pitchFamily="18" charset="0"/>
              </a:rPr>
              <a:t>with respect to Cost Plus</a:t>
            </a:r>
          </a:p>
          <a:p>
            <a:endParaRPr lang="en-US" sz="2000" dirty="0" smtClean="0">
              <a:latin typeface="Times New Roman" pitchFamily="18" charset="0"/>
              <a:ea typeface="ＭＳ Ｐゴシック" pitchFamily="34" charset="-128"/>
              <a:cs typeface="Times New Roman" pitchFamily="18" charset="0"/>
            </a:endParaRPr>
          </a:p>
        </p:txBody>
      </p:sp>
      <p:sp>
        <p:nvSpPr>
          <p:cNvPr id="25604" name="Slide Number Placeholder 3"/>
          <p:cNvSpPr>
            <a:spLocks noGrp="1"/>
          </p:cNvSpPr>
          <p:nvPr>
            <p:ph type="sldNum" sz="quarter" idx="10"/>
          </p:nvPr>
        </p:nvSpPr>
        <p:spPr>
          <a:xfrm>
            <a:off x="6886575" y="152400"/>
            <a:ext cx="1181100" cy="215900"/>
          </a:xfrm>
          <a:noFill/>
        </p:spPr>
        <p:txBody>
          <a:bodyPr/>
          <a:lstStyle/>
          <a:p>
            <a:fld id="{AA8C121D-CF7E-4411-9E81-6DAA7145B7F2}" type="slidenum">
              <a:rPr lang="it-IT" smtClean="0">
                <a:latin typeface="Times New Roman" pitchFamily="18" charset="0"/>
                <a:ea typeface="ＭＳ Ｐゴシック" pitchFamily="34" charset="-128"/>
                <a:cs typeface="Times New Roman" pitchFamily="18" charset="0"/>
              </a:rPr>
              <a:pPr/>
              <a:t>11</a:t>
            </a:fld>
            <a:endParaRPr lang="it-IT" smtClean="0">
              <a:latin typeface="Times New Roman" pitchFamily="18" charset="0"/>
              <a:ea typeface="ＭＳ Ｐゴシック" pitchFamily="34" charset="-128"/>
              <a:cs typeface="Times New Roman" pitchFamily="18"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smtClean="0">
                <a:latin typeface="Times New Roman" pitchFamily="18" charset="0"/>
                <a:cs typeface="Times New Roman" pitchFamily="18" charset="0"/>
              </a:rPr>
              <a:t>Price Cap Regulation</a:t>
            </a:r>
            <a:endParaRPr lang="en-US" dirty="0">
              <a:latin typeface="Times New Roman" pitchFamily="18" charset="0"/>
              <a:cs typeface="Times New Roman" pitchFamily="18" charset="0"/>
            </a:endParaRPr>
          </a:p>
        </p:txBody>
      </p:sp>
      <p:sp>
        <p:nvSpPr>
          <p:cNvPr id="26627" name="Content Placeholder 2"/>
          <p:cNvSpPr>
            <a:spLocks noGrp="1"/>
          </p:cNvSpPr>
          <p:nvPr>
            <p:ph idx="1"/>
          </p:nvPr>
        </p:nvSpPr>
        <p:spPr>
          <a:xfrm>
            <a:off x="395536" y="908720"/>
            <a:ext cx="8443664" cy="5111080"/>
          </a:xfrm>
        </p:spPr>
        <p:txBody>
          <a:bodyPr/>
          <a:lstStyle/>
          <a:p>
            <a:pPr eaLnBrk="1" hangingPunct="1">
              <a:buFontTx/>
              <a:buNone/>
            </a:pPr>
            <a:r>
              <a:rPr lang="en-US" sz="2000" b="1" dirty="0" smtClean="0">
                <a:solidFill>
                  <a:srgbClr val="003F6E"/>
                </a:solidFill>
                <a:latin typeface="Times New Roman" pitchFamily="18" charset="0"/>
                <a:ea typeface="ＭＳ Ｐゴシック" pitchFamily="34" charset="-128"/>
                <a:cs typeface="Times New Roman" pitchFamily="18" charset="0"/>
              </a:rPr>
              <a:t>For the regulated firm:</a:t>
            </a:r>
          </a:p>
          <a:p>
            <a:pPr eaLnBrk="1" hangingPunct="1"/>
            <a:r>
              <a:rPr lang="en-US" sz="2000" b="1" dirty="0" smtClean="0">
                <a:solidFill>
                  <a:srgbClr val="003F6E"/>
                </a:solidFill>
                <a:latin typeface="Times New Roman" pitchFamily="18" charset="0"/>
                <a:ea typeface="ＭＳ Ｐゴシック" pitchFamily="34" charset="-128"/>
                <a:cs typeface="Times New Roman" pitchFamily="18" charset="0"/>
              </a:rPr>
              <a:t>Organizational and technological dynamics</a:t>
            </a:r>
          </a:p>
          <a:p>
            <a:pPr lvl="1" eaLnBrk="1" hangingPunct="1"/>
            <a:r>
              <a:rPr lang="en-US" sz="2000" dirty="0" smtClean="0">
                <a:latin typeface="Times New Roman" pitchFamily="18" charset="0"/>
                <a:ea typeface="ＭＳ Ｐゴシック" pitchFamily="34" charset="-128"/>
                <a:cs typeface="Times New Roman" pitchFamily="18" charset="0"/>
              </a:rPr>
              <a:t>Continuous productivity gains</a:t>
            </a:r>
          </a:p>
          <a:p>
            <a:pPr lvl="2" eaLnBrk="1" hangingPunct="1"/>
            <a:r>
              <a:rPr lang="en-US" sz="2000" dirty="0" smtClean="0">
                <a:latin typeface="Times New Roman" pitchFamily="18" charset="0"/>
                <a:ea typeface="ＭＳ Ｐゴシック" pitchFamily="34" charset="-128"/>
                <a:cs typeface="Times New Roman" pitchFamily="18" charset="0"/>
              </a:rPr>
              <a:t>Adoption of new organizational practices and new technologies</a:t>
            </a:r>
          </a:p>
          <a:p>
            <a:pPr lvl="2" eaLnBrk="1" hangingPunct="1"/>
            <a:endParaRPr lang="en-US" sz="2000" dirty="0" smtClean="0">
              <a:latin typeface="Times New Roman" pitchFamily="18" charset="0"/>
              <a:ea typeface="ＭＳ Ｐゴシック" pitchFamily="34" charset="-128"/>
              <a:cs typeface="Times New Roman" pitchFamily="18" charset="0"/>
            </a:endParaRPr>
          </a:p>
          <a:p>
            <a:pPr eaLnBrk="1" hangingPunct="1"/>
            <a:r>
              <a:rPr lang="en-US" sz="2000" b="1" dirty="0" smtClean="0">
                <a:solidFill>
                  <a:srgbClr val="003F6E"/>
                </a:solidFill>
                <a:latin typeface="Times New Roman" pitchFamily="18" charset="0"/>
                <a:ea typeface="ＭＳ Ｐゴシック" pitchFamily="34" charset="-128"/>
                <a:cs typeface="Times New Roman" pitchFamily="18" charset="0"/>
              </a:rPr>
              <a:t>“Mixed” propensity to invest</a:t>
            </a:r>
            <a:endParaRPr lang="en-US" altLang="ja-JP" sz="2000" b="1" dirty="0" smtClean="0">
              <a:solidFill>
                <a:srgbClr val="003F6E"/>
              </a:solidFill>
              <a:latin typeface="Times New Roman" pitchFamily="18" charset="0"/>
              <a:ea typeface="ＭＳ Ｐゴシック" pitchFamily="34" charset="-128"/>
              <a:cs typeface="Times New Roman" pitchFamily="18" charset="0"/>
            </a:endParaRPr>
          </a:p>
          <a:p>
            <a:pPr lvl="1" eaLnBrk="1" hangingPunct="1"/>
            <a:r>
              <a:rPr lang="en-US" sz="2000" dirty="0" smtClean="0">
                <a:latin typeface="Times New Roman" pitchFamily="18" charset="0"/>
                <a:ea typeface="ＭＳ Ｐゴシック" pitchFamily="34" charset="-128"/>
                <a:cs typeface="Times New Roman" pitchFamily="18" charset="0"/>
              </a:rPr>
              <a:t>Higher for cost-reducing investments</a:t>
            </a:r>
          </a:p>
          <a:p>
            <a:pPr lvl="1" eaLnBrk="1" hangingPunct="1"/>
            <a:r>
              <a:rPr lang="en-US" sz="2000" dirty="0" smtClean="0">
                <a:latin typeface="Times New Roman" pitchFamily="18" charset="0"/>
                <a:ea typeface="ＭＳ Ｐゴシック" pitchFamily="34" charset="-128"/>
                <a:cs typeface="Times New Roman" pitchFamily="18" charset="0"/>
              </a:rPr>
              <a:t>Lower for quality-enhancing investments (alleviated if not solved by adjustments in the formula)</a:t>
            </a:r>
          </a:p>
          <a:p>
            <a:pPr lvl="1" eaLnBrk="1" hangingPunct="1"/>
            <a:endParaRPr lang="en-US" sz="2000" dirty="0" smtClean="0">
              <a:latin typeface="Times New Roman" pitchFamily="18" charset="0"/>
              <a:ea typeface="ＭＳ Ｐゴシック" pitchFamily="34" charset="-128"/>
              <a:cs typeface="Times New Roman" pitchFamily="18" charset="0"/>
            </a:endParaRPr>
          </a:p>
          <a:p>
            <a:pPr eaLnBrk="1" hangingPunct="1"/>
            <a:r>
              <a:rPr lang="en-US" sz="2000" dirty="0" smtClean="0">
                <a:latin typeface="Times New Roman" pitchFamily="18" charset="0"/>
                <a:ea typeface="ＭＳ Ｐゴシック" pitchFamily="34" charset="-128"/>
                <a:cs typeface="Times New Roman" pitchFamily="18" charset="0"/>
              </a:rPr>
              <a:t>Exposure to </a:t>
            </a:r>
            <a:r>
              <a:rPr lang="en-US" sz="2000" b="1" dirty="0" smtClean="0">
                <a:solidFill>
                  <a:srgbClr val="003F6E"/>
                </a:solidFill>
                <a:latin typeface="Times New Roman" pitchFamily="18" charset="0"/>
                <a:ea typeface="ＭＳ Ｐゴシック" pitchFamily="34" charset="-128"/>
                <a:cs typeface="Times New Roman" pitchFamily="18" charset="0"/>
              </a:rPr>
              <a:t>economic and financial risk</a:t>
            </a:r>
          </a:p>
          <a:p>
            <a:pPr lvl="1" eaLnBrk="1" hangingPunct="1"/>
            <a:r>
              <a:rPr lang="en-US" sz="2000" dirty="0" smtClean="0">
                <a:latin typeface="Times New Roman" pitchFamily="18" charset="0"/>
                <a:ea typeface="ＭＳ Ｐゴシック" pitchFamily="34" charset="-128"/>
                <a:cs typeface="Times New Roman" pitchFamily="18" charset="0"/>
              </a:rPr>
              <a:t>Costs are covered only if there are continuous  productive efficiency gains</a:t>
            </a:r>
          </a:p>
          <a:p>
            <a:pPr lvl="1" eaLnBrk="1" hangingPunct="1"/>
            <a:r>
              <a:rPr lang="en-US" sz="2000" dirty="0" smtClean="0">
                <a:latin typeface="Times New Roman" pitchFamily="18" charset="0"/>
                <a:ea typeface="ＭＳ Ｐゴシック" pitchFamily="34" charset="-128"/>
                <a:cs typeface="Times New Roman" pitchFamily="18" charset="0"/>
              </a:rPr>
              <a:t>Variable remuneration for investors</a:t>
            </a:r>
          </a:p>
          <a:p>
            <a:endParaRPr lang="en-US" sz="2000" dirty="0" smtClean="0">
              <a:latin typeface="Times New Roman" pitchFamily="18" charset="0"/>
              <a:ea typeface="ＭＳ Ｐゴシック" pitchFamily="34" charset="-128"/>
              <a:cs typeface="Times New Roman" pitchFamily="18" charset="0"/>
            </a:endParaRPr>
          </a:p>
        </p:txBody>
      </p:sp>
      <p:sp>
        <p:nvSpPr>
          <p:cNvPr id="26628" name="Slide Number Placeholder 3"/>
          <p:cNvSpPr>
            <a:spLocks noGrp="1"/>
          </p:cNvSpPr>
          <p:nvPr>
            <p:ph type="sldNum" sz="quarter" idx="10"/>
          </p:nvPr>
        </p:nvSpPr>
        <p:spPr>
          <a:xfrm>
            <a:off x="6886575" y="152400"/>
            <a:ext cx="1181100" cy="215900"/>
          </a:xfrm>
          <a:noFill/>
        </p:spPr>
        <p:txBody>
          <a:bodyPr/>
          <a:lstStyle/>
          <a:p>
            <a:fld id="{B7324A72-2766-4636-B5A5-686A6AA90BF1}" type="slidenum">
              <a:rPr lang="it-IT" smtClean="0">
                <a:latin typeface="Times New Roman" pitchFamily="18" charset="0"/>
                <a:ea typeface="ＭＳ Ｐゴシック" pitchFamily="34" charset="-128"/>
                <a:cs typeface="Times New Roman" pitchFamily="18" charset="0"/>
              </a:rPr>
              <a:pPr/>
              <a:t>12</a:t>
            </a:fld>
            <a:endParaRPr lang="it-IT" smtClean="0">
              <a:latin typeface="Times New Roman" pitchFamily="18" charset="0"/>
              <a:ea typeface="ＭＳ Ｐゴシック" pitchFamily="34" charset="-128"/>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ChangeArrowheads="1"/>
          </p:cNvSpPr>
          <p:nvPr/>
        </p:nvSpPr>
        <p:spPr bwMode="auto">
          <a:xfrm>
            <a:off x="1865313" y="2981325"/>
            <a:ext cx="5413375" cy="0"/>
          </a:xfrm>
          <a:prstGeom prst="rect">
            <a:avLst/>
          </a:prstGeom>
          <a:noFill/>
          <a:ln w="9525">
            <a:noFill/>
            <a:miter lim="800000"/>
            <a:headEnd/>
            <a:tailEnd/>
          </a:ln>
          <a:effectLst/>
        </p:spPr>
        <p:txBody>
          <a:bodyPr wrap="none">
            <a:spAutoFit/>
          </a:bodyPr>
          <a:lstStyle/>
          <a:p>
            <a:endParaRPr lang="en-US"/>
          </a:p>
        </p:txBody>
      </p:sp>
      <p:graphicFrame>
        <p:nvGraphicFramePr>
          <p:cNvPr id="30738" name="Group 18"/>
          <p:cNvGraphicFramePr>
            <a:graphicFrameLocks noGrp="1"/>
          </p:cNvGraphicFramePr>
          <p:nvPr/>
        </p:nvGraphicFramePr>
        <p:xfrm>
          <a:off x="1865313" y="2981325"/>
          <a:ext cx="5413375" cy="518160"/>
        </p:xfrm>
        <a:graphic>
          <a:graphicData uri="http://schemas.openxmlformats.org/drawingml/2006/table">
            <a:tbl>
              <a:tblPr/>
              <a:tblGrid>
                <a:gridCol w="5413375">
                  <a:extLst>
                    <a:ext uri="{9D8B030D-6E8A-4147-A177-3AD203B41FA5}">
                      <a16:colId xmlns:a16="http://schemas.microsoft.com/office/drawing/2014/main" val="20000"/>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800" b="0" i="0" u="none" strike="noStrike" cap="none" normalizeH="0" baseline="0" smtClean="0">
                        <a:ln>
                          <a:noFill/>
                        </a:ln>
                        <a:solidFill>
                          <a:schemeClr val="tx1"/>
                        </a:solidFill>
                        <a:effectLst/>
                        <a:latin typeface="Arial"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739" name="Text Box 19"/>
          <p:cNvSpPr txBox="1">
            <a:spLocks noChangeArrowheads="1"/>
          </p:cNvSpPr>
          <p:nvPr/>
        </p:nvSpPr>
        <p:spPr bwMode="auto">
          <a:xfrm>
            <a:off x="323528" y="445081"/>
            <a:ext cx="8077200" cy="519113"/>
          </a:xfrm>
          <a:prstGeom prst="rect">
            <a:avLst/>
          </a:prstGeom>
          <a:noFill/>
          <a:ln w="9525">
            <a:noFill/>
            <a:miter lim="800000"/>
            <a:headEnd/>
            <a:tailEnd/>
          </a:ln>
          <a:effectLst/>
        </p:spPr>
        <p:txBody>
          <a:bodyPr>
            <a:spAutoFit/>
          </a:bodyPr>
          <a:lstStyle/>
          <a:p>
            <a:pPr algn="ctr">
              <a:spcBef>
                <a:spcPct val="50000"/>
              </a:spcBef>
            </a:pPr>
            <a:r>
              <a:rPr lang="it-IT" sz="2800" b="1" i="1" dirty="0" err="1" smtClean="0">
                <a:solidFill>
                  <a:srgbClr val="CC3300"/>
                </a:solidFill>
                <a:latin typeface="Times New Roman" pitchFamily="18" charset="0"/>
              </a:rPr>
              <a:t>Examples</a:t>
            </a:r>
            <a:r>
              <a:rPr lang="it-IT" sz="2800" b="1" i="1" dirty="0" smtClean="0">
                <a:solidFill>
                  <a:srgbClr val="CC3300"/>
                </a:solidFill>
                <a:latin typeface="Times New Roman" pitchFamily="18" charset="0"/>
              </a:rPr>
              <a:t> </a:t>
            </a:r>
            <a:r>
              <a:rPr lang="it-IT" sz="2800" b="1" i="1" dirty="0" err="1" smtClean="0">
                <a:solidFill>
                  <a:srgbClr val="CC3300"/>
                </a:solidFill>
                <a:latin typeface="Times New Roman" pitchFamily="18" charset="0"/>
              </a:rPr>
              <a:t>price</a:t>
            </a:r>
            <a:r>
              <a:rPr lang="it-IT" sz="2800" b="1" i="1" dirty="0" smtClean="0">
                <a:solidFill>
                  <a:srgbClr val="CC3300"/>
                </a:solidFill>
                <a:latin typeface="Times New Roman" pitchFamily="18" charset="0"/>
              </a:rPr>
              <a:t> </a:t>
            </a:r>
            <a:r>
              <a:rPr lang="it-IT" sz="2800" b="1" i="1" dirty="0" err="1" smtClean="0">
                <a:solidFill>
                  <a:srgbClr val="CC3300"/>
                </a:solidFill>
                <a:latin typeface="Times New Roman" pitchFamily="18" charset="0"/>
              </a:rPr>
              <a:t>cap</a:t>
            </a:r>
            <a:r>
              <a:rPr lang="it-IT" sz="2800" b="1" i="1" dirty="0" smtClean="0">
                <a:solidFill>
                  <a:srgbClr val="CC3300"/>
                </a:solidFill>
                <a:latin typeface="Times New Roman" pitchFamily="18" charset="0"/>
              </a:rPr>
              <a:t> </a:t>
            </a:r>
            <a:r>
              <a:rPr lang="it-IT" sz="2800" b="1" i="1" dirty="0" err="1" smtClean="0">
                <a:solidFill>
                  <a:srgbClr val="CC3300"/>
                </a:solidFill>
                <a:latin typeface="Times New Roman" pitchFamily="18" charset="0"/>
              </a:rPr>
              <a:t>regulation</a:t>
            </a:r>
            <a:r>
              <a:rPr lang="it-IT" sz="2800" b="1" i="1" dirty="0" smtClean="0">
                <a:solidFill>
                  <a:srgbClr val="CC3300"/>
                </a:solidFill>
                <a:latin typeface="Times New Roman" pitchFamily="18" charset="0"/>
              </a:rPr>
              <a:t> in </a:t>
            </a:r>
            <a:r>
              <a:rPr lang="it-IT" sz="2800" b="1" i="1" dirty="0" err="1" smtClean="0">
                <a:solidFill>
                  <a:srgbClr val="CC3300"/>
                </a:solidFill>
                <a:latin typeface="Times New Roman" pitchFamily="18" charset="0"/>
              </a:rPr>
              <a:t>Italy</a:t>
            </a:r>
            <a:endParaRPr lang="it-IT" sz="2800" b="1" i="1" dirty="0">
              <a:solidFill>
                <a:srgbClr val="CC3300"/>
              </a:solidFill>
              <a:latin typeface="Times New Roman" pitchFamily="18" charset="0"/>
            </a:endParaRPr>
          </a:p>
        </p:txBody>
      </p:sp>
      <p:sp>
        <p:nvSpPr>
          <p:cNvPr id="30740" name="Text Box 20"/>
          <p:cNvSpPr txBox="1">
            <a:spLocks noChangeArrowheads="1"/>
          </p:cNvSpPr>
          <p:nvPr/>
        </p:nvSpPr>
        <p:spPr bwMode="auto">
          <a:xfrm>
            <a:off x="228600" y="980728"/>
            <a:ext cx="8686800" cy="7201972"/>
          </a:xfrm>
          <a:prstGeom prst="rect">
            <a:avLst/>
          </a:prstGeom>
          <a:noFill/>
          <a:ln w="9525">
            <a:noFill/>
            <a:miter lim="800000"/>
            <a:headEnd/>
            <a:tailEnd/>
          </a:ln>
          <a:effectLst/>
        </p:spPr>
        <p:txBody>
          <a:bodyPr>
            <a:spAutoFit/>
          </a:bodyPr>
          <a:lstStyle/>
          <a:p>
            <a:pPr>
              <a:spcBef>
                <a:spcPct val="50000"/>
              </a:spcBef>
            </a:pPr>
            <a:r>
              <a:rPr lang="it-IT" sz="2400" b="1" i="1" u="sng" dirty="0" err="1" smtClean="0">
                <a:solidFill>
                  <a:srgbClr val="00B050"/>
                </a:solidFill>
                <a:latin typeface="Times New Roman" pitchFamily="18" charset="0"/>
              </a:rPr>
              <a:t>Electricity</a:t>
            </a:r>
            <a:endParaRPr lang="it-IT" b="1" i="1" u="sng" dirty="0">
              <a:solidFill>
                <a:srgbClr val="00B050"/>
              </a:solidFill>
              <a:latin typeface="Times New Roman" pitchFamily="18" charset="0"/>
            </a:endParaRPr>
          </a:p>
          <a:p>
            <a:pPr>
              <a:spcBef>
                <a:spcPct val="50000"/>
              </a:spcBef>
            </a:pPr>
            <a:r>
              <a:rPr lang="en-GB" sz="1600" b="1" dirty="0" smtClean="0">
                <a:latin typeface="Times New Roman" pitchFamily="18" charset="0"/>
              </a:rPr>
              <a:t>Note that the </a:t>
            </a:r>
            <a:r>
              <a:rPr lang="en-GB" sz="1600" b="1" dirty="0">
                <a:latin typeface="Times New Roman" pitchFamily="18" charset="0"/>
              </a:rPr>
              <a:t>following values are in some cases reported with some simplifications and eliminating some complexities specific to the services in </a:t>
            </a:r>
            <a:r>
              <a:rPr lang="en-GB" sz="1600" b="1" dirty="0" smtClean="0">
                <a:latin typeface="Times New Roman" pitchFamily="18" charset="0"/>
              </a:rPr>
              <a:t>question. </a:t>
            </a:r>
            <a:endParaRPr lang="it-IT" sz="1600" b="1" dirty="0">
              <a:latin typeface="Times New Roman" pitchFamily="18" charset="0"/>
            </a:endParaRPr>
          </a:p>
          <a:p>
            <a:pPr>
              <a:spcBef>
                <a:spcPct val="50000"/>
              </a:spcBef>
            </a:pPr>
            <a:r>
              <a:rPr lang="it-IT" sz="2000" b="1" i="1" dirty="0" smtClean="0">
                <a:latin typeface="Times New Roman" pitchFamily="18" charset="0"/>
              </a:rPr>
              <a:t>2</a:t>
            </a:r>
            <a:r>
              <a:rPr lang="it-IT" sz="2000" b="1" i="1" dirty="0">
                <a:latin typeface="Times New Roman" pitchFamily="18" charset="0"/>
              </a:rPr>
              <a:t>° </a:t>
            </a:r>
            <a:r>
              <a:rPr lang="it-IT" sz="2000" b="1" i="1" dirty="0" err="1" smtClean="0">
                <a:latin typeface="Times New Roman" pitchFamily="18" charset="0"/>
              </a:rPr>
              <a:t>Regulatory</a:t>
            </a:r>
            <a:r>
              <a:rPr lang="it-IT" sz="2000" b="1" i="1" dirty="0" smtClean="0">
                <a:latin typeface="Times New Roman" pitchFamily="18" charset="0"/>
              </a:rPr>
              <a:t> </a:t>
            </a:r>
            <a:r>
              <a:rPr lang="it-IT" sz="2000" b="1" i="1" dirty="0" err="1" smtClean="0">
                <a:latin typeface="Times New Roman" pitchFamily="18" charset="0"/>
              </a:rPr>
              <a:t>period</a:t>
            </a:r>
            <a:r>
              <a:rPr lang="it-IT" sz="2000" b="1" i="1" dirty="0" smtClean="0">
                <a:latin typeface="Times New Roman" pitchFamily="18" charset="0"/>
              </a:rPr>
              <a:t>: </a:t>
            </a:r>
            <a:r>
              <a:rPr lang="it-IT" sz="2000" b="1" dirty="0" smtClean="0">
                <a:latin typeface="Times New Roman" pitchFamily="18" charset="0"/>
              </a:rPr>
              <a:t>x = 3.5% for </a:t>
            </a:r>
            <a:r>
              <a:rPr lang="it-IT" sz="2000" b="1" dirty="0" err="1" smtClean="0">
                <a:latin typeface="Times New Roman" pitchFamily="18" charset="0"/>
              </a:rPr>
              <a:t>distribution</a:t>
            </a:r>
            <a:r>
              <a:rPr lang="it-IT" sz="2000" b="1" dirty="0" smtClean="0">
                <a:latin typeface="Times New Roman" pitchFamily="18" charset="0"/>
              </a:rPr>
              <a:t>; x = 2.5% for </a:t>
            </a:r>
            <a:r>
              <a:rPr lang="en-US" sz="2000" b="1" dirty="0" smtClean="0">
                <a:latin typeface="Times New Roman" pitchFamily="18" charset="0"/>
              </a:rPr>
              <a:t>transmission</a:t>
            </a:r>
            <a:r>
              <a:rPr lang="it-IT" sz="2000" b="1" dirty="0" smtClean="0">
                <a:latin typeface="Times New Roman" pitchFamily="18" charset="0"/>
              </a:rPr>
              <a:t>. In the 1°period it </a:t>
            </a:r>
            <a:r>
              <a:rPr lang="it-IT" sz="2000" b="1" dirty="0" err="1" smtClean="0">
                <a:latin typeface="Times New Roman" pitchFamily="18" charset="0"/>
              </a:rPr>
              <a:t>was</a:t>
            </a:r>
            <a:r>
              <a:rPr lang="it-IT" sz="2000" b="1" dirty="0" smtClean="0">
                <a:latin typeface="Times New Roman" pitchFamily="18" charset="0"/>
              </a:rPr>
              <a:t> </a:t>
            </a:r>
            <a:r>
              <a:rPr lang="it-IT" sz="2000" b="1" dirty="0" err="1" smtClean="0">
                <a:latin typeface="Times New Roman" pitchFamily="18" charset="0"/>
              </a:rPr>
              <a:t>higher</a:t>
            </a:r>
            <a:r>
              <a:rPr lang="it-IT" sz="2000" b="1" dirty="0" smtClean="0">
                <a:latin typeface="Times New Roman" pitchFamily="18" charset="0"/>
              </a:rPr>
              <a:t> </a:t>
            </a:r>
            <a:r>
              <a:rPr lang="it-IT" sz="2000" b="1" dirty="0">
                <a:latin typeface="Times New Roman" pitchFamily="18" charset="0"/>
              </a:rPr>
              <a:t>(</a:t>
            </a:r>
            <a:r>
              <a:rPr lang="it-IT" sz="2000" b="1" dirty="0" smtClean="0">
                <a:latin typeface="Times New Roman" pitchFamily="18" charset="0"/>
              </a:rPr>
              <a:t>c.a. </a:t>
            </a:r>
            <a:r>
              <a:rPr lang="it-IT" sz="2000" b="1" dirty="0">
                <a:latin typeface="Times New Roman" pitchFamily="18" charset="0"/>
              </a:rPr>
              <a:t>4</a:t>
            </a:r>
            <a:r>
              <a:rPr lang="it-IT" sz="2000" b="1" dirty="0" smtClean="0">
                <a:latin typeface="Times New Roman" pitchFamily="18" charset="0"/>
              </a:rPr>
              <a:t>% for </a:t>
            </a:r>
            <a:r>
              <a:rPr lang="it-IT" sz="2000" b="1" dirty="0" err="1" smtClean="0">
                <a:latin typeface="Times New Roman" pitchFamily="18" charset="0"/>
              </a:rPr>
              <a:t>both</a:t>
            </a:r>
            <a:r>
              <a:rPr lang="it-IT" sz="2000" b="1" dirty="0" smtClean="0">
                <a:latin typeface="Times New Roman" pitchFamily="18" charset="0"/>
              </a:rPr>
              <a:t>)</a:t>
            </a:r>
          </a:p>
          <a:p>
            <a:pPr>
              <a:spcBef>
                <a:spcPct val="50000"/>
              </a:spcBef>
            </a:pPr>
            <a:r>
              <a:rPr lang="it-IT" sz="2000" b="1" i="1" dirty="0" smtClean="0">
                <a:latin typeface="Times New Roman" pitchFamily="18" charset="0"/>
              </a:rPr>
              <a:t>3</a:t>
            </a:r>
            <a:r>
              <a:rPr lang="it-IT" sz="2000" b="1" i="1" dirty="0">
                <a:latin typeface="Times New Roman" pitchFamily="18" charset="0"/>
              </a:rPr>
              <a:t>° </a:t>
            </a:r>
            <a:r>
              <a:rPr lang="it-IT" sz="2000" b="1" i="1" dirty="0" err="1" smtClean="0">
                <a:latin typeface="Times New Roman" pitchFamily="18" charset="0"/>
              </a:rPr>
              <a:t>Regulatory</a:t>
            </a:r>
            <a:r>
              <a:rPr lang="it-IT" sz="2000" b="1" i="1" dirty="0" smtClean="0">
                <a:latin typeface="Times New Roman" pitchFamily="18" charset="0"/>
              </a:rPr>
              <a:t> </a:t>
            </a:r>
            <a:r>
              <a:rPr lang="it-IT" sz="2000" b="1" i="1" dirty="0" err="1" smtClean="0">
                <a:latin typeface="Times New Roman" pitchFamily="18" charset="0"/>
              </a:rPr>
              <a:t>period</a:t>
            </a:r>
            <a:r>
              <a:rPr lang="it-IT" sz="2000" b="1" i="1" dirty="0" smtClean="0">
                <a:latin typeface="Times New Roman" pitchFamily="18" charset="0"/>
              </a:rPr>
              <a:t> </a:t>
            </a:r>
            <a:r>
              <a:rPr lang="it-IT" sz="2000" b="1" i="1" dirty="0">
                <a:latin typeface="Times New Roman" pitchFamily="18" charset="0"/>
              </a:rPr>
              <a:t>(2008-2011)</a:t>
            </a:r>
          </a:p>
          <a:p>
            <a:pPr>
              <a:spcBef>
                <a:spcPct val="50000"/>
              </a:spcBef>
            </a:pPr>
            <a:r>
              <a:rPr lang="it-IT" sz="2000" b="1" dirty="0">
                <a:latin typeface="Times New Roman" pitchFamily="18" charset="0"/>
              </a:rPr>
              <a:t>x</a:t>
            </a:r>
            <a:r>
              <a:rPr lang="it-IT" sz="2000" b="1" dirty="0" smtClean="0">
                <a:latin typeface="Times New Roman" pitchFamily="18" charset="0"/>
              </a:rPr>
              <a:t> </a:t>
            </a:r>
            <a:r>
              <a:rPr lang="it-IT" sz="2000" b="1" dirty="0">
                <a:latin typeface="Times New Roman" pitchFamily="18" charset="0"/>
              </a:rPr>
              <a:t>= </a:t>
            </a:r>
            <a:r>
              <a:rPr lang="it-IT" sz="2000" b="1" dirty="0" smtClean="0">
                <a:latin typeface="Times New Roman" pitchFamily="18" charset="0"/>
              </a:rPr>
              <a:t>1.9% for </a:t>
            </a:r>
            <a:r>
              <a:rPr lang="it-IT" sz="2000" b="1" dirty="0" err="1" smtClean="0">
                <a:latin typeface="Times New Roman" pitchFamily="18" charset="0"/>
              </a:rPr>
              <a:t>distribution</a:t>
            </a:r>
            <a:r>
              <a:rPr lang="it-IT" sz="2000" b="1" dirty="0" smtClean="0">
                <a:latin typeface="Times New Roman" pitchFamily="18" charset="0"/>
              </a:rPr>
              <a:t>; </a:t>
            </a:r>
            <a:r>
              <a:rPr lang="it-IT" sz="2000" b="1" dirty="0">
                <a:latin typeface="Times New Roman" pitchFamily="18" charset="0"/>
              </a:rPr>
              <a:t>x</a:t>
            </a:r>
            <a:r>
              <a:rPr lang="it-IT" sz="2000" b="1" dirty="0" smtClean="0">
                <a:latin typeface="Times New Roman" pitchFamily="18" charset="0"/>
              </a:rPr>
              <a:t> </a:t>
            </a:r>
            <a:r>
              <a:rPr lang="it-IT" sz="2000" b="1" dirty="0">
                <a:latin typeface="Times New Roman" pitchFamily="18" charset="0"/>
              </a:rPr>
              <a:t>= </a:t>
            </a:r>
            <a:r>
              <a:rPr lang="it-IT" sz="2000" b="1" dirty="0" smtClean="0">
                <a:latin typeface="Times New Roman" pitchFamily="18" charset="0"/>
              </a:rPr>
              <a:t>2.3% for </a:t>
            </a:r>
            <a:r>
              <a:rPr lang="it-IT" sz="2000" b="1" dirty="0" err="1" smtClean="0">
                <a:latin typeface="Times New Roman" pitchFamily="18" charset="0"/>
              </a:rPr>
              <a:t>transmission</a:t>
            </a:r>
            <a:endParaRPr lang="it-IT" sz="2000" b="1" dirty="0" smtClean="0">
              <a:latin typeface="Times New Roman" pitchFamily="18" charset="0"/>
            </a:endParaRPr>
          </a:p>
          <a:p>
            <a:pPr>
              <a:spcBef>
                <a:spcPct val="50000"/>
              </a:spcBef>
            </a:pPr>
            <a:r>
              <a:rPr lang="it-IT" sz="2000" b="1" i="1" dirty="0" smtClean="0">
                <a:latin typeface="Times New Roman" pitchFamily="18" charset="0"/>
              </a:rPr>
              <a:t>4° </a:t>
            </a:r>
            <a:r>
              <a:rPr lang="it-IT" sz="2000" b="1" i="1" dirty="0" err="1">
                <a:latin typeface="Times New Roman" pitchFamily="18" charset="0"/>
              </a:rPr>
              <a:t>Regulatory</a:t>
            </a:r>
            <a:r>
              <a:rPr lang="it-IT" sz="2000" b="1" i="1" dirty="0">
                <a:latin typeface="Times New Roman" pitchFamily="18" charset="0"/>
              </a:rPr>
              <a:t> </a:t>
            </a:r>
            <a:r>
              <a:rPr lang="it-IT" sz="2000" b="1" i="1" dirty="0" err="1">
                <a:latin typeface="Times New Roman" pitchFamily="18" charset="0"/>
              </a:rPr>
              <a:t>period</a:t>
            </a:r>
            <a:r>
              <a:rPr lang="it-IT" sz="2000" b="1" i="1" dirty="0">
                <a:latin typeface="Times New Roman" pitchFamily="18" charset="0"/>
              </a:rPr>
              <a:t> (</a:t>
            </a:r>
            <a:r>
              <a:rPr lang="it-IT" sz="2000" b="1" i="1" dirty="0" smtClean="0">
                <a:latin typeface="Times New Roman" pitchFamily="18" charset="0"/>
              </a:rPr>
              <a:t>2012-2015)</a:t>
            </a:r>
          </a:p>
          <a:p>
            <a:pPr>
              <a:spcBef>
                <a:spcPct val="50000"/>
              </a:spcBef>
            </a:pPr>
            <a:r>
              <a:rPr lang="it-IT" sz="2000" b="1" dirty="0">
                <a:latin typeface="Times New Roman" pitchFamily="18" charset="0"/>
              </a:rPr>
              <a:t>x</a:t>
            </a:r>
            <a:r>
              <a:rPr lang="it-IT" sz="2000" b="1" dirty="0" smtClean="0">
                <a:latin typeface="Times New Roman" pitchFamily="18" charset="0"/>
              </a:rPr>
              <a:t> = 2.8% for </a:t>
            </a:r>
            <a:r>
              <a:rPr lang="it-IT" sz="2000" b="1" dirty="0" err="1" smtClean="0">
                <a:latin typeface="Times New Roman" pitchFamily="18" charset="0"/>
              </a:rPr>
              <a:t>distribution</a:t>
            </a:r>
            <a:r>
              <a:rPr lang="it-IT" sz="2000" b="1" dirty="0" smtClean="0">
                <a:latin typeface="Times New Roman" pitchFamily="18" charset="0"/>
              </a:rPr>
              <a:t>; X = 3% for </a:t>
            </a:r>
            <a:r>
              <a:rPr lang="it-IT" sz="2000" b="1" dirty="0" err="1" smtClean="0">
                <a:latin typeface="Times New Roman" pitchFamily="18" charset="0"/>
              </a:rPr>
              <a:t>transmission</a:t>
            </a:r>
            <a:endParaRPr lang="it-IT" sz="2000" b="1" dirty="0" smtClean="0">
              <a:latin typeface="Times New Roman" pitchFamily="18" charset="0"/>
            </a:endParaRPr>
          </a:p>
          <a:p>
            <a:pPr>
              <a:spcBef>
                <a:spcPct val="50000"/>
              </a:spcBef>
            </a:pPr>
            <a:r>
              <a:rPr lang="it-IT" sz="2000" b="1" i="1" dirty="0" smtClean="0">
                <a:latin typeface="Times New Roman" pitchFamily="18" charset="0"/>
              </a:rPr>
              <a:t>5° </a:t>
            </a:r>
            <a:r>
              <a:rPr lang="it-IT" sz="2000" b="1" i="1" dirty="0" err="1">
                <a:latin typeface="Times New Roman" pitchFamily="18" charset="0"/>
              </a:rPr>
              <a:t>Regulatory</a:t>
            </a:r>
            <a:r>
              <a:rPr lang="it-IT" sz="2000" b="1" i="1" dirty="0">
                <a:latin typeface="Times New Roman" pitchFamily="18" charset="0"/>
              </a:rPr>
              <a:t> </a:t>
            </a:r>
            <a:r>
              <a:rPr lang="it-IT" sz="2000" b="1" i="1" dirty="0" err="1">
                <a:latin typeface="Times New Roman" pitchFamily="18" charset="0"/>
              </a:rPr>
              <a:t>period</a:t>
            </a:r>
            <a:r>
              <a:rPr lang="it-IT" sz="2000" b="1" i="1" dirty="0">
                <a:latin typeface="Times New Roman" pitchFamily="18" charset="0"/>
              </a:rPr>
              <a:t> (</a:t>
            </a:r>
            <a:r>
              <a:rPr lang="it-IT" sz="2000" b="1" i="1" dirty="0" smtClean="0">
                <a:latin typeface="Times New Roman" pitchFamily="18" charset="0"/>
              </a:rPr>
              <a:t>2016-2023)</a:t>
            </a:r>
            <a:endParaRPr lang="it-IT" sz="2000" b="1" dirty="0" smtClean="0">
              <a:latin typeface="Times New Roman" pitchFamily="18" charset="0"/>
            </a:endParaRPr>
          </a:p>
          <a:p>
            <a:pPr>
              <a:spcBef>
                <a:spcPct val="50000"/>
              </a:spcBef>
            </a:pPr>
            <a:r>
              <a:rPr lang="it-IT" sz="2000" b="1" dirty="0" smtClean="0">
                <a:latin typeface="Times New Roman" pitchFamily="18" charset="0"/>
              </a:rPr>
              <a:t>x = 1.9% for </a:t>
            </a:r>
            <a:r>
              <a:rPr lang="it-IT" sz="2000" b="1" dirty="0" err="1" smtClean="0">
                <a:latin typeface="Times New Roman" pitchFamily="18" charset="0"/>
              </a:rPr>
              <a:t>distribution</a:t>
            </a:r>
            <a:r>
              <a:rPr lang="it-IT" sz="2000" b="1" dirty="0" smtClean="0">
                <a:latin typeface="Times New Roman" pitchFamily="18" charset="0"/>
              </a:rPr>
              <a:t>; x = 1% for </a:t>
            </a:r>
            <a:r>
              <a:rPr lang="it-IT" sz="2000" b="1" dirty="0" err="1" smtClean="0">
                <a:latin typeface="Times New Roman" pitchFamily="18" charset="0"/>
              </a:rPr>
              <a:t>transmission</a:t>
            </a:r>
            <a:endParaRPr lang="it-IT" sz="2000" b="1" dirty="0" smtClean="0">
              <a:latin typeface="Times New Roman" pitchFamily="18" charset="0"/>
            </a:endParaRPr>
          </a:p>
          <a:p>
            <a:pPr>
              <a:spcBef>
                <a:spcPct val="50000"/>
              </a:spcBef>
            </a:pPr>
            <a:r>
              <a:rPr lang="it-IT" sz="2000" b="1" i="1" dirty="0" smtClean="0">
                <a:latin typeface="Times New Roman" pitchFamily="18" charset="0"/>
              </a:rPr>
              <a:t>6° </a:t>
            </a:r>
            <a:r>
              <a:rPr lang="it-IT" sz="2000" b="1" i="1" dirty="0" err="1">
                <a:latin typeface="Times New Roman" pitchFamily="18" charset="0"/>
              </a:rPr>
              <a:t>Regulatory</a:t>
            </a:r>
            <a:r>
              <a:rPr lang="it-IT" sz="2000" b="1" i="1" dirty="0">
                <a:latin typeface="Times New Roman" pitchFamily="18" charset="0"/>
              </a:rPr>
              <a:t> </a:t>
            </a:r>
            <a:r>
              <a:rPr lang="it-IT" sz="2000" b="1" i="1" dirty="0" err="1">
                <a:latin typeface="Times New Roman" pitchFamily="18" charset="0"/>
              </a:rPr>
              <a:t>period</a:t>
            </a:r>
            <a:r>
              <a:rPr lang="it-IT" sz="2000" b="1" i="1" dirty="0">
                <a:latin typeface="Times New Roman" pitchFamily="18" charset="0"/>
              </a:rPr>
              <a:t> (</a:t>
            </a:r>
            <a:r>
              <a:rPr lang="it-IT" sz="2000" b="1" i="1" dirty="0" smtClean="0">
                <a:latin typeface="Times New Roman" pitchFamily="18" charset="0"/>
              </a:rPr>
              <a:t>2024-2027)</a:t>
            </a:r>
            <a:endParaRPr lang="it-IT" sz="2000" b="1" dirty="0">
              <a:latin typeface="Times New Roman" pitchFamily="18" charset="0"/>
            </a:endParaRPr>
          </a:p>
          <a:p>
            <a:pPr>
              <a:spcBef>
                <a:spcPct val="50000"/>
              </a:spcBef>
            </a:pPr>
            <a:r>
              <a:rPr lang="it-IT" sz="2000" b="1" dirty="0">
                <a:latin typeface="Times New Roman" pitchFamily="18" charset="0"/>
              </a:rPr>
              <a:t>x </a:t>
            </a:r>
            <a:r>
              <a:rPr lang="it-IT" sz="2000" b="1" dirty="0" smtClean="0">
                <a:latin typeface="Times New Roman" pitchFamily="18" charset="0"/>
              </a:rPr>
              <a:t>~ 0% </a:t>
            </a:r>
            <a:r>
              <a:rPr lang="it-IT" sz="2000" b="1" dirty="0">
                <a:latin typeface="Times New Roman" pitchFamily="18" charset="0"/>
              </a:rPr>
              <a:t>for </a:t>
            </a:r>
            <a:r>
              <a:rPr lang="it-IT" sz="2000" b="1" dirty="0" err="1" smtClean="0">
                <a:latin typeface="Times New Roman" pitchFamily="18" charset="0"/>
              </a:rPr>
              <a:t>distribution</a:t>
            </a:r>
            <a:r>
              <a:rPr lang="en-GB" sz="2000" b="1" dirty="0" smtClean="0">
                <a:latin typeface="Times New Roman" pitchFamily="18" charset="0"/>
              </a:rPr>
              <a:t>; </a:t>
            </a:r>
            <a:r>
              <a:rPr lang="it-IT" sz="2000" b="1" dirty="0" smtClean="0">
                <a:latin typeface="Times New Roman" pitchFamily="18" charset="0"/>
              </a:rPr>
              <a:t>x </a:t>
            </a:r>
            <a:r>
              <a:rPr lang="it-IT" sz="2000" b="1" dirty="0">
                <a:latin typeface="Times New Roman" pitchFamily="18" charset="0"/>
              </a:rPr>
              <a:t>= </a:t>
            </a:r>
            <a:r>
              <a:rPr lang="it-IT" sz="2000" b="1" dirty="0" smtClean="0">
                <a:latin typeface="Times New Roman" pitchFamily="18" charset="0"/>
              </a:rPr>
              <a:t>0%/0.5% </a:t>
            </a:r>
            <a:r>
              <a:rPr lang="it-IT" sz="2000" b="1" dirty="0">
                <a:latin typeface="Times New Roman" pitchFamily="18" charset="0"/>
              </a:rPr>
              <a:t>for </a:t>
            </a:r>
            <a:r>
              <a:rPr lang="it-IT" sz="2000" b="1" dirty="0" err="1" smtClean="0">
                <a:latin typeface="Times New Roman" pitchFamily="18" charset="0"/>
              </a:rPr>
              <a:t>transmission</a:t>
            </a:r>
            <a:endParaRPr lang="it-IT" sz="2000" b="1" dirty="0">
              <a:latin typeface="Times New Roman" pitchFamily="18" charset="0"/>
            </a:endParaRPr>
          </a:p>
          <a:p>
            <a:pPr>
              <a:spcBef>
                <a:spcPct val="50000"/>
              </a:spcBef>
            </a:pPr>
            <a:endParaRPr lang="it-IT" b="1" dirty="0">
              <a:latin typeface="Times New Roman" pitchFamily="18" charset="0"/>
            </a:endParaRPr>
          </a:p>
          <a:p>
            <a:pPr>
              <a:spcBef>
                <a:spcPct val="50000"/>
              </a:spcBef>
            </a:pPr>
            <a:endParaRPr lang="it-IT" sz="2400" b="1" dirty="0" smtClean="0">
              <a:latin typeface="Times New Roman" pitchFamily="18" charset="0"/>
            </a:endParaRPr>
          </a:p>
          <a:p>
            <a:pPr>
              <a:spcBef>
                <a:spcPct val="50000"/>
              </a:spcBef>
            </a:pPr>
            <a:endParaRPr lang="it-IT" sz="2400" b="1" dirty="0">
              <a:latin typeface="Times New Roman" pitchFamily="18" charset="0"/>
            </a:endParaRPr>
          </a:p>
        </p:txBody>
      </p:sp>
    </p:spTree>
    <p:extLst>
      <p:ext uri="{BB962C8B-B14F-4D97-AF65-F5344CB8AC3E}">
        <p14:creationId xmlns:p14="http://schemas.microsoft.com/office/powerpoint/2010/main" val="291567704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err="1" smtClean="0">
                <a:latin typeface="Times New Roman" pitchFamily="18" charset="0"/>
                <a:cs typeface="Times New Roman" pitchFamily="18" charset="0"/>
              </a:rPr>
              <a:t>Yardstick</a:t>
            </a:r>
            <a:r>
              <a:rPr lang="fr-BE" dirty="0" smtClean="0">
                <a:latin typeface="Times New Roman" pitchFamily="18" charset="0"/>
                <a:cs typeface="Times New Roman" pitchFamily="18" charset="0"/>
              </a:rPr>
              <a:t> </a:t>
            </a:r>
            <a:r>
              <a:rPr lang="fr-BE" dirty="0" err="1" smtClean="0">
                <a:latin typeface="Times New Roman" pitchFamily="18" charset="0"/>
                <a:cs typeface="Times New Roman" pitchFamily="18" charset="0"/>
              </a:rPr>
              <a:t>Competition</a:t>
            </a:r>
            <a:endParaRPr lang="en-US" dirty="0">
              <a:latin typeface="Times New Roman" pitchFamily="18" charset="0"/>
              <a:cs typeface="Times New Roman" pitchFamily="18" charset="0"/>
            </a:endParaRPr>
          </a:p>
        </p:txBody>
      </p:sp>
      <p:sp>
        <p:nvSpPr>
          <p:cNvPr id="28675" name="Content Placeholder 2"/>
          <p:cNvSpPr>
            <a:spLocks noGrp="1"/>
          </p:cNvSpPr>
          <p:nvPr>
            <p:ph idx="1"/>
          </p:nvPr>
        </p:nvSpPr>
        <p:spPr/>
        <p:txBody>
          <a:bodyPr/>
          <a:lstStyle/>
          <a:p>
            <a:pPr eaLnBrk="1" hangingPunct="1">
              <a:lnSpc>
                <a:spcPct val="80000"/>
              </a:lnSpc>
            </a:pPr>
            <a:endParaRPr lang="it-IT" sz="2000" dirty="0" smtClean="0">
              <a:latin typeface="Times New Roman" pitchFamily="18" charset="0"/>
              <a:ea typeface="ＭＳ Ｐゴシック" pitchFamily="34" charset="-128"/>
              <a:cs typeface="Times New Roman" pitchFamily="18" charset="0"/>
            </a:endParaRPr>
          </a:p>
          <a:p>
            <a:pPr eaLnBrk="1" hangingPunct="1">
              <a:lnSpc>
                <a:spcPct val="80000"/>
              </a:lnSpc>
            </a:pPr>
            <a:r>
              <a:rPr lang="en-US" sz="2000" dirty="0" smtClean="0">
                <a:latin typeface="Times New Roman" pitchFamily="18" charset="0"/>
                <a:ea typeface="ＭＳ Ｐゴシック" pitchFamily="34" charset="-128"/>
                <a:cs typeface="Times New Roman" pitchFamily="18" charset="0"/>
              </a:rPr>
              <a:t>Model of regulation based on the principle of </a:t>
            </a:r>
            <a:r>
              <a:rPr lang="en-US" sz="2000" b="1" dirty="0" smtClean="0">
                <a:solidFill>
                  <a:srgbClr val="003F6E"/>
                </a:solidFill>
                <a:latin typeface="Times New Roman" pitchFamily="18" charset="0"/>
                <a:ea typeface="ＭＳ Ｐゴシック" pitchFamily="34" charset="-128"/>
                <a:cs typeface="Times New Roman" pitchFamily="18" charset="0"/>
              </a:rPr>
              <a:t>comparative competition between firms (Yardstick Competition)</a:t>
            </a:r>
          </a:p>
          <a:p>
            <a:pPr eaLnBrk="1" hangingPunct="1">
              <a:lnSpc>
                <a:spcPct val="80000"/>
              </a:lnSpc>
            </a:pPr>
            <a:endParaRPr lang="en-US" sz="2000" dirty="0" smtClean="0">
              <a:latin typeface="Times New Roman" pitchFamily="18" charset="0"/>
              <a:ea typeface="ＭＳ Ｐゴシック" pitchFamily="34" charset="-128"/>
              <a:cs typeface="Times New Roman" pitchFamily="18" charset="0"/>
            </a:endParaRPr>
          </a:p>
          <a:p>
            <a:pPr eaLnBrk="1" hangingPunct="1">
              <a:lnSpc>
                <a:spcPct val="80000"/>
              </a:lnSpc>
            </a:pPr>
            <a:r>
              <a:rPr lang="en-US" sz="2000" b="1" dirty="0" smtClean="0">
                <a:solidFill>
                  <a:srgbClr val="003F6E"/>
                </a:solidFill>
                <a:latin typeface="Times New Roman" pitchFamily="18" charset="0"/>
                <a:ea typeface="ＭＳ Ｐゴシック" pitchFamily="34" charset="-128"/>
                <a:cs typeface="Times New Roman" pitchFamily="18" charset="0"/>
              </a:rPr>
              <a:t>Assumption:</a:t>
            </a:r>
            <a:r>
              <a:rPr lang="en-US" sz="2000" dirty="0" smtClean="0">
                <a:latin typeface="Times New Roman" pitchFamily="18" charset="0"/>
                <a:ea typeface="ＭＳ Ｐゴシック" pitchFamily="34" charset="-128"/>
                <a:cs typeface="Times New Roman" pitchFamily="18" charset="0"/>
              </a:rPr>
              <a:t> if firms operate under similar conditions, they should, in principle, have similar costs</a:t>
            </a:r>
          </a:p>
          <a:p>
            <a:pPr eaLnBrk="1" hangingPunct="1">
              <a:lnSpc>
                <a:spcPct val="80000"/>
              </a:lnSpc>
            </a:pPr>
            <a:endParaRPr lang="en-US" sz="2000" dirty="0" smtClean="0">
              <a:latin typeface="Times New Roman" pitchFamily="18" charset="0"/>
              <a:ea typeface="ＭＳ Ｐゴシック" pitchFamily="34" charset="-128"/>
              <a:cs typeface="Times New Roman" pitchFamily="18" charset="0"/>
            </a:endParaRPr>
          </a:p>
          <a:p>
            <a:pPr eaLnBrk="1" hangingPunct="1">
              <a:lnSpc>
                <a:spcPct val="80000"/>
              </a:lnSpc>
            </a:pPr>
            <a:endParaRPr lang="en-US" sz="2000" dirty="0" smtClean="0">
              <a:latin typeface="Times New Roman" pitchFamily="18" charset="0"/>
              <a:ea typeface="ＭＳ Ｐゴシック" pitchFamily="34" charset="-128"/>
              <a:cs typeface="Times New Roman" pitchFamily="18" charset="0"/>
            </a:endParaRPr>
          </a:p>
          <a:p>
            <a:pPr eaLnBrk="1" hangingPunct="1">
              <a:lnSpc>
                <a:spcPct val="80000"/>
              </a:lnSpc>
            </a:pPr>
            <a:r>
              <a:rPr lang="en-US" sz="2000" dirty="0" smtClean="0">
                <a:latin typeface="Times New Roman" pitchFamily="18" charset="0"/>
                <a:ea typeface="ＭＳ Ｐゴシック" pitchFamily="34" charset="-128"/>
                <a:cs typeface="Times New Roman" pitchFamily="18" charset="0"/>
              </a:rPr>
              <a:t>The model can be applied to price regulation:</a:t>
            </a:r>
          </a:p>
          <a:p>
            <a:pPr lvl="1" indent="-273050" eaLnBrk="1" hangingPunct="1">
              <a:lnSpc>
                <a:spcPct val="80000"/>
              </a:lnSpc>
              <a:spcBef>
                <a:spcPts val="575"/>
              </a:spcBef>
            </a:pPr>
            <a:r>
              <a:rPr lang="en-US" sz="2000" dirty="0" smtClean="0">
                <a:latin typeface="Times New Roman" pitchFamily="18" charset="0"/>
                <a:ea typeface="ＭＳ Ｐゴシック" pitchFamily="34" charset="-128"/>
                <a:cs typeface="Times New Roman" pitchFamily="18" charset="0"/>
              </a:rPr>
              <a:t>The regulator binds the price of a regulated firm to the average costs of other firms</a:t>
            </a:r>
            <a:endParaRPr lang="en-US" altLang="ja-JP" sz="2000" dirty="0" smtClean="0">
              <a:latin typeface="Times New Roman" pitchFamily="18" charset="0"/>
              <a:ea typeface="ＭＳ Ｐゴシック" pitchFamily="34" charset="-128"/>
              <a:cs typeface="Times New Roman" pitchFamily="18" charset="0"/>
            </a:endParaRPr>
          </a:p>
          <a:p>
            <a:pPr lvl="1" indent="-273050" eaLnBrk="1" hangingPunct="1">
              <a:lnSpc>
                <a:spcPct val="80000"/>
              </a:lnSpc>
              <a:spcBef>
                <a:spcPts val="575"/>
              </a:spcBef>
            </a:pPr>
            <a:r>
              <a:rPr lang="en-US" sz="2000" dirty="0" smtClean="0">
                <a:latin typeface="Times New Roman" pitchFamily="18" charset="0"/>
                <a:ea typeface="ＭＳ Ｐゴシック" pitchFamily="34" charset="-128"/>
                <a:cs typeface="Times New Roman" pitchFamily="18" charset="0"/>
              </a:rPr>
              <a:t>By imposing separation between price and cost, we obtain a mechanism with a </a:t>
            </a:r>
            <a:r>
              <a:rPr lang="en-US" sz="2000" b="1" dirty="0" smtClean="0">
                <a:solidFill>
                  <a:srgbClr val="003F6E"/>
                </a:solidFill>
                <a:latin typeface="Times New Roman" pitchFamily="18" charset="0"/>
                <a:ea typeface="ＭＳ Ｐゴシック" pitchFamily="34" charset="-128"/>
                <a:cs typeface="Times New Roman" pitchFamily="18" charset="0"/>
              </a:rPr>
              <a:t>high incentivizing power </a:t>
            </a:r>
            <a:r>
              <a:rPr lang="en-US" sz="2000" dirty="0" smtClean="0">
                <a:latin typeface="Times New Roman" pitchFamily="18" charset="0"/>
                <a:ea typeface="ＭＳ Ｐゴシック" pitchFamily="34" charset="-128"/>
                <a:cs typeface="Times New Roman" pitchFamily="18" charset="0"/>
              </a:rPr>
              <a:t>(analogous to price cap)</a:t>
            </a:r>
          </a:p>
          <a:p>
            <a:endParaRPr lang="en-US" sz="2000" dirty="0" smtClean="0">
              <a:latin typeface="Times New Roman" pitchFamily="18" charset="0"/>
              <a:ea typeface="ＭＳ Ｐゴシック" pitchFamily="34" charset="-128"/>
              <a:cs typeface="Times New Roman" pitchFamily="18" charset="0"/>
            </a:endParaRPr>
          </a:p>
        </p:txBody>
      </p:sp>
      <p:sp>
        <p:nvSpPr>
          <p:cNvPr id="28676" name="Slide Number Placeholder 3"/>
          <p:cNvSpPr>
            <a:spLocks noGrp="1"/>
          </p:cNvSpPr>
          <p:nvPr>
            <p:ph type="sldNum" sz="quarter" idx="10"/>
          </p:nvPr>
        </p:nvSpPr>
        <p:spPr>
          <a:xfrm>
            <a:off x="6886575" y="152400"/>
            <a:ext cx="1181100" cy="215900"/>
          </a:xfrm>
          <a:noFill/>
        </p:spPr>
        <p:txBody>
          <a:bodyPr/>
          <a:lstStyle/>
          <a:p>
            <a:fld id="{D88FB081-CC3C-4CBD-B5A9-23DC78B3F6EC}" type="slidenum">
              <a:rPr lang="it-IT" smtClean="0">
                <a:latin typeface="Times New Roman" pitchFamily="18" charset="0"/>
                <a:ea typeface="ＭＳ Ｐゴシック" pitchFamily="34" charset="-128"/>
                <a:cs typeface="Times New Roman" pitchFamily="18" charset="0"/>
              </a:rPr>
              <a:pPr/>
              <a:t>14</a:t>
            </a:fld>
            <a:endParaRPr lang="it-IT" smtClean="0">
              <a:latin typeface="Times New Roman" pitchFamily="18" charset="0"/>
              <a:ea typeface="ＭＳ Ｐゴシック" pitchFamily="34" charset="-128"/>
              <a:cs typeface="Times New Roman" pitchFamily="18"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err="1" smtClean="0">
                <a:latin typeface="Times New Roman" pitchFamily="18" charset="0"/>
                <a:cs typeface="Times New Roman" pitchFamily="18" charset="0"/>
              </a:rPr>
              <a:t>Yardstick</a:t>
            </a:r>
            <a:r>
              <a:rPr lang="fr-BE" dirty="0" smtClean="0">
                <a:latin typeface="Times New Roman" pitchFamily="18" charset="0"/>
                <a:cs typeface="Times New Roman" pitchFamily="18" charset="0"/>
              </a:rPr>
              <a:t> </a:t>
            </a:r>
            <a:r>
              <a:rPr lang="fr-BE" dirty="0" err="1" smtClean="0">
                <a:latin typeface="Times New Roman" pitchFamily="18" charset="0"/>
                <a:cs typeface="Times New Roman" pitchFamily="18" charset="0"/>
              </a:rPr>
              <a:t>Competition</a:t>
            </a:r>
            <a:endParaRPr lang="en-US" dirty="0">
              <a:latin typeface="Times New Roman" pitchFamily="18" charset="0"/>
              <a:cs typeface="Times New Roman" pitchFamily="18" charset="0"/>
            </a:endParaRPr>
          </a:p>
        </p:txBody>
      </p:sp>
      <p:sp>
        <p:nvSpPr>
          <p:cNvPr id="29699" name="Content Placeholder 2"/>
          <p:cNvSpPr>
            <a:spLocks noGrp="1"/>
          </p:cNvSpPr>
          <p:nvPr>
            <p:ph idx="1"/>
          </p:nvPr>
        </p:nvSpPr>
        <p:spPr/>
        <p:txBody>
          <a:bodyPr/>
          <a:lstStyle/>
          <a:p>
            <a:pPr eaLnBrk="1" hangingPunct="1"/>
            <a:r>
              <a:rPr lang="en-GB" sz="2000" dirty="0" smtClean="0">
                <a:latin typeface="Times New Roman" pitchFamily="18" charset="0"/>
                <a:ea typeface="ＭＳ Ｐゴシック" pitchFamily="34" charset="-128"/>
                <a:cs typeface="Times New Roman" pitchFamily="18" charset="0"/>
              </a:rPr>
              <a:t>The incentive to reduce costs is due to the fact that </a:t>
            </a:r>
            <a:r>
              <a:rPr lang="en-GB" sz="2000" b="1" dirty="0" smtClean="0">
                <a:solidFill>
                  <a:srgbClr val="003F6E"/>
                </a:solidFill>
                <a:latin typeface="Times New Roman" pitchFamily="18" charset="0"/>
                <a:ea typeface="ＭＳ Ｐゴシック" pitchFamily="34" charset="-128"/>
                <a:cs typeface="Times New Roman" pitchFamily="18" charset="0"/>
              </a:rPr>
              <a:t>efficiency gains do not translate into revenues reduction</a:t>
            </a:r>
          </a:p>
          <a:p>
            <a:pPr lvl="1" eaLnBrk="1" hangingPunct="1"/>
            <a:r>
              <a:rPr lang="en-GB" sz="2000" dirty="0" smtClean="0">
                <a:latin typeface="Times New Roman" pitchFamily="18" charset="0"/>
                <a:ea typeface="ＭＳ Ｐゴシック" pitchFamily="34" charset="-128"/>
                <a:cs typeface="Times New Roman" pitchFamily="18" charset="0"/>
              </a:rPr>
              <a:t>If the firm reduces costs at a level equal or lower than the average cost set by the regulator, the firm obtains an increase in profits.</a:t>
            </a:r>
          </a:p>
          <a:p>
            <a:pPr eaLnBrk="1" hangingPunct="1"/>
            <a:r>
              <a:rPr lang="en-GB" sz="2000" dirty="0" smtClean="0">
                <a:latin typeface="Times New Roman" pitchFamily="18" charset="0"/>
                <a:ea typeface="ＭＳ Ｐゴシック" pitchFamily="34" charset="-128"/>
                <a:cs typeface="Times New Roman" pitchFamily="18" charset="0"/>
              </a:rPr>
              <a:t>In general, by applying this mechanism to all firms, we get an </a:t>
            </a:r>
            <a:r>
              <a:rPr lang="en-GB" sz="2000" b="1" dirty="0" smtClean="0">
                <a:solidFill>
                  <a:srgbClr val="003F6E"/>
                </a:solidFill>
                <a:latin typeface="Times New Roman" pitchFamily="18" charset="0"/>
                <a:ea typeface="ＭＳ Ｐゴシック" pitchFamily="34" charset="-128"/>
                <a:cs typeface="Times New Roman" pitchFamily="18" charset="0"/>
              </a:rPr>
              <a:t>overall cost reduction </a:t>
            </a:r>
            <a:r>
              <a:rPr lang="en-GB" sz="2000" dirty="0" smtClean="0">
                <a:latin typeface="Times New Roman" pitchFamily="18" charset="0"/>
                <a:ea typeface="ＭＳ Ｐゴシック" pitchFamily="34" charset="-128"/>
                <a:cs typeface="Times New Roman" pitchFamily="18" charset="0"/>
              </a:rPr>
              <a:t>and, as a consequence, a price reduction</a:t>
            </a:r>
          </a:p>
          <a:p>
            <a:pPr lvl="1" eaLnBrk="1" hangingPunct="1"/>
            <a:r>
              <a:rPr lang="en-GB" sz="2000" dirty="0" smtClean="0">
                <a:latin typeface="Times New Roman" pitchFamily="18" charset="0"/>
                <a:ea typeface="ＭＳ Ｐゴシック" pitchFamily="34" charset="-128"/>
                <a:cs typeface="Times New Roman" pitchFamily="18" charset="0"/>
              </a:rPr>
              <a:t>In theory, this is true for firms operating in identical contexts</a:t>
            </a:r>
            <a:endParaRPr lang="en-US" sz="2000" dirty="0" smtClean="0">
              <a:latin typeface="Times New Roman" pitchFamily="18" charset="0"/>
              <a:ea typeface="ＭＳ Ｐゴシック" pitchFamily="34" charset="-128"/>
              <a:cs typeface="Times New Roman" pitchFamily="18" charset="0"/>
            </a:endParaRPr>
          </a:p>
        </p:txBody>
      </p:sp>
      <p:sp>
        <p:nvSpPr>
          <p:cNvPr id="29700" name="Slide Number Placeholder 3"/>
          <p:cNvSpPr>
            <a:spLocks noGrp="1"/>
          </p:cNvSpPr>
          <p:nvPr>
            <p:ph type="sldNum" sz="quarter" idx="10"/>
          </p:nvPr>
        </p:nvSpPr>
        <p:spPr>
          <a:xfrm>
            <a:off x="6886575" y="152400"/>
            <a:ext cx="1181100" cy="215900"/>
          </a:xfrm>
          <a:noFill/>
        </p:spPr>
        <p:txBody>
          <a:bodyPr/>
          <a:lstStyle/>
          <a:p>
            <a:fld id="{8E044E6C-5164-4346-9C91-EF44B751BDD9}" type="slidenum">
              <a:rPr lang="it-IT" smtClean="0">
                <a:latin typeface="Times New Roman" pitchFamily="18" charset="0"/>
                <a:ea typeface="ＭＳ Ｐゴシック" pitchFamily="34" charset="-128"/>
                <a:cs typeface="Times New Roman" pitchFamily="18" charset="0"/>
              </a:rPr>
              <a:pPr/>
              <a:t>15</a:t>
            </a:fld>
            <a:endParaRPr lang="it-IT" smtClean="0">
              <a:latin typeface="Times New Roman" pitchFamily="18" charset="0"/>
              <a:ea typeface="ＭＳ Ｐゴシック" pitchFamily="34" charset="-128"/>
              <a:cs typeface="Times New Roman" pitchFamily="18" charset="0"/>
            </a:endParaRPr>
          </a:p>
        </p:txBody>
      </p:sp>
      <p:pic>
        <p:nvPicPr>
          <p:cNvPr id="5" name="Picture 4"/>
          <p:cNvPicPr>
            <a:picLocks noChangeAspect="1" noChangeArrowheads="1"/>
          </p:cNvPicPr>
          <p:nvPr/>
        </p:nvPicPr>
        <p:blipFill>
          <a:blip r:embed="rId2" cstate="print"/>
          <a:srcRect/>
          <a:stretch>
            <a:fillRect/>
          </a:stretch>
        </p:blipFill>
        <p:spPr bwMode="auto">
          <a:xfrm>
            <a:off x="971600" y="3933056"/>
            <a:ext cx="6657975" cy="261754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err="1" smtClean="0">
                <a:latin typeface="Times New Roman" pitchFamily="18" charset="0"/>
                <a:cs typeface="Times New Roman" pitchFamily="18" charset="0"/>
              </a:rPr>
              <a:t>Yardstick</a:t>
            </a:r>
            <a:r>
              <a:rPr lang="fr-BE" dirty="0" smtClean="0">
                <a:latin typeface="Times New Roman" pitchFamily="18" charset="0"/>
                <a:cs typeface="Times New Roman" pitchFamily="18" charset="0"/>
              </a:rPr>
              <a:t> </a:t>
            </a:r>
            <a:r>
              <a:rPr lang="fr-BE" dirty="0" err="1" smtClean="0">
                <a:latin typeface="Times New Roman" pitchFamily="18" charset="0"/>
                <a:cs typeface="Times New Roman" pitchFamily="18" charset="0"/>
              </a:rPr>
              <a:t>Competition</a:t>
            </a:r>
            <a:endParaRPr lang="en-US" dirty="0">
              <a:latin typeface="Times New Roman" pitchFamily="18" charset="0"/>
              <a:cs typeface="Times New Roman" pitchFamily="18" charset="0"/>
            </a:endParaRPr>
          </a:p>
        </p:txBody>
      </p:sp>
      <p:sp>
        <p:nvSpPr>
          <p:cNvPr id="30723" name="Content Placeholder 2"/>
          <p:cNvSpPr>
            <a:spLocks noGrp="1"/>
          </p:cNvSpPr>
          <p:nvPr>
            <p:ph idx="1"/>
          </p:nvPr>
        </p:nvSpPr>
        <p:spPr>
          <a:xfrm>
            <a:off x="609600" y="765175"/>
            <a:ext cx="8229600" cy="5254625"/>
          </a:xfrm>
        </p:spPr>
        <p:txBody>
          <a:bodyPr/>
          <a:lstStyle/>
          <a:p>
            <a:r>
              <a:rPr lang="en-US" b="1" dirty="0" smtClean="0">
                <a:solidFill>
                  <a:srgbClr val="003F6E"/>
                </a:solidFill>
                <a:latin typeface="Times New Roman" pitchFamily="18" charset="0"/>
                <a:ea typeface="ＭＳ Ｐゴシック" pitchFamily="34" charset="-128"/>
                <a:cs typeface="Times New Roman" pitchFamily="18" charset="0"/>
              </a:rPr>
              <a:t>In practice</a:t>
            </a:r>
            <a:r>
              <a:rPr lang="en-US" dirty="0" smtClean="0">
                <a:latin typeface="Times New Roman" pitchFamily="18" charset="0"/>
                <a:ea typeface="ＭＳ Ｐゴシック" pitchFamily="34" charset="-128"/>
                <a:cs typeface="Times New Roman" pitchFamily="18" charset="0"/>
              </a:rPr>
              <a:t>, firms operate in </a:t>
            </a:r>
            <a:r>
              <a:rPr lang="en-US" b="1" dirty="0" smtClean="0">
                <a:solidFill>
                  <a:srgbClr val="003F6E"/>
                </a:solidFill>
                <a:latin typeface="Times New Roman" pitchFamily="18" charset="0"/>
                <a:ea typeface="ＭＳ Ｐゴシック" pitchFamily="34" charset="-128"/>
                <a:cs typeface="Times New Roman" pitchFamily="18" charset="0"/>
              </a:rPr>
              <a:t>different contexts </a:t>
            </a:r>
            <a:r>
              <a:rPr lang="en-US" dirty="0" smtClean="0">
                <a:latin typeface="Times New Roman" pitchFamily="18" charset="0"/>
                <a:ea typeface="ＭＳ Ｐゴシック" pitchFamily="34" charset="-128"/>
                <a:cs typeface="Times New Roman" pitchFamily="18" charset="0"/>
              </a:rPr>
              <a:t>(e.g., electricity distribution or water supply: environmental diversity → population density, climate, altitude), which generate different unit costs</a:t>
            </a:r>
          </a:p>
          <a:p>
            <a:r>
              <a:rPr lang="en-US" dirty="0" smtClean="0">
                <a:latin typeface="Times New Roman" pitchFamily="18" charset="0"/>
                <a:ea typeface="ＭＳ Ｐゴシック" pitchFamily="34" charset="-128"/>
                <a:cs typeface="Times New Roman" pitchFamily="18" charset="0"/>
              </a:rPr>
              <a:t>(Partial) </a:t>
            </a:r>
            <a:r>
              <a:rPr lang="en-US" b="1" dirty="0" smtClean="0">
                <a:solidFill>
                  <a:srgbClr val="003F6E"/>
                </a:solidFill>
                <a:latin typeface="Times New Roman" pitchFamily="18" charset="0"/>
                <a:ea typeface="ＭＳ Ｐゴシック" pitchFamily="34" charset="-128"/>
                <a:cs typeface="Times New Roman" pitchFamily="18" charset="0"/>
              </a:rPr>
              <a:t>solution</a:t>
            </a:r>
            <a:r>
              <a:rPr lang="en-US" dirty="0" smtClean="0">
                <a:latin typeface="Times New Roman" pitchFamily="18" charset="0"/>
                <a:ea typeface="ＭＳ Ｐゴシック" pitchFamily="34" charset="-128"/>
                <a:cs typeface="Times New Roman" pitchFamily="18" charset="0"/>
              </a:rPr>
              <a:t>: econometric/statistical methods to evaluate to what extent exogenous variables affect costs</a:t>
            </a:r>
          </a:p>
          <a:p>
            <a:endParaRPr lang="en-US" sz="2000" dirty="0" smtClean="0">
              <a:latin typeface="Times New Roman" pitchFamily="18" charset="0"/>
              <a:ea typeface="ＭＳ Ｐゴシック" pitchFamily="34" charset="-128"/>
              <a:cs typeface="Times New Roman" pitchFamily="18" charset="0"/>
            </a:endParaRPr>
          </a:p>
        </p:txBody>
      </p:sp>
      <p:sp>
        <p:nvSpPr>
          <p:cNvPr id="30724" name="Slide Number Placeholder 3"/>
          <p:cNvSpPr>
            <a:spLocks noGrp="1"/>
          </p:cNvSpPr>
          <p:nvPr>
            <p:ph type="sldNum" sz="quarter" idx="10"/>
          </p:nvPr>
        </p:nvSpPr>
        <p:spPr>
          <a:xfrm>
            <a:off x="6886575" y="152400"/>
            <a:ext cx="1181100" cy="215900"/>
          </a:xfrm>
          <a:noFill/>
        </p:spPr>
        <p:txBody>
          <a:bodyPr/>
          <a:lstStyle/>
          <a:p>
            <a:fld id="{81A6E9BF-ABF0-4361-A633-2926F0C1CF01}" type="slidenum">
              <a:rPr lang="it-IT" smtClean="0">
                <a:latin typeface="Times New Roman" pitchFamily="18" charset="0"/>
                <a:ea typeface="ＭＳ Ｐゴシック" pitchFamily="34" charset="-128"/>
                <a:cs typeface="Times New Roman" pitchFamily="18" charset="0"/>
              </a:rPr>
              <a:pPr/>
              <a:t>16</a:t>
            </a:fld>
            <a:endParaRPr lang="it-IT" smtClean="0">
              <a:latin typeface="Times New Roman" pitchFamily="18" charset="0"/>
              <a:ea typeface="ＭＳ Ｐゴシック" pitchFamily="34" charset="-128"/>
              <a:cs typeface="Times New Roman" pitchFamily="18" charset="0"/>
            </a:endParaRPr>
          </a:p>
        </p:txBody>
      </p:sp>
      <p:cxnSp>
        <p:nvCxnSpPr>
          <p:cNvPr id="5" name="Straight Arrow Connector 4"/>
          <p:cNvCxnSpPr>
            <a:cxnSpLocks noChangeShapeType="1"/>
          </p:cNvCxnSpPr>
          <p:nvPr/>
        </p:nvCxnSpPr>
        <p:spPr bwMode="auto">
          <a:xfrm>
            <a:off x="1619250" y="6453188"/>
            <a:ext cx="5715000" cy="1587"/>
          </a:xfrm>
          <a:prstGeom prst="straightConnector1">
            <a:avLst/>
          </a:prstGeom>
          <a:noFill/>
          <a:ln w="12700">
            <a:solidFill>
              <a:schemeClr val="accent1"/>
            </a:solidFill>
            <a:round/>
            <a:headEnd/>
            <a:tailEnd type="arrow" w="med" len="med"/>
          </a:ln>
          <a:effectLst>
            <a:outerShdw dist="25400" dir="5400000" algn="t" rotWithShape="0">
              <a:srgbClr val="808080">
                <a:alpha val="50000"/>
              </a:srgbClr>
            </a:outerShdw>
          </a:effectLst>
        </p:spPr>
      </p:cxnSp>
      <p:cxnSp>
        <p:nvCxnSpPr>
          <p:cNvPr id="6" name="Straight Arrow Connector 5"/>
          <p:cNvCxnSpPr>
            <a:cxnSpLocks noChangeShapeType="1"/>
          </p:cNvCxnSpPr>
          <p:nvPr/>
        </p:nvCxnSpPr>
        <p:spPr bwMode="auto">
          <a:xfrm rot="5400000" flipH="1" flipV="1">
            <a:off x="-473074" y="4371975"/>
            <a:ext cx="4191000" cy="3175"/>
          </a:xfrm>
          <a:prstGeom prst="straightConnector1">
            <a:avLst/>
          </a:prstGeom>
          <a:noFill/>
          <a:ln w="12700">
            <a:solidFill>
              <a:schemeClr val="accent1"/>
            </a:solidFill>
            <a:round/>
            <a:headEnd/>
            <a:tailEnd type="arrow" w="med" len="med"/>
          </a:ln>
          <a:effectLst>
            <a:outerShdw dist="25400" dir="5400000" algn="t" rotWithShape="0">
              <a:srgbClr val="808080">
                <a:alpha val="50000"/>
              </a:srgbClr>
            </a:outerShdw>
          </a:effectLst>
        </p:spPr>
      </p:cxnSp>
      <p:cxnSp>
        <p:nvCxnSpPr>
          <p:cNvPr id="7" name="Straight Connector 6"/>
          <p:cNvCxnSpPr>
            <a:cxnSpLocks noChangeShapeType="1"/>
          </p:cNvCxnSpPr>
          <p:nvPr/>
        </p:nvCxnSpPr>
        <p:spPr bwMode="auto">
          <a:xfrm>
            <a:off x="2384425" y="2886075"/>
            <a:ext cx="4495800" cy="1981200"/>
          </a:xfrm>
          <a:prstGeom prst="line">
            <a:avLst/>
          </a:prstGeom>
          <a:noFill/>
          <a:ln w="12700">
            <a:solidFill>
              <a:schemeClr val="accent1"/>
            </a:solidFill>
            <a:round/>
            <a:headEnd/>
            <a:tailEnd/>
          </a:ln>
          <a:effectLst>
            <a:outerShdw dist="25400" dir="5400000" algn="t" rotWithShape="0">
              <a:srgbClr val="808080">
                <a:alpha val="50000"/>
              </a:srgbClr>
            </a:outerShdw>
          </a:effectLst>
        </p:spPr>
      </p:cxnSp>
      <p:sp>
        <p:nvSpPr>
          <p:cNvPr id="9" name="Oval 8"/>
          <p:cNvSpPr/>
          <p:nvPr/>
        </p:nvSpPr>
        <p:spPr>
          <a:xfrm>
            <a:off x="2689225" y="26574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10" name="Oval 9"/>
          <p:cNvSpPr/>
          <p:nvPr/>
        </p:nvSpPr>
        <p:spPr>
          <a:xfrm>
            <a:off x="2819400" y="2590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11" name="Oval 10"/>
          <p:cNvSpPr/>
          <p:nvPr/>
        </p:nvSpPr>
        <p:spPr>
          <a:xfrm>
            <a:off x="3451225" y="31146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12" name="Oval 11"/>
          <p:cNvSpPr/>
          <p:nvPr/>
        </p:nvSpPr>
        <p:spPr>
          <a:xfrm>
            <a:off x="3756025" y="27336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13" name="Oval 12"/>
          <p:cNvSpPr/>
          <p:nvPr/>
        </p:nvSpPr>
        <p:spPr>
          <a:xfrm>
            <a:off x="3451225" y="3724275"/>
            <a:ext cx="152400" cy="152400"/>
          </a:xfrm>
          <a:prstGeom prst="ellipse">
            <a:avLst/>
          </a:prstGeom>
          <a:solidFill>
            <a:schemeClr val="accent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dirty="0">
              <a:solidFill>
                <a:schemeClr val="accent2"/>
              </a:solidFill>
            </a:endParaRPr>
          </a:p>
        </p:txBody>
      </p:sp>
      <p:sp>
        <p:nvSpPr>
          <p:cNvPr id="14" name="Oval 13"/>
          <p:cNvSpPr/>
          <p:nvPr/>
        </p:nvSpPr>
        <p:spPr>
          <a:xfrm>
            <a:off x="4137025" y="33432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15" name="Oval 14"/>
          <p:cNvSpPr/>
          <p:nvPr/>
        </p:nvSpPr>
        <p:spPr>
          <a:xfrm>
            <a:off x="4594225" y="39528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16" name="Oval 15"/>
          <p:cNvSpPr/>
          <p:nvPr/>
        </p:nvSpPr>
        <p:spPr>
          <a:xfrm>
            <a:off x="2994025" y="38766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17" name="Oval 16"/>
          <p:cNvSpPr/>
          <p:nvPr/>
        </p:nvSpPr>
        <p:spPr>
          <a:xfrm>
            <a:off x="5127625" y="36480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18" name="Oval 17"/>
          <p:cNvSpPr/>
          <p:nvPr/>
        </p:nvSpPr>
        <p:spPr>
          <a:xfrm>
            <a:off x="5356225" y="38766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19" name="Oval 18"/>
          <p:cNvSpPr/>
          <p:nvPr/>
        </p:nvSpPr>
        <p:spPr>
          <a:xfrm>
            <a:off x="6423025" y="4257675"/>
            <a:ext cx="152400" cy="1524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20" name="Oval 19"/>
          <p:cNvSpPr/>
          <p:nvPr/>
        </p:nvSpPr>
        <p:spPr>
          <a:xfrm>
            <a:off x="5410200" y="4114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21" name="Oval 20"/>
          <p:cNvSpPr/>
          <p:nvPr/>
        </p:nvSpPr>
        <p:spPr>
          <a:xfrm>
            <a:off x="5737225" y="44862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22" name="Oval 21"/>
          <p:cNvSpPr/>
          <p:nvPr/>
        </p:nvSpPr>
        <p:spPr>
          <a:xfrm>
            <a:off x="6575425" y="48672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30743" name="TextBox 28"/>
          <p:cNvSpPr txBox="1">
            <a:spLocks noChangeArrowheads="1"/>
          </p:cNvSpPr>
          <p:nvPr/>
        </p:nvSpPr>
        <p:spPr bwMode="auto">
          <a:xfrm>
            <a:off x="323850" y="2492375"/>
            <a:ext cx="1371600" cy="708025"/>
          </a:xfrm>
          <a:prstGeom prst="rect">
            <a:avLst/>
          </a:prstGeom>
          <a:noFill/>
          <a:ln w="9525">
            <a:noFill/>
            <a:miter lim="800000"/>
            <a:headEnd/>
            <a:tailEnd/>
          </a:ln>
        </p:spPr>
        <p:txBody>
          <a:bodyPr>
            <a:spAutoFit/>
          </a:bodyPr>
          <a:lstStyle/>
          <a:p>
            <a:r>
              <a:rPr lang="fr-BE" sz="2000">
                <a:latin typeface="Times New Roman" pitchFamily="18" charset="0"/>
                <a:cs typeface="Times New Roman" pitchFamily="18" charset="0"/>
              </a:rPr>
              <a:t>Average cost</a:t>
            </a:r>
            <a:endParaRPr lang="en-US" sz="2000">
              <a:latin typeface="Times New Roman" pitchFamily="18" charset="0"/>
              <a:cs typeface="Times New Roman" pitchFamily="18" charset="0"/>
            </a:endParaRPr>
          </a:p>
        </p:txBody>
      </p:sp>
      <p:sp>
        <p:nvSpPr>
          <p:cNvPr id="30744" name="TextBox 29"/>
          <p:cNvSpPr txBox="1">
            <a:spLocks noChangeArrowheads="1"/>
          </p:cNvSpPr>
          <p:nvPr/>
        </p:nvSpPr>
        <p:spPr bwMode="auto">
          <a:xfrm>
            <a:off x="6804025" y="5876925"/>
            <a:ext cx="2160588" cy="400050"/>
          </a:xfrm>
          <a:prstGeom prst="rect">
            <a:avLst/>
          </a:prstGeom>
          <a:noFill/>
          <a:ln w="9525">
            <a:noFill/>
            <a:miter lim="800000"/>
            <a:headEnd/>
            <a:tailEnd/>
          </a:ln>
        </p:spPr>
        <p:txBody>
          <a:bodyPr>
            <a:spAutoFit/>
          </a:bodyPr>
          <a:lstStyle/>
          <a:p>
            <a:r>
              <a:rPr lang="en-US" sz="2000">
                <a:latin typeface="Times New Roman" pitchFamily="18" charset="0"/>
                <a:cs typeface="Times New Roman" pitchFamily="18" charset="0"/>
              </a:rPr>
              <a:t>Inhabitants/km</a:t>
            </a:r>
            <a:r>
              <a:rPr lang="en-US" sz="2000" baseline="30000">
                <a:latin typeface="Times New Roman" pitchFamily="18" charset="0"/>
                <a:cs typeface="Times New Roman" pitchFamily="18" charset="0"/>
              </a:rPr>
              <a:t>2</a:t>
            </a:r>
          </a:p>
        </p:txBody>
      </p:sp>
      <p:sp>
        <p:nvSpPr>
          <p:cNvPr id="25" name="Oval 24"/>
          <p:cNvSpPr/>
          <p:nvPr/>
        </p:nvSpPr>
        <p:spPr>
          <a:xfrm>
            <a:off x="4594225" y="288607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
        <p:nvSpPr>
          <p:cNvPr id="30746" name="TextBox 31"/>
          <p:cNvSpPr txBox="1">
            <a:spLocks noChangeArrowheads="1"/>
          </p:cNvSpPr>
          <p:nvPr/>
        </p:nvSpPr>
        <p:spPr bwMode="auto">
          <a:xfrm>
            <a:off x="6477000" y="3861048"/>
            <a:ext cx="2667000" cy="400050"/>
          </a:xfrm>
          <a:prstGeom prst="rect">
            <a:avLst/>
          </a:prstGeom>
          <a:noFill/>
          <a:ln w="9525">
            <a:noFill/>
            <a:miter lim="800000"/>
            <a:headEnd/>
            <a:tailEnd/>
          </a:ln>
        </p:spPr>
        <p:txBody>
          <a:bodyPr>
            <a:spAutoFit/>
          </a:bodyPr>
          <a:lstStyle/>
          <a:p>
            <a:r>
              <a:rPr lang="en-US" sz="2000" dirty="0">
                <a:latin typeface="Times New Roman" pitchFamily="18" charset="0"/>
                <a:cs typeface="Times New Roman" pitchFamily="18" charset="0"/>
              </a:rPr>
              <a:t>K: inefficient</a:t>
            </a:r>
          </a:p>
        </p:txBody>
      </p:sp>
      <p:sp>
        <p:nvSpPr>
          <p:cNvPr id="30747" name="TextBox 32"/>
          <p:cNvSpPr txBox="1">
            <a:spLocks noChangeArrowheads="1"/>
          </p:cNvSpPr>
          <p:nvPr/>
        </p:nvSpPr>
        <p:spPr bwMode="auto">
          <a:xfrm>
            <a:off x="2555776" y="3429000"/>
            <a:ext cx="2286000" cy="400050"/>
          </a:xfrm>
          <a:prstGeom prst="rect">
            <a:avLst/>
          </a:prstGeom>
          <a:noFill/>
          <a:ln w="9525">
            <a:noFill/>
            <a:miter lim="800000"/>
            <a:headEnd/>
            <a:tailEnd/>
          </a:ln>
        </p:spPr>
        <p:txBody>
          <a:bodyPr>
            <a:spAutoFit/>
          </a:bodyPr>
          <a:lstStyle/>
          <a:p>
            <a:r>
              <a:rPr lang="en-US" sz="2000" dirty="0">
                <a:latin typeface="Times New Roman" pitchFamily="18" charset="0"/>
                <a:cs typeface="Times New Roman" pitchFamily="18" charset="0"/>
              </a:rPr>
              <a:t>H: efficient</a:t>
            </a:r>
          </a:p>
        </p:txBody>
      </p:sp>
      <p:sp>
        <p:nvSpPr>
          <p:cNvPr id="30" name="Oval 29"/>
          <p:cNvSpPr/>
          <p:nvPr/>
        </p:nvSpPr>
        <p:spPr>
          <a:xfrm>
            <a:off x="3433763" y="4394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err="1" smtClean="0">
                <a:latin typeface="Times New Roman" pitchFamily="18" charset="0"/>
                <a:cs typeface="Times New Roman" pitchFamily="18" charset="0"/>
              </a:rPr>
              <a:t>Yardstick</a:t>
            </a:r>
            <a:r>
              <a:rPr lang="fr-BE" dirty="0" smtClean="0">
                <a:latin typeface="Times New Roman" pitchFamily="18" charset="0"/>
                <a:cs typeface="Times New Roman" pitchFamily="18" charset="0"/>
              </a:rPr>
              <a:t> </a:t>
            </a:r>
            <a:r>
              <a:rPr lang="fr-BE" dirty="0" err="1" smtClean="0">
                <a:latin typeface="Times New Roman" pitchFamily="18" charset="0"/>
                <a:cs typeface="Times New Roman" pitchFamily="18" charset="0"/>
              </a:rPr>
              <a:t>Competition</a:t>
            </a:r>
            <a:endParaRPr lang="en-US" dirty="0">
              <a:latin typeface="Times New Roman" pitchFamily="18" charset="0"/>
              <a:cs typeface="Times New Roman" pitchFamily="18" charset="0"/>
            </a:endParaRPr>
          </a:p>
        </p:txBody>
      </p:sp>
      <p:sp>
        <p:nvSpPr>
          <p:cNvPr id="31747" name="Content Placeholder 2"/>
          <p:cNvSpPr>
            <a:spLocks noGrp="1"/>
          </p:cNvSpPr>
          <p:nvPr>
            <p:ph idx="1"/>
          </p:nvPr>
        </p:nvSpPr>
        <p:spPr>
          <a:xfrm>
            <a:off x="611560" y="908720"/>
            <a:ext cx="8229600" cy="4953000"/>
          </a:xfrm>
        </p:spPr>
        <p:txBody>
          <a:bodyPr/>
          <a:lstStyle/>
          <a:p>
            <a:pPr marL="273050" lvl="1" indent="-273050">
              <a:spcBef>
                <a:spcPts val="575"/>
              </a:spcBef>
              <a:buClr>
                <a:schemeClr val="accent1"/>
              </a:buClr>
              <a:buNone/>
            </a:pPr>
            <a:r>
              <a:rPr lang="en-US" sz="2000" dirty="0" smtClean="0">
                <a:latin typeface="Times New Roman" pitchFamily="18" charset="0"/>
                <a:ea typeface="ＭＳ Ｐゴシック" pitchFamily="34" charset="-128"/>
                <a:cs typeface="Times New Roman" pitchFamily="18" charset="0"/>
              </a:rPr>
              <a:t>Implementation problems:</a:t>
            </a:r>
          </a:p>
          <a:p>
            <a:pPr marL="273050" lvl="1" indent="-273050">
              <a:spcBef>
                <a:spcPts val="575"/>
              </a:spcBef>
              <a:buClr>
                <a:schemeClr val="accent1"/>
              </a:buClr>
              <a:buNone/>
            </a:pPr>
            <a:r>
              <a:rPr lang="en-US" sz="2000" dirty="0" smtClean="0">
                <a:latin typeface="Times New Roman" pitchFamily="18" charset="0"/>
                <a:ea typeface="ＭＳ Ｐゴシック" pitchFamily="34" charset="-128"/>
                <a:cs typeface="Times New Roman" pitchFamily="18" charset="0"/>
              </a:rPr>
              <a:t>	a) Inefficiency can be due to </a:t>
            </a:r>
            <a:r>
              <a:rPr lang="en-US" sz="2000" b="1" dirty="0" smtClean="0">
                <a:solidFill>
                  <a:srgbClr val="003F6E"/>
                </a:solidFill>
                <a:latin typeface="Times New Roman" pitchFamily="18" charset="0"/>
                <a:ea typeface="ＭＳ Ｐゴシック" pitchFamily="34" charset="-128"/>
                <a:cs typeface="Times New Roman" pitchFamily="18" charset="0"/>
              </a:rPr>
              <a:t>unobserved variables</a:t>
            </a:r>
          </a:p>
          <a:p>
            <a:pPr>
              <a:buNone/>
            </a:pPr>
            <a:r>
              <a:rPr lang="en-US" sz="2000" dirty="0" smtClean="0">
                <a:latin typeface="Times New Roman" pitchFamily="18" charset="0"/>
                <a:ea typeface="ＭＳ Ｐゴシック" pitchFamily="34" charset="-128"/>
                <a:cs typeface="Times New Roman" pitchFamily="18" charset="0"/>
              </a:rPr>
              <a:t>	b) what to do with inefficient firms that do not manage to reach the yardstick? </a:t>
            </a:r>
          </a:p>
          <a:p>
            <a:pPr>
              <a:buNone/>
            </a:pPr>
            <a:endParaRPr lang="en-US" sz="2000" dirty="0" smtClean="0">
              <a:latin typeface="Times New Roman" pitchFamily="18" charset="0"/>
              <a:ea typeface="ＭＳ Ｐゴシック" pitchFamily="34" charset="-128"/>
              <a:cs typeface="Times New Roman" pitchFamily="18" charset="0"/>
            </a:endParaRPr>
          </a:p>
          <a:p>
            <a:pPr>
              <a:buNone/>
            </a:pPr>
            <a:endParaRPr lang="en-US" sz="2000" dirty="0" smtClean="0">
              <a:latin typeface="Times New Roman" pitchFamily="18" charset="0"/>
              <a:ea typeface="ＭＳ Ｐゴシック" pitchFamily="34" charset="-128"/>
              <a:cs typeface="Times New Roman" pitchFamily="18" charset="0"/>
            </a:endParaRPr>
          </a:p>
          <a:p>
            <a:endParaRPr lang="en-US" sz="2000" dirty="0" smtClean="0">
              <a:latin typeface="Times New Roman" pitchFamily="18" charset="0"/>
              <a:ea typeface="ＭＳ Ｐゴシック" pitchFamily="34" charset="-128"/>
              <a:cs typeface="Times New Roman" pitchFamily="18" charset="0"/>
            </a:endParaRPr>
          </a:p>
          <a:p>
            <a:pPr>
              <a:buNone/>
            </a:pPr>
            <a:r>
              <a:rPr lang="en-US" sz="2000" dirty="0" smtClean="0">
                <a:latin typeface="Times New Roman" pitchFamily="18" charset="0"/>
                <a:ea typeface="ＭＳ Ｐゴシック" pitchFamily="34" charset="-128"/>
                <a:cs typeface="Times New Roman" pitchFamily="18" charset="0"/>
              </a:rPr>
              <a:t>	To sum up, yardstick regulation introduces an </a:t>
            </a:r>
            <a:r>
              <a:rPr lang="en-US" sz="2000" b="1" dirty="0" smtClean="0">
                <a:solidFill>
                  <a:srgbClr val="003F6E"/>
                </a:solidFill>
                <a:latin typeface="Times New Roman" pitchFamily="18" charset="0"/>
                <a:ea typeface="ＭＳ Ｐゴシック" pitchFamily="34" charset="-128"/>
                <a:cs typeface="Times New Roman" pitchFamily="18" charset="0"/>
              </a:rPr>
              <a:t>indirect form of competition, </a:t>
            </a:r>
            <a:r>
              <a:rPr lang="en-US" sz="2000" dirty="0" smtClean="0">
                <a:latin typeface="Times New Roman" pitchFamily="18" charset="0"/>
                <a:ea typeface="ＭＳ Ｐゴシック" pitchFamily="34" charset="-128"/>
                <a:cs typeface="Times New Roman" pitchFamily="18" charset="0"/>
              </a:rPr>
              <a:t>but its implementation is far from being trivial. </a:t>
            </a:r>
            <a:r>
              <a:rPr lang="en-US" sz="2000" b="1" dirty="0" smtClean="0">
                <a:solidFill>
                  <a:srgbClr val="003F6E"/>
                </a:solidFill>
                <a:latin typeface="Times New Roman" pitchFamily="18" charset="0"/>
                <a:ea typeface="ＭＳ Ｐゴシック" pitchFamily="34" charset="-128"/>
                <a:cs typeface="Times New Roman" pitchFamily="18" charset="0"/>
              </a:rPr>
              <a:t>In practice</a:t>
            </a:r>
            <a:r>
              <a:rPr lang="en-US" sz="2000" dirty="0" smtClean="0">
                <a:latin typeface="Times New Roman" pitchFamily="18" charset="0"/>
                <a:ea typeface="ＭＳ Ｐゴシック" pitchFamily="34" charset="-128"/>
                <a:cs typeface="Times New Roman" pitchFamily="18" charset="0"/>
              </a:rPr>
              <a:t>, regulators rarely use it in its “pure “ form.  At maximum, they use its logic when they build comparative measures relatively to some cost categories and use them to retrieve information within other regulatory mechanisms (e.g., Service distribution is usually regulated through Price Cap but initial costs of the local monopolistic utilities are computed  adopting a “yardstick” spirit).</a:t>
            </a:r>
          </a:p>
          <a:p>
            <a:endParaRPr lang="en-US" sz="2000" dirty="0" smtClean="0">
              <a:ea typeface="ＭＳ Ｐゴシック" pitchFamily="34" charset="-128"/>
            </a:endParaRPr>
          </a:p>
          <a:p>
            <a:pPr>
              <a:buNone/>
            </a:pPr>
            <a:endParaRPr lang="en-US" sz="2000" dirty="0" smtClean="0">
              <a:latin typeface="Times New Roman" pitchFamily="18" charset="0"/>
              <a:ea typeface="ＭＳ Ｐゴシック" pitchFamily="34" charset="-128"/>
              <a:cs typeface="Times New Roman" pitchFamily="18" charset="0"/>
            </a:endParaRPr>
          </a:p>
        </p:txBody>
      </p:sp>
      <p:sp>
        <p:nvSpPr>
          <p:cNvPr id="31748" name="Slide Number Placeholder 3"/>
          <p:cNvSpPr>
            <a:spLocks noGrp="1"/>
          </p:cNvSpPr>
          <p:nvPr>
            <p:ph type="sldNum" sz="quarter" idx="10"/>
          </p:nvPr>
        </p:nvSpPr>
        <p:spPr>
          <a:xfrm>
            <a:off x="6886575" y="152400"/>
            <a:ext cx="1181100" cy="215900"/>
          </a:xfrm>
          <a:noFill/>
        </p:spPr>
        <p:txBody>
          <a:bodyPr/>
          <a:lstStyle/>
          <a:p>
            <a:fld id="{026C080A-A5C3-4884-85C7-16B24830B381}" type="slidenum">
              <a:rPr lang="it-IT" smtClean="0">
                <a:latin typeface="Times New Roman" pitchFamily="18" charset="0"/>
                <a:ea typeface="ＭＳ Ｐゴシック" pitchFamily="34" charset="-128"/>
                <a:cs typeface="Times New Roman" pitchFamily="18" charset="0"/>
              </a:rPr>
              <a:pPr/>
              <a:t>17</a:t>
            </a:fld>
            <a:endParaRPr lang="it-IT" smtClean="0">
              <a:latin typeface="Times New Roman" pitchFamily="18" charset="0"/>
              <a:ea typeface="ＭＳ Ｐゴシック" pitchFamily="34" charset="-128"/>
              <a:cs typeface="Times New Roman" pitchFamily="18" charset="0"/>
            </a:endParaRPr>
          </a:p>
        </p:txBody>
      </p:sp>
      <p:sp>
        <p:nvSpPr>
          <p:cNvPr id="5" name="Freccia in giù 4"/>
          <p:cNvSpPr/>
          <p:nvPr/>
        </p:nvSpPr>
        <p:spPr bwMode="auto">
          <a:xfrm>
            <a:off x="4067944" y="2132856"/>
            <a:ext cx="864096" cy="1080120"/>
          </a:xfrm>
          <a:prstGeom prst="downArrow">
            <a:avLst>
              <a:gd name="adj1" fmla="val 50000"/>
              <a:gd name="adj2" fmla="val 57581"/>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err="1" smtClean="0">
                <a:latin typeface="Times New Roman" pitchFamily="18" charset="0"/>
                <a:cs typeface="Times New Roman" pitchFamily="18" charset="0"/>
              </a:rPr>
              <a:t>Yardstick</a:t>
            </a:r>
            <a:r>
              <a:rPr lang="fr-BE" dirty="0" smtClean="0">
                <a:latin typeface="Times New Roman" pitchFamily="18" charset="0"/>
                <a:cs typeface="Times New Roman" pitchFamily="18" charset="0"/>
              </a:rPr>
              <a:t> </a:t>
            </a:r>
            <a:r>
              <a:rPr lang="fr-BE" dirty="0" err="1" smtClean="0">
                <a:latin typeface="Times New Roman" pitchFamily="18" charset="0"/>
                <a:cs typeface="Times New Roman" pitchFamily="18" charset="0"/>
              </a:rPr>
              <a:t>Competition</a:t>
            </a:r>
            <a:endParaRPr lang="en-US" dirty="0">
              <a:latin typeface="Times New Roman" pitchFamily="18" charset="0"/>
              <a:cs typeface="Times New Roman" pitchFamily="18" charset="0"/>
            </a:endParaRPr>
          </a:p>
        </p:txBody>
      </p:sp>
      <p:sp>
        <p:nvSpPr>
          <p:cNvPr id="32771" name="Content Placeholder 2"/>
          <p:cNvSpPr>
            <a:spLocks noGrp="1"/>
          </p:cNvSpPr>
          <p:nvPr>
            <p:ph idx="1"/>
          </p:nvPr>
        </p:nvSpPr>
        <p:spPr/>
        <p:txBody>
          <a:bodyPr/>
          <a:lstStyle/>
          <a:p>
            <a:pPr eaLnBrk="1" hangingPunct="1">
              <a:buFontTx/>
              <a:buNone/>
            </a:pPr>
            <a:r>
              <a:rPr lang="en-GB" sz="2000" b="1" dirty="0" smtClean="0">
                <a:solidFill>
                  <a:srgbClr val="003F6E"/>
                </a:solidFill>
                <a:latin typeface="Times New Roman" pitchFamily="18" charset="0"/>
                <a:ea typeface="ＭＳ Ｐゴシック" pitchFamily="34" charset="-128"/>
                <a:cs typeface="Times New Roman" pitchFamily="18" charset="0"/>
              </a:rPr>
              <a:t>Effects (analogous to Price cap):</a:t>
            </a:r>
          </a:p>
          <a:p>
            <a:pPr eaLnBrk="1" hangingPunct="1"/>
            <a:endParaRPr lang="en-GB" sz="2000" dirty="0" smtClean="0">
              <a:latin typeface="Times New Roman" pitchFamily="18" charset="0"/>
              <a:ea typeface="ＭＳ Ｐゴシック" pitchFamily="34" charset="-128"/>
              <a:cs typeface="Times New Roman" pitchFamily="18" charset="0"/>
            </a:endParaRPr>
          </a:p>
          <a:p>
            <a:pPr eaLnBrk="1" hangingPunct="1"/>
            <a:r>
              <a:rPr lang="en-GB" sz="2000" dirty="0" smtClean="0">
                <a:latin typeface="Times New Roman" pitchFamily="18" charset="0"/>
                <a:ea typeface="ＭＳ Ｐゴシック" pitchFamily="34" charset="-128"/>
                <a:cs typeface="Times New Roman" pitchFamily="18" charset="0"/>
              </a:rPr>
              <a:t>Possible </a:t>
            </a:r>
            <a:r>
              <a:rPr lang="en-GB" sz="2000" b="1" dirty="0" smtClean="0">
                <a:solidFill>
                  <a:srgbClr val="003F6E"/>
                </a:solidFill>
                <a:latin typeface="Times New Roman" pitchFamily="18" charset="0"/>
                <a:ea typeface="ＭＳ Ｐゴシック" pitchFamily="34" charset="-128"/>
                <a:cs typeface="Times New Roman" pitchFamily="18" charset="0"/>
              </a:rPr>
              <a:t>allocative inefficiency </a:t>
            </a:r>
          </a:p>
          <a:p>
            <a:pPr lvl="1" eaLnBrk="1" hangingPunct="1"/>
            <a:r>
              <a:rPr lang="en-GB" sz="2000" dirty="0" smtClean="0">
                <a:latin typeface="Times New Roman" pitchFamily="18" charset="0"/>
                <a:ea typeface="ＭＳ Ｐゴシック" pitchFamily="34" charset="-128"/>
                <a:cs typeface="Times New Roman" pitchFamily="18" charset="0"/>
              </a:rPr>
              <a:t>Costs of the regulated firm can be different from the price calculated on costs estimated on a sample of firms (but again as in price cap, the level of tariffs should decrease over time).</a:t>
            </a:r>
          </a:p>
          <a:p>
            <a:pPr eaLnBrk="1" hangingPunct="1"/>
            <a:endParaRPr lang="en-GB" sz="2000" dirty="0" smtClean="0">
              <a:latin typeface="Times New Roman" pitchFamily="18" charset="0"/>
              <a:ea typeface="ＭＳ Ｐゴシック" pitchFamily="34" charset="-128"/>
              <a:cs typeface="Times New Roman" pitchFamily="18" charset="0"/>
            </a:endParaRPr>
          </a:p>
          <a:p>
            <a:pPr eaLnBrk="1" hangingPunct="1"/>
            <a:r>
              <a:rPr lang="en-GB" sz="2000" b="1" dirty="0" smtClean="0">
                <a:solidFill>
                  <a:srgbClr val="003F6E"/>
                </a:solidFill>
                <a:latin typeface="Times New Roman" pitchFamily="18" charset="0"/>
                <a:ea typeface="ＭＳ Ｐゴシック" pitchFamily="34" charset="-128"/>
                <a:cs typeface="Times New Roman" pitchFamily="18" charset="0"/>
              </a:rPr>
              <a:t>Productive efficiency</a:t>
            </a:r>
          </a:p>
          <a:p>
            <a:pPr lvl="1" eaLnBrk="1" hangingPunct="1"/>
            <a:r>
              <a:rPr lang="en-GB" sz="2000" dirty="0" smtClean="0">
                <a:latin typeface="Times New Roman" pitchFamily="18" charset="0"/>
                <a:ea typeface="ＭＳ Ｐゴシック" pitchFamily="34" charset="-128"/>
                <a:cs typeface="Times New Roman" pitchFamily="18" charset="0"/>
              </a:rPr>
              <a:t>The firm benefits (temporarily) from cost reduction</a:t>
            </a:r>
          </a:p>
          <a:p>
            <a:pPr lvl="1" eaLnBrk="1" hangingPunct="1"/>
            <a:r>
              <a:rPr lang="en-GB" sz="2000" dirty="0" smtClean="0">
                <a:latin typeface="Times New Roman" pitchFamily="18" charset="0"/>
                <a:ea typeface="ＭＳ Ｐゴシック" pitchFamily="34" charset="-128"/>
                <a:cs typeface="Times New Roman" pitchFamily="18" charset="0"/>
              </a:rPr>
              <a:t>During price revision, productivity gains enter average costs valuation and, hence, in the definition of the new price → producers’ surplus extraction</a:t>
            </a:r>
            <a:endParaRPr lang="en-US" sz="2000" dirty="0" smtClean="0">
              <a:latin typeface="Times New Roman" pitchFamily="18" charset="0"/>
              <a:ea typeface="ＭＳ Ｐゴシック" pitchFamily="34" charset="-128"/>
              <a:cs typeface="Times New Roman" pitchFamily="18" charset="0"/>
            </a:endParaRPr>
          </a:p>
        </p:txBody>
      </p:sp>
      <p:sp>
        <p:nvSpPr>
          <p:cNvPr id="32772" name="Slide Number Placeholder 3"/>
          <p:cNvSpPr>
            <a:spLocks noGrp="1"/>
          </p:cNvSpPr>
          <p:nvPr>
            <p:ph type="sldNum" sz="quarter" idx="10"/>
          </p:nvPr>
        </p:nvSpPr>
        <p:spPr>
          <a:xfrm>
            <a:off x="6886575" y="152400"/>
            <a:ext cx="1181100" cy="215900"/>
          </a:xfrm>
          <a:noFill/>
        </p:spPr>
        <p:txBody>
          <a:bodyPr/>
          <a:lstStyle/>
          <a:p>
            <a:fld id="{20A8B71F-F8B1-4C2A-8B8D-6F9E62C8582D}" type="slidenum">
              <a:rPr lang="it-IT" smtClean="0">
                <a:latin typeface="Times New Roman" pitchFamily="18" charset="0"/>
                <a:ea typeface="ＭＳ Ｐゴシック" pitchFamily="34" charset="-128"/>
                <a:cs typeface="Times New Roman" pitchFamily="18" charset="0"/>
              </a:rPr>
              <a:pPr/>
              <a:t>18</a:t>
            </a:fld>
            <a:endParaRPr lang="it-IT" smtClean="0">
              <a:latin typeface="Times New Roman" pitchFamily="18" charset="0"/>
              <a:ea typeface="ＭＳ Ｐゴシック" pitchFamily="34" charset="-128"/>
              <a:cs typeface="Times New Roman"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323528" y="1124744"/>
            <a:ext cx="8229600" cy="4953000"/>
          </a:xfrm>
        </p:spPr>
        <p:txBody>
          <a:bodyPr/>
          <a:lstStyle/>
          <a:p>
            <a:pPr>
              <a:buNone/>
            </a:pPr>
            <a:r>
              <a:rPr lang="en-US" sz="2000" dirty="0" smtClean="0"/>
              <a:t>Cabral, Introduction to Industrial Organization, [I edition, 2000: chapters 5.2, 5.3; II edition, 2018. chapter 5.6].</a:t>
            </a:r>
          </a:p>
          <a:p>
            <a:pPr>
              <a:buNone/>
            </a:pPr>
            <a:endParaRPr lang="en-US" sz="2000" dirty="0" smtClean="0"/>
          </a:p>
          <a:p>
            <a:pPr>
              <a:buNone/>
            </a:pPr>
            <a:r>
              <a:rPr lang="en-US" sz="2000" dirty="0" smtClean="0"/>
              <a:t>Further reading: </a:t>
            </a:r>
          </a:p>
          <a:p>
            <a:pPr>
              <a:buNone/>
            </a:pPr>
            <a:endParaRPr lang="en-US" sz="2000" dirty="0" smtClean="0"/>
          </a:p>
          <a:p>
            <a:pPr>
              <a:buNone/>
            </a:pPr>
            <a:r>
              <a:rPr lang="en-US" sz="2000" dirty="0" err="1" smtClean="0"/>
              <a:t>Joskow</a:t>
            </a:r>
            <a:r>
              <a:rPr lang="en-US" sz="2000" dirty="0" smtClean="0"/>
              <a:t>, P.L., 2006, The regulation of natural monopolies (Selected parts, free available in Internet: just google the title and author of the article).</a:t>
            </a:r>
          </a:p>
          <a:p>
            <a:pPr>
              <a:buNone/>
            </a:pPr>
            <a:r>
              <a:rPr lang="en-US" sz="2000" dirty="0" err="1" smtClean="0"/>
              <a:t>Brautigam</a:t>
            </a:r>
            <a:r>
              <a:rPr lang="en-US" sz="2000" dirty="0" smtClean="0"/>
              <a:t>, Optimal policies for natural monopolies, in </a:t>
            </a:r>
            <a:r>
              <a:rPr lang="en-US" sz="2000" dirty="0" err="1" smtClean="0"/>
              <a:t>Schmalensee</a:t>
            </a:r>
            <a:r>
              <a:rPr lang="en-US" sz="2000" dirty="0" smtClean="0"/>
              <a:t> R., </a:t>
            </a:r>
            <a:r>
              <a:rPr lang="en-US" sz="2000" dirty="0" err="1" smtClean="0"/>
              <a:t>Willig</a:t>
            </a:r>
            <a:r>
              <a:rPr lang="en-US" sz="2000" dirty="0" smtClean="0"/>
              <a:t> R. D. (a </a:t>
            </a:r>
            <a:r>
              <a:rPr lang="en-US" sz="2000" dirty="0" err="1" smtClean="0"/>
              <a:t>cura</a:t>
            </a:r>
            <a:r>
              <a:rPr lang="en-US" sz="2000" dirty="0" smtClean="0"/>
              <a:t> di), Handbook of industrial organization, vol. II, North Holland, Amsterdam, pp. 1289–1346 (Selected parts, </a:t>
            </a:r>
            <a:r>
              <a:rPr lang="it-IT" sz="2000" dirty="0" err="1" smtClean="0"/>
              <a:t>paper</a:t>
            </a:r>
            <a:r>
              <a:rPr lang="it-IT" sz="2000" dirty="0" smtClean="0"/>
              <a:t> in the Great classics folder)</a:t>
            </a:r>
            <a:endParaRPr lang="en-US" sz="2000"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19</a:t>
            </a:fld>
            <a:endParaRPr lang="it-IT"/>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79512" y="620688"/>
            <a:ext cx="8712968" cy="4953000"/>
          </a:xfrm>
        </p:spPr>
        <p:txBody>
          <a:bodyPr/>
          <a:lstStyle/>
          <a:p>
            <a:pPr>
              <a:buNone/>
            </a:pPr>
            <a:r>
              <a:rPr lang="en-US" sz="3600" b="1" kern="1200" dirty="0" smtClean="0">
                <a:solidFill>
                  <a:srgbClr val="C00000"/>
                </a:solidFill>
                <a:ea typeface="ＭＳ Ｐゴシック" pitchFamily="34" charset="-128"/>
                <a:cs typeface="+mn-cs"/>
              </a:rPr>
              <a:t>Regulation of tariff dynamics in practice</a:t>
            </a:r>
          </a:p>
          <a:p>
            <a:pPr>
              <a:buNone/>
            </a:pPr>
            <a:endParaRPr lang="en-US" sz="2400" kern="1200" dirty="0" smtClean="0">
              <a:ea typeface="ＭＳ Ｐゴシック" pitchFamily="34" charset="-128"/>
              <a:cs typeface="+mn-cs"/>
            </a:endParaRPr>
          </a:p>
          <a:p>
            <a:pPr>
              <a:buNone/>
            </a:pPr>
            <a:endParaRPr lang="en-US" sz="2400" kern="1200" dirty="0" smtClean="0">
              <a:ea typeface="ＭＳ Ｐゴシック" pitchFamily="34" charset="-128"/>
              <a:cs typeface="+mn-cs"/>
            </a:endParaRPr>
          </a:p>
          <a:p>
            <a:pPr marL="742950" lvl="2" indent="-342900">
              <a:buClrTx/>
            </a:pPr>
            <a:r>
              <a:rPr lang="fr-BE" sz="5400" dirty="0" err="1" smtClean="0">
                <a:solidFill>
                  <a:srgbClr val="003F6E"/>
                </a:solidFill>
                <a:latin typeface="Times New Roman" pitchFamily="18" charset="0"/>
                <a:ea typeface="ＭＳ Ｐゴシック" pitchFamily="34" charset="-128"/>
                <a:cs typeface="Times New Roman" pitchFamily="18" charset="0"/>
              </a:rPr>
              <a:t>Cost</a:t>
            </a:r>
            <a:r>
              <a:rPr lang="fr-BE" sz="5400" dirty="0" smtClean="0">
                <a:solidFill>
                  <a:srgbClr val="003F6E"/>
                </a:solidFill>
                <a:latin typeface="Times New Roman" pitchFamily="18" charset="0"/>
                <a:ea typeface="ＭＳ Ｐゴシック" pitchFamily="34" charset="-128"/>
                <a:cs typeface="Times New Roman" pitchFamily="18" charset="0"/>
              </a:rPr>
              <a:t> Plus</a:t>
            </a:r>
          </a:p>
          <a:p>
            <a:pPr marL="742950" lvl="2" indent="-342900">
              <a:buClrTx/>
            </a:pPr>
            <a:r>
              <a:rPr lang="fr-BE" sz="5400" dirty="0" smtClean="0">
                <a:solidFill>
                  <a:srgbClr val="003F6E"/>
                </a:solidFill>
                <a:latin typeface="Times New Roman" pitchFamily="18" charset="0"/>
                <a:ea typeface="ＭＳ Ｐゴシック" pitchFamily="34" charset="-128"/>
                <a:cs typeface="Times New Roman" pitchFamily="18" charset="0"/>
              </a:rPr>
              <a:t>Price Cap</a:t>
            </a:r>
          </a:p>
          <a:p>
            <a:pPr marL="742950" lvl="2" indent="-342900">
              <a:buClrTx/>
            </a:pPr>
            <a:r>
              <a:rPr lang="fr-BE" sz="5400" dirty="0" err="1" smtClean="0">
                <a:solidFill>
                  <a:srgbClr val="003F6E"/>
                </a:solidFill>
                <a:latin typeface="Times New Roman" pitchFamily="18" charset="0"/>
                <a:ea typeface="ＭＳ Ｐゴシック" pitchFamily="34" charset="-128"/>
                <a:cs typeface="Times New Roman" pitchFamily="18" charset="0"/>
              </a:rPr>
              <a:t>Yardstick</a:t>
            </a:r>
            <a:r>
              <a:rPr lang="fr-BE" sz="5400" dirty="0" smtClean="0">
                <a:solidFill>
                  <a:srgbClr val="003F6E"/>
                </a:solidFill>
                <a:latin typeface="Times New Roman" pitchFamily="18" charset="0"/>
                <a:ea typeface="ＭＳ Ｐゴシック" pitchFamily="34" charset="-128"/>
                <a:cs typeface="Times New Roman" pitchFamily="18" charset="0"/>
              </a:rPr>
              <a:t> </a:t>
            </a:r>
            <a:r>
              <a:rPr lang="fr-BE" sz="5400" dirty="0" err="1" smtClean="0">
                <a:solidFill>
                  <a:srgbClr val="003F6E"/>
                </a:solidFill>
                <a:latin typeface="Times New Roman" pitchFamily="18" charset="0"/>
                <a:ea typeface="ＭＳ Ｐゴシック" pitchFamily="34" charset="-128"/>
                <a:cs typeface="Times New Roman" pitchFamily="18" charset="0"/>
              </a:rPr>
              <a:t>competition</a:t>
            </a:r>
            <a:endParaRPr lang="en-US" sz="5400" kern="1200" dirty="0" smtClean="0">
              <a:ea typeface="ＭＳ Ｐゴシック" pitchFamily="34" charset="-128"/>
              <a:cs typeface="+mn-cs"/>
            </a:endParaRPr>
          </a:p>
          <a:p>
            <a:endParaRPr lang="en-US" dirty="0"/>
          </a:p>
        </p:txBody>
      </p:sp>
      <p:sp>
        <p:nvSpPr>
          <p:cNvPr id="4" name="Segnaposto numero diapositiva 3"/>
          <p:cNvSpPr>
            <a:spLocks noGrp="1"/>
          </p:cNvSpPr>
          <p:nvPr>
            <p:ph type="sldNum" sz="quarter" idx="10"/>
          </p:nvPr>
        </p:nvSpPr>
        <p:spPr/>
        <p:txBody>
          <a:bodyPr/>
          <a:lstStyle/>
          <a:p>
            <a:pPr>
              <a:defRPr/>
            </a:pPr>
            <a:fld id="{93D43525-E405-47C1-BC24-2B0874ED9390}" type="slidenum">
              <a:rPr lang="it-IT" smtClean="0"/>
              <a:pPr>
                <a:defRPr/>
              </a:pPr>
              <a:t>2</a:t>
            </a:fld>
            <a:endParaRPr lang="it-IT"/>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err="1" smtClean="0">
                <a:latin typeface="Times New Roman" pitchFamily="18" charset="0"/>
                <a:cs typeface="Times New Roman" pitchFamily="18" charset="0"/>
              </a:rPr>
              <a:t>Cost</a:t>
            </a:r>
            <a:r>
              <a:rPr lang="fr-BE" dirty="0" smtClean="0">
                <a:latin typeface="Times New Roman" pitchFamily="18" charset="0"/>
                <a:cs typeface="Times New Roman" pitchFamily="18" charset="0"/>
              </a:rPr>
              <a:t> Plus </a:t>
            </a:r>
            <a:r>
              <a:rPr lang="fr-BE" dirty="0" err="1" smtClean="0">
                <a:latin typeface="Times New Roman" pitchFamily="18" charset="0"/>
                <a:cs typeface="Times New Roman" pitchFamily="18" charset="0"/>
              </a:rPr>
              <a:t>Regulation</a:t>
            </a:r>
            <a:endParaRPr lang="en-US" dirty="0">
              <a:latin typeface="Times New Roman" pitchFamily="18" charset="0"/>
              <a:cs typeface="Times New Roman" pitchFamily="18" charset="0"/>
            </a:endParaRPr>
          </a:p>
        </p:txBody>
      </p:sp>
      <p:sp>
        <p:nvSpPr>
          <p:cNvPr id="12291" name="Slide Number Placeholder 3"/>
          <p:cNvSpPr>
            <a:spLocks noGrp="1"/>
          </p:cNvSpPr>
          <p:nvPr>
            <p:ph type="sldNum" sz="quarter" idx="10"/>
          </p:nvPr>
        </p:nvSpPr>
        <p:spPr>
          <a:xfrm>
            <a:off x="6886575" y="152400"/>
            <a:ext cx="1181100" cy="215900"/>
          </a:xfrm>
          <a:noFill/>
        </p:spPr>
        <p:txBody>
          <a:bodyPr/>
          <a:lstStyle/>
          <a:p>
            <a:fld id="{4823D703-235D-4B87-BFB8-50C025DF5BC7}" type="slidenum">
              <a:rPr lang="it-IT" smtClean="0">
                <a:latin typeface="Times New Roman" pitchFamily="18" charset="0"/>
                <a:ea typeface="ＭＳ Ｐゴシック" pitchFamily="34" charset="-128"/>
                <a:cs typeface="Times New Roman" pitchFamily="18" charset="0"/>
              </a:rPr>
              <a:pPr/>
              <a:t>3</a:t>
            </a:fld>
            <a:endParaRPr lang="it-IT" smtClean="0">
              <a:latin typeface="Times New Roman" pitchFamily="18" charset="0"/>
              <a:ea typeface="ＭＳ Ｐゴシック" pitchFamily="34" charset="-128"/>
              <a:cs typeface="Times New Roman" pitchFamily="18" charset="0"/>
            </a:endParaRPr>
          </a:p>
        </p:txBody>
      </p:sp>
      <p:sp>
        <p:nvSpPr>
          <p:cNvPr id="12292" name="Content Placeholder 6"/>
          <p:cNvSpPr>
            <a:spLocks noGrp="1"/>
          </p:cNvSpPr>
          <p:nvPr>
            <p:ph idx="1"/>
          </p:nvPr>
        </p:nvSpPr>
        <p:spPr>
          <a:xfrm>
            <a:off x="395536" y="692696"/>
            <a:ext cx="8568952" cy="4953000"/>
          </a:xfrm>
        </p:spPr>
        <p:txBody>
          <a:bodyPr/>
          <a:lstStyle/>
          <a:p>
            <a:pPr eaLnBrk="1" hangingPunct="1">
              <a:lnSpc>
                <a:spcPct val="90000"/>
              </a:lnSpc>
            </a:pPr>
            <a:r>
              <a:rPr lang="en-GB" sz="2000" dirty="0" smtClean="0">
                <a:latin typeface="Times New Roman" pitchFamily="18" charset="0"/>
                <a:ea typeface="ＭＳ Ｐゴシック" pitchFamily="34" charset="-128"/>
                <a:cs typeface="Times New Roman" pitchFamily="18" charset="0"/>
              </a:rPr>
              <a:t>The regulator </a:t>
            </a:r>
            <a:r>
              <a:rPr lang="it-IT" sz="2000" dirty="0" err="1" smtClean="0">
                <a:latin typeface="Times New Roman" pitchFamily="18" charset="0"/>
                <a:ea typeface="ＭＳ Ｐゴシック" pitchFamily="34" charset="-128"/>
                <a:cs typeface="Times New Roman" pitchFamily="18" charset="0"/>
              </a:rPr>
              <a:t>defines</a:t>
            </a:r>
            <a:r>
              <a:rPr lang="it-IT" sz="2000" dirty="0" smtClean="0">
                <a:latin typeface="Times New Roman" pitchFamily="18" charset="0"/>
                <a:ea typeface="ＭＳ Ｐゴシック" pitchFamily="34" charset="-128"/>
                <a:cs typeface="Times New Roman" pitchFamily="18" charset="0"/>
              </a:rPr>
              <a:t> </a:t>
            </a:r>
            <a:r>
              <a:rPr lang="en-GB" sz="2000" dirty="0" smtClean="0">
                <a:latin typeface="Times New Roman" pitchFamily="18" charset="0"/>
                <a:ea typeface="ＭＳ Ｐゴシック" pitchFamily="34" charset="-128"/>
                <a:cs typeface="Times New Roman" pitchFamily="18" charset="0"/>
              </a:rPr>
              <a:t>a tariff  to allow a </a:t>
            </a:r>
            <a:r>
              <a:rPr lang="en-GB" sz="2000" b="1" dirty="0" smtClean="0">
                <a:solidFill>
                  <a:srgbClr val="003F6E"/>
                </a:solidFill>
                <a:latin typeface="Times New Roman" pitchFamily="18" charset="0"/>
                <a:ea typeface="ＭＳ Ｐゴシック" pitchFamily="34" charset="-128"/>
                <a:cs typeface="Times New Roman" pitchFamily="18" charset="0"/>
              </a:rPr>
              <a:t>volume of revenues </a:t>
            </a:r>
            <a:r>
              <a:rPr lang="en-GB" sz="2000" dirty="0" smtClean="0">
                <a:latin typeface="Times New Roman" pitchFamily="18" charset="0"/>
                <a:ea typeface="ＭＳ Ｐゴシック" pitchFamily="34" charset="-128"/>
                <a:cs typeface="Times New Roman" pitchFamily="18" charset="0"/>
              </a:rPr>
              <a:t>equal to the sum of </a:t>
            </a:r>
            <a:r>
              <a:rPr lang="en-GB" sz="2000" b="1" dirty="0" smtClean="0">
                <a:solidFill>
                  <a:srgbClr val="003F6E"/>
                </a:solidFill>
                <a:latin typeface="Times New Roman" pitchFamily="18" charset="0"/>
                <a:ea typeface="ＭＳ Ｐゴシック" pitchFamily="34" charset="-128"/>
                <a:cs typeface="Times New Roman" pitchFamily="18" charset="0"/>
              </a:rPr>
              <a:t>incurred costs</a:t>
            </a:r>
            <a:r>
              <a:rPr lang="en-GB" sz="2000" dirty="0" smtClean="0">
                <a:latin typeface="Times New Roman" pitchFamily="18" charset="0"/>
                <a:ea typeface="ＭＳ Ｐゴシック" pitchFamily="34" charset="-128"/>
                <a:cs typeface="Times New Roman" pitchFamily="18" charset="0"/>
              </a:rPr>
              <a:t>, which include a fair remuneration for the invested capital: </a:t>
            </a:r>
          </a:p>
          <a:p>
            <a:pPr eaLnBrk="1" hangingPunct="1">
              <a:lnSpc>
                <a:spcPct val="90000"/>
              </a:lnSpc>
              <a:buFont typeface="Wingdings 2" pitchFamily="18" charset="2"/>
              <a:buNone/>
            </a:pPr>
            <a:r>
              <a:rPr lang="en-GB" sz="2000" dirty="0" smtClean="0">
                <a:latin typeface="Times New Roman" pitchFamily="18" charset="0"/>
                <a:ea typeface="ＭＳ Ｐゴシック" pitchFamily="34" charset="-128"/>
                <a:cs typeface="Times New Roman" pitchFamily="18" charset="0"/>
              </a:rPr>
              <a:t>			TR= Costs + r RAB</a:t>
            </a: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TR: allowed total revenues</a:t>
            </a: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Costs: Operating costs  (</a:t>
            </a:r>
            <a:r>
              <a:rPr lang="en-US" sz="2000" dirty="0" err="1" smtClean="0">
                <a:latin typeface="Times New Roman" pitchFamily="18" charset="0"/>
                <a:ea typeface="ＭＳ Ｐゴシック" pitchFamily="34" charset="-128"/>
                <a:cs typeface="Times New Roman" pitchFamily="18" charset="0"/>
              </a:rPr>
              <a:t>labour</a:t>
            </a:r>
            <a:r>
              <a:rPr lang="en-US" sz="2000" dirty="0" smtClean="0">
                <a:latin typeface="Times New Roman" pitchFamily="18" charset="0"/>
                <a:ea typeface="ＭＳ Ｐゴシック" pitchFamily="34" charset="-128"/>
                <a:cs typeface="Times New Roman" pitchFamily="18" charset="0"/>
              </a:rPr>
              <a:t>, materials, services) </a:t>
            </a:r>
            <a:r>
              <a:rPr lang="en-GB" sz="2000" dirty="0" smtClean="0">
                <a:latin typeface="Times New Roman" pitchFamily="18" charset="0"/>
                <a:ea typeface="ＭＳ Ｐゴシック" pitchFamily="34" charset="-128"/>
                <a:cs typeface="Times New Roman" pitchFamily="18" charset="0"/>
              </a:rPr>
              <a:t>+ annual capital depreciation  (</a:t>
            </a:r>
            <a:r>
              <a:rPr lang="en-US" sz="2000" dirty="0" smtClean="0">
                <a:latin typeface="Times New Roman" pitchFamily="18" charset="0"/>
                <a:ea typeface="ＭＳ Ｐゴシック" pitchFamily="34" charset="-128"/>
                <a:cs typeface="Times New Roman" pitchFamily="18" charset="0"/>
              </a:rPr>
              <a:t>infrastructure, network, machineries)</a:t>
            </a:r>
            <a:endParaRPr lang="en-GB" sz="2000" dirty="0" smtClean="0">
              <a:latin typeface="Times New Roman" pitchFamily="18" charset="0"/>
              <a:ea typeface="ＭＳ Ｐゴシック" pitchFamily="34" charset="-128"/>
              <a:cs typeface="Times New Roman" pitchFamily="18" charset="0"/>
            </a:endParaRPr>
          </a:p>
          <a:p>
            <a:pPr lvl="1" eaLnBrk="1" hangingPunct="1">
              <a:lnSpc>
                <a:spcPct val="90000"/>
              </a:lnSpc>
            </a:pPr>
            <a:r>
              <a:rPr lang="en-GB" sz="2000" dirty="0">
                <a:latin typeface="Times New Roman" pitchFamily="18" charset="0"/>
                <a:ea typeface="ＭＳ Ｐゴシック" pitchFamily="34" charset="-128"/>
                <a:cs typeface="Times New Roman" pitchFamily="18" charset="0"/>
              </a:rPr>
              <a:t>r</a:t>
            </a:r>
            <a:r>
              <a:rPr lang="en-GB" sz="2000" dirty="0" smtClean="0">
                <a:latin typeface="Times New Roman" pitchFamily="18" charset="0"/>
                <a:ea typeface="ＭＳ Ｐゴシック" pitchFamily="34" charset="-128"/>
                <a:cs typeface="Times New Roman" pitchFamily="18" charset="0"/>
              </a:rPr>
              <a:t>: </a:t>
            </a:r>
            <a:r>
              <a:rPr lang="en-GB" sz="2000" b="1" dirty="0" smtClean="0">
                <a:solidFill>
                  <a:srgbClr val="003F6E"/>
                </a:solidFill>
                <a:latin typeface="Times New Roman" pitchFamily="18" charset="0"/>
                <a:ea typeface="ＭＳ Ｐゴシック" pitchFamily="34" charset="-128"/>
                <a:cs typeface="Times New Roman" pitchFamily="18" charset="0"/>
              </a:rPr>
              <a:t>rate of return </a:t>
            </a:r>
            <a:r>
              <a:rPr lang="en-GB" sz="2000" dirty="0" smtClean="0">
                <a:latin typeface="Times New Roman" pitchFamily="18" charset="0"/>
                <a:ea typeface="ＭＳ Ｐゴシック" pitchFamily="34" charset="-128"/>
                <a:cs typeface="Times New Roman" pitchFamily="18" charset="0"/>
              </a:rPr>
              <a:t>on capital</a:t>
            </a: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RAB: Regulatory Asset Base (net invested capital)</a:t>
            </a:r>
          </a:p>
          <a:p>
            <a:pPr eaLnBrk="1" hangingPunct="1">
              <a:lnSpc>
                <a:spcPct val="90000"/>
              </a:lnSpc>
            </a:pPr>
            <a:endParaRPr lang="en-GB" sz="2000" dirty="0" smtClean="0">
              <a:latin typeface="Times New Roman" pitchFamily="18" charset="0"/>
              <a:ea typeface="ＭＳ Ｐゴシック" pitchFamily="34" charset="-128"/>
              <a:cs typeface="Times New Roman" pitchFamily="18" charset="0"/>
            </a:endParaRPr>
          </a:p>
          <a:p>
            <a:pPr eaLnBrk="1" hangingPunct="1">
              <a:lnSpc>
                <a:spcPct val="90000"/>
              </a:lnSpc>
            </a:pPr>
            <a:r>
              <a:rPr lang="en-GB" sz="2000" b="1" dirty="0" smtClean="0">
                <a:solidFill>
                  <a:srgbClr val="003F6E"/>
                </a:solidFill>
                <a:latin typeface="Times New Roman" pitchFamily="18" charset="0"/>
                <a:ea typeface="ＭＳ Ｐゴシック" pitchFamily="34" charset="-128"/>
                <a:cs typeface="Times New Roman" pitchFamily="18" charset="0"/>
              </a:rPr>
              <a:t>Procedure: </a:t>
            </a: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based on firm accounting of the previous year, the regulator determines </a:t>
            </a:r>
            <a:r>
              <a:rPr lang="en-GB" sz="2000" b="1" dirty="0" smtClean="0">
                <a:solidFill>
                  <a:srgbClr val="003F6E"/>
                </a:solidFill>
                <a:latin typeface="Times New Roman" pitchFamily="18" charset="0"/>
                <a:ea typeface="ＭＳ Ｐゴシック" pitchFamily="34" charset="-128"/>
                <a:cs typeface="Times New Roman" pitchFamily="18" charset="0"/>
              </a:rPr>
              <a:t>costs</a:t>
            </a:r>
            <a:r>
              <a:rPr lang="en-GB" sz="2000" dirty="0" smtClean="0">
                <a:latin typeface="Times New Roman" pitchFamily="18" charset="0"/>
                <a:ea typeface="ＭＳ Ｐゴシック" pitchFamily="34" charset="-128"/>
                <a:cs typeface="Times New Roman" pitchFamily="18" charset="0"/>
              </a:rPr>
              <a:t> that can be recovered</a:t>
            </a: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Based on these costs and on expectation about future demand, </a:t>
            </a:r>
            <a:r>
              <a:rPr lang="en-GB" sz="2000" b="1" dirty="0" smtClean="0">
                <a:solidFill>
                  <a:srgbClr val="003F6E"/>
                </a:solidFill>
                <a:latin typeface="Times New Roman" pitchFamily="18" charset="0"/>
                <a:ea typeface="ＭＳ Ｐゴシック" pitchFamily="34" charset="-128"/>
                <a:cs typeface="Times New Roman" pitchFamily="18" charset="0"/>
              </a:rPr>
              <a:t>total revenues </a:t>
            </a:r>
            <a:r>
              <a:rPr lang="en-GB" sz="2000" dirty="0" smtClean="0">
                <a:latin typeface="Times New Roman" pitchFamily="18" charset="0"/>
                <a:ea typeface="ＭＳ Ｐゴシック" pitchFamily="34" charset="-128"/>
                <a:cs typeface="Times New Roman" pitchFamily="18" charset="0"/>
              </a:rPr>
              <a:t>are determined</a:t>
            </a:r>
          </a:p>
          <a:p>
            <a:pPr lvl="1" eaLnBrk="1" hangingPunct="1">
              <a:lnSpc>
                <a:spcPct val="90000"/>
              </a:lnSpc>
            </a:pPr>
            <a:r>
              <a:rPr lang="en-GB" sz="2000" b="1" dirty="0" smtClean="0">
                <a:solidFill>
                  <a:srgbClr val="003F6E"/>
                </a:solidFill>
                <a:latin typeface="Times New Roman" pitchFamily="18" charset="0"/>
                <a:ea typeface="ＭＳ Ｐゴシック" pitchFamily="34" charset="-128"/>
                <a:cs typeface="Times New Roman" pitchFamily="18" charset="0"/>
              </a:rPr>
              <a:t>Price structure is proposed</a:t>
            </a:r>
            <a:r>
              <a:rPr lang="en-GB" sz="2000" dirty="0" smtClean="0">
                <a:latin typeface="Times New Roman" pitchFamily="18" charset="0"/>
                <a:ea typeface="ＭＳ Ｐゴシック" pitchFamily="34" charset="-128"/>
                <a:cs typeface="Times New Roman" pitchFamily="18" charset="0"/>
              </a:rPr>
              <a:t> to the firm, which approves it</a:t>
            </a: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Prices are </a:t>
            </a:r>
            <a:r>
              <a:rPr lang="en-GB" sz="2000" b="1" dirty="0" smtClean="0">
                <a:solidFill>
                  <a:srgbClr val="003F6E"/>
                </a:solidFill>
                <a:latin typeface="Times New Roman" pitchFamily="18" charset="0"/>
                <a:ea typeface="ＭＳ Ｐゴシック" pitchFamily="34" charset="-128"/>
                <a:cs typeface="Times New Roman" pitchFamily="18" charset="0"/>
              </a:rPr>
              <a:t>implemented</a:t>
            </a:r>
          </a:p>
          <a:p>
            <a:pPr lvl="1" eaLnBrk="1" hangingPunct="1">
              <a:lnSpc>
                <a:spcPct val="90000"/>
              </a:lnSpc>
            </a:pPr>
            <a:endParaRPr lang="en-GB" sz="2000" dirty="0" smtClean="0">
              <a:latin typeface="Times New Roman" pitchFamily="18" charset="0"/>
              <a:ea typeface="ＭＳ Ｐゴシック" pitchFamily="34" charset="-128"/>
              <a:cs typeface="Times New Roman" pitchFamily="18" charset="0"/>
            </a:endParaRPr>
          </a:p>
          <a:p>
            <a:endParaRPr lang="en-US"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err="1" smtClean="0">
                <a:latin typeface="Times New Roman" pitchFamily="18" charset="0"/>
                <a:cs typeface="Times New Roman" pitchFamily="18" charset="0"/>
              </a:rPr>
              <a:t>Cost</a:t>
            </a:r>
            <a:r>
              <a:rPr lang="fr-BE" dirty="0" smtClean="0">
                <a:latin typeface="Times New Roman" pitchFamily="18" charset="0"/>
                <a:cs typeface="Times New Roman" pitchFamily="18" charset="0"/>
              </a:rPr>
              <a:t> Plus </a:t>
            </a:r>
            <a:r>
              <a:rPr lang="fr-BE" dirty="0" err="1" smtClean="0">
                <a:latin typeface="Times New Roman" pitchFamily="18" charset="0"/>
                <a:cs typeface="Times New Roman" pitchFamily="18" charset="0"/>
              </a:rPr>
              <a:t>Regulation</a:t>
            </a:r>
            <a:endParaRPr lang="en-US" dirty="0">
              <a:latin typeface="Times New Roman" pitchFamily="18" charset="0"/>
              <a:cs typeface="Times New Roman" pitchFamily="18" charset="0"/>
            </a:endParaRPr>
          </a:p>
        </p:txBody>
      </p:sp>
      <p:sp>
        <p:nvSpPr>
          <p:cNvPr id="17411" name="Content Placeholder 2"/>
          <p:cNvSpPr>
            <a:spLocks noGrp="1"/>
          </p:cNvSpPr>
          <p:nvPr>
            <p:ph idx="1"/>
          </p:nvPr>
        </p:nvSpPr>
        <p:spPr>
          <a:xfrm>
            <a:off x="395536" y="700472"/>
            <a:ext cx="8443664" cy="4953000"/>
          </a:xfrm>
        </p:spPr>
        <p:txBody>
          <a:bodyPr/>
          <a:lstStyle/>
          <a:p>
            <a:pPr marL="0" indent="0">
              <a:buNone/>
            </a:pPr>
            <a:r>
              <a:rPr lang="en-US" sz="3600" b="1" dirty="0" smtClean="0">
                <a:latin typeface="Times New Roman" pitchFamily="18" charset="0"/>
                <a:ea typeface="ＭＳ Ｐゴシック" pitchFamily="34" charset="-128"/>
                <a:cs typeface="Times New Roman" pitchFamily="18" charset="0"/>
              </a:rPr>
              <a:t>Example : Gas transportation in Italy (6° -  2024/2027 - regulatory period)</a:t>
            </a:r>
          </a:p>
          <a:p>
            <a:pPr marL="0" indent="0">
              <a:buNone/>
            </a:pPr>
            <a:r>
              <a:rPr lang="en-US" sz="2000" b="1" dirty="0" smtClean="0">
                <a:latin typeface="Times New Roman" pitchFamily="18" charset="0"/>
                <a:ea typeface="ＭＳ Ｐゴシック" pitchFamily="34" charset="-128"/>
                <a:cs typeface="Times New Roman" pitchFamily="18" charset="0"/>
              </a:rPr>
              <a:t>[Note: </a:t>
            </a:r>
            <a:r>
              <a:rPr lang="en-GB" sz="2000" b="1" smtClean="0">
                <a:latin typeface="Times New Roman" pitchFamily="18" charset="0"/>
                <a:ea typeface="ＭＳ Ｐゴシック" pitchFamily="34" charset="-128"/>
                <a:cs typeface="Times New Roman" pitchFamily="18" charset="0"/>
              </a:rPr>
              <a:t>historically </a:t>
            </a:r>
            <a:r>
              <a:rPr lang="en-GB" sz="2000" b="1" dirty="0" smtClean="0">
                <a:latin typeface="Times New Roman" pitchFamily="18" charset="0"/>
                <a:ea typeface="ＭＳ Ｐゴシック" pitchFamily="34" charset="-128"/>
                <a:cs typeface="Times New Roman" pitchFamily="18" charset="0"/>
              </a:rPr>
              <a:t>price </a:t>
            </a:r>
            <a:r>
              <a:rPr lang="en-GB" sz="2000" b="1" dirty="0">
                <a:latin typeface="Times New Roman" pitchFamily="18" charset="0"/>
                <a:ea typeface="ＭＳ Ｐゴシック" pitchFamily="34" charset="-128"/>
                <a:cs typeface="Times New Roman" pitchFamily="18" charset="0"/>
              </a:rPr>
              <a:t>cap method </a:t>
            </a:r>
            <a:r>
              <a:rPr lang="en-GB" sz="2000" b="1" dirty="0" smtClean="0">
                <a:latin typeface="Times New Roman" pitchFamily="18" charset="0"/>
                <a:ea typeface="ＭＳ Ｐゴシック" pitchFamily="34" charset="-128"/>
                <a:cs typeface="Times New Roman" pitchFamily="18" charset="0"/>
              </a:rPr>
              <a:t>with cost-plus logic for initial tariff level]</a:t>
            </a:r>
            <a:endParaRPr lang="en-US" sz="2000" b="1" dirty="0" smtClean="0">
              <a:latin typeface="Times New Roman" pitchFamily="18" charset="0"/>
              <a:ea typeface="ＭＳ Ｐゴシック" pitchFamily="34" charset="-128"/>
              <a:cs typeface="Times New Roman" pitchFamily="18" charset="0"/>
            </a:endParaRPr>
          </a:p>
        </p:txBody>
      </p:sp>
      <p:sp>
        <p:nvSpPr>
          <p:cNvPr id="17412" name="Slide Number Placeholder 3"/>
          <p:cNvSpPr>
            <a:spLocks noGrp="1"/>
          </p:cNvSpPr>
          <p:nvPr>
            <p:ph type="sldNum" sz="quarter" idx="10"/>
          </p:nvPr>
        </p:nvSpPr>
        <p:spPr>
          <a:xfrm>
            <a:off x="6886575" y="152400"/>
            <a:ext cx="1181100" cy="215900"/>
          </a:xfrm>
          <a:noFill/>
        </p:spPr>
        <p:txBody>
          <a:bodyPr/>
          <a:lstStyle/>
          <a:p>
            <a:fld id="{55ABBF5E-3943-4266-AB1E-E0084207C722}" type="slidenum">
              <a:rPr lang="it-IT" smtClean="0">
                <a:latin typeface="Times New Roman" pitchFamily="18" charset="0"/>
                <a:ea typeface="ＭＳ Ｐゴシック" pitchFamily="34" charset="-128"/>
                <a:cs typeface="Times New Roman" pitchFamily="18" charset="0"/>
              </a:rPr>
              <a:pPr/>
              <a:t>4</a:t>
            </a:fld>
            <a:endParaRPr lang="it-IT" smtClean="0">
              <a:latin typeface="Times New Roman" pitchFamily="18" charset="0"/>
              <a:ea typeface="ＭＳ Ｐゴシック" pitchFamily="34" charset="-128"/>
              <a:cs typeface="Times New Roman" pitchFamily="18" charset="0"/>
            </a:endParaRPr>
          </a:p>
        </p:txBody>
      </p:sp>
      <p:grpSp>
        <p:nvGrpSpPr>
          <p:cNvPr id="3" name="Group 2"/>
          <p:cNvGrpSpPr>
            <a:grpSpLocks/>
          </p:cNvGrpSpPr>
          <p:nvPr/>
        </p:nvGrpSpPr>
        <p:grpSpPr bwMode="auto">
          <a:xfrm>
            <a:off x="1219200" y="3962400"/>
            <a:ext cx="6651625" cy="2095500"/>
            <a:chOff x="1156" y="2385"/>
            <a:chExt cx="3121" cy="779"/>
          </a:xfrm>
        </p:grpSpPr>
        <p:sp>
          <p:nvSpPr>
            <p:cNvPr id="17436" name="Text Box 3"/>
            <p:cNvSpPr txBox="1">
              <a:spLocks noChangeArrowheads="1"/>
            </p:cNvSpPr>
            <p:nvPr/>
          </p:nvSpPr>
          <p:spPr bwMode="auto">
            <a:xfrm>
              <a:off x="1156" y="2704"/>
              <a:ext cx="953" cy="460"/>
            </a:xfrm>
            <a:prstGeom prst="rect">
              <a:avLst/>
            </a:prstGeom>
            <a:solidFill>
              <a:schemeClr val="accent1"/>
            </a:solidFill>
            <a:ln w="25400">
              <a:solidFill>
                <a:schemeClr val="tx1"/>
              </a:solidFill>
              <a:miter lim="800000"/>
              <a:headEnd/>
              <a:tailEnd/>
            </a:ln>
          </p:spPr>
          <p:txBody>
            <a:bodyPr>
              <a:spAutoFit/>
            </a:bodyPr>
            <a:lstStyle/>
            <a:p>
              <a:pPr algn="ctr">
                <a:spcBef>
                  <a:spcPct val="50000"/>
                </a:spcBef>
              </a:pPr>
              <a:endParaRPr lang="it-IT" sz="1200" b="1" dirty="0">
                <a:latin typeface="Tahoma" pitchFamily="34" charset="0"/>
              </a:endParaRPr>
            </a:p>
            <a:p>
              <a:pPr algn="ctr">
                <a:spcBef>
                  <a:spcPct val="50000"/>
                </a:spcBef>
              </a:pPr>
              <a:r>
                <a:rPr lang="ja-JP" altLang="it-IT" sz="1200" b="1" dirty="0">
                  <a:latin typeface="Tahoma" pitchFamily="34" charset="0"/>
                </a:rPr>
                <a:t>“</a:t>
              </a:r>
              <a:r>
                <a:rPr lang="it-IT" altLang="ja-JP" sz="1200" b="1" dirty="0" err="1">
                  <a:latin typeface="Tahoma" pitchFamily="34" charset="0"/>
                </a:rPr>
                <a:t>Cost</a:t>
              </a:r>
              <a:r>
                <a:rPr lang="ja-JP" altLang="it-IT" sz="1200" b="1" dirty="0">
                  <a:latin typeface="Tahoma" pitchFamily="34" charset="0"/>
                </a:rPr>
                <a:t>”</a:t>
              </a:r>
              <a:r>
                <a:rPr lang="it-IT" altLang="ja-JP" sz="1200" b="1" dirty="0">
                  <a:latin typeface="Tahoma" pitchFamily="34" charset="0"/>
                </a:rPr>
                <a:t>:</a:t>
              </a:r>
            </a:p>
            <a:p>
              <a:pPr algn="ctr"/>
              <a:r>
                <a:rPr lang="it-IT" sz="1200" b="1" dirty="0" err="1" smtClean="0">
                  <a:latin typeface="Tahoma" pitchFamily="34" charset="0"/>
                </a:rPr>
                <a:t>Operating</a:t>
              </a:r>
              <a:r>
                <a:rPr lang="it-IT" sz="1200" b="1" dirty="0" smtClean="0">
                  <a:latin typeface="Tahoma" pitchFamily="34" charset="0"/>
                </a:rPr>
                <a:t> </a:t>
              </a:r>
              <a:r>
                <a:rPr lang="it-IT" sz="1200" b="1" dirty="0" err="1">
                  <a:latin typeface="Tahoma" pitchFamily="34" charset="0"/>
                </a:rPr>
                <a:t>costs</a:t>
              </a:r>
              <a:r>
                <a:rPr lang="it-IT" sz="1200" b="1" dirty="0">
                  <a:latin typeface="Tahoma" pitchFamily="34" charset="0"/>
                </a:rPr>
                <a:t> and </a:t>
              </a:r>
              <a:r>
                <a:rPr lang="it-IT" sz="1200" b="1" dirty="0" err="1" smtClean="0">
                  <a:latin typeface="Tahoma" pitchFamily="34" charset="0"/>
                </a:rPr>
                <a:t>depreciation</a:t>
              </a:r>
              <a:endParaRPr lang="it-IT" sz="1200" b="1" dirty="0">
                <a:latin typeface="Tahoma" pitchFamily="34" charset="0"/>
              </a:endParaRPr>
            </a:p>
            <a:p>
              <a:pPr algn="ctr">
                <a:spcBef>
                  <a:spcPct val="50000"/>
                </a:spcBef>
              </a:pPr>
              <a:endParaRPr lang="it-IT" sz="1200" b="1" dirty="0">
                <a:latin typeface="Tahoma" pitchFamily="34" charset="0"/>
              </a:endParaRPr>
            </a:p>
          </p:txBody>
        </p:sp>
        <p:sp>
          <p:nvSpPr>
            <p:cNvPr id="17437" name="Text Box 4"/>
            <p:cNvSpPr txBox="1">
              <a:spLocks noChangeArrowheads="1"/>
            </p:cNvSpPr>
            <p:nvPr/>
          </p:nvSpPr>
          <p:spPr bwMode="auto">
            <a:xfrm>
              <a:off x="2372" y="2523"/>
              <a:ext cx="1905" cy="275"/>
            </a:xfrm>
            <a:prstGeom prst="rect">
              <a:avLst/>
            </a:prstGeom>
            <a:noFill/>
            <a:ln w="25400">
              <a:solidFill>
                <a:schemeClr val="tx1"/>
              </a:solidFill>
              <a:miter lim="800000"/>
              <a:headEnd/>
              <a:tailEnd/>
            </a:ln>
          </p:spPr>
          <p:txBody>
            <a:bodyPr>
              <a:spAutoFit/>
            </a:bodyPr>
            <a:lstStyle/>
            <a:p>
              <a:pPr algn="ctr">
                <a:spcBef>
                  <a:spcPct val="50000"/>
                </a:spcBef>
              </a:pPr>
              <a:r>
                <a:rPr lang="it-IT" sz="1200" b="1" dirty="0">
                  <a:latin typeface="Tahoma" pitchFamily="34" charset="0"/>
                </a:rPr>
                <a:t>RAB: </a:t>
              </a:r>
              <a:r>
                <a:rPr lang="it-IT" sz="1200" b="1" dirty="0" err="1">
                  <a:latin typeface="Tahoma" pitchFamily="34" charset="0"/>
                </a:rPr>
                <a:t>Regulatory</a:t>
              </a:r>
              <a:r>
                <a:rPr lang="it-IT" sz="1200" b="1" dirty="0">
                  <a:latin typeface="Tahoma" pitchFamily="34" charset="0"/>
                </a:rPr>
                <a:t> </a:t>
              </a:r>
              <a:r>
                <a:rPr lang="it-IT" sz="1200" b="1" dirty="0" err="1">
                  <a:latin typeface="Tahoma" pitchFamily="34" charset="0"/>
                </a:rPr>
                <a:t>Asset</a:t>
              </a:r>
              <a:r>
                <a:rPr lang="it-IT" sz="1200" b="1" dirty="0">
                  <a:latin typeface="Tahoma" pitchFamily="34" charset="0"/>
                </a:rPr>
                <a:t> Base (</a:t>
              </a:r>
              <a:r>
                <a:rPr lang="it-IT" sz="1200" b="1" dirty="0" err="1">
                  <a:latin typeface="Tahoma" pitchFamily="34" charset="0"/>
                </a:rPr>
                <a:t>Material</a:t>
              </a:r>
              <a:r>
                <a:rPr lang="it-IT" sz="1200" b="1" dirty="0">
                  <a:latin typeface="Tahoma" pitchFamily="34" charset="0"/>
                </a:rPr>
                <a:t> and </a:t>
              </a:r>
              <a:r>
                <a:rPr lang="it-IT" sz="1200" b="1" dirty="0" err="1">
                  <a:latin typeface="Tahoma" pitchFamily="34" charset="0"/>
                </a:rPr>
                <a:t>Immaterial</a:t>
              </a:r>
              <a:r>
                <a:rPr lang="it-IT" sz="1200" b="1" dirty="0">
                  <a:latin typeface="Tahoma" pitchFamily="34" charset="0"/>
                </a:rPr>
                <a:t> </a:t>
              </a:r>
              <a:r>
                <a:rPr lang="it-IT" sz="1200" b="1" dirty="0" err="1">
                  <a:latin typeface="Tahoma" pitchFamily="34" charset="0"/>
                </a:rPr>
                <a:t>Assets</a:t>
              </a:r>
              <a:r>
                <a:rPr lang="it-IT" sz="1200" b="1" dirty="0">
                  <a:latin typeface="Tahoma" pitchFamily="34" charset="0"/>
                </a:rPr>
                <a:t>)</a:t>
              </a:r>
            </a:p>
            <a:p>
              <a:pPr algn="ctr">
                <a:spcBef>
                  <a:spcPct val="50000"/>
                </a:spcBef>
              </a:pPr>
              <a:r>
                <a:rPr lang="it-IT" sz="1200" b="1" dirty="0">
                  <a:latin typeface="Tahoma" pitchFamily="34" charset="0"/>
                </a:rPr>
                <a:t>r</a:t>
              </a:r>
              <a:r>
                <a:rPr lang="it-IT" sz="1200" b="1" dirty="0" smtClean="0">
                  <a:latin typeface="Tahoma" pitchFamily="34" charset="0"/>
                </a:rPr>
                <a:t>: </a:t>
              </a:r>
              <a:r>
                <a:rPr lang="it-IT" sz="1200" b="1" dirty="0">
                  <a:latin typeface="Tahoma" pitchFamily="34" charset="0"/>
                </a:rPr>
                <a:t>rate of </a:t>
              </a:r>
              <a:r>
                <a:rPr lang="it-IT" sz="1200" b="1" dirty="0" err="1">
                  <a:latin typeface="Tahoma" pitchFamily="34" charset="0"/>
                </a:rPr>
                <a:t>return</a:t>
              </a:r>
              <a:r>
                <a:rPr lang="it-IT" sz="1200" b="1" dirty="0">
                  <a:latin typeface="Tahoma" pitchFamily="34" charset="0"/>
                </a:rPr>
                <a:t> of capital </a:t>
              </a:r>
            </a:p>
          </p:txBody>
        </p:sp>
        <p:sp>
          <p:nvSpPr>
            <p:cNvPr id="17438" name="Text Box 5"/>
            <p:cNvSpPr txBox="1">
              <a:spLocks noChangeArrowheads="1"/>
            </p:cNvSpPr>
            <p:nvPr/>
          </p:nvSpPr>
          <p:spPr bwMode="auto">
            <a:xfrm>
              <a:off x="1156" y="2464"/>
              <a:ext cx="953" cy="185"/>
            </a:xfrm>
            <a:prstGeom prst="rect">
              <a:avLst/>
            </a:prstGeom>
            <a:solidFill>
              <a:schemeClr val="folHlink"/>
            </a:solidFill>
            <a:ln w="25400">
              <a:solidFill>
                <a:schemeClr val="tx1"/>
              </a:solidFill>
              <a:miter lim="800000"/>
              <a:headEnd/>
              <a:tailEnd/>
            </a:ln>
          </p:spPr>
          <p:txBody>
            <a:bodyPr>
              <a:spAutoFit/>
            </a:bodyPr>
            <a:lstStyle/>
            <a:p>
              <a:pPr algn="ctr">
                <a:spcBef>
                  <a:spcPct val="50000"/>
                </a:spcBef>
              </a:pPr>
              <a:r>
                <a:rPr lang="ja-JP" altLang="it-IT" sz="1200" b="1" dirty="0">
                  <a:latin typeface="Tahoma" pitchFamily="34" charset="0"/>
                </a:rPr>
                <a:t>“</a:t>
              </a:r>
              <a:r>
                <a:rPr lang="it-IT" altLang="ja-JP" sz="1200" b="1" dirty="0">
                  <a:latin typeface="Tahoma" pitchFamily="34" charset="0"/>
                </a:rPr>
                <a:t>Plus</a:t>
              </a:r>
              <a:r>
                <a:rPr lang="ja-JP" altLang="it-IT" sz="1200" b="1" dirty="0">
                  <a:latin typeface="Tahoma" pitchFamily="34" charset="0"/>
                </a:rPr>
                <a:t>”</a:t>
              </a:r>
              <a:r>
                <a:rPr lang="it-IT" altLang="ja-JP" sz="1200" b="1" dirty="0">
                  <a:latin typeface="Tahoma" pitchFamily="34" charset="0"/>
                </a:rPr>
                <a:t>: </a:t>
              </a:r>
            </a:p>
            <a:p>
              <a:pPr algn="ctr"/>
              <a:r>
                <a:rPr lang="it-IT" sz="1200" b="1" dirty="0">
                  <a:latin typeface="Tahoma" pitchFamily="34" charset="0"/>
                </a:rPr>
                <a:t>r</a:t>
              </a:r>
              <a:r>
                <a:rPr lang="it-IT" sz="1200" b="1" dirty="0" smtClean="0">
                  <a:latin typeface="Tahoma" pitchFamily="34" charset="0"/>
                </a:rPr>
                <a:t> × RAB</a:t>
              </a:r>
              <a:endParaRPr lang="it-IT" sz="1200" b="1" dirty="0">
                <a:latin typeface="Tahoma" pitchFamily="34" charset="0"/>
              </a:endParaRPr>
            </a:p>
          </p:txBody>
        </p:sp>
        <p:sp>
          <p:nvSpPr>
            <p:cNvPr id="17439" name="AutoShape 6"/>
            <p:cNvSpPr>
              <a:spLocks noChangeArrowheads="1"/>
            </p:cNvSpPr>
            <p:nvPr/>
          </p:nvSpPr>
          <p:spPr bwMode="auto">
            <a:xfrm flipH="1" flipV="1">
              <a:off x="1927" y="2385"/>
              <a:ext cx="480" cy="229"/>
            </a:xfrm>
            <a:prstGeom prst="curvedUpArrow">
              <a:avLst>
                <a:gd name="adj1" fmla="val 31383"/>
                <a:gd name="adj2" fmla="val 62766"/>
                <a:gd name="adj3" fmla="val 33333"/>
              </a:avLst>
            </a:prstGeom>
            <a:solidFill>
              <a:schemeClr val="bg2"/>
            </a:solidFill>
            <a:ln w="9525">
              <a:solidFill>
                <a:schemeClr val="tx1"/>
              </a:solidFill>
              <a:miter lim="800000"/>
              <a:headEnd/>
              <a:tailEnd/>
            </a:ln>
          </p:spPr>
          <p:txBody>
            <a:bodyPr wrap="none" anchor="ctr"/>
            <a:lstStyle/>
            <a:p>
              <a:endParaRPr lang="en-US"/>
            </a:p>
          </p:txBody>
        </p:sp>
      </p:grpSp>
      <p:sp>
        <p:nvSpPr>
          <p:cNvPr id="11" name="Rectangle 9"/>
          <p:cNvSpPr>
            <a:spLocks noChangeArrowheads="1"/>
          </p:cNvSpPr>
          <p:nvPr/>
        </p:nvSpPr>
        <p:spPr bwMode="auto">
          <a:xfrm>
            <a:off x="4139952" y="2780928"/>
            <a:ext cx="3200400" cy="792088"/>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Text Box 10"/>
          <p:cNvSpPr txBox="1">
            <a:spLocks noChangeArrowheads="1"/>
          </p:cNvSpPr>
          <p:nvPr/>
        </p:nvSpPr>
        <p:spPr bwMode="auto">
          <a:xfrm>
            <a:off x="4283968" y="2852936"/>
            <a:ext cx="2971800" cy="738664"/>
          </a:xfrm>
          <a:prstGeom prst="rect">
            <a:avLst/>
          </a:prstGeom>
          <a:noFill/>
          <a:ln w="9525">
            <a:noFill/>
            <a:miter lim="800000"/>
            <a:headEnd/>
            <a:tailEnd/>
          </a:ln>
          <a:effectLst/>
        </p:spPr>
        <p:txBody>
          <a:bodyPr wrap="square">
            <a:spAutoFit/>
          </a:bodyPr>
          <a:lstStyle/>
          <a:p>
            <a:pPr>
              <a:spcBef>
                <a:spcPct val="50000"/>
              </a:spcBef>
            </a:pPr>
            <a:r>
              <a:rPr lang="it-IT" sz="1400" b="1" dirty="0" err="1"/>
              <a:t>Regulatory</a:t>
            </a:r>
            <a:r>
              <a:rPr lang="it-IT" sz="1400" b="1" dirty="0"/>
              <a:t> </a:t>
            </a:r>
            <a:r>
              <a:rPr lang="it-IT" sz="1400" b="1" dirty="0" err="1"/>
              <a:t>Asset</a:t>
            </a:r>
            <a:r>
              <a:rPr lang="it-IT" sz="1400" b="1" dirty="0"/>
              <a:t> Base</a:t>
            </a:r>
            <a:r>
              <a:rPr lang="it-IT" sz="1400" dirty="0"/>
              <a:t>: </a:t>
            </a:r>
            <a:r>
              <a:rPr lang="it-IT" sz="1400" dirty="0" smtClean="0"/>
              <a:t>c.a. 25 </a:t>
            </a:r>
            <a:r>
              <a:rPr lang="it-IT" sz="1400" dirty="0" err="1" smtClean="0"/>
              <a:t>billions</a:t>
            </a:r>
            <a:r>
              <a:rPr lang="it-IT" sz="1400" dirty="0" smtClean="0"/>
              <a:t> Euro (source: </a:t>
            </a:r>
            <a:r>
              <a:rPr lang="it-IT" sz="1400" dirty="0" err="1" smtClean="0"/>
              <a:t>Fitch</a:t>
            </a:r>
            <a:r>
              <a:rPr lang="it-IT" sz="1400" dirty="0" smtClean="0"/>
              <a:t> </a:t>
            </a:r>
            <a:r>
              <a:rPr lang="it-IT" sz="1400" dirty="0" err="1" smtClean="0"/>
              <a:t>ratings</a:t>
            </a:r>
            <a:r>
              <a:rPr lang="it-IT" sz="1400" dirty="0" smtClean="0"/>
              <a:t>, SNAM)</a:t>
            </a:r>
            <a:endParaRPr lang="it-IT" sz="1400" dirty="0"/>
          </a:p>
        </p:txBody>
      </p:sp>
      <p:cxnSp>
        <p:nvCxnSpPr>
          <p:cNvPr id="14" name="Connettore 2 13"/>
          <p:cNvCxnSpPr/>
          <p:nvPr/>
        </p:nvCxnSpPr>
        <p:spPr bwMode="auto">
          <a:xfrm flipV="1">
            <a:off x="5580112" y="3789040"/>
            <a:ext cx="0" cy="504056"/>
          </a:xfrm>
          <a:prstGeom prst="straightConnector1">
            <a:avLst/>
          </a:prstGeom>
          <a:noFill/>
          <a:ln w="9525" cap="flat" cmpd="sng" algn="ctr">
            <a:solidFill>
              <a:schemeClr val="accent1"/>
            </a:solidFill>
            <a:prstDash val="solid"/>
            <a:round/>
            <a:headEnd type="none" w="med" len="med"/>
            <a:tailEnd type="arrow"/>
          </a:ln>
          <a:effectLst/>
        </p:spPr>
      </p:cxnSp>
      <p:cxnSp>
        <p:nvCxnSpPr>
          <p:cNvPr id="15" name="Connettore 2 14"/>
          <p:cNvCxnSpPr/>
          <p:nvPr/>
        </p:nvCxnSpPr>
        <p:spPr bwMode="auto">
          <a:xfrm>
            <a:off x="5580112" y="5085184"/>
            <a:ext cx="0" cy="576064"/>
          </a:xfrm>
          <a:prstGeom prst="straightConnector1">
            <a:avLst/>
          </a:prstGeom>
          <a:noFill/>
          <a:ln w="9525" cap="flat" cmpd="sng" algn="ctr">
            <a:solidFill>
              <a:schemeClr val="accent1"/>
            </a:solidFill>
            <a:prstDash val="solid"/>
            <a:round/>
            <a:headEnd type="none" w="med" len="med"/>
            <a:tailEnd type="arrow"/>
          </a:ln>
          <a:effectLst/>
        </p:spPr>
      </p:cxnSp>
      <p:sp>
        <p:nvSpPr>
          <p:cNvPr id="18" name="Rectangle 9"/>
          <p:cNvSpPr>
            <a:spLocks noChangeArrowheads="1"/>
          </p:cNvSpPr>
          <p:nvPr/>
        </p:nvSpPr>
        <p:spPr bwMode="auto">
          <a:xfrm>
            <a:off x="4067944" y="5661248"/>
            <a:ext cx="3200400" cy="72008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Text Box 10"/>
          <p:cNvSpPr txBox="1">
            <a:spLocks noChangeArrowheads="1"/>
          </p:cNvSpPr>
          <p:nvPr/>
        </p:nvSpPr>
        <p:spPr bwMode="auto">
          <a:xfrm>
            <a:off x="4254252" y="5817209"/>
            <a:ext cx="2971800" cy="523220"/>
          </a:xfrm>
          <a:prstGeom prst="rect">
            <a:avLst/>
          </a:prstGeom>
          <a:noFill/>
          <a:ln w="9525">
            <a:noFill/>
            <a:miter lim="800000"/>
            <a:headEnd/>
            <a:tailEnd/>
          </a:ln>
          <a:effectLst/>
        </p:spPr>
        <p:txBody>
          <a:bodyPr wrap="square">
            <a:spAutoFit/>
          </a:bodyPr>
          <a:lstStyle/>
          <a:p>
            <a:pPr>
              <a:spcBef>
                <a:spcPct val="50000"/>
              </a:spcBef>
            </a:pPr>
            <a:r>
              <a:rPr lang="it-IT" sz="1400" b="1" dirty="0"/>
              <a:t>r</a:t>
            </a:r>
            <a:r>
              <a:rPr lang="it-IT" sz="1400" b="1" dirty="0" smtClean="0"/>
              <a:t> (WACC)</a:t>
            </a:r>
            <a:r>
              <a:rPr lang="it-IT" sz="1400" dirty="0" smtClean="0"/>
              <a:t>: </a:t>
            </a:r>
            <a:r>
              <a:rPr lang="en-GB" sz="1400" dirty="0"/>
              <a:t>5.9% in 2024 and 5.7% until 2027</a:t>
            </a:r>
            <a:r>
              <a:rPr lang="it-IT" sz="1400" dirty="0" smtClean="0"/>
              <a:t> (source: </a:t>
            </a:r>
            <a:r>
              <a:rPr lang="it-IT" sz="1400" dirty="0" err="1" smtClean="0"/>
              <a:t>Fitch</a:t>
            </a:r>
            <a:r>
              <a:rPr lang="it-IT" sz="1400" dirty="0"/>
              <a:t> </a:t>
            </a:r>
            <a:r>
              <a:rPr lang="it-IT" sz="1400" dirty="0" err="1" smtClean="0"/>
              <a:t>ratings</a:t>
            </a:r>
            <a:r>
              <a:rPr lang="it-IT" sz="1400" dirty="0" smtClean="0"/>
              <a:t>)</a:t>
            </a:r>
            <a:endParaRPr lang="it-IT" sz="14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err="1" smtClean="0">
                <a:latin typeface="Times New Roman" pitchFamily="18" charset="0"/>
                <a:cs typeface="Times New Roman" pitchFamily="18" charset="0"/>
              </a:rPr>
              <a:t>Cost</a:t>
            </a:r>
            <a:r>
              <a:rPr lang="fr-BE" dirty="0" smtClean="0">
                <a:latin typeface="Times New Roman" pitchFamily="18" charset="0"/>
                <a:cs typeface="Times New Roman" pitchFamily="18" charset="0"/>
              </a:rPr>
              <a:t> Plus </a:t>
            </a:r>
            <a:r>
              <a:rPr lang="fr-BE" dirty="0" err="1" smtClean="0">
                <a:latin typeface="Times New Roman" pitchFamily="18" charset="0"/>
                <a:cs typeface="Times New Roman" pitchFamily="18" charset="0"/>
              </a:rPr>
              <a:t>Regulation</a:t>
            </a:r>
            <a:endParaRPr lang="en-US" dirty="0">
              <a:latin typeface="Times New Roman" pitchFamily="18" charset="0"/>
              <a:cs typeface="Times New Roman" pitchFamily="18" charset="0"/>
            </a:endParaRPr>
          </a:p>
        </p:txBody>
      </p:sp>
      <p:sp>
        <p:nvSpPr>
          <p:cNvPr id="18435" name="Content Placeholder 2"/>
          <p:cNvSpPr>
            <a:spLocks noGrp="1"/>
          </p:cNvSpPr>
          <p:nvPr>
            <p:ph idx="1"/>
          </p:nvPr>
        </p:nvSpPr>
        <p:spPr>
          <a:xfrm>
            <a:off x="611560" y="548680"/>
            <a:ext cx="8229600" cy="5761038"/>
          </a:xfrm>
        </p:spPr>
        <p:txBody>
          <a:bodyPr/>
          <a:lstStyle/>
          <a:p>
            <a:pPr eaLnBrk="1" hangingPunct="1">
              <a:lnSpc>
                <a:spcPct val="70000"/>
              </a:lnSpc>
              <a:buFontTx/>
              <a:buNone/>
            </a:pPr>
            <a:r>
              <a:rPr lang="en-US" b="1" dirty="0" smtClean="0">
                <a:solidFill>
                  <a:srgbClr val="003F6E"/>
                </a:solidFill>
                <a:latin typeface="Times New Roman" pitchFamily="18" charset="0"/>
                <a:ea typeface="ＭＳ Ｐゴシック" pitchFamily="34" charset="-128"/>
                <a:cs typeface="Times New Roman" pitchFamily="18" charset="0"/>
              </a:rPr>
              <a:t>For consumers:</a:t>
            </a:r>
          </a:p>
          <a:p>
            <a:pPr eaLnBrk="1" hangingPunct="1">
              <a:lnSpc>
                <a:spcPct val="70000"/>
              </a:lnSpc>
            </a:pPr>
            <a:r>
              <a:rPr lang="en-US" b="1" dirty="0" smtClean="0">
                <a:solidFill>
                  <a:srgbClr val="003F6E"/>
                </a:solidFill>
                <a:latin typeface="Times New Roman" pitchFamily="18" charset="0"/>
                <a:ea typeface="ＭＳ Ｐゴシック" pitchFamily="34" charset="-128"/>
                <a:cs typeface="Times New Roman" pitchFamily="18" charset="0"/>
              </a:rPr>
              <a:t>Allocative efficiency </a:t>
            </a:r>
            <a:r>
              <a:rPr lang="en-US" dirty="0" smtClean="0">
                <a:latin typeface="Times New Roman" pitchFamily="18" charset="0"/>
                <a:ea typeface="ＭＳ Ｐゴシック" pitchFamily="34" charset="-128"/>
                <a:cs typeface="Times New Roman" pitchFamily="18" charset="0"/>
              </a:rPr>
              <a:t>(minimum price </a:t>
            </a:r>
            <a:r>
              <a:rPr lang="en-US" u="sng" dirty="0" smtClean="0">
                <a:latin typeface="Times New Roman" pitchFamily="18" charset="0"/>
                <a:ea typeface="ＭＳ Ｐゴシック" pitchFamily="34" charset="-128"/>
                <a:cs typeface="Times New Roman" pitchFamily="18" charset="0"/>
              </a:rPr>
              <a:t>but only </a:t>
            </a:r>
            <a:r>
              <a:rPr lang="en-US" dirty="0" smtClean="0">
                <a:latin typeface="Times New Roman" pitchFamily="18" charset="0"/>
                <a:ea typeface="ＭＳ Ｐゴシック" pitchFamily="34" charset="-128"/>
                <a:cs typeface="Times New Roman" pitchFamily="18" charset="0"/>
              </a:rPr>
              <a:t>with respect to observed costs)</a:t>
            </a:r>
          </a:p>
          <a:p>
            <a:pPr eaLnBrk="1" hangingPunct="1">
              <a:lnSpc>
                <a:spcPct val="70000"/>
              </a:lnSpc>
            </a:pPr>
            <a:r>
              <a:rPr lang="en-US" dirty="0" smtClean="0">
                <a:latin typeface="Times New Roman" pitchFamily="18" charset="0"/>
                <a:ea typeface="ＭＳ Ｐゴシック" pitchFamily="34" charset="-128"/>
                <a:cs typeface="Times New Roman" pitchFamily="18" charset="0"/>
              </a:rPr>
              <a:t>Possible </a:t>
            </a:r>
            <a:r>
              <a:rPr lang="en-US" b="1" dirty="0" smtClean="0">
                <a:solidFill>
                  <a:srgbClr val="003F6E"/>
                </a:solidFill>
                <a:latin typeface="Times New Roman" pitchFamily="18" charset="0"/>
                <a:ea typeface="ＭＳ Ｐゴシック" pitchFamily="34" charset="-128"/>
                <a:cs typeface="Times New Roman" pitchFamily="18" charset="0"/>
              </a:rPr>
              <a:t>productive inefficiency</a:t>
            </a:r>
            <a:r>
              <a:rPr lang="en-US" dirty="0" smtClean="0">
                <a:latin typeface="Times New Roman" pitchFamily="18" charset="0"/>
                <a:ea typeface="ＭＳ Ｐゴシック" pitchFamily="34" charset="-128"/>
                <a:cs typeface="Times New Roman" pitchFamily="18" charset="0"/>
              </a:rPr>
              <a:t>, due to information asymmetries</a:t>
            </a:r>
          </a:p>
          <a:p>
            <a:pPr lvl="1" eaLnBrk="1" hangingPunct="1">
              <a:lnSpc>
                <a:spcPct val="70000"/>
              </a:lnSpc>
            </a:pPr>
            <a:r>
              <a:rPr lang="en-US" dirty="0" smtClean="0">
                <a:latin typeface="Times New Roman" pitchFamily="18" charset="0"/>
                <a:ea typeface="ＭＳ Ｐゴシック" pitchFamily="34" charset="-128"/>
                <a:cs typeface="Times New Roman" pitchFamily="18" charset="0"/>
              </a:rPr>
              <a:t>Price is based on accounting presented by the firm, not on an “efficient frontier” of costs</a:t>
            </a:r>
            <a:endParaRPr lang="en-US" altLang="ja-JP" dirty="0" smtClean="0">
              <a:latin typeface="Times New Roman" pitchFamily="18" charset="0"/>
              <a:ea typeface="ＭＳ Ｐゴシック" pitchFamily="34" charset="-128"/>
              <a:cs typeface="Times New Roman" pitchFamily="18" charset="0"/>
            </a:endParaRPr>
          </a:p>
          <a:p>
            <a:pPr lvl="1" eaLnBrk="1" hangingPunct="1">
              <a:lnSpc>
                <a:spcPct val="70000"/>
              </a:lnSpc>
            </a:pPr>
            <a:r>
              <a:rPr lang="en-US" dirty="0" smtClean="0">
                <a:latin typeface="Times New Roman" pitchFamily="18" charset="0"/>
                <a:ea typeface="ＭＳ Ｐゴシック" pitchFamily="34" charset="-128"/>
                <a:cs typeface="Times New Roman" pitchFamily="18" charset="0"/>
              </a:rPr>
              <a:t>No incentives to reduce costs</a:t>
            </a:r>
          </a:p>
          <a:p>
            <a:pPr eaLnBrk="1" hangingPunct="1">
              <a:lnSpc>
                <a:spcPct val="70000"/>
              </a:lnSpc>
            </a:pPr>
            <a:r>
              <a:rPr lang="en-US" b="1" dirty="0" smtClean="0">
                <a:solidFill>
                  <a:srgbClr val="003F6E"/>
                </a:solidFill>
                <a:latin typeface="Times New Roman" pitchFamily="18" charset="0"/>
                <a:ea typeface="ＭＳ Ｐゴシック" pitchFamily="34" charset="-128"/>
                <a:cs typeface="Times New Roman" pitchFamily="18" charset="0"/>
              </a:rPr>
              <a:t>High</a:t>
            </a:r>
            <a:r>
              <a:rPr lang="en-US" dirty="0" smtClean="0">
                <a:latin typeface="Times New Roman" pitchFamily="18" charset="0"/>
                <a:ea typeface="ＭＳ Ｐゴシック" pitchFamily="34" charset="-128"/>
                <a:cs typeface="Times New Roman" pitchFamily="18" charset="0"/>
              </a:rPr>
              <a:t> </a:t>
            </a:r>
            <a:r>
              <a:rPr lang="en-US" b="1" dirty="0" smtClean="0">
                <a:solidFill>
                  <a:srgbClr val="003F6E"/>
                </a:solidFill>
                <a:latin typeface="Times New Roman" pitchFamily="18" charset="0"/>
                <a:ea typeface="ＭＳ Ｐゴシック" pitchFamily="34" charset="-128"/>
                <a:cs typeface="Times New Roman" pitchFamily="18" charset="0"/>
              </a:rPr>
              <a:t>administrative costs</a:t>
            </a:r>
          </a:p>
          <a:p>
            <a:pPr lvl="1" eaLnBrk="1" hangingPunct="1">
              <a:lnSpc>
                <a:spcPct val="70000"/>
              </a:lnSpc>
            </a:pPr>
            <a:r>
              <a:rPr lang="en-US" dirty="0" smtClean="0">
                <a:latin typeface="Times New Roman" pitchFamily="18" charset="0"/>
                <a:ea typeface="ＭＳ Ｐゴシック" pitchFamily="34" charset="-128"/>
                <a:cs typeface="Times New Roman" pitchFamily="18" charset="0"/>
              </a:rPr>
              <a:t>Frequent revisions</a:t>
            </a:r>
          </a:p>
          <a:p>
            <a:pPr lvl="1" eaLnBrk="1" hangingPunct="1">
              <a:lnSpc>
                <a:spcPct val="70000"/>
              </a:lnSpc>
            </a:pPr>
            <a:r>
              <a:rPr lang="en-US" dirty="0" smtClean="0">
                <a:latin typeface="Times New Roman" pitchFamily="18" charset="0"/>
                <a:ea typeface="ＭＳ Ｐゴシック" pitchFamily="34" charset="-128"/>
                <a:cs typeface="Times New Roman" pitchFamily="18" charset="0"/>
              </a:rPr>
              <a:t>A lot of information needs to be elaborated</a:t>
            </a:r>
          </a:p>
          <a:p>
            <a:pPr eaLnBrk="1" hangingPunct="1">
              <a:lnSpc>
                <a:spcPct val="70000"/>
              </a:lnSpc>
            </a:pPr>
            <a:endParaRPr lang="en-US" dirty="0" smtClean="0">
              <a:latin typeface="Times New Roman" pitchFamily="18" charset="0"/>
              <a:ea typeface="ＭＳ Ｐゴシック" pitchFamily="34" charset="-128"/>
              <a:cs typeface="Times New Roman" pitchFamily="18" charset="0"/>
            </a:endParaRPr>
          </a:p>
          <a:p>
            <a:pPr eaLnBrk="1" hangingPunct="1">
              <a:lnSpc>
                <a:spcPct val="70000"/>
              </a:lnSpc>
              <a:buFontTx/>
              <a:buNone/>
            </a:pPr>
            <a:r>
              <a:rPr lang="en-US" b="1" dirty="0" smtClean="0">
                <a:solidFill>
                  <a:srgbClr val="003F6E"/>
                </a:solidFill>
                <a:latin typeface="Times New Roman" pitchFamily="18" charset="0"/>
                <a:ea typeface="ＭＳ Ｐゴシック" pitchFamily="34" charset="-128"/>
                <a:cs typeface="Times New Roman" pitchFamily="18" charset="0"/>
              </a:rPr>
              <a:t>For the regulated firm:</a:t>
            </a:r>
          </a:p>
          <a:p>
            <a:pPr eaLnBrk="1" hangingPunct="1">
              <a:lnSpc>
                <a:spcPct val="80000"/>
              </a:lnSpc>
            </a:pPr>
            <a:r>
              <a:rPr lang="en-US" b="1" dirty="0" smtClean="0">
                <a:solidFill>
                  <a:srgbClr val="003F6E"/>
                </a:solidFill>
                <a:latin typeface="Times New Roman" pitchFamily="18" charset="0"/>
                <a:ea typeface="ＭＳ Ｐゴシック" pitchFamily="34" charset="-128"/>
                <a:cs typeface="Times New Roman" pitchFamily="18" charset="0"/>
              </a:rPr>
              <a:t>Financial-economic equilibrium</a:t>
            </a:r>
          </a:p>
          <a:p>
            <a:pPr lvl="1" eaLnBrk="1" hangingPunct="1">
              <a:lnSpc>
                <a:spcPct val="80000"/>
              </a:lnSpc>
            </a:pPr>
            <a:r>
              <a:rPr lang="en-US" dirty="0" smtClean="0">
                <a:latin typeface="Times New Roman" pitchFamily="18" charset="0"/>
                <a:ea typeface="ＭＳ Ｐゴシック" pitchFamily="34" charset="-128"/>
                <a:cs typeface="Times New Roman" pitchFamily="18" charset="0"/>
              </a:rPr>
              <a:t>Costs are covered</a:t>
            </a:r>
          </a:p>
          <a:p>
            <a:pPr lvl="1" eaLnBrk="1" hangingPunct="1">
              <a:lnSpc>
                <a:spcPct val="80000"/>
              </a:lnSpc>
            </a:pPr>
            <a:r>
              <a:rPr lang="en-US" dirty="0" smtClean="0">
                <a:latin typeface="Times New Roman" pitchFamily="18" charset="0"/>
                <a:ea typeface="ＭＳ Ｐゴシック" pitchFamily="34" charset="-128"/>
                <a:cs typeface="Times New Roman" pitchFamily="18" charset="0"/>
              </a:rPr>
              <a:t>Investors and creditors are remunerated</a:t>
            </a:r>
          </a:p>
          <a:p>
            <a:pPr eaLnBrk="1" hangingPunct="1">
              <a:lnSpc>
                <a:spcPct val="80000"/>
              </a:lnSpc>
            </a:pPr>
            <a:r>
              <a:rPr lang="en-US" b="1" dirty="0" smtClean="0">
                <a:solidFill>
                  <a:srgbClr val="003F6E"/>
                </a:solidFill>
                <a:latin typeface="Times New Roman" pitchFamily="18" charset="0"/>
                <a:ea typeface="ＭＳ Ｐゴシック" pitchFamily="34" charset="-128"/>
                <a:cs typeface="Times New Roman" pitchFamily="18" charset="0"/>
              </a:rPr>
              <a:t>Reduced organizational and technological dynamics</a:t>
            </a:r>
          </a:p>
          <a:p>
            <a:pPr lvl="1" eaLnBrk="1" hangingPunct="1">
              <a:lnSpc>
                <a:spcPct val="80000"/>
              </a:lnSpc>
            </a:pPr>
            <a:r>
              <a:rPr lang="en-US" dirty="0" smtClean="0">
                <a:latin typeface="Times New Roman" pitchFamily="18" charset="0"/>
                <a:ea typeface="ＭＳ Ｐゴシック" pitchFamily="34" charset="-128"/>
                <a:cs typeface="Times New Roman" pitchFamily="18" charset="0"/>
              </a:rPr>
              <a:t>No incentives to implement best-practices</a:t>
            </a:r>
          </a:p>
          <a:p>
            <a:pPr lvl="1" eaLnBrk="1" hangingPunct="1">
              <a:lnSpc>
                <a:spcPct val="80000"/>
              </a:lnSpc>
            </a:pPr>
            <a:r>
              <a:rPr lang="en-US" dirty="0" smtClean="0">
                <a:latin typeface="Times New Roman" pitchFamily="18" charset="0"/>
                <a:ea typeface="ＭＳ Ｐゴシック" pitchFamily="34" charset="-128"/>
                <a:cs typeface="Times New Roman" pitchFamily="18" charset="0"/>
              </a:rPr>
              <a:t>No incentives to adopt innovative systems</a:t>
            </a:r>
          </a:p>
          <a:p>
            <a:pPr eaLnBrk="1" hangingPunct="1">
              <a:lnSpc>
                <a:spcPct val="80000"/>
              </a:lnSpc>
            </a:pPr>
            <a:r>
              <a:rPr lang="en-US" b="1" dirty="0" smtClean="0">
                <a:solidFill>
                  <a:srgbClr val="003F6E"/>
                </a:solidFill>
                <a:latin typeface="Times New Roman" pitchFamily="18" charset="0"/>
                <a:ea typeface="ＭＳ Ｐゴシック" pitchFamily="34" charset="-128"/>
                <a:cs typeface="Times New Roman" pitchFamily="18" charset="0"/>
              </a:rPr>
              <a:t>High</a:t>
            </a:r>
            <a:r>
              <a:rPr lang="en-US" dirty="0" smtClean="0">
                <a:latin typeface="Times New Roman" pitchFamily="18" charset="0"/>
                <a:ea typeface="ＭＳ Ｐゴシック" pitchFamily="34" charset="-128"/>
                <a:cs typeface="Times New Roman" pitchFamily="18" charset="0"/>
              </a:rPr>
              <a:t> </a:t>
            </a:r>
            <a:r>
              <a:rPr lang="en-US" b="1" dirty="0" smtClean="0">
                <a:solidFill>
                  <a:srgbClr val="003F6E"/>
                </a:solidFill>
                <a:latin typeface="Times New Roman" pitchFamily="18" charset="0"/>
                <a:ea typeface="ＭＳ Ｐゴシック" pitchFamily="34" charset="-128"/>
                <a:cs typeface="Times New Roman" pitchFamily="18" charset="0"/>
              </a:rPr>
              <a:t>propensity to invest </a:t>
            </a:r>
            <a:r>
              <a:rPr lang="en-US" dirty="0" smtClean="0">
                <a:latin typeface="Times New Roman" pitchFamily="18" charset="0"/>
                <a:ea typeface="ＭＳ Ｐゴシック" pitchFamily="34" charset="-128"/>
                <a:cs typeface="Times New Roman" pitchFamily="18" charset="0"/>
              </a:rPr>
              <a:t>(it ensures remuneration)</a:t>
            </a:r>
          </a:p>
          <a:p>
            <a:pPr lvl="1" eaLnBrk="1" hangingPunct="1">
              <a:lnSpc>
                <a:spcPct val="80000"/>
              </a:lnSpc>
            </a:pPr>
            <a:r>
              <a:rPr lang="en-US" dirty="0" smtClean="0">
                <a:latin typeface="Times New Roman" pitchFamily="18" charset="0"/>
                <a:ea typeface="ＭＳ Ｐゴシック" pitchFamily="34" charset="-128"/>
                <a:cs typeface="Times New Roman" pitchFamily="18" charset="0"/>
              </a:rPr>
              <a:t>Investments are not necessarily efficient, in terms of </a:t>
            </a:r>
            <a:r>
              <a:rPr lang="en-US" dirty="0" err="1" smtClean="0">
                <a:latin typeface="Times New Roman" pitchFamily="18" charset="0"/>
                <a:ea typeface="ＭＳ Ｐゴシック" pitchFamily="34" charset="-128"/>
                <a:cs typeface="Times New Roman" pitchFamily="18" charset="0"/>
              </a:rPr>
              <a:t>localisation</a:t>
            </a:r>
            <a:r>
              <a:rPr lang="en-US" dirty="0" smtClean="0">
                <a:latin typeface="Times New Roman" pitchFamily="18" charset="0"/>
                <a:ea typeface="ＭＳ Ｐゴシック" pitchFamily="34" charset="-128"/>
                <a:cs typeface="Times New Roman" pitchFamily="18" charset="0"/>
              </a:rPr>
              <a:t>, technology, dimension, etc.</a:t>
            </a:r>
          </a:p>
          <a:p>
            <a:pPr eaLnBrk="1" hangingPunct="1">
              <a:lnSpc>
                <a:spcPct val="80000"/>
              </a:lnSpc>
              <a:buNone/>
            </a:pPr>
            <a:r>
              <a:rPr lang="en-US" dirty="0" smtClean="0">
                <a:latin typeface="Times New Roman" pitchFamily="18" charset="0"/>
                <a:ea typeface="ＭＳ Ｐゴシック" pitchFamily="34" charset="-128"/>
                <a:cs typeface="Times New Roman" pitchFamily="18" charset="0"/>
              </a:rPr>
              <a:t>	</a:t>
            </a:r>
          </a:p>
          <a:p>
            <a:pPr eaLnBrk="1" hangingPunct="1">
              <a:lnSpc>
                <a:spcPct val="80000"/>
              </a:lnSpc>
              <a:buNone/>
            </a:pPr>
            <a:r>
              <a:rPr lang="en-US" dirty="0" smtClean="0">
                <a:latin typeface="Times New Roman" pitchFamily="18" charset="0"/>
                <a:ea typeface="ＭＳ Ｐゴシック" pitchFamily="34" charset="-128"/>
                <a:cs typeface="Times New Roman" pitchFamily="18" charset="0"/>
              </a:rPr>
              <a:t>	For this tendency to (over-) invest in physical capital generally dynamic efficiency results are not necessarily considered bad with this regulatory scheme, but the risk of “gold plating” (</a:t>
            </a:r>
            <a:r>
              <a:rPr lang="en-US" dirty="0" err="1" smtClean="0">
                <a:latin typeface="Times New Roman" pitchFamily="18" charset="0"/>
                <a:ea typeface="ＭＳ Ｐゴシック" pitchFamily="34" charset="-128"/>
                <a:cs typeface="Times New Roman" pitchFamily="18" charset="0"/>
              </a:rPr>
              <a:t>Averch</a:t>
            </a:r>
            <a:r>
              <a:rPr lang="en-US" dirty="0" smtClean="0">
                <a:latin typeface="Times New Roman" pitchFamily="18" charset="0"/>
                <a:ea typeface="ＭＳ Ｐゴシック" pitchFamily="34" charset="-128"/>
                <a:cs typeface="Times New Roman" pitchFamily="18" charset="0"/>
              </a:rPr>
              <a:t> and Johnson, 1962) is high.</a:t>
            </a:r>
          </a:p>
          <a:p>
            <a:pPr lvl="1" eaLnBrk="1" hangingPunct="1">
              <a:lnSpc>
                <a:spcPct val="70000"/>
              </a:lnSpc>
            </a:pPr>
            <a:endParaRPr lang="it-IT" sz="2200" dirty="0" smtClean="0">
              <a:ea typeface="ＭＳ Ｐゴシック" pitchFamily="34" charset="-128"/>
            </a:endParaRPr>
          </a:p>
          <a:p>
            <a:endParaRPr lang="en-US" sz="2000" dirty="0" smtClean="0">
              <a:latin typeface="Times New Roman" pitchFamily="18" charset="0"/>
              <a:ea typeface="ＭＳ Ｐゴシック" pitchFamily="34" charset="-128"/>
              <a:cs typeface="Times New Roman" pitchFamily="18" charset="0"/>
            </a:endParaRPr>
          </a:p>
        </p:txBody>
      </p:sp>
      <p:sp>
        <p:nvSpPr>
          <p:cNvPr id="18436" name="Slide Number Placeholder 3"/>
          <p:cNvSpPr>
            <a:spLocks noGrp="1"/>
          </p:cNvSpPr>
          <p:nvPr>
            <p:ph type="sldNum" sz="quarter" idx="10"/>
          </p:nvPr>
        </p:nvSpPr>
        <p:spPr>
          <a:xfrm>
            <a:off x="6886575" y="152400"/>
            <a:ext cx="1181100" cy="215900"/>
          </a:xfrm>
          <a:noFill/>
        </p:spPr>
        <p:txBody>
          <a:bodyPr/>
          <a:lstStyle/>
          <a:p>
            <a:fld id="{CCBC9628-C16F-49BF-861F-6F0F5C47A5CD}" type="slidenum">
              <a:rPr lang="it-IT" smtClean="0">
                <a:latin typeface="Times New Roman" pitchFamily="18" charset="0"/>
                <a:ea typeface="ＭＳ Ｐゴシック" pitchFamily="34" charset="-128"/>
                <a:cs typeface="Times New Roman" pitchFamily="18" charset="0"/>
              </a:rPr>
              <a:pPr/>
              <a:t>5</a:t>
            </a:fld>
            <a:endParaRPr lang="it-IT" smtClean="0">
              <a:latin typeface="Times New Roman" pitchFamily="18" charset="0"/>
              <a:ea typeface="ＭＳ Ｐゴシック" pitchFamily="34" charset="-128"/>
              <a:cs typeface="Times New Roman" pitchFamily="18" charset="0"/>
            </a:endParaRPr>
          </a:p>
        </p:txBody>
      </p:sp>
      <p:sp>
        <p:nvSpPr>
          <p:cNvPr id="5" name="Freccia a destra 4"/>
          <p:cNvSpPr/>
          <p:nvPr/>
        </p:nvSpPr>
        <p:spPr bwMode="auto">
          <a:xfrm>
            <a:off x="251520" y="5877272"/>
            <a:ext cx="360040" cy="432048"/>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smtClean="0">
                <a:latin typeface="Times New Roman" pitchFamily="18" charset="0"/>
                <a:cs typeface="Times New Roman" pitchFamily="18" charset="0"/>
              </a:rPr>
              <a:t>Price Cap Regulation</a:t>
            </a:r>
            <a:endParaRPr lang="en-US" dirty="0">
              <a:latin typeface="Times New Roman" pitchFamily="18" charset="0"/>
              <a:cs typeface="Times New Roman" pitchFamily="18" charset="0"/>
            </a:endParaRPr>
          </a:p>
        </p:txBody>
      </p:sp>
      <p:sp>
        <p:nvSpPr>
          <p:cNvPr id="19459" name="Content Placeholder 2"/>
          <p:cNvSpPr>
            <a:spLocks noGrp="1"/>
          </p:cNvSpPr>
          <p:nvPr>
            <p:ph idx="1"/>
          </p:nvPr>
        </p:nvSpPr>
        <p:spPr>
          <a:xfrm>
            <a:off x="323528" y="692696"/>
            <a:ext cx="8568952" cy="4953000"/>
          </a:xfrm>
        </p:spPr>
        <p:txBody>
          <a:bodyPr/>
          <a:lstStyle/>
          <a:p>
            <a:pPr eaLnBrk="1" hangingPunct="1">
              <a:lnSpc>
                <a:spcPct val="90000"/>
              </a:lnSpc>
            </a:pPr>
            <a:endParaRPr lang="en-GB" sz="2000" dirty="0" smtClean="0">
              <a:latin typeface="Times New Roman" pitchFamily="18" charset="0"/>
              <a:ea typeface="ＭＳ Ｐゴシック" pitchFamily="34" charset="-128"/>
              <a:cs typeface="Times New Roman" pitchFamily="18" charset="0"/>
            </a:endParaRPr>
          </a:p>
          <a:p>
            <a:pPr>
              <a:buNone/>
            </a:pPr>
            <a:r>
              <a:rPr lang="en-US" sz="2000" dirty="0" smtClean="0">
                <a:latin typeface="Times New Roman" pitchFamily="18" charset="0"/>
                <a:ea typeface="ＭＳ Ｐゴシック" pitchFamily="34" charset="-128"/>
                <a:cs typeface="Times New Roman" pitchFamily="18" charset="0"/>
              </a:rPr>
              <a:t>	</a:t>
            </a:r>
            <a:r>
              <a:rPr lang="en-US" sz="2400" dirty="0" smtClean="0">
                <a:latin typeface="Times New Roman" pitchFamily="18" charset="0"/>
                <a:ea typeface="ＭＳ Ｐゴシック" pitchFamily="34" charset="-128"/>
                <a:cs typeface="Times New Roman" pitchFamily="18" charset="0"/>
              </a:rPr>
              <a:t>A price cap simply sets a maximum allowed inter-temporal path for the price of a specific product. The rules for the path are set in advance and only depend on factors that are beyond the control of the regulated firm.</a:t>
            </a:r>
          </a:p>
          <a:p>
            <a:pPr>
              <a:buNone/>
            </a:pPr>
            <a:endParaRPr lang="en-US" sz="2400" dirty="0" smtClean="0">
              <a:latin typeface="Times New Roman" pitchFamily="18" charset="0"/>
              <a:ea typeface="ＭＳ Ｐゴシック" pitchFamily="34" charset="-128"/>
              <a:cs typeface="Times New Roman" pitchFamily="18" charset="0"/>
            </a:endParaRPr>
          </a:p>
          <a:p>
            <a:pPr>
              <a:buNone/>
            </a:pPr>
            <a:r>
              <a:rPr lang="en-US" sz="2400" dirty="0" smtClean="0">
                <a:latin typeface="Times New Roman" pitchFamily="18" charset="0"/>
                <a:ea typeface="ＭＳ Ｐゴシック" pitchFamily="34" charset="-128"/>
                <a:cs typeface="Times New Roman" pitchFamily="18" charset="0"/>
              </a:rPr>
              <a:t>	The regulated firm sets the price for the service with the only requirement of not exceeding the ceiling imposed by the regulator.</a:t>
            </a:r>
          </a:p>
          <a:p>
            <a:pPr>
              <a:buNone/>
            </a:pPr>
            <a:endParaRPr lang="en-US" sz="2400" dirty="0" smtClean="0">
              <a:latin typeface="Times New Roman" pitchFamily="18" charset="0"/>
              <a:ea typeface="ＭＳ Ｐゴシック" pitchFamily="34" charset="-128"/>
              <a:cs typeface="Times New Roman" pitchFamily="18" charset="0"/>
            </a:endParaRPr>
          </a:p>
          <a:p>
            <a:pPr>
              <a:buNone/>
            </a:pPr>
            <a:r>
              <a:rPr lang="en-US" sz="2400" dirty="0" smtClean="0">
                <a:latin typeface="Times New Roman" pitchFamily="18" charset="0"/>
                <a:ea typeface="ＭＳ Ｐゴシック" pitchFamily="34" charset="-128"/>
                <a:cs typeface="Times New Roman" pitchFamily="18" charset="0"/>
              </a:rPr>
              <a:t>	The regulated firm maintains its natural objective of maximizing profits. The basic price cap rule:</a:t>
            </a:r>
          </a:p>
          <a:p>
            <a:endParaRPr lang="en-US" sz="2000" dirty="0" smtClean="0">
              <a:latin typeface="Times New Roman" pitchFamily="18" charset="0"/>
              <a:ea typeface="ＭＳ Ｐゴシック" pitchFamily="34" charset="-128"/>
              <a:cs typeface="Times New Roman" pitchFamily="18" charset="0"/>
            </a:endParaRPr>
          </a:p>
        </p:txBody>
      </p:sp>
      <p:sp>
        <p:nvSpPr>
          <p:cNvPr id="19460" name="Slide Number Placeholder 3"/>
          <p:cNvSpPr>
            <a:spLocks noGrp="1"/>
          </p:cNvSpPr>
          <p:nvPr>
            <p:ph type="sldNum" sz="quarter" idx="10"/>
          </p:nvPr>
        </p:nvSpPr>
        <p:spPr>
          <a:xfrm>
            <a:off x="6886575" y="152400"/>
            <a:ext cx="1181100" cy="215900"/>
          </a:xfrm>
          <a:noFill/>
        </p:spPr>
        <p:txBody>
          <a:bodyPr/>
          <a:lstStyle/>
          <a:p>
            <a:fld id="{834EAE8B-7A44-4784-9C2C-7CCD392EA93F}" type="slidenum">
              <a:rPr lang="it-IT" smtClean="0">
                <a:latin typeface="Times New Roman" pitchFamily="18" charset="0"/>
                <a:ea typeface="ＭＳ Ｐゴシック" pitchFamily="34" charset="-128"/>
                <a:cs typeface="Times New Roman" pitchFamily="18" charset="0"/>
              </a:rPr>
              <a:pPr/>
              <a:t>6</a:t>
            </a:fld>
            <a:endParaRPr lang="it-IT" smtClean="0">
              <a:latin typeface="Times New Roman" pitchFamily="18" charset="0"/>
              <a:ea typeface="ＭＳ Ｐゴシック" pitchFamily="34" charset="-128"/>
              <a:cs typeface="Times New Roman" pitchFamily="18" charset="0"/>
            </a:endParaRPr>
          </a:p>
        </p:txBody>
      </p:sp>
      <p:grpSp>
        <p:nvGrpSpPr>
          <p:cNvPr id="1028" name="Group 4"/>
          <p:cNvGrpSpPr>
            <a:grpSpLocks noChangeAspect="1"/>
          </p:cNvGrpSpPr>
          <p:nvPr/>
        </p:nvGrpSpPr>
        <p:grpSpPr bwMode="auto">
          <a:xfrm>
            <a:off x="323528" y="5373216"/>
            <a:ext cx="9648750" cy="864641"/>
            <a:chOff x="204" y="3339"/>
            <a:chExt cx="5797" cy="624"/>
          </a:xfrm>
        </p:grpSpPr>
        <p:sp>
          <p:nvSpPr>
            <p:cNvPr id="1027" name="AutoShape 3"/>
            <p:cNvSpPr>
              <a:spLocks noChangeAspect="1" noChangeArrowheads="1" noTextEdit="1"/>
            </p:cNvSpPr>
            <p:nvPr/>
          </p:nvSpPr>
          <p:spPr bwMode="auto">
            <a:xfrm>
              <a:off x="204" y="3339"/>
              <a:ext cx="5760" cy="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Rectangle 5"/>
            <p:cNvSpPr>
              <a:spLocks noChangeArrowheads="1"/>
            </p:cNvSpPr>
            <p:nvPr/>
          </p:nvSpPr>
          <p:spPr bwMode="auto">
            <a:xfrm>
              <a:off x="2519" y="3391"/>
              <a:ext cx="259"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dirty="0" smtClean="0">
                  <a:ln>
                    <a:noFill/>
                  </a:ln>
                  <a:solidFill>
                    <a:srgbClr val="000000"/>
                  </a:solidFill>
                  <a:effectLst/>
                  <a:latin typeface="Times New Roman" pitchFamily="18" charset="0"/>
                  <a:cs typeface="Arial" pitchFamily="34" charset="0"/>
                </a:rPr>
                <a:t>%)</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2092" y="3391"/>
              <a:ext cx="205"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dirty="0" smtClean="0">
                  <a:ln>
                    <a:noFill/>
                  </a:ln>
                  <a:solidFill>
                    <a:srgbClr val="000000"/>
                  </a:solidFill>
                  <a:effectLst/>
                  <a:latin typeface="Times New Roman" pitchFamily="18" charset="0"/>
                  <a:cs typeface="Arial" pitchFamily="34" charset="0"/>
                </a:rPr>
                <a:t>%</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1596" y="3391"/>
              <a:ext cx="150"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1</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1556" y="3391"/>
              <a:ext cx="121"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1309" y="3496"/>
              <a:ext cx="89"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0" u="none" strike="noStrike" cap="none" normalizeH="0" baseline="0" smtClean="0">
                  <a:ln>
                    <a:noFill/>
                  </a:ln>
                  <a:solidFill>
                    <a:srgbClr val="000000"/>
                  </a:solidFill>
                  <a:effectLst/>
                  <a:latin typeface="Times New Roman" pitchFamily="18" charset="0"/>
                  <a:cs typeface="Arial" pitchFamily="34" charset="0"/>
                </a:rPr>
                <a:t>1</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2392" y="3391"/>
              <a:ext cx="168"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1" u="none" strike="noStrike" cap="none" normalizeH="0" baseline="0" smtClean="0">
                  <a:ln>
                    <a:noFill/>
                  </a:ln>
                  <a:solidFill>
                    <a:srgbClr val="000000"/>
                  </a:solidFill>
                  <a:effectLst/>
                  <a:latin typeface="Times New Roman" pitchFamily="18" charset="0"/>
                  <a:cs typeface="Arial" pitchFamily="34" charset="0"/>
                </a:rPr>
                <a:t>X</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1823" y="3391"/>
              <a:ext cx="324"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1" u="none" strike="noStrike" cap="none" normalizeH="0" baseline="0" dirty="0" smtClean="0">
                  <a:ln>
                    <a:noFill/>
                  </a:ln>
                  <a:solidFill>
                    <a:srgbClr val="000000"/>
                  </a:solidFill>
                  <a:effectLst/>
                  <a:latin typeface="Times New Roman" pitchFamily="18" charset="0"/>
                  <a:cs typeface="Arial" pitchFamily="34" charset="0"/>
                </a:rPr>
                <a:t>RPI</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6" name="Rectangle 12"/>
            <p:cNvSpPr>
              <a:spLocks noChangeArrowheads="1"/>
            </p:cNvSpPr>
            <p:nvPr/>
          </p:nvSpPr>
          <p:spPr bwMode="auto">
            <a:xfrm>
              <a:off x="1142" y="3391"/>
              <a:ext cx="150"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1" u="none" strike="noStrike" cap="none" normalizeH="0" baseline="0" smtClean="0">
                  <a:ln>
                    <a:noFill/>
                  </a:ln>
                  <a:solidFill>
                    <a:srgbClr val="000000"/>
                  </a:solidFill>
                  <a:effectLst/>
                  <a:latin typeface="Times New Roman" pitchFamily="18" charset="0"/>
                  <a:cs typeface="Arial" pitchFamily="34" charset="0"/>
                </a:rPr>
                <a:t>p</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621" y="3391"/>
              <a:ext cx="150"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1" u="none" strike="noStrike" cap="none" normalizeH="0" baseline="0" smtClean="0">
                  <a:ln>
                    <a:noFill/>
                  </a:ln>
                  <a:solidFill>
                    <a:srgbClr val="000000"/>
                  </a:solidFill>
                  <a:effectLst/>
                  <a:latin typeface="Times New Roman" pitchFamily="18" charset="0"/>
                  <a:cs typeface="Arial" pitchFamily="34" charset="0"/>
                </a:rPr>
                <a:t>p</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1240" y="3378"/>
              <a:ext cx="242"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1" u="none" strike="noStrike" cap="none" normalizeH="0" baseline="0" smtClean="0">
                  <a:ln>
                    <a:noFill/>
                  </a:ln>
                  <a:solidFill>
                    <a:srgbClr val="000000"/>
                  </a:solidFill>
                  <a:effectLst/>
                  <a:latin typeface="Times New Roman" pitchFamily="18" charset="0"/>
                  <a:cs typeface="Arial" pitchFamily="34" charset="0"/>
                </a:rPr>
                <a:t>MAX</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15"/>
            <p:cNvSpPr>
              <a:spLocks noChangeArrowheads="1"/>
            </p:cNvSpPr>
            <p:nvPr/>
          </p:nvSpPr>
          <p:spPr bwMode="auto">
            <a:xfrm>
              <a:off x="1225" y="3497"/>
              <a:ext cx="68"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1" u="none" strike="noStrike" cap="none" normalizeH="0" baseline="0" smtClean="0">
                  <a:ln>
                    <a:noFill/>
                  </a:ln>
                  <a:solidFill>
                    <a:srgbClr val="000000"/>
                  </a:solidFill>
                  <a:effectLst/>
                  <a:latin typeface="Times New Roman" pitchFamily="18" charset="0"/>
                  <a:cs typeface="Arial" pitchFamily="34" charset="0"/>
                </a:rPr>
                <a:t>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720" y="3378"/>
              <a:ext cx="242"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1" u="none" strike="noStrike" cap="none" normalizeH="0" baseline="0" smtClean="0">
                  <a:ln>
                    <a:noFill/>
                  </a:ln>
                  <a:solidFill>
                    <a:srgbClr val="000000"/>
                  </a:solidFill>
                  <a:effectLst/>
                  <a:latin typeface="Times New Roman" pitchFamily="18" charset="0"/>
                  <a:cs typeface="Arial" pitchFamily="34" charset="0"/>
                </a:rPr>
                <a:t>MAX</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17"/>
            <p:cNvSpPr>
              <a:spLocks noChangeArrowheads="1"/>
            </p:cNvSpPr>
            <p:nvPr/>
          </p:nvSpPr>
          <p:spPr bwMode="auto">
            <a:xfrm>
              <a:off x="705" y="3497"/>
              <a:ext cx="68" cy="1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1" u="none" strike="noStrike" cap="none" normalizeH="0" baseline="0" smtClean="0">
                  <a:ln>
                    <a:noFill/>
                  </a:ln>
                  <a:solidFill>
                    <a:srgbClr val="000000"/>
                  </a:solidFill>
                  <a:effectLst/>
                  <a:latin typeface="Times New Roman" pitchFamily="18" charset="0"/>
                  <a:cs typeface="Arial" pitchFamily="34" charset="0"/>
                </a:rPr>
                <a:t>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2260" y="3374"/>
              <a:ext cx="192" cy="2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Symbol" pitchFamily="18" charset="2"/>
                  <a:cs typeface="Arial" pitchFamily="34" charset="0"/>
                </a:rPr>
                <a: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43" name="Rectangle 19"/>
            <p:cNvSpPr>
              <a:spLocks noChangeArrowheads="1"/>
            </p:cNvSpPr>
            <p:nvPr/>
          </p:nvSpPr>
          <p:spPr bwMode="auto">
            <a:xfrm>
              <a:off x="1694" y="3374"/>
              <a:ext cx="192" cy="2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dirty="0" smtClean="0">
                  <a:ln>
                    <a:noFill/>
                  </a:ln>
                  <a:solidFill>
                    <a:srgbClr val="000000"/>
                  </a:solidFill>
                  <a:effectLst/>
                  <a:latin typeface="Symbol" pitchFamily="18" charset="2"/>
                  <a:cs typeface="Arial" pitchFamily="34" charset="0"/>
                </a:rPr>
                <a:t>+</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1429" y="3385"/>
              <a:ext cx="136" cy="20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dirty="0" smtClean="0">
                  <a:ln>
                    <a:noFill/>
                  </a:ln>
                  <a:solidFill>
                    <a:srgbClr val="000000"/>
                  </a:solidFill>
                  <a:effectLst/>
                  <a:latin typeface="Symbol" pitchFamily="18" charset="2"/>
                  <a:cs typeface="Arial" pitchFamily="34" charset="0"/>
                </a:rPr>
                <a:t>×</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990" y="3374"/>
              <a:ext cx="192" cy="25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Symbol" pitchFamily="18" charset="2"/>
                  <a:cs typeface="Arial" pitchFamily="34" charset="0"/>
                </a:rPr>
                <a:t>=</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1263" y="3487"/>
              <a:ext cx="113" cy="1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200" b="0" i="0" u="none" strike="noStrike" cap="none" normalizeH="0" baseline="0" dirty="0" smtClean="0">
                  <a:ln>
                    <a:noFill/>
                  </a:ln>
                  <a:solidFill>
                    <a:srgbClr val="000000"/>
                  </a:solidFill>
                  <a:effectLst/>
                  <a:latin typeface="Symbol" pitchFamily="18" charset="2"/>
                  <a:cs typeface="Arial" pitchFamily="34" charset="0"/>
                </a:rPr>
                <a:t>-</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7" name="Rectangle 23"/>
            <p:cNvSpPr>
              <a:spLocks noChangeArrowheads="1"/>
            </p:cNvSpPr>
            <p:nvPr/>
          </p:nvSpPr>
          <p:spPr bwMode="auto">
            <a:xfrm>
              <a:off x="2738" y="3391"/>
              <a:ext cx="709"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dirty="0" smtClean="0">
                  <a:ln>
                    <a:noFill/>
                  </a:ln>
                  <a:solidFill>
                    <a:srgbClr val="000000"/>
                  </a:solidFill>
                  <a:effectLst/>
                  <a:latin typeface="Times New Roman" pitchFamily="18" charset="0"/>
                  <a:cs typeface="Arial" pitchFamily="34" charset="0"/>
                </a:rPr>
                <a:t>, t=1, ..n, </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8" name="Rectangle 24"/>
            <p:cNvSpPr>
              <a:spLocks noChangeArrowheads="1"/>
            </p:cNvSpPr>
            <p:nvPr/>
          </p:nvSpPr>
          <p:spPr bwMode="auto">
            <a:xfrm>
              <a:off x="3357" y="3391"/>
              <a:ext cx="150"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1" u="none" strike="noStrike" cap="none" normalizeH="0" baseline="0" smtClean="0">
                  <a:ln>
                    <a:noFill/>
                  </a:ln>
                  <a:solidFill>
                    <a:srgbClr val="000000"/>
                  </a:solidFill>
                  <a:effectLst/>
                  <a:latin typeface="Times New Roman" pitchFamily="18" charset="0"/>
                  <a:cs typeface="Arial" pitchFamily="34" charset="0"/>
                </a:rPr>
                <a:t>p</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Rectangle 25"/>
            <p:cNvSpPr>
              <a:spLocks noChangeArrowheads="1"/>
            </p:cNvSpPr>
            <p:nvPr/>
          </p:nvSpPr>
          <p:spPr bwMode="auto">
            <a:xfrm>
              <a:off x="3438" y="3464"/>
              <a:ext cx="102" cy="1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1400" b="0" i="1" u="none" strike="noStrike" cap="none" normalizeH="0" baseline="0" smtClean="0">
                  <a:ln>
                    <a:noFill/>
                  </a:ln>
                  <a:solidFill>
                    <a:srgbClr val="000000"/>
                  </a:solidFill>
                  <a:effectLst/>
                  <a:latin typeface="Times New Roman" pitchFamily="18" charset="0"/>
                  <a:cs typeface="Arial" pitchFamily="34" charset="0"/>
                </a:rPr>
                <a:t>0</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50" name="Rectangle 26"/>
            <p:cNvSpPr>
              <a:spLocks noChangeArrowheads="1"/>
            </p:cNvSpPr>
            <p:nvPr/>
          </p:nvSpPr>
          <p:spPr bwMode="auto">
            <a:xfrm>
              <a:off x="3492" y="3391"/>
              <a:ext cx="755" cy="20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dirty="0" smtClean="0">
                  <a:ln>
                    <a:noFill/>
                  </a:ln>
                  <a:solidFill>
                    <a:srgbClr val="000000"/>
                  </a:solidFill>
                  <a:effectLst/>
                  <a:latin typeface="Times New Roman" pitchFamily="18" charset="0"/>
                  <a:cs typeface="Arial" pitchFamily="34" charset="0"/>
                </a:rPr>
                <a:t>  </a:t>
              </a:r>
              <a:r>
                <a:rPr kumimoji="0" lang="it-IT" sz="2100" b="0" i="0" u="none" strike="noStrike" cap="none" normalizeH="0" baseline="0" dirty="0" err="1" smtClean="0">
                  <a:ln>
                    <a:noFill/>
                  </a:ln>
                  <a:solidFill>
                    <a:srgbClr val="000000"/>
                  </a:solidFill>
                  <a:effectLst/>
                  <a:latin typeface="Times New Roman" pitchFamily="18" charset="0"/>
                  <a:cs typeface="Arial" pitchFamily="34" charset="0"/>
                </a:rPr>
                <a:t>computed</a:t>
              </a:r>
              <a:endParaRPr kumimoji="0" lang="it-IT"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1" name="Rectangle 27"/>
            <p:cNvSpPr>
              <a:spLocks noChangeArrowheads="1"/>
            </p:cNvSpPr>
            <p:nvPr/>
          </p:nvSpPr>
          <p:spPr bwMode="auto">
            <a:xfrm>
              <a:off x="4153" y="3391"/>
              <a:ext cx="108"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 </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Rectangle 29"/>
            <p:cNvSpPr>
              <a:spLocks noChangeArrowheads="1"/>
            </p:cNvSpPr>
            <p:nvPr/>
          </p:nvSpPr>
          <p:spPr bwMode="auto">
            <a:xfrm>
              <a:off x="5893" y="3391"/>
              <a:ext cx="108"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 </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Rectangle 30"/>
            <p:cNvSpPr>
              <a:spLocks noChangeArrowheads="1"/>
            </p:cNvSpPr>
            <p:nvPr/>
          </p:nvSpPr>
          <p:spPr bwMode="auto">
            <a:xfrm>
              <a:off x="286" y="3684"/>
              <a:ext cx="108" cy="24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sz="2100" b="0" i="0" u="none" strike="noStrike" cap="none" normalizeH="0" baseline="0" smtClean="0">
                  <a:ln>
                    <a:noFill/>
                  </a:ln>
                  <a:solidFill>
                    <a:srgbClr val="000000"/>
                  </a:solidFill>
                  <a:effectLst/>
                  <a:latin typeface="Times New Roman" pitchFamily="18" charset="0"/>
                  <a:cs typeface="Arial" pitchFamily="34" charset="0"/>
                </a:rPr>
                <a:t> </a:t>
              </a:r>
              <a:endParaRPr kumimoji="0" lang="it-IT"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smtClean="0">
                <a:latin typeface="Times New Roman" pitchFamily="18" charset="0"/>
                <a:cs typeface="Times New Roman" pitchFamily="18" charset="0"/>
              </a:rPr>
              <a:t>Price Cap Regulation</a:t>
            </a:r>
            <a:endParaRPr lang="en-US" dirty="0">
              <a:latin typeface="Times New Roman" pitchFamily="18" charset="0"/>
              <a:cs typeface="Times New Roman" pitchFamily="18" charset="0"/>
            </a:endParaRPr>
          </a:p>
        </p:txBody>
      </p:sp>
      <p:sp>
        <p:nvSpPr>
          <p:cNvPr id="26627" name="Content Placeholder 2"/>
          <p:cNvSpPr>
            <a:spLocks noGrp="1"/>
          </p:cNvSpPr>
          <p:nvPr>
            <p:ph idx="1"/>
          </p:nvPr>
        </p:nvSpPr>
        <p:spPr/>
        <p:txBody>
          <a:bodyPr/>
          <a:lstStyle/>
          <a:p>
            <a:pPr marL="514350" indent="-514350" eaLnBrk="1" hangingPunct="1">
              <a:lnSpc>
                <a:spcPct val="80000"/>
              </a:lnSpc>
              <a:buFont typeface="Wingdings 2" pitchFamily="18" charset="2"/>
              <a:buNone/>
              <a:defRPr/>
            </a:pPr>
            <a:r>
              <a:rPr lang="it-IT" sz="2000" b="1" dirty="0" smtClean="0">
                <a:solidFill>
                  <a:srgbClr val="003F6E"/>
                </a:solidFill>
                <a:latin typeface="Times New Roman" pitchFamily="18" charset="0"/>
                <a:ea typeface="ＭＳ Ｐゴシック" pitchFamily="34" charset="-128"/>
                <a:cs typeface="Times New Roman" pitchFamily="18" charset="0"/>
              </a:rPr>
              <a:t>Procedure</a:t>
            </a:r>
          </a:p>
          <a:p>
            <a:pPr marL="514350" indent="-514350" eaLnBrk="1" hangingPunct="1">
              <a:lnSpc>
                <a:spcPct val="80000"/>
              </a:lnSpc>
              <a:buFont typeface="Wingdings 2" pitchFamily="18" charset="2"/>
              <a:buNone/>
              <a:defRPr/>
            </a:pPr>
            <a:endParaRPr lang="it-IT" sz="2000" dirty="0" smtClean="0">
              <a:latin typeface="Times New Roman" pitchFamily="18" charset="0"/>
              <a:ea typeface="ＭＳ Ｐゴシック" pitchFamily="34" charset="-128"/>
              <a:cs typeface="Times New Roman" pitchFamily="18" charset="0"/>
            </a:endParaRPr>
          </a:p>
          <a:p>
            <a:pPr marL="514350" indent="-514350" eaLnBrk="1" hangingPunct="1">
              <a:lnSpc>
                <a:spcPct val="80000"/>
              </a:lnSpc>
              <a:buFont typeface="Wingdings 2" pitchFamily="18" charset="2"/>
              <a:buNone/>
              <a:defRPr/>
            </a:pPr>
            <a:r>
              <a:rPr lang="it-IT" sz="2000" dirty="0" smtClean="0">
                <a:latin typeface="Times New Roman" pitchFamily="18" charset="0"/>
                <a:ea typeface="ＭＳ Ｐゴシック" pitchFamily="34" charset="-128"/>
                <a:cs typeface="Times New Roman" pitchFamily="18" charset="0"/>
              </a:rPr>
              <a:t>1. At the beginning of the regulatory period: </a:t>
            </a:r>
            <a:r>
              <a:rPr lang="it-IT" sz="2000" b="1" dirty="0" smtClean="0">
                <a:solidFill>
                  <a:srgbClr val="003F6E"/>
                </a:solidFill>
                <a:latin typeface="Times New Roman" pitchFamily="18" charset="0"/>
                <a:ea typeface="ＭＳ Ｐゴシック" pitchFamily="34" charset="-128"/>
                <a:cs typeface="Times New Roman" pitchFamily="18" charset="0"/>
              </a:rPr>
              <a:t>accounting analysis and costs’ estimation</a:t>
            </a:r>
          </a:p>
          <a:p>
            <a:pPr lvl="1" eaLnBrk="1" hangingPunct="1">
              <a:lnSpc>
                <a:spcPct val="80000"/>
              </a:lnSpc>
              <a:defRPr/>
            </a:pPr>
            <a:r>
              <a:rPr lang="en-GB" sz="2000" dirty="0" smtClean="0">
                <a:latin typeface="Times New Roman" pitchFamily="18" charset="0"/>
                <a:ea typeface="ＭＳ Ｐゴシック" pitchFamily="34" charset="-128"/>
                <a:cs typeface="Times New Roman" pitchFamily="18" charset="0"/>
              </a:rPr>
              <a:t>It can be assumed that the cap is equal to the most recent price, or to costs measured on a sample of similar firms (yardstick: see later)</a:t>
            </a:r>
          </a:p>
          <a:p>
            <a:pPr lvl="1" eaLnBrk="1" hangingPunct="1">
              <a:lnSpc>
                <a:spcPct val="80000"/>
              </a:lnSpc>
              <a:defRPr/>
            </a:pPr>
            <a:r>
              <a:rPr lang="en-GB" sz="2000" dirty="0" smtClean="0">
                <a:latin typeface="Times New Roman" pitchFamily="18" charset="0"/>
                <a:ea typeface="ＭＳ Ｐゴシック" pitchFamily="34" charset="-128"/>
                <a:cs typeface="Times New Roman" pitchFamily="18" charset="0"/>
              </a:rPr>
              <a:t>Or simply repeat Cost Plus estimation</a:t>
            </a:r>
          </a:p>
          <a:p>
            <a:pPr lvl="1" eaLnBrk="1" hangingPunct="1">
              <a:lnSpc>
                <a:spcPct val="80000"/>
              </a:lnSpc>
              <a:defRPr/>
            </a:pPr>
            <a:endParaRPr lang="en-GB" sz="2000" dirty="0" smtClean="0">
              <a:latin typeface="Times New Roman" pitchFamily="18" charset="0"/>
              <a:ea typeface="ＭＳ Ｐゴシック" pitchFamily="34" charset="-128"/>
              <a:cs typeface="Times New Roman" pitchFamily="18" charset="0"/>
            </a:endParaRPr>
          </a:p>
          <a:p>
            <a:pPr marL="514350" indent="-514350" eaLnBrk="1" hangingPunct="1">
              <a:lnSpc>
                <a:spcPct val="80000"/>
              </a:lnSpc>
              <a:spcBef>
                <a:spcPts val="375"/>
              </a:spcBef>
              <a:buFont typeface="Wingdings 2" pitchFamily="18" charset="2"/>
              <a:buNone/>
              <a:defRPr/>
            </a:pPr>
            <a:r>
              <a:rPr lang="en-GB" sz="2000" dirty="0" smtClean="0">
                <a:latin typeface="Times New Roman" pitchFamily="18" charset="0"/>
                <a:ea typeface="ＭＳ Ｐゴシック" pitchFamily="34" charset="-128"/>
                <a:cs typeface="Times New Roman" pitchFamily="18" charset="0"/>
              </a:rPr>
              <a:t>2. </a:t>
            </a:r>
            <a:r>
              <a:rPr lang="en-GB" sz="2000" b="1" dirty="0" smtClean="0">
                <a:solidFill>
                  <a:srgbClr val="003F6E"/>
                </a:solidFill>
                <a:latin typeface="Times New Roman" pitchFamily="18" charset="0"/>
                <a:ea typeface="ＭＳ Ｐゴシック" pitchFamily="34" charset="-128"/>
                <a:cs typeface="Times New Roman" pitchFamily="18" charset="0"/>
              </a:rPr>
              <a:t>Regulatory period definition </a:t>
            </a:r>
            <a:r>
              <a:rPr lang="en-GB" sz="2000" dirty="0" smtClean="0">
                <a:latin typeface="Times New Roman" pitchFamily="18" charset="0"/>
                <a:ea typeface="ＭＳ Ｐゴシック" pitchFamily="34" charset="-128"/>
                <a:cs typeface="Times New Roman" pitchFamily="18" charset="0"/>
              </a:rPr>
              <a:t>(normally, 3-5 years)</a:t>
            </a:r>
          </a:p>
          <a:p>
            <a:pPr lvl="1" eaLnBrk="1" hangingPunct="1">
              <a:lnSpc>
                <a:spcPct val="80000"/>
              </a:lnSpc>
              <a:defRPr/>
            </a:pPr>
            <a:r>
              <a:rPr lang="en-GB" sz="2000" dirty="0" smtClean="0">
                <a:latin typeface="Times New Roman" pitchFamily="18" charset="0"/>
                <a:ea typeface="ＭＳ Ｐゴシック" pitchFamily="34" charset="-128"/>
                <a:cs typeface="Times New Roman" pitchFamily="18" charset="0"/>
              </a:rPr>
              <a:t>The length of the regulatory period allows the firm to keep gains from productive efficiency improvements and, hence, creates an </a:t>
            </a:r>
            <a:r>
              <a:rPr lang="en-GB" sz="2000" b="1" dirty="0" smtClean="0">
                <a:solidFill>
                  <a:srgbClr val="003F6E"/>
                </a:solidFill>
                <a:latin typeface="Times New Roman" pitchFamily="18" charset="0"/>
                <a:ea typeface="ＭＳ Ｐゴシック" pitchFamily="34" charset="-128"/>
                <a:cs typeface="Times New Roman" pitchFamily="18" charset="0"/>
              </a:rPr>
              <a:t>incentive to adopt efficient behaviours</a:t>
            </a:r>
          </a:p>
          <a:p>
            <a:pPr lvl="1" eaLnBrk="1" hangingPunct="1">
              <a:lnSpc>
                <a:spcPct val="80000"/>
              </a:lnSpc>
              <a:defRPr/>
            </a:pPr>
            <a:r>
              <a:rPr lang="en-GB" sz="2000" dirty="0" smtClean="0">
                <a:latin typeface="Times New Roman" pitchFamily="18" charset="0"/>
                <a:ea typeface="ＭＳ Ｐゴシック" pitchFamily="34" charset="-128"/>
                <a:cs typeface="Times New Roman" pitchFamily="18" charset="0"/>
              </a:rPr>
              <a:t>Weaker incentive at the end of the period: the firm knows that efficiency gains are short-lived. This may lead to the so called </a:t>
            </a:r>
            <a:r>
              <a:rPr lang="en-GB" sz="2000" b="1" dirty="0" smtClean="0">
                <a:solidFill>
                  <a:srgbClr val="003F6E"/>
                </a:solidFill>
                <a:latin typeface="Times New Roman" pitchFamily="18" charset="0"/>
                <a:ea typeface="ＭＳ Ｐゴシック" pitchFamily="34" charset="-128"/>
                <a:cs typeface="Times New Roman" pitchFamily="18" charset="0"/>
              </a:rPr>
              <a:t>Ratchet effect</a:t>
            </a:r>
            <a:r>
              <a:rPr lang="en-GB" sz="2000" dirty="0" smtClean="0">
                <a:latin typeface="Times New Roman" pitchFamily="18" charset="0"/>
                <a:ea typeface="ＭＳ Ｐゴシック" pitchFamily="34" charset="-128"/>
                <a:cs typeface="Times New Roman" pitchFamily="18" charset="0"/>
              </a:rPr>
              <a:t>: the firm, knowing regulator’s behaviour, slows down in its path towards efficiency as the end of the period approaches</a:t>
            </a:r>
          </a:p>
          <a:p>
            <a:pPr>
              <a:defRPr/>
            </a:pPr>
            <a:endParaRPr lang="en-US" sz="2000" dirty="0" smtClean="0">
              <a:latin typeface="Times New Roman" pitchFamily="18" charset="0"/>
              <a:ea typeface="ＭＳ Ｐゴシック" pitchFamily="34" charset="-128"/>
              <a:cs typeface="Times New Roman" pitchFamily="18" charset="0"/>
            </a:endParaRPr>
          </a:p>
        </p:txBody>
      </p:sp>
      <p:sp>
        <p:nvSpPr>
          <p:cNvPr id="20484" name="Slide Number Placeholder 3"/>
          <p:cNvSpPr>
            <a:spLocks noGrp="1"/>
          </p:cNvSpPr>
          <p:nvPr>
            <p:ph type="sldNum" sz="quarter" idx="10"/>
          </p:nvPr>
        </p:nvSpPr>
        <p:spPr>
          <a:xfrm>
            <a:off x="6886575" y="152400"/>
            <a:ext cx="1181100" cy="215900"/>
          </a:xfrm>
          <a:noFill/>
        </p:spPr>
        <p:txBody>
          <a:bodyPr/>
          <a:lstStyle/>
          <a:p>
            <a:fld id="{65C73009-4493-4B6C-A7A9-42919CEEDBA6}" type="slidenum">
              <a:rPr lang="it-IT" smtClean="0">
                <a:latin typeface="Times New Roman" pitchFamily="18" charset="0"/>
                <a:ea typeface="ＭＳ Ｐゴシック" pitchFamily="34" charset="-128"/>
                <a:cs typeface="Times New Roman" pitchFamily="18" charset="0"/>
              </a:rPr>
              <a:pPr/>
              <a:t>7</a:t>
            </a:fld>
            <a:endParaRPr lang="it-IT" smtClean="0">
              <a:latin typeface="Times New Roman" pitchFamily="18" charset="0"/>
              <a:ea typeface="ＭＳ Ｐゴシック" pitchFamily="34" charset="-128"/>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smtClean="0">
                <a:latin typeface="Times New Roman" pitchFamily="18" charset="0"/>
                <a:cs typeface="Times New Roman" pitchFamily="18" charset="0"/>
              </a:rPr>
              <a:t>Price Cap Regulation</a:t>
            </a:r>
            <a:endParaRPr lang="en-US" dirty="0">
              <a:latin typeface="Times New Roman" pitchFamily="18" charset="0"/>
              <a:cs typeface="Times New Roman" pitchFamily="18" charset="0"/>
            </a:endParaRPr>
          </a:p>
        </p:txBody>
      </p:sp>
      <p:sp>
        <p:nvSpPr>
          <p:cNvPr id="24579" name="Content Placeholder 2"/>
          <p:cNvSpPr>
            <a:spLocks noGrp="1"/>
          </p:cNvSpPr>
          <p:nvPr>
            <p:ph idx="1"/>
          </p:nvPr>
        </p:nvSpPr>
        <p:spPr/>
        <p:txBody>
          <a:bodyPr/>
          <a:lstStyle/>
          <a:p>
            <a:pPr eaLnBrk="1" hangingPunct="1"/>
            <a:r>
              <a:rPr lang="it-IT" sz="2000" b="1" dirty="0" err="1" smtClean="0">
                <a:solidFill>
                  <a:srgbClr val="003F6E"/>
                </a:solidFill>
                <a:latin typeface="Times New Roman" pitchFamily="18" charset="0"/>
                <a:ea typeface="ＭＳ Ｐゴシック" pitchFamily="34" charset="-128"/>
                <a:cs typeface="Times New Roman" pitchFamily="18" charset="0"/>
              </a:rPr>
              <a:t>Time</a:t>
            </a:r>
            <a:r>
              <a:rPr lang="it-IT" sz="2000" b="1" dirty="0" smtClean="0">
                <a:solidFill>
                  <a:srgbClr val="003F6E"/>
                </a:solidFill>
                <a:latin typeface="Times New Roman" pitchFamily="18" charset="0"/>
                <a:ea typeface="ＭＳ Ｐゴシック" pitchFamily="34" charset="-128"/>
                <a:cs typeface="Times New Roman" pitchFamily="18" charset="0"/>
              </a:rPr>
              <a:t> </a:t>
            </a:r>
            <a:r>
              <a:rPr lang="it-IT" sz="2000" b="1" dirty="0" err="1" smtClean="0">
                <a:solidFill>
                  <a:srgbClr val="003F6E"/>
                </a:solidFill>
                <a:latin typeface="Times New Roman" pitchFamily="18" charset="0"/>
                <a:ea typeface="ＭＳ Ｐゴシック" pitchFamily="34" charset="-128"/>
                <a:cs typeface="Times New Roman" pitchFamily="18" charset="0"/>
              </a:rPr>
              <a:t>dynamics</a:t>
            </a:r>
            <a:endParaRPr lang="it-IT" sz="2000" b="1" dirty="0" smtClean="0">
              <a:solidFill>
                <a:srgbClr val="003F6E"/>
              </a:solidFill>
              <a:latin typeface="Times New Roman" pitchFamily="18" charset="0"/>
              <a:ea typeface="ＭＳ Ｐゴシック" pitchFamily="34" charset="-128"/>
              <a:cs typeface="Times New Roman" pitchFamily="18" charset="0"/>
            </a:endParaRP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Productive efficiency gains exceeding those predicted by the formula go to the firm</a:t>
            </a: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The firm could also incur in losses if cost reduction occurs at a rate lower than X (but this situation may turn out to be undesiderable for any party involved:  regulated  firm, regulator, citizens)</a:t>
            </a:r>
          </a:p>
          <a:p>
            <a:endParaRPr lang="en-US" sz="2000" dirty="0" smtClean="0">
              <a:latin typeface="Times New Roman" pitchFamily="18" charset="0"/>
              <a:ea typeface="ＭＳ Ｐゴシック" pitchFamily="34" charset="-128"/>
              <a:cs typeface="Times New Roman" pitchFamily="18" charset="0"/>
            </a:endParaRPr>
          </a:p>
        </p:txBody>
      </p:sp>
      <p:sp>
        <p:nvSpPr>
          <p:cNvPr id="24580" name="Slide Number Placeholder 3"/>
          <p:cNvSpPr>
            <a:spLocks noGrp="1"/>
          </p:cNvSpPr>
          <p:nvPr>
            <p:ph type="sldNum" sz="quarter" idx="10"/>
          </p:nvPr>
        </p:nvSpPr>
        <p:spPr>
          <a:xfrm>
            <a:off x="6886575" y="152400"/>
            <a:ext cx="1181100" cy="215900"/>
          </a:xfrm>
          <a:noFill/>
        </p:spPr>
        <p:txBody>
          <a:bodyPr/>
          <a:lstStyle/>
          <a:p>
            <a:fld id="{60C64BBC-0672-4DF8-B2F7-5105106298ED}" type="slidenum">
              <a:rPr lang="it-IT" smtClean="0">
                <a:latin typeface="Times New Roman" pitchFamily="18" charset="0"/>
                <a:ea typeface="ＭＳ Ｐゴシック" pitchFamily="34" charset="-128"/>
                <a:cs typeface="Times New Roman" pitchFamily="18" charset="0"/>
              </a:rPr>
              <a:pPr/>
              <a:t>8</a:t>
            </a:fld>
            <a:endParaRPr lang="it-IT" smtClean="0">
              <a:latin typeface="Times New Roman" pitchFamily="18" charset="0"/>
              <a:ea typeface="ＭＳ Ｐゴシック" pitchFamily="34" charset="-128"/>
              <a:cs typeface="Times New Roman" pitchFamily="18" charset="0"/>
            </a:endParaRPr>
          </a:p>
        </p:txBody>
      </p:sp>
      <p:grpSp>
        <p:nvGrpSpPr>
          <p:cNvPr id="24581" name="Group 39"/>
          <p:cNvGrpSpPr>
            <a:grpSpLocks/>
          </p:cNvGrpSpPr>
          <p:nvPr/>
        </p:nvGrpSpPr>
        <p:grpSpPr bwMode="auto">
          <a:xfrm>
            <a:off x="4895850" y="3078163"/>
            <a:ext cx="4248150" cy="3195637"/>
            <a:chOff x="362" y="1797"/>
            <a:chExt cx="2676" cy="2013"/>
          </a:xfrm>
        </p:grpSpPr>
        <p:sp>
          <p:nvSpPr>
            <p:cNvPr id="24603" name="Rectangle 40"/>
            <p:cNvSpPr>
              <a:spLocks noChangeArrowheads="1"/>
            </p:cNvSpPr>
            <p:nvPr/>
          </p:nvSpPr>
          <p:spPr bwMode="auto">
            <a:xfrm>
              <a:off x="2007" y="2886"/>
              <a:ext cx="642" cy="117"/>
            </a:xfrm>
            <a:prstGeom prst="rect">
              <a:avLst/>
            </a:prstGeom>
            <a:solidFill>
              <a:srgbClr val="FF6600"/>
            </a:solidFill>
            <a:ln w="9525">
              <a:noFill/>
              <a:miter lim="800000"/>
              <a:headEnd/>
              <a:tailEnd/>
            </a:ln>
          </p:spPr>
          <p:txBody>
            <a:bodyPr wrap="none" anchor="ctr"/>
            <a:lstStyle/>
            <a:p>
              <a:endParaRPr lang="en-US" sz="1400"/>
            </a:p>
          </p:txBody>
        </p:sp>
        <p:sp>
          <p:nvSpPr>
            <p:cNvPr id="24604" name="Rectangle 41"/>
            <p:cNvSpPr>
              <a:spLocks noChangeArrowheads="1"/>
            </p:cNvSpPr>
            <p:nvPr/>
          </p:nvSpPr>
          <p:spPr bwMode="auto">
            <a:xfrm>
              <a:off x="1496" y="2613"/>
              <a:ext cx="601" cy="273"/>
            </a:xfrm>
            <a:prstGeom prst="rect">
              <a:avLst/>
            </a:prstGeom>
            <a:solidFill>
              <a:srgbClr val="FF6600"/>
            </a:solidFill>
            <a:ln w="9525">
              <a:noFill/>
              <a:miter lim="800000"/>
              <a:headEnd/>
              <a:tailEnd/>
            </a:ln>
          </p:spPr>
          <p:txBody>
            <a:bodyPr wrap="none" anchor="ctr"/>
            <a:lstStyle/>
            <a:p>
              <a:endParaRPr lang="en-US" sz="1400"/>
            </a:p>
          </p:txBody>
        </p:sp>
        <p:sp>
          <p:nvSpPr>
            <p:cNvPr id="24605" name="Rectangle 42"/>
            <p:cNvSpPr>
              <a:spLocks noChangeArrowheads="1"/>
            </p:cNvSpPr>
            <p:nvPr/>
          </p:nvSpPr>
          <p:spPr bwMode="auto">
            <a:xfrm>
              <a:off x="884" y="2387"/>
              <a:ext cx="642" cy="293"/>
            </a:xfrm>
            <a:prstGeom prst="rect">
              <a:avLst/>
            </a:prstGeom>
            <a:solidFill>
              <a:srgbClr val="FF6600"/>
            </a:solidFill>
            <a:ln w="9525">
              <a:noFill/>
              <a:miter lim="800000"/>
              <a:headEnd/>
              <a:tailEnd/>
            </a:ln>
          </p:spPr>
          <p:txBody>
            <a:bodyPr wrap="none" anchor="ctr"/>
            <a:lstStyle/>
            <a:p>
              <a:endParaRPr lang="en-US" sz="1400"/>
            </a:p>
          </p:txBody>
        </p:sp>
        <p:sp>
          <p:nvSpPr>
            <p:cNvPr id="24606" name="Arc 43"/>
            <p:cNvSpPr>
              <a:spLocks/>
            </p:cNvSpPr>
            <p:nvPr/>
          </p:nvSpPr>
          <p:spPr bwMode="auto">
            <a:xfrm flipH="1" flipV="1">
              <a:off x="403" y="2156"/>
              <a:ext cx="561" cy="48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4607" name="Arc 44"/>
            <p:cNvSpPr>
              <a:spLocks/>
            </p:cNvSpPr>
            <p:nvPr/>
          </p:nvSpPr>
          <p:spPr bwMode="auto">
            <a:xfrm flipH="1" flipV="1">
              <a:off x="724" y="2477"/>
              <a:ext cx="561" cy="3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4608" name="Arc 45"/>
            <p:cNvSpPr>
              <a:spLocks/>
            </p:cNvSpPr>
            <p:nvPr/>
          </p:nvSpPr>
          <p:spPr bwMode="auto">
            <a:xfrm flipH="1" flipV="1">
              <a:off x="1133" y="2613"/>
              <a:ext cx="562" cy="30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4609" name="Arc 46"/>
            <p:cNvSpPr>
              <a:spLocks/>
            </p:cNvSpPr>
            <p:nvPr/>
          </p:nvSpPr>
          <p:spPr bwMode="auto">
            <a:xfrm flipH="1" flipV="1">
              <a:off x="1486" y="2704"/>
              <a:ext cx="561" cy="29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4610" name="Text Box 47"/>
            <p:cNvSpPr txBox="1">
              <a:spLocks noChangeArrowheads="1"/>
            </p:cNvSpPr>
            <p:nvPr/>
          </p:nvSpPr>
          <p:spPr bwMode="auto">
            <a:xfrm>
              <a:off x="975" y="3512"/>
              <a:ext cx="1123" cy="174"/>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Regulatory Period</a:t>
              </a:r>
            </a:p>
          </p:txBody>
        </p:sp>
        <p:sp>
          <p:nvSpPr>
            <p:cNvPr id="24611" name="Line 48"/>
            <p:cNvSpPr>
              <a:spLocks noChangeShapeType="1"/>
            </p:cNvSpPr>
            <p:nvPr/>
          </p:nvSpPr>
          <p:spPr bwMode="auto">
            <a:xfrm flipV="1">
              <a:off x="402" y="3521"/>
              <a:ext cx="2636" cy="6"/>
            </a:xfrm>
            <a:prstGeom prst="line">
              <a:avLst/>
            </a:prstGeom>
            <a:noFill/>
            <a:ln w="19050">
              <a:solidFill>
                <a:schemeClr val="tx1"/>
              </a:solidFill>
              <a:round/>
              <a:headEnd/>
              <a:tailEnd type="triangle" w="med" len="med"/>
            </a:ln>
          </p:spPr>
          <p:txBody>
            <a:bodyPr wrap="none" anchor="ctr"/>
            <a:lstStyle/>
            <a:p>
              <a:endParaRPr lang="en-US"/>
            </a:p>
          </p:txBody>
        </p:sp>
        <p:sp>
          <p:nvSpPr>
            <p:cNvPr id="24612" name="Line 49"/>
            <p:cNvSpPr>
              <a:spLocks noChangeShapeType="1"/>
            </p:cNvSpPr>
            <p:nvPr/>
          </p:nvSpPr>
          <p:spPr bwMode="auto">
            <a:xfrm flipV="1">
              <a:off x="402" y="1797"/>
              <a:ext cx="23" cy="1730"/>
            </a:xfrm>
            <a:prstGeom prst="line">
              <a:avLst/>
            </a:prstGeom>
            <a:noFill/>
            <a:ln w="19050">
              <a:solidFill>
                <a:schemeClr val="tx1"/>
              </a:solidFill>
              <a:round/>
              <a:headEnd/>
              <a:tailEnd type="triangle" w="med" len="med"/>
            </a:ln>
          </p:spPr>
          <p:txBody>
            <a:bodyPr wrap="none" anchor="ctr"/>
            <a:lstStyle/>
            <a:p>
              <a:endParaRPr lang="en-US"/>
            </a:p>
          </p:txBody>
        </p:sp>
        <p:sp>
          <p:nvSpPr>
            <p:cNvPr id="24613" name="Arc 50"/>
            <p:cNvSpPr>
              <a:spLocks/>
            </p:cNvSpPr>
            <p:nvPr/>
          </p:nvSpPr>
          <p:spPr bwMode="auto">
            <a:xfrm flipH="1" flipV="1">
              <a:off x="425" y="2181"/>
              <a:ext cx="2249" cy="85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a:solidFill>
                <a:schemeClr val="tx1"/>
              </a:solidFill>
              <a:round/>
              <a:headEnd/>
              <a:tailEnd/>
            </a:ln>
          </p:spPr>
          <p:txBody>
            <a:bodyPr wrap="none" anchor="ctr"/>
            <a:lstStyle/>
            <a:p>
              <a:endParaRPr lang="en-US"/>
            </a:p>
          </p:txBody>
        </p:sp>
        <p:sp>
          <p:nvSpPr>
            <p:cNvPr id="24614" name="Text Box 51"/>
            <p:cNvSpPr txBox="1">
              <a:spLocks noChangeArrowheads="1"/>
            </p:cNvSpPr>
            <p:nvPr/>
          </p:nvSpPr>
          <p:spPr bwMode="auto">
            <a:xfrm>
              <a:off x="2046" y="3527"/>
              <a:ext cx="595" cy="165"/>
            </a:xfrm>
            <a:prstGeom prst="rect">
              <a:avLst/>
            </a:prstGeom>
            <a:noFill/>
            <a:ln w="9525">
              <a:noFill/>
              <a:miter lim="800000"/>
              <a:headEnd/>
              <a:tailEnd/>
            </a:ln>
          </p:spPr>
          <p:txBody>
            <a:bodyPr>
              <a:spAutoFit/>
            </a:bodyPr>
            <a:lstStyle/>
            <a:p>
              <a:pPr algn="ctr">
                <a:spcBef>
                  <a:spcPct val="50000"/>
                </a:spcBef>
              </a:pPr>
              <a:r>
                <a:rPr lang="it-IT" sz="1100" b="1">
                  <a:latin typeface="Tahoma" pitchFamily="34" charset="0"/>
                </a:rPr>
                <a:t>Year 4</a:t>
              </a:r>
            </a:p>
          </p:txBody>
        </p:sp>
        <p:sp>
          <p:nvSpPr>
            <p:cNvPr id="24615" name="Text Box 52"/>
            <p:cNvSpPr txBox="1">
              <a:spLocks noChangeArrowheads="1"/>
            </p:cNvSpPr>
            <p:nvPr/>
          </p:nvSpPr>
          <p:spPr bwMode="auto">
            <a:xfrm>
              <a:off x="482" y="3527"/>
              <a:ext cx="594" cy="165"/>
            </a:xfrm>
            <a:prstGeom prst="rect">
              <a:avLst/>
            </a:prstGeom>
            <a:noFill/>
            <a:ln w="9525">
              <a:noFill/>
              <a:miter lim="800000"/>
              <a:headEnd/>
              <a:tailEnd/>
            </a:ln>
          </p:spPr>
          <p:txBody>
            <a:bodyPr>
              <a:spAutoFit/>
            </a:bodyPr>
            <a:lstStyle/>
            <a:p>
              <a:pPr algn="ctr">
                <a:spcBef>
                  <a:spcPct val="50000"/>
                </a:spcBef>
              </a:pPr>
              <a:r>
                <a:rPr lang="it-IT" sz="1100" b="1">
                  <a:latin typeface="Tahoma" pitchFamily="34" charset="0"/>
                </a:rPr>
                <a:t>Year 1</a:t>
              </a:r>
            </a:p>
          </p:txBody>
        </p:sp>
        <p:sp>
          <p:nvSpPr>
            <p:cNvPr id="24616" name="Line 53"/>
            <p:cNvSpPr>
              <a:spLocks noChangeShapeType="1"/>
            </p:cNvSpPr>
            <p:nvPr/>
          </p:nvSpPr>
          <p:spPr bwMode="auto">
            <a:xfrm flipV="1">
              <a:off x="2648" y="2795"/>
              <a:ext cx="0" cy="1014"/>
            </a:xfrm>
            <a:prstGeom prst="line">
              <a:avLst/>
            </a:prstGeom>
            <a:noFill/>
            <a:ln w="19050">
              <a:solidFill>
                <a:schemeClr val="tx1"/>
              </a:solidFill>
              <a:prstDash val="dash"/>
              <a:round/>
              <a:headEnd/>
              <a:tailEnd/>
            </a:ln>
          </p:spPr>
          <p:txBody>
            <a:bodyPr wrap="none" anchor="ctr"/>
            <a:lstStyle/>
            <a:p>
              <a:endParaRPr lang="en-US"/>
            </a:p>
          </p:txBody>
        </p:sp>
        <p:sp>
          <p:nvSpPr>
            <p:cNvPr id="24617" name="Text Box 54"/>
            <p:cNvSpPr txBox="1">
              <a:spLocks noChangeArrowheads="1"/>
            </p:cNvSpPr>
            <p:nvPr/>
          </p:nvSpPr>
          <p:spPr bwMode="auto">
            <a:xfrm>
              <a:off x="603" y="3123"/>
              <a:ext cx="1122" cy="174"/>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Firm’s costs</a:t>
              </a:r>
            </a:p>
          </p:txBody>
        </p:sp>
        <p:sp>
          <p:nvSpPr>
            <p:cNvPr id="24618" name="Line 55"/>
            <p:cNvSpPr>
              <a:spLocks noChangeShapeType="1"/>
            </p:cNvSpPr>
            <p:nvPr/>
          </p:nvSpPr>
          <p:spPr bwMode="auto">
            <a:xfrm>
              <a:off x="952" y="2387"/>
              <a:ext cx="552" cy="0"/>
            </a:xfrm>
            <a:prstGeom prst="line">
              <a:avLst/>
            </a:prstGeom>
            <a:noFill/>
            <a:ln w="31750">
              <a:solidFill>
                <a:schemeClr val="tx1"/>
              </a:solidFill>
              <a:round/>
              <a:headEnd/>
              <a:tailEnd/>
            </a:ln>
          </p:spPr>
          <p:txBody>
            <a:bodyPr wrap="none" anchor="ctr"/>
            <a:lstStyle/>
            <a:p>
              <a:endParaRPr lang="en-US"/>
            </a:p>
          </p:txBody>
        </p:sp>
        <p:sp>
          <p:nvSpPr>
            <p:cNvPr id="24619" name="Line 56"/>
            <p:cNvSpPr>
              <a:spLocks noChangeShapeType="1"/>
            </p:cNvSpPr>
            <p:nvPr/>
          </p:nvSpPr>
          <p:spPr bwMode="auto">
            <a:xfrm>
              <a:off x="412" y="2151"/>
              <a:ext cx="552" cy="0"/>
            </a:xfrm>
            <a:prstGeom prst="line">
              <a:avLst/>
            </a:prstGeom>
            <a:noFill/>
            <a:ln w="31750">
              <a:solidFill>
                <a:schemeClr val="tx1"/>
              </a:solidFill>
              <a:round/>
              <a:headEnd/>
              <a:tailEnd/>
            </a:ln>
          </p:spPr>
          <p:txBody>
            <a:bodyPr wrap="none" anchor="ctr"/>
            <a:lstStyle/>
            <a:p>
              <a:endParaRPr lang="en-US"/>
            </a:p>
          </p:txBody>
        </p:sp>
        <p:sp>
          <p:nvSpPr>
            <p:cNvPr id="24620" name="Line 57"/>
            <p:cNvSpPr>
              <a:spLocks noChangeShapeType="1"/>
            </p:cNvSpPr>
            <p:nvPr/>
          </p:nvSpPr>
          <p:spPr bwMode="auto">
            <a:xfrm>
              <a:off x="1496" y="2613"/>
              <a:ext cx="551" cy="0"/>
            </a:xfrm>
            <a:prstGeom prst="line">
              <a:avLst/>
            </a:prstGeom>
            <a:noFill/>
            <a:ln w="31750">
              <a:solidFill>
                <a:schemeClr val="tx1"/>
              </a:solidFill>
              <a:round/>
              <a:headEnd/>
              <a:tailEnd/>
            </a:ln>
          </p:spPr>
          <p:txBody>
            <a:bodyPr wrap="none" anchor="ctr"/>
            <a:lstStyle/>
            <a:p>
              <a:endParaRPr lang="en-US"/>
            </a:p>
          </p:txBody>
        </p:sp>
        <p:sp>
          <p:nvSpPr>
            <p:cNvPr id="24621" name="Line 58"/>
            <p:cNvSpPr>
              <a:spLocks noChangeShapeType="1"/>
            </p:cNvSpPr>
            <p:nvPr/>
          </p:nvSpPr>
          <p:spPr bwMode="auto">
            <a:xfrm>
              <a:off x="2086" y="2886"/>
              <a:ext cx="552" cy="0"/>
            </a:xfrm>
            <a:prstGeom prst="line">
              <a:avLst/>
            </a:prstGeom>
            <a:noFill/>
            <a:ln w="31750">
              <a:solidFill>
                <a:schemeClr val="tx1"/>
              </a:solidFill>
              <a:round/>
              <a:headEnd/>
              <a:tailEnd/>
            </a:ln>
          </p:spPr>
          <p:txBody>
            <a:bodyPr wrap="none" anchor="ctr"/>
            <a:lstStyle/>
            <a:p>
              <a:endParaRPr lang="en-US"/>
            </a:p>
          </p:txBody>
        </p:sp>
        <p:sp>
          <p:nvSpPr>
            <p:cNvPr id="24622" name="Line 63"/>
            <p:cNvSpPr>
              <a:spLocks noChangeShapeType="1"/>
            </p:cNvSpPr>
            <p:nvPr/>
          </p:nvSpPr>
          <p:spPr bwMode="auto">
            <a:xfrm flipV="1">
              <a:off x="1164" y="2841"/>
              <a:ext cx="41" cy="282"/>
            </a:xfrm>
            <a:prstGeom prst="line">
              <a:avLst/>
            </a:prstGeom>
            <a:noFill/>
            <a:ln w="25400">
              <a:solidFill>
                <a:schemeClr val="tx1"/>
              </a:solidFill>
              <a:round/>
              <a:headEnd/>
              <a:tailEnd type="triangle" w="med" len="med"/>
            </a:ln>
          </p:spPr>
          <p:txBody>
            <a:bodyPr/>
            <a:lstStyle/>
            <a:p>
              <a:endParaRPr lang="en-US"/>
            </a:p>
          </p:txBody>
        </p:sp>
        <p:sp>
          <p:nvSpPr>
            <p:cNvPr id="24623" name="Text Box 64"/>
            <p:cNvSpPr txBox="1">
              <a:spLocks noChangeArrowheads="1"/>
            </p:cNvSpPr>
            <p:nvPr/>
          </p:nvSpPr>
          <p:spPr bwMode="auto">
            <a:xfrm rot="1539321">
              <a:off x="952" y="2632"/>
              <a:ext cx="1033" cy="174"/>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PROFITS</a:t>
              </a:r>
            </a:p>
          </p:txBody>
        </p:sp>
        <p:sp>
          <p:nvSpPr>
            <p:cNvPr id="24624" name="Freeform 65"/>
            <p:cNvSpPr>
              <a:spLocks/>
            </p:cNvSpPr>
            <p:nvPr/>
          </p:nvSpPr>
          <p:spPr bwMode="auto">
            <a:xfrm>
              <a:off x="362" y="3365"/>
              <a:ext cx="80" cy="41"/>
            </a:xfrm>
            <a:custGeom>
              <a:avLst/>
              <a:gdLst>
                <a:gd name="T0" fmla="*/ 0 w 91"/>
                <a:gd name="T1" fmla="*/ 13 h 46"/>
                <a:gd name="T2" fmla="*/ 22 w 91"/>
                <a:gd name="T3" fmla="*/ 0 h 46"/>
                <a:gd name="T4" fmla="*/ 0 60000 65536"/>
                <a:gd name="T5" fmla="*/ 0 60000 65536"/>
                <a:gd name="T6" fmla="*/ 0 w 91"/>
                <a:gd name="T7" fmla="*/ 0 h 46"/>
                <a:gd name="T8" fmla="*/ 91 w 91"/>
                <a:gd name="T9" fmla="*/ 46 h 46"/>
              </a:gdLst>
              <a:ahLst/>
              <a:cxnLst>
                <a:cxn ang="T4">
                  <a:pos x="T0" y="T1"/>
                </a:cxn>
                <a:cxn ang="T5">
                  <a:pos x="T2" y="T3"/>
                </a:cxn>
              </a:cxnLst>
              <a:rect l="T6" t="T7" r="T8" b="T9"/>
              <a:pathLst>
                <a:path w="91" h="46">
                  <a:moveTo>
                    <a:pt x="0" y="46"/>
                  </a:moveTo>
                  <a:cubicBezTo>
                    <a:pt x="0" y="46"/>
                    <a:pt x="45" y="23"/>
                    <a:pt x="91" y="0"/>
                  </a:cubicBezTo>
                </a:path>
              </a:pathLst>
            </a:custGeom>
            <a:noFill/>
            <a:ln w="25400">
              <a:solidFill>
                <a:schemeClr val="tx1"/>
              </a:solidFill>
              <a:round/>
              <a:headEnd/>
              <a:tailEnd/>
            </a:ln>
          </p:spPr>
          <p:txBody>
            <a:bodyPr/>
            <a:lstStyle/>
            <a:p>
              <a:endParaRPr lang="en-US"/>
            </a:p>
          </p:txBody>
        </p:sp>
        <p:sp>
          <p:nvSpPr>
            <p:cNvPr id="24625" name="Freeform 66"/>
            <p:cNvSpPr>
              <a:spLocks/>
            </p:cNvSpPr>
            <p:nvPr/>
          </p:nvSpPr>
          <p:spPr bwMode="auto">
            <a:xfrm>
              <a:off x="362" y="3325"/>
              <a:ext cx="80" cy="41"/>
            </a:xfrm>
            <a:custGeom>
              <a:avLst/>
              <a:gdLst>
                <a:gd name="T0" fmla="*/ 0 w 91"/>
                <a:gd name="T1" fmla="*/ 13 h 46"/>
                <a:gd name="T2" fmla="*/ 22 w 91"/>
                <a:gd name="T3" fmla="*/ 0 h 46"/>
                <a:gd name="T4" fmla="*/ 0 60000 65536"/>
                <a:gd name="T5" fmla="*/ 0 60000 65536"/>
                <a:gd name="T6" fmla="*/ 0 w 91"/>
                <a:gd name="T7" fmla="*/ 0 h 46"/>
                <a:gd name="T8" fmla="*/ 91 w 91"/>
                <a:gd name="T9" fmla="*/ 46 h 46"/>
              </a:gdLst>
              <a:ahLst/>
              <a:cxnLst>
                <a:cxn ang="T4">
                  <a:pos x="T0" y="T1"/>
                </a:cxn>
                <a:cxn ang="T5">
                  <a:pos x="T2" y="T3"/>
                </a:cxn>
              </a:cxnLst>
              <a:rect l="T6" t="T7" r="T8" b="T9"/>
              <a:pathLst>
                <a:path w="91" h="46">
                  <a:moveTo>
                    <a:pt x="0" y="46"/>
                  </a:moveTo>
                  <a:cubicBezTo>
                    <a:pt x="0" y="46"/>
                    <a:pt x="45" y="23"/>
                    <a:pt x="91" y="0"/>
                  </a:cubicBezTo>
                </a:path>
              </a:pathLst>
            </a:custGeom>
            <a:noFill/>
            <a:ln w="25400">
              <a:solidFill>
                <a:schemeClr val="tx1"/>
              </a:solidFill>
              <a:round/>
              <a:headEnd/>
              <a:tailEnd/>
            </a:ln>
          </p:spPr>
          <p:txBody>
            <a:bodyPr/>
            <a:lstStyle/>
            <a:p>
              <a:endParaRPr lang="en-US"/>
            </a:p>
          </p:txBody>
        </p:sp>
        <p:sp>
          <p:nvSpPr>
            <p:cNvPr id="24626" name="Line 67"/>
            <p:cNvSpPr>
              <a:spLocks noChangeShapeType="1"/>
            </p:cNvSpPr>
            <p:nvPr/>
          </p:nvSpPr>
          <p:spPr bwMode="auto">
            <a:xfrm>
              <a:off x="1846" y="3810"/>
              <a:ext cx="802" cy="0"/>
            </a:xfrm>
            <a:prstGeom prst="line">
              <a:avLst/>
            </a:prstGeom>
            <a:noFill/>
            <a:ln w="9525">
              <a:solidFill>
                <a:schemeClr val="tx1"/>
              </a:solidFill>
              <a:round/>
              <a:headEnd/>
              <a:tailEnd type="triangle" w="med" len="med"/>
            </a:ln>
          </p:spPr>
          <p:txBody>
            <a:bodyPr/>
            <a:lstStyle/>
            <a:p>
              <a:endParaRPr lang="en-US"/>
            </a:p>
          </p:txBody>
        </p:sp>
        <p:sp>
          <p:nvSpPr>
            <p:cNvPr id="24627" name="Line 68"/>
            <p:cNvSpPr>
              <a:spLocks noChangeShapeType="1"/>
            </p:cNvSpPr>
            <p:nvPr/>
          </p:nvSpPr>
          <p:spPr bwMode="auto">
            <a:xfrm flipH="1">
              <a:off x="402" y="3810"/>
              <a:ext cx="842" cy="0"/>
            </a:xfrm>
            <a:prstGeom prst="line">
              <a:avLst/>
            </a:prstGeom>
            <a:noFill/>
            <a:ln w="9525">
              <a:solidFill>
                <a:schemeClr val="tx1"/>
              </a:solidFill>
              <a:round/>
              <a:headEnd/>
              <a:tailEnd type="triangle" w="med" len="med"/>
            </a:ln>
          </p:spPr>
          <p:txBody>
            <a:bodyPr/>
            <a:lstStyle/>
            <a:p>
              <a:endParaRPr lang="en-US"/>
            </a:p>
          </p:txBody>
        </p:sp>
      </p:grpSp>
      <p:grpSp>
        <p:nvGrpSpPr>
          <p:cNvPr id="24582" name="Group 70"/>
          <p:cNvGrpSpPr>
            <a:grpSpLocks/>
          </p:cNvGrpSpPr>
          <p:nvPr/>
        </p:nvGrpSpPr>
        <p:grpSpPr bwMode="auto">
          <a:xfrm>
            <a:off x="611188" y="3078163"/>
            <a:ext cx="4248150" cy="3195637"/>
            <a:chOff x="3084" y="1797"/>
            <a:chExt cx="2676" cy="2013"/>
          </a:xfrm>
        </p:grpSpPr>
        <p:sp>
          <p:nvSpPr>
            <p:cNvPr id="24583" name="Text Box 71"/>
            <p:cNvSpPr txBox="1">
              <a:spLocks noChangeArrowheads="1"/>
            </p:cNvSpPr>
            <p:nvPr/>
          </p:nvSpPr>
          <p:spPr bwMode="auto">
            <a:xfrm>
              <a:off x="3467" y="2824"/>
              <a:ext cx="1122" cy="174"/>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Firm’s costs</a:t>
              </a:r>
            </a:p>
          </p:txBody>
        </p:sp>
        <p:sp>
          <p:nvSpPr>
            <p:cNvPr id="24584" name="Line 72"/>
            <p:cNvSpPr>
              <a:spLocks noChangeShapeType="1"/>
            </p:cNvSpPr>
            <p:nvPr/>
          </p:nvSpPr>
          <p:spPr bwMode="auto">
            <a:xfrm>
              <a:off x="3134" y="2151"/>
              <a:ext cx="552" cy="0"/>
            </a:xfrm>
            <a:prstGeom prst="line">
              <a:avLst/>
            </a:prstGeom>
            <a:noFill/>
            <a:ln w="31750">
              <a:solidFill>
                <a:schemeClr val="tx1"/>
              </a:solidFill>
              <a:round/>
              <a:headEnd/>
              <a:tailEnd/>
            </a:ln>
          </p:spPr>
          <p:txBody>
            <a:bodyPr wrap="none" anchor="ctr"/>
            <a:lstStyle/>
            <a:p>
              <a:endParaRPr lang="en-US"/>
            </a:p>
          </p:txBody>
        </p:sp>
        <p:sp>
          <p:nvSpPr>
            <p:cNvPr id="24585" name="Line 73"/>
            <p:cNvSpPr>
              <a:spLocks noChangeShapeType="1"/>
            </p:cNvSpPr>
            <p:nvPr/>
          </p:nvSpPr>
          <p:spPr bwMode="auto">
            <a:xfrm>
              <a:off x="4808" y="2886"/>
              <a:ext cx="552" cy="0"/>
            </a:xfrm>
            <a:prstGeom prst="line">
              <a:avLst/>
            </a:prstGeom>
            <a:noFill/>
            <a:ln w="31750">
              <a:solidFill>
                <a:schemeClr val="tx1"/>
              </a:solidFill>
              <a:round/>
              <a:headEnd/>
              <a:tailEnd/>
            </a:ln>
          </p:spPr>
          <p:txBody>
            <a:bodyPr wrap="none" anchor="ctr"/>
            <a:lstStyle/>
            <a:p>
              <a:endParaRPr lang="en-US"/>
            </a:p>
          </p:txBody>
        </p:sp>
        <p:sp>
          <p:nvSpPr>
            <p:cNvPr id="24586" name="Rectangle 75"/>
            <p:cNvSpPr>
              <a:spLocks noChangeArrowheads="1"/>
            </p:cNvSpPr>
            <p:nvPr/>
          </p:nvSpPr>
          <p:spPr bwMode="auto">
            <a:xfrm>
              <a:off x="4807" y="2523"/>
              <a:ext cx="590" cy="362"/>
            </a:xfrm>
            <a:prstGeom prst="rect">
              <a:avLst/>
            </a:prstGeom>
            <a:solidFill>
              <a:srgbClr val="00FF00"/>
            </a:solidFill>
            <a:ln w="9525">
              <a:noFill/>
              <a:miter lim="800000"/>
              <a:headEnd/>
              <a:tailEnd/>
            </a:ln>
          </p:spPr>
          <p:txBody>
            <a:bodyPr wrap="none" anchor="ctr"/>
            <a:lstStyle/>
            <a:p>
              <a:endParaRPr lang="en-US" sz="1400"/>
            </a:p>
          </p:txBody>
        </p:sp>
        <p:sp>
          <p:nvSpPr>
            <p:cNvPr id="24587" name="Rectangle 76"/>
            <p:cNvSpPr>
              <a:spLocks noChangeArrowheads="1"/>
            </p:cNvSpPr>
            <p:nvPr/>
          </p:nvSpPr>
          <p:spPr bwMode="auto">
            <a:xfrm rot="229070">
              <a:off x="4195" y="2523"/>
              <a:ext cx="601" cy="90"/>
            </a:xfrm>
            <a:prstGeom prst="rect">
              <a:avLst/>
            </a:prstGeom>
            <a:solidFill>
              <a:srgbClr val="00FF00"/>
            </a:solidFill>
            <a:ln w="9525">
              <a:noFill/>
              <a:miter lim="800000"/>
              <a:headEnd/>
              <a:tailEnd/>
            </a:ln>
          </p:spPr>
          <p:txBody>
            <a:bodyPr wrap="none" anchor="ctr"/>
            <a:lstStyle/>
            <a:p>
              <a:endParaRPr lang="en-US" sz="1400"/>
            </a:p>
          </p:txBody>
        </p:sp>
        <p:sp>
          <p:nvSpPr>
            <p:cNvPr id="24588" name="Arc 77"/>
            <p:cNvSpPr>
              <a:spLocks/>
            </p:cNvSpPr>
            <p:nvPr/>
          </p:nvSpPr>
          <p:spPr bwMode="auto">
            <a:xfrm flipH="1" flipV="1">
              <a:off x="3125" y="2156"/>
              <a:ext cx="561" cy="23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4589" name="Arc 78"/>
            <p:cNvSpPr>
              <a:spLocks/>
            </p:cNvSpPr>
            <p:nvPr/>
          </p:nvSpPr>
          <p:spPr bwMode="auto">
            <a:xfrm flipH="1" flipV="1">
              <a:off x="3673" y="2386"/>
              <a:ext cx="561"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grpSp>
          <p:nvGrpSpPr>
            <p:cNvPr id="24590" name="Group 79"/>
            <p:cNvGrpSpPr>
              <a:grpSpLocks/>
            </p:cNvGrpSpPr>
            <p:nvPr/>
          </p:nvGrpSpPr>
          <p:grpSpPr bwMode="auto">
            <a:xfrm>
              <a:off x="3084" y="1797"/>
              <a:ext cx="2676" cy="2013"/>
              <a:chOff x="3084" y="1797"/>
              <a:chExt cx="2676" cy="2013"/>
            </a:xfrm>
          </p:grpSpPr>
          <p:sp>
            <p:nvSpPr>
              <p:cNvPr id="24594" name="Text Box 80"/>
              <p:cNvSpPr txBox="1">
                <a:spLocks noChangeArrowheads="1"/>
              </p:cNvSpPr>
              <p:nvPr/>
            </p:nvSpPr>
            <p:spPr bwMode="auto">
              <a:xfrm>
                <a:off x="3696" y="3512"/>
                <a:ext cx="1123" cy="174"/>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Regulatory Period</a:t>
                </a:r>
              </a:p>
            </p:txBody>
          </p:sp>
          <p:sp>
            <p:nvSpPr>
              <p:cNvPr id="24595" name="Line 81"/>
              <p:cNvSpPr>
                <a:spLocks noChangeShapeType="1"/>
              </p:cNvSpPr>
              <p:nvPr/>
            </p:nvSpPr>
            <p:spPr bwMode="auto">
              <a:xfrm flipV="1">
                <a:off x="3124" y="3521"/>
                <a:ext cx="2636" cy="6"/>
              </a:xfrm>
              <a:prstGeom prst="line">
                <a:avLst/>
              </a:prstGeom>
              <a:noFill/>
              <a:ln w="19050">
                <a:solidFill>
                  <a:schemeClr val="tx1"/>
                </a:solidFill>
                <a:round/>
                <a:headEnd/>
                <a:tailEnd type="triangle" w="med" len="med"/>
              </a:ln>
            </p:spPr>
            <p:txBody>
              <a:bodyPr wrap="none" anchor="ctr"/>
              <a:lstStyle/>
              <a:p>
                <a:endParaRPr lang="en-US"/>
              </a:p>
            </p:txBody>
          </p:sp>
          <p:sp>
            <p:nvSpPr>
              <p:cNvPr id="24596" name="Line 82"/>
              <p:cNvSpPr>
                <a:spLocks noChangeShapeType="1"/>
              </p:cNvSpPr>
              <p:nvPr/>
            </p:nvSpPr>
            <p:spPr bwMode="auto">
              <a:xfrm flipV="1">
                <a:off x="3124" y="1797"/>
                <a:ext cx="23" cy="1730"/>
              </a:xfrm>
              <a:prstGeom prst="line">
                <a:avLst/>
              </a:prstGeom>
              <a:noFill/>
              <a:ln w="19050">
                <a:solidFill>
                  <a:schemeClr val="tx1"/>
                </a:solidFill>
                <a:round/>
                <a:headEnd/>
                <a:tailEnd type="triangle" w="med" len="med"/>
              </a:ln>
            </p:spPr>
            <p:txBody>
              <a:bodyPr wrap="none" anchor="ctr"/>
              <a:lstStyle/>
              <a:p>
                <a:endParaRPr lang="en-US"/>
              </a:p>
            </p:txBody>
          </p:sp>
          <p:sp>
            <p:nvSpPr>
              <p:cNvPr id="24597" name="Text Box 83"/>
              <p:cNvSpPr txBox="1">
                <a:spLocks noChangeArrowheads="1"/>
              </p:cNvSpPr>
              <p:nvPr/>
            </p:nvSpPr>
            <p:spPr bwMode="auto">
              <a:xfrm>
                <a:off x="4768" y="3527"/>
                <a:ext cx="595" cy="165"/>
              </a:xfrm>
              <a:prstGeom prst="rect">
                <a:avLst/>
              </a:prstGeom>
              <a:noFill/>
              <a:ln w="9525">
                <a:noFill/>
                <a:miter lim="800000"/>
                <a:headEnd/>
                <a:tailEnd/>
              </a:ln>
            </p:spPr>
            <p:txBody>
              <a:bodyPr>
                <a:spAutoFit/>
              </a:bodyPr>
              <a:lstStyle/>
              <a:p>
                <a:pPr algn="ctr">
                  <a:spcBef>
                    <a:spcPct val="50000"/>
                  </a:spcBef>
                </a:pPr>
                <a:r>
                  <a:rPr lang="it-IT" sz="1100" b="1">
                    <a:latin typeface="Tahoma" pitchFamily="34" charset="0"/>
                  </a:rPr>
                  <a:t>Year 4</a:t>
                </a:r>
              </a:p>
            </p:txBody>
          </p:sp>
          <p:sp>
            <p:nvSpPr>
              <p:cNvPr id="24598" name="Text Box 84"/>
              <p:cNvSpPr txBox="1">
                <a:spLocks noChangeArrowheads="1"/>
              </p:cNvSpPr>
              <p:nvPr/>
            </p:nvSpPr>
            <p:spPr bwMode="auto">
              <a:xfrm>
                <a:off x="3204" y="3527"/>
                <a:ext cx="594" cy="165"/>
              </a:xfrm>
              <a:prstGeom prst="rect">
                <a:avLst/>
              </a:prstGeom>
              <a:noFill/>
              <a:ln w="9525">
                <a:noFill/>
                <a:miter lim="800000"/>
                <a:headEnd/>
                <a:tailEnd/>
              </a:ln>
            </p:spPr>
            <p:txBody>
              <a:bodyPr>
                <a:spAutoFit/>
              </a:bodyPr>
              <a:lstStyle/>
              <a:p>
                <a:pPr algn="ctr">
                  <a:spcBef>
                    <a:spcPct val="50000"/>
                  </a:spcBef>
                </a:pPr>
                <a:r>
                  <a:rPr lang="it-IT" sz="1100" b="1">
                    <a:latin typeface="Tahoma" pitchFamily="34" charset="0"/>
                  </a:rPr>
                  <a:t>Year 1</a:t>
                </a:r>
              </a:p>
            </p:txBody>
          </p:sp>
          <p:sp>
            <p:nvSpPr>
              <p:cNvPr id="24599" name="Text Box 85"/>
              <p:cNvSpPr txBox="1">
                <a:spLocks noChangeArrowheads="1"/>
              </p:cNvSpPr>
              <p:nvPr/>
            </p:nvSpPr>
            <p:spPr bwMode="auto">
              <a:xfrm rot="1539321">
                <a:off x="4490" y="2587"/>
                <a:ext cx="1033" cy="174"/>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LOSS</a:t>
                </a:r>
              </a:p>
            </p:txBody>
          </p:sp>
          <p:sp>
            <p:nvSpPr>
              <p:cNvPr id="24600" name="Freeform 86"/>
              <p:cNvSpPr>
                <a:spLocks/>
              </p:cNvSpPr>
              <p:nvPr/>
            </p:nvSpPr>
            <p:spPr bwMode="auto">
              <a:xfrm>
                <a:off x="3084" y="3325"/>
                <a:ext cx="80" cy="41"/>
              </a:xfrm>
              <a:custGeom>
                <a:avLst/>
                <a:gdLst>
                  <a:gd name="T0" fmla="*/ 0 w 91"/>
                  <a:gd name="T1" fmla="*/ 13 h 46"/>
                  <a:gd name="T2" fmla="*/ 22 w 91"/>
                  <a:gd name="T3" fmla="*/ 0 h 46"/>
                  <a:gd name="T4" fmla="*/ 0 60000 65536"/>
                  <a:gd name="T5" fmla="*/ 0 60000 65536"/>
                  <a:gd name="T6" fmla="*/ 0 w 91"/>
                  <a:gd name="T7" fmla="*/ 0 h 46"/>
                  <a:gd name="T8" fmla="*/ 91 w 91"/>
                  <a:gd name="T9" fmla="*/ 46 h 46"/>
                </a:gdLst>
                <a:ahLst/>
                <a:cxnLst>
                  <a:cxn ang="T4">
                    <a:pos x="T0" y="T1"/>
                  </a:cxn>
                  <a:cxn ang="T5">
                    <a:pos x="T2" y="T3"/>
                  </a:cxn>
                </a:cxnLst>
                <a:rect l="T6" t="T7" r="T8" b="T9"/>
                <a:pathLst>
                  <a:path w="91" h="46">
                    <a:moveTo>
                      <a:pt x="0" y="46"/>
                    </a:moveTo>
                    <a:cubicBezTo>
                      <a:pt x="0" y="46"/>
                      <a:pt x="45" y="23"/>
                      <a:pt x="91" y="0"/>
                    </a:cubicBezTo>
                  </a:path>
                </a:pathLst>
              </a:custGeom>
              <a:noFill/>
              <a:ln w="25400">
                <a:solidFill>
                  <a:schemeClr val="tx1"/>
                </a:solidFill>
                <a:round/>
                <a:headEnd/>
                <a:tailEnd/>
              </a:ln>
            </p:spPr>
            <p:txBody>
              <a:bodyPr/>
              <a:lstStyle/>
              <a:p>
                <a:endParaRPr lang="en-US"/>
              </a:p>
            </p:txBody>
          </p:sp>
          <p:sp>
            <p:nvSpPr>
              <p:cNvPr id="24601" name="Line 87"/>
              <p:cNvSpPr>
                <a:spLocks noChangeShapeType="1"/>
              </p:cNvSpPr>
              <p:nvPr/>
            </p:nvSpPr>
            <p:spPr bwMode="auto">
              <a:xfrm>
                <a:off x="4568" y="3810"/>
                <a:ext cx="802" cy="0"/>
              </a:xfrm>
              <a:prstGeom prst="line">
                <a:avLst/>
              </a:prstGeom>
              <a:noFill/>
              <a:ln w="9525">
                <a:solidFill>
                  <a:schemeClr val="tx1"/>
                </a:solidFill>
                <a:round/>
                <a:headEnd/>
                <a:tailEnd type="triangle" w="med" len="med"/>
              </a:ln>
            </p:spPr>
            <p:txBody>
              <a:bodyPr/>
              <a:lstStyle/>
              <a:p>
                <a:endParaRPr lang="en-US"/>
              </a:p>
            </p:txBody>
          </p:sp>
          <p:sp>
            <p:nvSpPr>
              <p:cNvPr id="24602" name="Line 88"/>
              <p:cNvSpPr>
                <a:spLocks noChangeShapeType="1"/>
              </p:cNvSpPr>
              <p:nvPr/>
            </p:nvSpPr>
            <p:spPr bwMode="auto">
              <a:xfrm flipH="1">
                <a:off x="3124" y="3810"/>
                <a:ext cx="842" cy="0"/>
              </a:xfrm>
              <a:prstGeom prst="line">
                <a:avLst/>
              </a:prstGeom>
              <a:noFill/>
              <a:ln w="9525">
                <a:solidFill>
                  <a:schemeClr val="tx1"/>
                </a:solidFill>
                <a:round/>
                <a:headEnd/>
                <a:tailEnd type="triangle" w="med" len="med"/>
              </a:ln>
            </p:spPr>
            <p:txBody>
              <a:bodyPr/>
              <a:lstStyle/>
              <a:p>
                <a:endParaRPr lang="en-US"/>
              </a:p>
            </p:txBody>
          </p:sp>
        </p:grpSp>
        <p:sp>
          <p:nvSpPr>
            <p:cNvPr id="24591" name="Line 90"/>
            <p:cNvSpPr>
              <a:spLocks noChangeShapeType="1"/>
            </p:cNvSpPr>
            <p:nvPr/>
          </p:nvSpPr>
          <p:spPr bwMode="auto">
            <a:xfrm>
              <a:off x="3696" y="2386"/>
              <a:ext cx="512" cy="0"/>
            </a:xfrm>
            <a:prstGeom prst="line">
              <a:avLst/>
            </a:prstGeom>
            <a:noFill/>
            <a:ln w="31750">
              <a:solidFill>
                <a:schemeClr val="tx1"/>
              </a:solidFill>
              <a:round/>
              <a:headEnd/>
              <a:tailEnd/>
            </a:ln>
          </p:spPr>
          <p:txBody>
            <a:bodyPr wrap="none" anchor="ctr"/>
            <a:lstStyle/>
            <a:p>
              <a:endParaRPr lang="en-US"/>
            </a:p>
          </p:txBody>
        </p:sp>
        <p:sp>
          <p:nvSpPr>
            <p:cNvPr id="24592" name="Arc 91"/>
            <p:cNvSpPr>
              <a:spLocks/>
            </p:cNvSpPr>
            <p:nvPr/>
          </p:nvSpPr>
          <p:spPr bwMode="auto">
            <a:xfrm flipH="1" flipV="1">
              <a:off x="3152" y="2160"/>
              <a:ext cx="2087" cy="3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a:solidFill>
                <a:schemeClr val="tx1"/>
              </a:solidFill>
              <a:round/>
              <a:headEnd/>
              <a:tailEnd/>
            </a:ln>
          </p:spPr>
          <p:txBody>
            <a:bodyPr wrap="none" anchor="ctr"/>
            <a:lstStyle/>
            <a:p>
              <a:endParaRPr lang="en-US"/>
            </a:p>
          </p:txBody>
        </p:sp>
        <p:sp>
          <p:nvSpPr>
            <p:cNvPr id="24593" name="Line 92"/>
            <p:cNvSpPr>
              <a:spLocks noChangeShapeType="1"/>
            </p:cNvSpPr>
            <p:nvPr/>
          </p:nvSpPr>
          <p:spPr bwMode="auto">
            <a:xfrm>
              <a:off x="4218" y="2613"/>
              <a:ext cx="551" cy="0"/>
            </a:xfrm>
            <a:prstGeom prst="line">
              <a:avLst/>
            </a:prstGeom>
            <a:noFill/>
            <a:ln w="31750">
              <a:solidFill>
                <a:schemeClr val="tx1"/>
              </a:solidFill>
              <a:round/>
              <a:headEnd/>
              <a:tailEn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fr-BE" dirty="0" smtClean="0">
                <a:latin typeface="Times New Roman" pitchFamily="18" charset="0"/>
                <a:cs typeface="Times New Roman" pitchFamily="18" charset="0"/>
              </a:rPr>
              <a:t>Price Cap </a:t>
            </a:r>
            <a:r>
              <a:rPr lang="fr-BE" dirty="0" err="1" smtClean="0">
                <a:latin typeface="Times New Roman" pitchFamily="18" charset="0"/>
                <a:cs typeface="Times New Roman" pitchFamily="18" charset="0"/>
              </a:rPr>
              <a:t>Regulation</a:t>
            </a:r>
            <a:endParaRPr lang="en-US" dirty="0">
              <a:latin typeface="Times New Roman" pitchFamily="18" charset="0"/>
              <a:cs typeface="Times New Roman" pitchFamily="18" charset="0"/>
            </a:endParaRPr>
          </a:p>
        </p:txBody>
      </p:sp>
      <p:sp>
        <p:nvSpPr>
          <p:cNvPr id="23555" name="Content Placeholder 2"/>
          <p:cNvSpPr>
            <a:spLocks noGrp="1"/>
          </p:cNvSpPr>
          <p:nvPr>
            <p:ph idx="1"/>
          </p:nvPr>
        </p:nvSpPr>
        <p:spPr/>
        <p:txBody>
          <a:bodyPr/>
          <a:lstStyle/>
          <a:p>
            <a:pPr eaLnBrk="1" hangingPunct="1">
              <a:buFont typeface="Wingdings 2" pitchFamily="18" charset="2"/>
              <a:buNone/>
            </a:pPr>
            <a:endParaRPr lang="en-GB" dirty="0" smtClean="0">
              <a:ea typeface="ＭＳ Ｐゴシック" pitchFamily="34" charset="-128"/>
            </a:endParaRPr>
          </a:p>
          <a:p>
            <a:pPr eaLnBrk="1" hangingPunct="1">
              <a:buFont typeface="Wingdings 2" pitchFamily="18" charset="2"/>
              <a:buNone/>
            </a:pPr>
            <a:r>
              <a:rPr lang="it-IT" sz="2000" dirty="0" smtClean="0">
                <a:latin typeface="Times New Roman" pitchFamily="18" charset="0"/>
                <a:ea typeface="ＭＳ Ｐゴシック" pitchFamily="34" charset="-128"/>
                <a:cs typeface="Times New Roman" pitchFamily="18" charset="0"/>
              </a:rPr>
              <a:t>5. </a:t>
            </a:r>
            <a:r>
              <a:rPr lang="it-IT" sz="2000" b="1" dirty="0" smtClean="0">
                <a:solidFill>
                  <a:srgbClr val="003F6E"/>
                </a:solidFill>
                <a:latin typeface="Times New Roman" pitchFamily="18" charset="0"/>
                <a:ea typeface="ＭＳ Ｐゴシック" pitchFamily="34" charset="-128"/>
                <a:cs typeface="Times New Roman" pitchFamily="18" charset="0"/>
              </a:rPr>
              <a:t>Profit </a:t>
            </a:r>
            <a:r>
              <a:rPr lang="it-IT" sz="2000" b="1" dirty="0" err="1" smtClean="0">
                <a:solidFill>
                  <a:srgbClr val="003F6E"/>
                </a:solidFill>
                <a:latin typeface="Times New Roman" pitchFamily="18" charset="0"/>
                <a:ea typeface="ＭＳ Ｐゴシック" pitchFamily="34" charset="-128"/>
                <a:cs typeface="Times New Roman" pitchFamily="18" charset="0"/>
              </a:rPr>
              <a:t>sharing</a:t>
            </a:r>
            <a:r>
              <a:rPr lang="it-IT" sz="2000" b="1" dirty="0" smtClean="0">
                <a:solidFill>
                  <a:srgbClr val="003F6E"/>
                </a:solidFill>
                <a:latin typeface="Times New Roman" pitchFamily="18" charset="0"/>
                <a:ea typeface="ＭＳ Ｐゴシック" pitchFamily="34" charset="-128"/>
                <a:cs typeface="Times New Roman" pitchFamily="18" charset="0"/>
              </a:rPr>
              <a:t> </a:t>
            </a:r>
            <a:r>
              <a:rPr lang="it-IT" sz="2000" dirty="0" smtClean="0">
                <a:latin typeface="Times New Roman" pitchFamily="18" charset="0"/>
                <a:ea typeface="ＭＳ Ｐゴシック" pitchFamily="34" charset="-128"/>
                <a:cs typeface="Times New Roman" pitchFamily="18" charset="0"/>
              </a:rPr>
              <a:t>at the end of the </a:t>
            </a:r>
            <a:r>
              <a:rPr lang="it-IT" sz="2000" dirty="0" err="1" smtClean="0">
                <a:latin typeface="Times New Roman" pitchFamily="18" charset="0"/>
                <a:ea typeface="ＭＳ Ｐゴシック" pitchFamily="34" charset="-128"/>
                <a:cs typeface="Times New Roman" pitchFamily="18" charset="0"/>
              </a:rPr>
              <a:t>regulatory</a:t>
            </a:r>
            <a:r>
              <a:rPr lang="it-IT" sz="2000" dirty="0" smtClean="0">
                <a:latin typeface="Times New Roman" pitchFamily="18" charset="0"/>
                <a:ea typeface="ＭＳ Ｐゴシック" pitchFamily="34" charset="-128"/>
                <a:cs typeface="Times New Roman" pitchFamily="18" charset="0"/>
              </a:rPr>
              <a:t> </a:t>
            </a:r>
            <a:r>
              <a:rPr lang="it-IT" sz="2000" dirty="0" err="1" smtClean="0">
                <a:latin typeface="Times New Roman" pitchFamily="18" charset="0"/>
                <a:ea typeface="ＭＳ Ｐゴシック" pitchFamily="34" charset="-128"/>
                <a:cs typeface="Times New Roman" pitchFamily="18" charset="0"/>
              </a:rPr>
              <a:t>period</a:t>
            </a:r>
            <a:endParaRPr lang="it-IT" sz="2000" dirty="0" smtClean="0">
              <a:latin typeface="Times New Roman" pitchFamily="18" charset="0"/>
              <a:ea typeface="ＭＳ Ｐゴシック" pitchFamily="34" charset="-128"/>
              <a:cs typeface="Times New Roman" pitchFamily="18" charset="0"/>
            </a:endParaRP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In the revision year, the new base is not equal to the costs the firm had over time</a:t>
            </a: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The difference price-cost is </a:t>
            </a:r>
            <a:r>
              <a:rPr lang="en-GB" sz="2000" b="1" dirty="0" smtClean="0">
                <a:solidFill>
                  <a:srgbClr val="003F6E"/>
                </a:solidFill>
                <a:latin typeface="Times New Roman" pitchFamily="18" charset="0"/>
                <a:ea typeface="ＭＳ Ｐゴシック" pitchFamily="34" charset="-128"/>
                <a:cs typeface="Times New Roman" pitchFamily="18" charset="0"/>
              </a:rPr>
              <a:t>distributed to consumers and firm</a:t>
            </a:r>
            <a:endParaRPr lang="en-GB" sz="2000" dirty="0" smtClean="0">
              <a:latin typeface="Times New Roman" pitchFamily="18" charset="0"/>
              <a:ea typeface="ＭＳ Ｐゴシック" pitchFamily="34" charset="-128"/>
              <a:cs typeface="Times New Roman" pitchFamily="18" charset="0"/>
            </a:endParaRPr>
          </a:p>
          <a:p>
            <a:pPr lvl="1" eaLnBrk="1" hangingPunct="1">
              <a:lnSpc>
                <a:spcPct val="90000"/>
              </a:lnSpc>
            </a:pPr>
            <a:r>
              <a:rPr lang="en-GB" sz="2000" dirty="0" smtClean="0">
                <a:latin typeface="Times New Roman" pitchFamily="18" charset="0"/>
                <a:ea typeface="ＭＳ Ｐゴシック" pitchFamily="34" charset="-128"/>
                <a:cs typeface="Times New Roman" pitchFamily="18" charset="0"/>
              </a:rPr>
              <a:t>A percentage of this margin is included in the new base of the Cap, while the residual is left to the firm (in Italy usually a 50%-50% rule is applied)</a:t>
            </a:r>
          </a:p>
          <a:p>
            <a:pPr lvl="1" eaLnBrk="1" hangingPunct="1">
              <a:buFont typeface="Wingdings 2" pitchFamily="18" charset="2"/>
              <a:buNone/>
            </a:pPr>
            <a:r>
              <a:rPr lang="it-IT" sz="2000" dirty="0" smtClean="0">
                <a:latin typeface="Times New Roman" pitchFamily="18" charset="0"/>
                <a:ea typeface="ＭＳ Ｐゴシック" pitchFamily="34" charset="-128"/>
                <a:cs typeface="Times New Roman" pitchFamily="18" charset="0"/>
              </a:rPr>
              <a:t>		</a:t>
            </a:r>
          </a:p>
          <a:p>
            <a:endParaRPr lang="en-US" sz="2000" dirty="0" smtClean="0">
              <a:latin typeface="Times New Roman" pitchFamily="18" charset="0"/>
              <a:ea typeface="ＭＳ Ｐゴシック" pitchFamily="34" charset="-128"/>
              <a:cs typeface="Times New Roman" pitchFamily="18" charset="0"/>
            </a:endParaRPr>
          </a:p>
        </p:txBody>
      </p:sp>
      <p:sp>
        <p:nvSpPr>
          <p:cNvPr id="23556" name="Slide Number Placeholder 3"/>
          <p:cNvSpPr>
            <a:spLocks noGrp="1"/>
          </p:cNvSpPr>
          <p:nvPr>
            <p:ph type="sldNum" sz="quarter" idx="10"/>
          </p:nvPr>
        </p:nvSpPr>
        <p:spPr>
          <a:xfrm>
            <a:off x="6886575" y="152400"/>
            <a:ext cx="1181100" cy="215900"/>
          </a:xfrm>
          <a:noFill/>
        </p:spPr>
        <p:txBody>
          <a:bodyPr/>
          <a:lstStyle/>
          <a:p>
            <a:fld id="{CCA4428E-87FA-4920-9259-0E3D0AD73974}" type="slidenum">
              <a:rPr lang="it-IT" smtClean="0">
                <a:latin typeface="Times New Roman" pitchFamily="18" charset="0"/>
                <a:ea typeface="ＭＳ Ｐゴシック" pitchFamily="34" charset="-128"/>
                <a:cs typeface="Times New Roman" pitchFamily="18" charset="0"/>
              </a:rPr>
              <a:pPr/>
              <a:t>9</a:t>
            </a:fld>
            <a:endParaRPr lang="it-IT" smtClean="0">
              <a:latin typeface="Times New Roman" pitchFamily="18" charset="0"/>
              <a:ea typeface="ＭＳ Ｐゴシック" pitchFamily="34" charset="-128"/>
              <a:cs typeface="Times New Roman" pitchFamily="18" charset="0"/>
            </a:endParaRPr>
          </a:p>
        </p:txBody>
      </p:sp>
      <p:grpSp>
        <p:nvGrpSpPr>
          <p:cNvPr id="23557" name="Group 4"/>
          <p:cNvGrpSpPr>
            <a:grpSpLocks/>
          </p:cNvGrpSpPr>
          <p:nvPr/>
        </p:nvGrpSpPr>
        <p:grpSpPr bwMode="auto">
          <a:xfrm>
            <a:off x="3492500" y="4076700"/>
            <a:ext cx="4735513" cy="2401888"/>
            <a:chOff x="839" y="493"/>
            <a:chExt cx="4605" cy="2681"/>
          </a:xfrm>
        </p:grpSpPr>
        <p:sp>
          <p:nvSpPr>
            <p:cNvPr id="23558" name="Rectangle 5"/>
            <p:cNvSpPr>
              <a:spLocks noChangeArrowheads="1"/>
            </p:cNvSpPr>
            <p:nvPr/>
          </p:nvSpPr>
          <p:spPr bwMode="auto">
            <a:xfrm>
              <a:off x="2699" y="1344"/>
              <a:ext cx="726" cy="590"/>
            </a:xfrm>
            <a:prstGeom prst="rect">
              <a:avLst/>
            </a:prstGeom>
            <a:solidFill>
              <a:srgbClr val="FF6600"/>
            </a:solidFill>
            <a:ln w="9525">
              <a:noFill/>
              <a:miter lim="800000"/>
              <a:headEnd/>
              <a:tailEnd/>
            </a:ln>
          </p:spPr>
          <p:txBody>
            <a:bodyPr wrap="none" anchor="ctr"/>
            <a:lstStyle/>
            <a:p>
              <a:endParaRPr lang="en-US"/>
            </a:p>
          </p:txBody>
        </p:sp>
        <p:sp>
          <p:nvSpPr>
            <p:cNvPr id="23559" name="Rectangle 6"/>
            <p:cNvSpPr>
              <a:spLocks noChangeArrowheads="1"/>
            </p:cNvSpPr>
            <p:nvPr/>
          </p:nvSpPr>
          <p:spPr bwMode="auto">
            <a:xfrm>
              <a:off x="2110" y="1253"/>
              <a:ext cx="680" cy="590"/>
            </a:xfrm>
            <a:prstGeom prst="rect">
              <a:avLst/>
            </a:prstGeom>
            <a:solidFill>
              <a:srgbClr val="FF6600"/>
            </a:solidFill>
            <a:ln w="9525">
              <a:noFill/>
              <a:miter lim="800000"/>
              <a:headEnd/>
              <a:tailEnd/>
            </a:ln>
          </p:spPr>
          <p:txBody>
            <a:bodyPr wrap="none" anchor="ctr"/>
            <a:lstStyle/>
            <a:p>
              <a:endParaRPr lang="en-US"/>
            </a:p>
          </p:txBody>
        </p:sp>
        <p:sp>
          <p:nvSpPr>
            <p:cNvPr id="23560" name="Rectangle 7"/>
            <p:cNvSpPr>
              <a:spLocks noChangeArrowheads="1"/>
            </p:cNvSpPr>
            <p:nvPr/>
          </p:nvSpPr>
          <p:spPr bwMode="auto">
            <a:xfrm>
              <a:off x="1429" y="1117"/>
              <a:ext cx="726" cy="454"/>
            </a:xfrm>
            <a:prstGeom prst="rect">
              <a:avLst/>
            </a:prstGeom>
            <a:solidFill>
              <a:srgbClr val="FF6600"/>
            </a:solidFill>
            <a:ln w="9525">
              <a:noFill/>
              <a:miter lim="800000"/>
              <a:headEnd/>
              <a:tailEnd/>
            </a:ln>
          </p:spPr>
          <p:txBody>
            <a:bodyPr wrap="none" anchor="ctr"/>
            <a:lstStyle/>
            <a:p>
              <a:endParaRPr lang="en-US"/>
            </a:p>
          </p:txBody>
        </p:sp>
        <p:sp>
          <p:nvSpPr>
            <p:cNvPr id="23561" name="Arc 8"/>
            <p:cNvSpPr>
              <a:spLocks/>
            </p:cNvSpPr>
            <p:nvPr/>
          </p:nvSpPr>
          <p:spPr bwMode="auto">
            <a:xfrm flipH="1" flipV="1">
              <a:off x="885" y="981"/>
              <a:ext cx="635" cy="5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3562" name="Arc 9"/>
            <p:cNvSpPr>
              <a:spLocks/>
            </p:cNvSpPr>
            <p:nvPr/>
          </p:nvSpPr>
          <p:spPr bwMode="auto">
            <a:xfrm flipH="1" flipV="1">
              <a:off x="1248" y="1162"/>
              <a:ext cx="635" cy="5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3563" name="Arc 10"/>
            <p:cNvSpPr>
              <a:spLocks/>
            </p:cNvSpPr>
            <p:nvPr/>
          </p:nvSpPr>
          <p:spPr bwMode="auto">
            <a:xfrm flipH="1" flipV="1">
              <a:off x="1701" y="1298"/>
              <a:ext cx="635" cy="5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3564" name="Arc 11"/>
            <p:cNvSpPr>
              <a:spLocks/>
            </p:cNvSpPr>
            <p:nvPr/>
          </p:nvSpPr>
          <p:spPr bwMode="auto">
            <a:xfrm flipH="1" flipV="1">
              <a:off x="2110" y="1389"/>
              <a:ext cx="635" cy="5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3565" name="Line 12"/>
            <p:cNvSpPr>
              <a:spLocks noChangeShapeType="1"/>
            </p:cNvSpPr>
            <p:nvPr/>
          </p:nvSpPr>
          <p:spPr bwMode="auto">
            <a:xfrm flipV="1">
              <a:off x="3424" y="1616"/>
              <a:ext cx="545" cy="27"/>
            </a:xfrm>
            <a:prstGeom prst="line">
              <a:avLst/>
            </a:prstGeom>
            <a:noFill/>
            <a:ln w="50800">
              <a:solidFill>
                <a:schemeClr val="tx1"/>
              </a:solidFill>
              <a:prstDash val="dash"/>
              <a:round/>
              <a:headEnd/>
              <a:tailEnd/>
            </a:ln>
          </p:spPr>
          <p:txBody>
            <a:bodyPr wrap="none" anchor="ctr"/>
            <a:lstStyle/>
            <a:p>
              <a:endParaRPr lang="en-US"/>
            </a:p>
          </p:txBody>
        </p:sp>
        <p:sp>
          <p:nvSpPr>
            <p:cNvPr id="23566" name="Text Box 13"/>
            <p:cNvSpPr txBox="1">
              <a:spLocks noChangeArrowheads="1"/>
            </p:cNvSpPr>
            <p:nvPr/>
          </p:nvSpPr>
          <p:spPr bwMode="auto">
            <a:xfrm>
              <a:off x="1519" y="2659"/>
              <a:ext cx="1270" cy="515"/>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Regulatory Period</a:t>
              </a:r>
            </a:p>
          </p:txBody>
        </p:sp>
        <p:sp>
          <p:nvSpPr>
            <p:cNvPr id="23567" name="Line 14"/>
            <p:cNvSpPr>
              <a:spLocks noChangeShapeType="1"/>
            </p:cNvSpPr>
            <p:nvPr/>
          </p:nvSpPr>
          <p:spPr bwMode="auto">
            <a:xfrm>
              <a:off x="884" y="2523"/>
              <a:ext cx="3552" cy="0"/>
            </a:xfrm>
            <a:prstGeom prst="line">
              <a:avLst/>
            </a:prstGeom>
            <a:noFill/>
            <a:ln w="19050">
              <a:solidFill>
                <a:schemeClr val="tx1"/>
              </a:solidFill>
              <a:round/>
              <a:headEnd/>
              <a:tailEnd type="triangle" w="med" len="med"/>
            </a:ln>
          </p:spPr>
          <p:txBody>
            <a:bodyPr wrap="none" anchor="ctr"/>
            <a:lstStyle/>
            <a:p>
              <a:endParaRPr lang="en-US"/>
            </a:p>
          </p:txBody>
        </p:sp>
        <p:sp>
          <p:nvSpPr>
            <p:cNvPr id="23568" name="Line 15"/>
            <p:cNvSpPr>
              <a:spLocks noChangeShapeType="1"/>
            </p:cNvSpPr>
            <p:nvPr/>
          </p:nvSpPr>
          <p:spPr bwMode="auto">
            <a:xfrm flipV="1">
              <a:off x="884" y="578"/>
              <a:ext cx="26" cy="1945"/>
            </a:xfrm>
            <a:prstGeom prst="line">
              <a:avLst/>
            </a:prstGeom>
            <a:noFill/>
            <a:ln w="19050">
              <a:solidFill>
                <a:schemeClr val="tx1"/>
              </a:solidFill>
              <a:round/>
              <a:headEnd/>
              <a:tailEnd type="triangle" w="med" len="med"/>
            </a:ln>
          </p:spPr>
          <p:txBody>
            <a:bodyPr wrap="none" anchor="ctr"/>
            <a:lstStyle/>
            <a:p>
              <a:endParaRPr lang="en-US"/>
            </a:p>
          </p:txBody>
        </p:sp>
        <p:sp>
          <p:nvSpPr>
            <p:cNvPr id="23569" name="Arc 16"/>
            <p:cNvSpPr>
              <a:spLocks/>
            </p:cNvSpPr>
            <p:nvPr/>
          </p:nvSpPr>
          <p:spPr bwMode="auto">
            <a:xfrm flipH="1" flipV="1">
              <a:off x="910" y="1010"/>
              <a:ext cx="2544" cy="9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a:solidFill>
                <a:schemeClr val="tx1"/>
              </a:solidFill>
              <a:round/>
              <a:headEnd/>
              <a:tailEnd/>
            </a:ln>
          </p:spPr>
          <p:txBody>
            <a:bodyPr wrap="none" anchor="ctr"/>
            <a:lstStyle/>
            <a:p>
              <a:endParaRPr lang="en-US"/>
            </a:p>
          </p:txBody>
        </p:sp>
        <p:sp>
          <p:nvSpPr>
            <p:cNvPr id="23570" name="Text Box 17"/>
            <p:cNvSpPr txBox="1">
              <a:spLocks noChangeArrowheads="1"/>
            </p:cNvSpPr>
            <p:nvPr/>
          </p:nvSpPr>
          <p:spPr bwMode="auto">
            <a:xfrm>
              <a:off x="2744" y="2523"/>
              <a:ext cx="672" cy="275"/>
            </a:xfrm>
            <a:prstGeom prst="rect">
              <a:avLst/>
            </a:prstGeom>
            <a:noFill/>
            <a:ln w="9525">
              <a:noFill/>
              <a:miter lim="800000"/>
              <a:headEnd/>
              <a:tailEnd/>
            </a:ln>
          </p:spPr>
          <p:txBody>
            <a:bodyPr>
              <a:spAutoFit/>
            </a:bodyPr>
            <a:lstStyle/>
            <a:p>
              <a:pPr algn="ctr">
                <a:spcBef>
                  <a:spcPct val="50000"/>
                </a:spcBef>
              </a:pPr>
              <a:r>
                <a:rPr lang="it-IT" sz="1000" b="1">
                  <a:latin typeface="Tahoma" pitchFamily="34" charset="0"/>
                </a:rPr>
                <a:t>Year n</a:t>
              </a:r>
            </a:p>
          </p:txBody>
        </p:sp>
        <p:sp>
          <p:nvSpPr>
            <p:cNvPr id="23571" name="Text Box 18"/>
            <p:cNvSpPr txBox="1">
              <a:spLocks noChangeArrowheads="1"/>
            </p:cNvSpPr>
            <p:nvPr/>
          </p:nvSpPr>
          <p:spPr bwMode="auto">
            <a:xfrm>
              <a:off x="975" y="2523"/>
              <a:ext cx="672" cy="275"/>
            </a:xfrm>
            <a:prstGeom prst="rect">
              <a:avLst/>
            </a:prstGeom>
            <a:noFill/>
            <a:ln w="9525">
              <a:noFill/>
              <a:miter lim="800000"/>
              <a:headEnd/>
              <a:tailEnd/>
            </a:ln>
          </p:spPr>
          <p:txBody>
            <a:bodyPr>
              <a:spAutoFit/>
            </a:bodyPr>
            <a:lstStyle/>
            <a:p>
              <a:pPr algn="ctr">
                <a:spcBef>
                  <a:spcPct val="50000"/>
                </a:spcBef>
              </a:pPr>
              <a:r>
                <a:rPr lang="it-IT" sz="1000" b="1">
                  <a:latin typeface="Tahoma" pitchFamily="34" charset="0"/>
                </a:rPr>
                <a:t>Year 1</a:t>
              </a:r>
            </a:p>
          </p:txBody>
        </p:sp>
        <p:sp>
          <p:nvSpPr>
            <p:cNvPr id="23572" name="Line 19"/>
            <p:cNvSpPr>
              <a:spLocks noChangeShapeType="1"/>
            </p:cNvSpPr>
            <p:nvPr/>
          </p:nvSpPr>
          <p:spPr bwMode="auto">
            <a:xfrm flipV="1">
              <a:off x="3424" y="709"/>
              <a:ext cx="0" cy="2131"/>
            </a:xfrm>
            <a:prstGeom prst="line">
              <a:avLst/>
            </a:prstGeom>
            <a:noFill/>
            <a:ln w="19050">
              <a:solidFill>
                <a:schemeClr val="tx1"/>
              </a:solidFill>
              <a:prstDash val="dash"/>
              <a:round/>
              <a:headEnd/>
              <a:tailEnd/>
            </a:ln>
          </p:spPr>
          <p:txBody>
            <a:bodyPr wrap="none" anchor="ctr"/>
            <a:lstStyle/>
            <a:p>
              <a:endParaRPr lang="en-US"/>
            </a:p>
          </p:txBody>
        </p:sp>
        <p:sp>
          <p:nvSpPr>
            <p:cNvPr id="23573" name="Arc 20"/>
            <p:cNvSpPr>
              <a:spLocks/>
            </p:cNvSpPr>
            <p:nvPr/>
          </p:nvSpPr>
          <p:spPr bwMode="auto">
            <a:xfrm flipH="1" flipV="1">
              <a:off x="3454" y="1922"/>
              <a:ext cx="1392" cy="24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a:solidFill>
                <a:schemeClr val="tx1"/>
              </a:solidFill>
              <a:round/>
              <a:headEnd/>
              <a:tailEnd/>
            </a:ln>
          </p:spPr>
          <p:txBody>
            <a:bodyPr wrap="none" anchor="ctr"/>
            <a:lstStyle/>
            <a:p>
              <a:endParaRPr lang="en-US"/>
            </a:p>
          </p:txBody>
        </p:sp>
        <p:sp>
          <p:nvSpPr>
            <p:cNvPr id="23574" name="Text Box 21"/>
            <p:cNvSpPr txBox="1">
              <a:spLocks noChangeArrowheads="1"/>
            </p:cNvSpPr>
            <p:nvPr/>
          </p:nvSpPr>
          <p:spPr bwMode="auto">
            <a:xfrm>
              <a:off x="1112" y="2068"/>
              <a:ext cx="1269" cy="309"/>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Firm’s costs</a:t>
              </a:r>
            </a:p>
          </p:txBody>
        </p:sp>
        <p:sp>
          <p:nvSpPr>
            <p:cNvPr id="23575" name="Line 22"/>
            <p:cNvSpPr>
              <a:spLocks noChangeShapeType="1"/>
            </p:cNvSpPr>
            <p:nvPr/>
          </p:nvSpPr>
          <p:spPr bwMode="auto">
            <a:xfrm>
              <a:off x="1520" y="1117"/>
              <a:ext cx="624" cy="0"/>
            </a:xfrm>
            <a:prstGeom prst="line">
              <a:avLst/>
            </a:prstGeom>
            <a:noFill/>
            <a:ln w="31750">
              <a:solidFill>
                <a:schemeClr val="tx1"/>
              </a:solidFill>
              <a:round/>
              <a:headEnd/>
              <a:tailEnd/>
            </a:ln>
          </p:spPr>
          <p:txBody>
            <a:bodyPr wrap="none" anchor="ctr"/>
            <a:lstStyle/>
            <a:p>
              <a:endParaRPr lang="en-US"/>
            </a:p>
          </p:txBody>
        </p:sp>
        <p:sp>
          <p:nvSpPr>
            <p:cNvPr id="23576" name="Line 23"/>
            <p:cNvSpPr>
              <a:spLocks noChangeShapeType="1"/>
            </p:cNvSpPr>
            <p:nvPr/>
          </p:nvSpPr>
          <p:spPr bwMode="auto">
            <a:xfrm>
              <a:off x="896" y="976"/>
              <a:ext cx="624" cy="0"/>
            </a:xfrm>
            <a:prstGeom prst="line">
              <a:avLst/>
            </a:prstGeom>
            <a:noFill/>
            <a:ln w="31750">
              <a:solidFill>
                <a:schemeClr val="tx1"/>
              </a:solidFill>
              <a:round/>
              <a:headEnd/>
              <a:tailEnd/>
            </a:ln>
          </p:spPr>
          <p:txBody>
            <a:bodyPr wrap="none" anchor="ctr"/>
            <a:lstStyle/>
            <a:p>
              <a:endParaRPr lang="en-US"/>
            </a:p>
          </p:txBody>
        </p:sp>
        <p:sp>
          <p:nvSpPr>
            <p:cNvPr id="23577" name="Line 24"/>
            <p:cNvSpPr>
              <a:spLocks noChangeShapeType="1"/>
            </p:cNvSpPr>
            <p:nvPr/>
          </p:nvSpPr>
          <p:spPr bwMode="auto">
            <a:xfrm>
              <a:off x="2155" y="1253"/>
              <a:ext cx="624" cy="0"/>
            </a:xfrm>
            <a:prstGeom prst="line">
              <a:avLst/>
            </a:prstGeom>
            <a:noFill/>
            <a:ln w="31750">
              <a:solidFill>
                <a:schemeClr val="tx1"/>
              </a:solidFill>
              <a:round/>
              <a:headEnd/>
              <a:tailEnd/>
            </a:ln>
          </p:spPr>
          <p:txBody>
            <a:bodyPr wrap="none" anchor="ctr"/>
            <a:lstStyle/>
            <a:p>
              <a:endParaRPr lang="en-US"/>
            </a:p>
          </p:txBody>
        </p:sp>
        <p:sp>
          <p:nvSpPr>
            <p:cNvPr id="23578" name="Line 25"/>
            <p:cNvSpPr>
              <a:spLocks noChangeShapeType="1"/>
            </p:cNvSpPr>
            <p:nvPr/>
          </p:nvSpPr>
          <p:spPr bwMode="auto">
            <a:xfrm>
              <a:off x="2790" y="1344"/>
              <a:ext cx="624" cy="0"/>
            </a:xfrm>
            <a:prstGeom prst="line">
              <a:avLst/>
            </a:prstGeom>
            <a:noFill/>
            <a:ln w="31750">
              <a:solidFill>
                <a:schemeClr val="tx1"/>
              </a:solidFill>
              <a:round/>
              <a:headEnd/>
              <a:tailEnd/>
            </a:ln>
          </p:spPr>
          <p:txBody>
            <a:bodyPr wrap="none" anchor="ctr"/>
            <a:lstStyle/>
            <a:p>
              <a:endParaRPr lang="en-US"/>
            </a:p>
          </p:txBody>
        </p:sp>
        <p:sp>
          <p:nvSpPr>
            <p:cNvPr id="23579" name="Line 26"/>
            <p:cNvSpPr>
              <a:spLocks noChangeShapeType="1"/>
            </p:cNvSpPr>
            <p:nvPr/>
          </p:nvSpPr>
          <p:spPr bwMode="auto">
            <a:xfrm>
              <a:off x="1655" y="799"/>
              <a:ext cx="1" cy="318"/>
            </a:xfrm>
            <a:prstGeom prst="line">
              <a:avLst/>
            </a:prstGeom>
            <a:noFill/>
            <a:ln w="25400">
              <a:solidFill>
                <a:schemeClr val="tx1"/>
              </a:solidFill>
              <a:round/>
              <a:headEnd/>
              <a:tailEnd type="triangle" w="med" len="med"/>
            </a:ln>
          </p:spPr>
          <p:txBody>
            <a:bodyPr/>
            <a:lstStyle/>
            <a:p>
              <a:endParaRPr lang="en-US"/>
            </a:p>
          </p:txBody>
        </p:sp>
        <p:sp>
          <p:nvSpPr>
            <p:cNvPr id="23580" name="Text Box 27"/>
            <p:cNvSpPr txBox="1">
              <a:spLocks noChangeArrowheads="1"/>
            </p:cNvSpPr>
            <p:nvPr/>
          </p:nvSpPr>
          <p:spPr bwMode="auto">
            <a:xfrm>
              <a:off x="1293" y="493"/>
              <a:ext cx="817" cy="309"/>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Cap</a:t>
              </a:r>
            </a:p>
          </p:txBody>
        </p:sp>
        <p:sp>
          <p:nvSpPr>
            <p:cNvPr id="23581" name="Line 28"/>
            <p:cNvSpPr>
              <a:spLocks noChangeShapeType="1"/>
            </p:cNvSpPr>
            <p:nvPr/>
          </p:nvSpPr>
          <p:spPr bwMode="auto">
            <a:xfrm>
              <a:off x="1791" y="799"/>
              <a:ext cx="545" cy="454"/>
            </a:xfrm>
            <a:prstGeom prst="line">
              <a:avLst/>
            </a:prstGeom>
            <a:noFill/>
            <a:ln w="25400">
              <a:solidFill>
                <a:schemeClr val="tx1"/>
              </a:solidFill>
              <a:round/>
              <a:headEnd/>
              <a:tailEnd type="triangle" w="med" len="med"/>
            </a:ln>
          </p:spPr>
          <p:txBody>
            <a:bodyPr/>
            <a:lstStyle/>
            <a:p>
              <a:endParaRPr lang="en-US"/>
            </a:p>
          </p:txBody>
        </p:sp>
        <p:sp>
          <p:nvSpPr>
            <p:cNvPr id="23582" name="Line 29"/>
            <p:cNvSpPr>
              <a:spLocks noChangeShapeType="1"/>
            </p:cNvSpPr>
            <p:nvPr/>
          </p:nvSpPr>
          <p:spPr bwMode="auto">
            <a:xfrm flipH="1">
              <a:off x="1112" y="754"/>
              <a:ext cx="407" cy="227"/>
            </a:xfrm>
            <a:prstGeom prst="line">
              <a:avLst/>
            </a:prstGeom>
            <a:noFill/>
            <a:ln w="25400">
              <a:solidFill>
                <a:schemeClr val="tx1"/>
              </a:solidFill>
              <a:round/>
              <a:headEnd/>
              <a:tailEnd type="triangle" w="med" len="med"/>
            </a:ln>
          </p:spPr>
          <p:txBody>
            <a:bodyPr/>
            <a:lstStyle/>
            <a:p>
              <a:endParaRPr lang="en-US"/>
            </a:p>
          </p:txBody>
        </p:sp>
        <p:sp>
          <p:nvSpPr>
            <p:cNvPr id="23583" name="Line 30"/>
            <p:cNvSpPr>
              <a:spLocks noChangeShapeType="1"/>
            </p:cNvSpPr>
            <p:nvPr/>
          </p:nvSpPr>
          <p:spPr bwMode="auto">
            <a:xfrm flipV="1">
              <a:off x="1746" y="1752"/>
              <a:ext cx="46" cy="317"/>
            </a:xfrm>
            <a:prstGeom prst="line">
              <a:avLst/>
            </a:prstGeom>
            <a:noFill/>
            <a:ln w="25400">
              <a:solidFill>
                <a:schemeClr val="tx1"/>
              </a:solidFill>
              <a:round/>
              <a:headEnd/>
              <a:tailEnd type="triangle" w="med" len="med"/>
            </a:ln>
          </p:spPr>
          <p:txBody>
            <a:bodyPr/>
            <a:lstStyle/>
            <a:p>
              <a:endParaRPr lang="en-US"/>
            </a:p>
          </p:txBody>
        </p:sp>
        <p:sp>
          <p:nvSpPr>
            <p:cNvPr id="23584" name="Text Box 31"/>
            <p:cNvSpPr txBox="1">
              <a:spLocks noChangeArrowheads="1"/>
            </p:cNvSpPr>
            <p:nvPr/>
          </p:nvSpPr>
          <p:spPr bwMode="auto">
            <a:xfrm>
              <a:off x="1928" y="1390"/>
              <a:ext cx="849" cy="309"/>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Profits</a:t>
              </a:r>
            </a:p>
          </p:txBody>
        </p:sp>
        <p:sp>
          <p:nvSpPr>
            <p:cNvPr id="23585" name="Freeform 32"/>
            <p:cNvSpPr>
              <a:spLocks/>
            </p:cNvSpPr>
            <p:nvPr/>
          </p:nvSpPr>
          <p:spPr bwMode="auto">
            <a:xfrm>
              <a:off x="839" y="2341"/>
              <a:ext cx="91" cy="46"/>
            </a:xfrm>
            <a:custGeom>
              <a:avLst/>
              <a:gdLst>
                <a:gd name="T0" fmla="*/ 0 w 91"/>
                <a:gd name="T1" fmla="*/ 46 h 46"/>
                <a:gd name="T2" fmla="*/ 91 w 91"/>
                <a:gd name="T3" fmla="*/ 0 h 46"/>
                <a:gd name="T4" fmla="*/ 0 60000 65536"/>
                <a:gd name="T5" fmla="*/ 0 60000 65536"/>
                <a:gd name="T6" fmla="*/ 0 w 91"/>
                <a:gd name="T7" fmla="*/ 0 h 46"/>
                <a:gd name="T8" fmla="*/ 91 w 91"/>
                <a:gd name="T9" fmla="*/ 46 h 46"/>
              </a:gdLst>
              <a:ahLst/>
              <a:cxnLst>
                <a:cxn ang="T4">
                  <a:pos x="T0" y="T1"/>
                </a:cxn>
                <a:cxn ang="T5">
                  <a:pos x="T2" y="T3"/>
                </a:cxn>
              </a:cxnLst>
              <a:rect l="T6" t="T7" r="T8" b="T9"/>
              <a:pathLst>
                <a:path w="91" h="46">
                  <a:moveTo>
                    <a:pt x="0" y="46"/>
                  </a:moveTo>
                  <a:cubicBezTo>
                    <a:pt x="0" y="46"/>
                    <a:pt x="45" y="23"/>
                    <a:pt x="91" y="0"/>
                  </a:cubicBezTo>
                </a:path>
              </a:pathLst>
            </a:custGeom>
            <a:noFill/>
            <a:ln w="25400">
              <a:solidFill>
                <a:schemeClr val="tx1"/>
              </a:solidFill>
              <a:round/>
              <a:headEnd/>
              <a:tailEnd/>
            </a:ln>
          </p:spPr>
          <p:txBody>
            <a:bodyPr/>
            <a:lstStyle/>
            <a:p>
              <a:endParaRPr lang="en-US"/>
            </a:p>
          </p:txBody>
        </p:sp>
        <p:sp>
          <p:nvSpPr>
            <p:cNvPr id="23586" name="Freeform 33"/>
            <p:cNvSpPr>
              <a:spLocks/>
            </p:cNvSpPr>
            <p:nvPr/>
          </p:nvSpPr>
          <p:spPr bwMode="auto">
            <a:xfrm>
              <a:off x="839" y="2296"/>
              <a:ext cx="91" cy="46"/>
            </a:xfrm>
            <a:custGeom>
              <a:avLst/>
              <a:gdLst>
                <a:gd name="T0" fmla="*/ 0 w 91"/>
                <a:gd name="T1" fmla="*/ 46 h 46"/>
                <a:gd name="T2" fmla="*/ 91 w 91"/>
                <a:gd name="T3" fmla="*/ 0 h 46"/>
                <a:gd name="T4" fmla="*/ 0 60000 65536"/>
                <a:gd name="T5" fmla="*/ 0 60000 65536"/>
                <a:gd name="T6" fmla="*/ 0 w 91"/>
                <a:gd name="T7" fmla="*/ 0 h 46"/>
                <a:gd name="T8" fmla="*/ 91 w 91"/>
                <a:gd name="T9" fmla="*/ 46 h 46"/>
              </a:gdLst>
              <a:ahLst/>
              <a:cxnLst>
                <a:cxn ang="T4">
                  <a:pos x="T0" y="T1"/>
                </a:cxn>
                <a:cxn ang="T5">
                  <a:pos x="T2" y="T3"/>
                </a:cxn>
              </a:cxnLst>
              <a:rect l="T6" t="T7" r="T8" b="T9"/>
              <a:pathLst>
                <a:path w="91" h="46">
                  <a:moveTo>
                    <a:pt x="0" y="46"/>
                  </a:moveTo>
                  <a:cubicBezTo>
                    <a:pt x="0" y="46"/>
                    <a:pt x="45" y="23"/>
                    <a:pt x="91" y="0"/>
                  </a:cubicBezTo>
                </a:path>
              </a:pathLst>
            </a:custGeom>
            <a:noFill/>
            <a:ln w="25400">
              <a:solidFill>
                <a:schemeClr val="tx1"/>
              </a:solidFill>
              <a:round/>
              <a:headEnd/>
              <a:tailEnd/>
            </a:ln>
          </p:spPr>
          <p:txBody>
            <a:bodyPr/>
            <a:lstStyle/>
            <a:p>
              <a:endParaRPr lang="en-US"/>
            </a:p>
          </p:txBody>
        </p:sp>
        <p:sp>
          <p:nvSpPr>
            <p:cNvPr id="23587" name="Arc 34"/>
            <p:cNvSpPr>
              <a:spLocks/>
            </p:cNvSpPr>
            <p:nvPr/>
          </p:nvSpPr>
          <p:spPr bwMode="auto">
            <a:xfrm flipH="1" flipV="1">
              <a:off x="3288" y="1661"/>
              <a:ext cx="681" cy="4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9525">
              <a:noFill/>
              <a:round/>
              <a:headEnd/>
              <a:tailEnd/>
            </a:ln>
          </p:spPr>
          <p:txBody>
            <a:bodyPr wrap="none" anchor="ctr"/>
            <a:lstStyle/>
            <a:p>
              <a:endParaRPr lang="en-US"/>
            </a:p>
          </p:txBody>
        </p:sp>
        <p:sp>
          <p:nvSpPr>
            <p:cNvPr id="23588" name="Line 35"/>
            <p:cNvSpPr>
              <a:spLocks noChangeShapeType="1"/>
            </p:cNvSpPr>
            <p:nvPr/>
          </p:nvSpPr>
          <p:spPr bwMode="auto">
            <a:xfrm>
              <a:off x="2517" y="2841"/>
              <a:ext cx="907" cy="0"/>
            </a:xfrm>
            <a:prstGeom prst="line">
              <a:avLst/>
            </a:prstGeom>
            <a:noFill/>
            <a:ln w="9525">
              <a:solidFill>
                <a:schemeClr val="tx1"/>
              </a:solidFill>
              <a:round/>
              <a:headEnd/>
              <a:tailEnd type="triangle" w="med" len="med"/>
            </a:ln>
          </p:spPr>
          <p:txBody>
            <a:bodyPr/>
            <a:lstStyle/>
            <a:p>
              <a:endParaRPr lang="en-US"/>
            </a:p>
          </p:txBody>
        </p:sp>
        <p:sp>
          <p:nvSpPr>
            <p:cNvPr id="23589" name="Line 36"/>
            <p:cNvSpPr>
              <a:spLocks noChangeShapeType="1"/>
            </p:cNvSpPr>
            <p:nvPr/>
          </p:nvSpPr>
          <p:spPr bwMode="auto">
            <a:xfrm flipH="1">
              <a:off x="884" y="2841"/>
              <a:ext cx="952" cy="0"/>
            </a:xfrm>
            <a:prstGeom prst="line">
              <a:avLst/>
            </a:prstGeom>
            <a:noFill/>
            <a:ln w="9525">
              <a:solidFill>
                <a:schemeClr val="tx1"/>
              </a:solidFill>
              <a:round/>
              <a:headEnd/>
              <a:tailEnd type="triangle" w="med" len="med"/>
            </a:ln>
          </p:spPr>
          <p:txBody>
            <a:bodyPr/>
            <a:lstStyle/>
            <a:p>
              <a:endParaRPr lang="en-US"/>
            </a:p>
          </p:txBody>
        </p:sp>
        <p:sp>
          <p:nvSpPr>
            <p:cNvPr id="23590" name="Text Box 37"/>
            <p:cNvSpPr txBox="1">
              <a:spLocks noChangeArrowheads="1"/>
            </p:cNvSpPr>
            <p:nvPr/>
          </p:nvSpPr>
          <p:spPr bwMode="auto">
            <a:xfrm>
              <a:off x="3970" y="913"/>
              <a:ext cx="1474" cy="515"/>
            </a:xfrm>
            <a:prstGeom prst="rect">
              <a:avLst/>
            </a:prstGeom>
            <a:noFill/>
            <a:ln w="9525">
              <a:noFill/>
              <a:miter lim="800000"/>
              <a:headEnd/>
              <a:tailEnd/>
            </a:ln>
          </p:spPr>
          <p:txBody>
            <a:bodyPr>
              <a:spAutoFit/>
            </a:bodyPr>
            <a:lstStyle/>
            <a:p>
              <a:pPr algn="ctr">
                <a:spcBef>
                  <a:spcPct val="50000"/>
                </a:spcBef>
              </a:pPr>
              <a:r>
                <a:rPr lang="it-IT" sz="1200" b="1">
                  <a:latin typeface="Tahoma" pitchFamily="34" charset="0"/>
                </a:rPr>
                <a:t>New cap: profit-sharing</a:t>
              </a:r>
            </a:p>
          </p:txBody>
        </p:sp>
        <p:sp>
          <p:nvSpPr>
            <p:cNvPr id="23591" name="Line 38"/>
            <p:cNvSpPr>
              <a:spLocks noChangeShapeType="1"/>
            </p:cNvSpPr>
            <p:nvPr/>
          </p:nvSpPr>
          <p:spPr bwMode="auto">
            <a:xfrm flipH="1">
              <a:off x="3742" y="1389"/>
              <a:ext cx="816" cy="227"/>
            </a:xfrm>
            <a:prstGeom prst="line">
              <a:avLst/>
            </a:prstGeom>
            <a:noFill/>
            <a:ln w="25400">
              <a:solidFill>
                <a:schemeClr val="tx1"/>
              </a:solidFill>
              <a:round/>
              <a:headEnd/>
              <a:tailEnd type="triangle" w="med" len="med"/>
            </a:ln>
          </p:spPr>
          <p:txBody>
            <a:bodyPr/>
            <a:lstStyle/>
            <a:p>
              <a:endParaRPr lang="en-US"/>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ersonalizzat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effectLst/>
      </a:spPr>
      <a:bodyPr wrap="square">
        <a:spAutoFit/>
      </a:bodyPr>
      <a:lstStyle>
        <a:defPPr algn="just">
          <a:spcBef>
            <a:spcPct val="50000"/>
          </a:spcBef>
          <a:defRPr sz="1800" b="1" dirty="0" err="1">
            <a:latin typeface="+mj-lt"/>
            <a:cs typeface="Arial" charset="0"/>
          </a:defRPr>
        </a:defPPr>
      </a:lstStyle>
    </a:tx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1794</Words>
  <Application>Microsoft Office PowerPoint</Application>
  <PresentationFormat>Presentazione su schermo (4:3)</PresentationFormat>
  <Paragraphs>268</Paragraphs>
  <Slides>19</Slides>
  <Notes>2</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19</vt:i4>
      </vt:variant>
    </vt:vector>
  </HeadingPairs>
  <TitlesOfParts>
    <vt:vector size="31" baseType="lpstr">
      <vt:lpstr>ＭＳ Ｐゴシック</vt:lpstr>
      <vt:lpstr>Arial</vt:lpstr>
      <vt:lpstr>Calibri</vt:lpstr>
      <vt:lpstr>Comic Sans MS</vt:lpstr>
      <vt:lpstr>Minion Web</vt:lpstr>
      <vt:lpstr>Symbol</vt:lpstr>
      <vt:lpstr>Tahoma</vt:lpstr>
      <vt:lpstr>Times</vt:lpstr>
      <vt:lpstr>Times New Roman</vt:lpstr>
      <vt:lpstr>Wingdings</vt:lpstr>
      <vt:lpstr>Wingdings 2</vt:lpstr>
      <vt:lpstr>Struttura predefinita</vt:lpstr>
      <vt:lpstr>Presentazione standard di PowerPoint</vt:lpstr>
      <vt:lpstr>Presentazione standard di PowerPoint</vt:lpstr>
      <vt:lpstr>Cost Plus Regulation</vt:lpstr>
      <vt:lpstr>Cost Plus Regulation</vt:lpstr>
      <vt:lpstr>Cost Plus Regulation</vt:lpstr>
      <vt:lpstr>Price Cap Regulation</vt:lpstr>
      <vt:lpstr>Price Cap Regulation</vt:lpstr>
      <vt:lpstr>Price Cap Regulation</vt:lpstr>
      <vt:lpstr>Price Cap Regulation</vt:lpstr>
      <vt:lpstr>Price Cap Regulation</vt:lpstr>
      <vt:lpstr>Price Cap Regulation</vt:lpstr>
      <vt:lpstr>Price Cap Regulation</vt:lpstr>
      <vt:lpstr>Presentazione standard di PowerPoint</vt:lpstr>
      <vt:lpstr>Yardstick Competition</vt:lpstr>
      <vt:lpstr>Yardstick Competition</vt:lpstr>
      <vt:lpstr>Yardstick Competition</vt:lpstr>
      <vt:lpstr>Yardstick Competition</vt:lpstr>
      <vt:lpstr>Yardstick Competition</vt:lpstr>
      <vt:lpstr>References</vt:lpstr>
    </vt:vector>
  </TitlesOfParts>
  <Company>siwa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simon</dc:creator>
  <cp:lastModifiedBy>Luca Grilli</cp:lastModifiedBy>
  <cp:revision>548</cp:revision>
  <cp:lastPrinted>2021-05-13T15:36:56Z</cp:lastPrinted>
  <dcterms:created xsi:type="dcterms:W3CDTF">2003-06-16T09:31:13Z</dcterms:created>
  <dcterms:modified xsi:type="dcterms:W3CDTF">2024-05-16T15:21:36Z</dcterms:modified>
</cp:coreProperties>
</file>