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5"/>
  </p:notesMasterIdLst>
  <p:handoutMasterIdLst>
    <p:handoutMasterId r:id="rId26"/>
  </p:handoutMasterIdLst>
  <p:sldIdLst>
    <p:sldId id="422" r:id="rId2"/>
    <p:sldId id="294" r:id="rId3"/>
    <p:sldId id="296" r:id="rId4"/>
    <p:sldId id="298" r:id="rId5"/>
    <p:sldId id="351" r:id="rId6"/>
    <p:sldId id="350" r:id="rId7"/>
    <p:sldId id="375" r:id="rId8"/>
    <p:sldId id="423" r:id="rId9"/>
    <p:sldId id="308" r:id="rId10"/>
    <p:sldId id="309" r:id="rId11"/>
    <p:sldId id="311" r:id="rId12"/>
    <p:sldId id="312" r:id="rId13"/>
    <p:sldId id="314" r:id="rId14"/>
    <p:sldId id="315" r:id="rId15"/>
    <p:sldId id="320" r:id="rId16"/>
    <p:sldId id="378" r:id="rId17"/>
    <p:sldId id="322" r:id="rId18"/>
    <p:sldId id="390" r:id="rId19"/>
    <p:sldId id="420" r:id="rId20"/>
    <p:sldId id="421" r:id="rId21"/>
    <p:sldId id="426" r:id="rId22"/>
    <p:sldId id="379" r:id="rId23"/>
    <p:sldId id="425" r:id="rId24"/>
  </p:sldIdLst>
  <p:sldSz cx="9144000" cy="6858000" type="screen4x3"/>
  <p:notesSz cx="6797675" cy="9926638"/>
  <p:defaultTextStyle>
    <a:defPPr>
      <a:defRPr lang="it-IT"/>
    </a:defPPr>
    <a:lvl1pPr algn="l" rtl="0" eaLnBrk="0" fontAlgn="base" hangingPunct="0">
      <a:spcBef>
        <a:spcPct val="20000"/>
      </a:spcBef>
      <a:spcAft>
        <a:spcPct val="0"/>
      </a:spcAft>
      <a:defRPr sz="1600" b="1" kern="1200">
        <a:solidFill>
          <a:schemeClr val="tx1"/>
        </a:solidFill>
        <a:latin typeface="Arial" charset="0"/>
        <a:ea typeface="+mn-ea"/>
        <a:cs typeface="+mn-cs"/>
      </a:defRPr>
    </a:lvl1pPr>
    <a:lvl2pPr marL="457200" algn="l" rtl="0" eaLnBrk="0" fontAlgn="base" hangingPunct="0">
      <a:spcBef>
        <a:spcPct val="20000"/>
      </a:spcBef>
      <a:spcAft>
        <a:spcPct val="0"/>
      </a:spcAft>
      <a:defRPr sz="1600" b="1" kern="1200">
        <a:solidFill>
          <a:schemeClr val="tx1"/>
        </a:solidFill>
        <a:latin typeface="Arial" charset="0"/>
        <a:ea typeface="+mn-ea"/>
        <a:cs typeface="+mn-cs"/>
      </a:defRPr>
    </a:lvl2pPr>
    <a:lvl3pPr marL="914400" algn="l" rtl="0" eaLnBrk="0" fontAlgn="base" hangingPunct="0">
      <a:spcBef>
        <a:spcPct val="20000"/>
      </a:spcBef>
      <a:spcAft>
        <a:spcPct val="0"/>
      </a:spcAft>
      <a:defRPr sz="1600" b="1" kern="1200">
        <a:solidFill>
          <a:schemeClr val="tx1"/>
        </a:solidFill>
        <a:latin typeface="Arial" charset="0"/>
        <a:ea typeface="+mn-ea"/>
        <a:cs typeface="+mn-cs"/>
      </a:defRPr>
    </a:lvl3pPr>
    <a:lvl4pPr marL="1371600" algn="l" rtl="0" eaLnBrk="0" fontAlgn="base" hangingPunct="0">
      <a:spcBef>
        <a:spcPct val="20000"/>
      </a:spcBef>
      <a:spcAft>
        <a:spcPct val="0"/>
      </a:spcAft>
      <a:defRPr sz="1600" b="1" kern="1200">
        <a:solidFill>
          <a:schemeClr val="tx1"/>
        </a:solidFill>
        <a:latin typeface="Arial" charset="0"/>
        <a:ea typeface="+mn-ea"/>
        <a:cs typeface="+mn-cs"/>
      </a:defRPr>
    </a:lvl4pPr>
    <a:lvl5pPr marL="1828800" algn="l" rtl="0" eaLnBrk="0" fontAlgn="base" hangingPunct="0">
      <a:spcBef>
        <a:spcPct val="2000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406" cy="495793"/>
          </a:xfrm>
          <a:prstGeom prst="rect">
            <a:avLst/>
          </a:prstGeom>
        </p:spPr>
        <p:txBody>
          <a:bodyPr vert="horz" lIns="88221" tIns="44111" rIns="88221" bIns="44111" rtlCol="0"/>
          <a:lstStyle>
            <a:lvl1pPr algn="l">
              <a:defRPr sz="1200"/>
            </a:lvl1pPr>
          </a:lstStyle>
          <a:p>
            <a:endParaRPr lang="en-US"/>
          </a:p>
        </p:txBody>
      </p:sp>
      <p:sp>
        <p:nvSpPr>
          <p:cNvPr id="3" name="Date Placeholder 2"/>
          <p:cNvSpPr>
            <a:spLocks noGrp="1"/>
          </p:cNvSpPr>
          <p:nvPr>
            <p:ph type="dt" sz="quarter" idx="1"/>
          </p:nvPr>
        </p:nvSpPr>
        <p:spPr>
          <a:xfrm>
            <a:off x="3850750" y="1"/>
            <a:ext cx="2945405" cy="495793"/>
          </a:xfrm>
          <a:prstGeom prst="rect">
            <a:avLst/>
          </a:prstGeom>
        </p:spPr>
        <p:txBody>
          <a:bodyPr vert="horz" lIns="88221" tIns="44111" rIns="88221" bIns="44111" rtlCol="0"/>
          <a:lstStyle>
            <a:lvl1pPr algn="r">
              <a:defRPr sz="1200"/>
            </a:lvl1pPr>
          </a:lstStyle>
          <a:p>
            <a:fld id="{2D9B4FF5-3FA6-9045-92A7-AFACDACBD77C}" type="datetimeFigureOut">
              <a:rPr lang="en-US" smtClean="0"/>
              <a:pPr/>
              <a:t>2/6/2024</a:t>
            </a:fld>
            <a:endParaRPr lang="en-US"/>
          </a:p>
        </p:txBody>
      </p:sp>
      <p:sp>
        <p:nvSpPr>
          <p:cNvPr id="4" name="Footer Placeholder 3"/>
          <p:cNvSpPr>
            <a:spLocks noGrp="1"/>
          </p:cNvSpPr>
          <p:nvPr>
            <p:ph type="ftr" sz="quarter" idx="2"/>
          </p:nvPr>
        </p:nvSpPr>
        <p:spPr>
          <a:xfrm>
            <a:off x="1" y="9429306"/>
            <a:ext cx="2945406" cy="495793"/>
          </a:xfrm>
          <a:prstGeom prst="rect">
            <a:avLst/>
          </a:prstGeom>
        </p:spPr>
        <p:txBody>
          <a:bodyPr vert="horz" lIns="88221" tIns="44111" rIns="88221" bIns="44111" rtlCol="0" anchor="b"/>
          <a:lstStyle>
            <a:lvl1pPr algn="l">
              <a:defRPr sz="1200"/>
            </a:lvl1pPr>
          </a:lstStyle>
          <a:p>
            <a:endParaRPr lang="en-US"/>
          </a:p>
        </p:txBody>
      </p:sp>
      <p:sp>
        <p:nvSpPr>
          <p:cNvPr id="5" name="Slide Number Placeholder 4"/>
          <p:cNvSpPr>
            <a:spLocks noGrp="1"/>
          </p:cNvSpPr>
          <p:nvPr>
            <p:ph type="sldNum" sz="quarter" idx="3"/>
          </p:nvPr>
        </p:nvSpPr>
        <p:spPr>
          <a:xfrm>
            <a:off x="3850750" y="9429306"/>
            <a:ext cx="2945405" cy="495793"/>
          </a:xfrm>
          <a:prstGeom prst="rect">
            <a:avLst/>
          </a:prstGeom>
        </p:spPr>
        <p:txBody>
          <a:bodyPr vert="horz" lIns="88221" tIns="44111" rIns="88221" bIns="44111" rtlCol="0" anchor="b"/>
          <a:lstStyle>
            <a:lvl1pPr algn="r">
              <a:defRPr sz="1200"/>
            </a:lvl1pPr>
          </a:lstStyle>
          <a:p>
            <a:fld id="{BB3570DE-8B2C-2541-9C3C-10B742EDF45C}" type="slidenum">
              <a:rPr lang="en-US" smtClean="0"/>
              <a:pPr/>
              <a:t>‹N›</a:t>
            </a:fld>
            <a:endParaRPr lang="en-US"/>
          </a:p>
        </p:txBody>
      </p:sp>
    </p:spTree>
    <p:extLst>
      <p:ext uri="{BB962C8B-B14F-4D97-AF65-F5344CB8AC3E}">
        <p14:creationId xmlns:p14="http://schemas.microsoft.com/office/powerpoint/2010/main" val="26980245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45406" cy="495793"/>
          </a:xfrm>
          <a:prstGeom prst="rect">
            <a:avLst/>
          </a:prstGeom>
        </p:spPr>
        <p:txBody>
          <a:bodyPr vert="horz" lIns="88221" tIns="44111" rIns="88221" bIns="44111" rtlCol="0"/>
          <a:lstStyle>
            <a:lvl1pPr algn="l">
              <a:defRPr sz="1200"/>
            </a:lvl1pPr>
          </a:lstStyle>
          <a:p>
            <a:endParaRPr lang="en-US"/>
          </a:p>
        </p:txBody>
      </p:sp>
      <p:sp>
        <p:nvSpPr>
          <p:cNvPr id="3" name="Date Placeholder 2"/>
          <p:cNvSpPr>
            <a:spLocks noGrp="1"/>
          </p:cNvSpPr>
          <p:nvPr>
            <p:ph type="dt" idx="1"/>
          </p:nvPr>
        </p:nvSpPr>
        <p:spPr>
          <a:xfrm>
            <a:off x="3850750" y="1"/>
            <a:ext cx="2945405" cy="495793"/>
          </a:xfrm>
          <a:prstGeom prst="rect">
            <a:avLst/>
          </a:prstGeom>
        </p:spPr>
        <p:txBody>
          <a:bodyPr vert="horz" lIns="88221" tIns="44111" rIns="88221" bIns="44111" rtlCol="0"/>
          <a:lstStyle>
            <a:lvl1pPr algn="r">
              <a:defRPr sz="1200"/>
            </a:lvl1pPr>
          </a:lstStyle>
          <a:p>
            <a:fld id="{C1B1D0D8-0177-7B4A-B306-BF5D19CA5172}" type="datetimeFigureOut">
              <a:rPr lang="en-US" smtClean="0"/>
              <a:pPr/>
              <a:t>2/6/2024</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88221" tIns="44111" rIns="88221" bIns="44111" rtlCol="0" anchor="ctr"/>
          <a:lstStyle/>
          <a:p>
            <a:endParaRPr lang="en-US"/>
          </a:p>
        </p:txBody>
      </p:sp>
      <p:sp>
        <p:nvSpPr>
          <p:cNvPr id="5" name="Notes Placeholder 4"/>
          <p:cNvSpPr>
            <a:spLocks noGrp="1"/>
          </p:cNvSpPr>
          <p:nvPr>
            <p:ph type="body" sz="quarter" idx="3"/>
          </p:nvPr>
        </p:nvSpPr>
        <p:spPr>
          <a:xfrm>
            <a:off x="680527" y="4714653"/>
            <a:ext cx="5438140" cy="4466756"/>
          </a:xfrm>
          <a:prstGeom prst="rect">
            <a:avLst/>
          </a:prstGeom>
        </p:spPr>
        <p:txBody>
          <a:bodyPr vert="horz" lIns="88221" tIns="44111" rIns="88221" bIns="44111" rtlCol="0"/>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Footer Placeholder 5"/>
          <p:cNvSpPr>
            <a:spLocks noGrp="1"/>
          </p:cNvSpPr>
          <p:nvPr>
            <p:ph type="ftr" sz="quarter" idx="4"/>
          </p:nvPr>
        </p:nvSpPr>
        <p:spPr>
          <a:xfrm>
            <a:off x="1" y="9429306"/>
            <a:ext cx="2945406" cy="495793"/>
          </a:xfrm>
          <a:prstGeom prst="rect">
            <a:avLst/>
          </a:prstGeom>
        </p:spPr>
        <p:txBody>
          <a:bodyPr vert="horz" lIns="88221" tIns="44111" rIns="88221" bIns="44111" rtlCol="0" anchor="b"/>
          <a:lstStyle>
            <a:lvl1pPr algn="l">
              <a:defRPr sz="1200"/>
            </a:lvl1pPr>
          </a:lstStyle>
          <a:p>
            <a:endParaRPr lang="en-US"/>
          </a:p>
        </p:txBody>
      </p:sp>
      <p:sp>
        <p:nvSpPr>
          <p:cNvPr id="7" name="Slide Number Placeholder 6"/>
          <p:cNvSpPr>
            <a:spLocks noGrp="1"/>
          </p:cNvSpPr>
          <p:nvPr>
            <p:ph type="sldNum" sz="quarter" idx="5"/>
          </p:nvPr>
        </p:nvSpPr>
        <p:spPr>
          <a:xfrm>
            <a:off x="3850750" y="9429306"/>
            <a:ext cx="2945405" cy="495793"/>
          </a:xfrm>
          <a:prstGeom prst="rect">
            <a:avLst/>
          </a:prstGeom>
        </p:spPr>
        <p:txBody>
          <a:bodyPr vert="horz" lIns="88221" tIns="44111" rIns="88221" bIns="44111" rtlCol="0" anchor="b"/>
          <a:lstStyle>
            <a:lvl1pPr algn="r">
              <a:defRPr sz="1200"/>
            </a:lvl1pPr>
          </a:lstStyle>
          <a:p>
            <a:fld id="{785DAA39-471D-E04E-8735-59E65E16979C}" type="slidenum">
              <a:rPr lang="en-US" smtClean="0"/>
              <a:pPr/>
              <a:t>‹N›</a:t>
            </a:fld>
            <a:endParaRPr lang="en-US"/>
          </a:p>
        </p:txBody>
      </p:sp>
    </p:spTree>
    <p:extLst>
      <p:ext uri="{BB962C8B-B14F-4D97-AF65-F5344CB8AC3E}">
        <p14:creationId xmlns:p14="http://schemas.microsoft.com/office/powerpoint/2010/main" val="15463779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w="0">
            <a:noFill/>
            <a:miter lim="800000"/>
            <a:headEnd/>
            <a:tailEnd/>
          </a:ln>
          <a:effectLst/>
        </p:spPr>
        <p:txBody>
          <a:bodyPr wrap="none" anchor="ctr"/>
          <a:lstStyle/>
          <a:p>
            <a:pPr>
              <a:defRPr/>
            </a:pPr>
            <a:endParaRPr lang="it-IT" sz="4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BB0D673D-0DEF-4B3C-A15F-BAF077EF187C}" type="slidenum">
              <a:rPr lang="it-IT"/>
              <a:pPr>
                <a:defRPr/>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91338" y="34925"/>
            <a:ext cx="2057400" cy="598487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719138" y="34925"/>
            <a:ext cx="6019800" cy="598487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FDEB79E6-DB67-4828-9F52-D5337E8A15F8}" type="slidenum">
              <a:rPr lang="it-IT"/>
              <a:pPr>
                <a:defRPr/>
              </a:pPr>
              <a:t>‹N›</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smtClean="0"/>
              <a:t>Fare clic per modificare lo stile del titolo</a:t>
            </a:r>
            <a:endParaRPr lang="it-IT"/>
          </a:p>
        </p:txBody>
      </p:sp>
      <p:sp>
        <p:nvSpPr>
          <p:cNvPr id="3" name="Segnaposto tabella 2"/>
          <p:cNvSpPr>
            <a:spLocks noGrp="1"/>
          </p:cNvSpPr>
          <p:nvPr>
            <p:ph type="tbl" idx="1"/>
          </p:nvPr>
        </p:nvSpPr>
        <p:spPr>
          <a:xfrm>
            <a:off x="719138" y="1066800"/>
            <a:ext cx="8229600" cy="4953000"/>
          </a:xfrm>
        </p:spPr>
        <p:txBody>
          <a:bodyPr/>
          <a:lstStyle/>
          <a:p>
            <a:pPr lvl="0"/>
            <a:r>
              <a:rPr lang="it-IT" noProof="0" smtClean="0"/>
              <a:t>Fare clic sull'icona per inserire una tabella</a:t>
            </a:r>
          </a:p>
        </p:txBody>
      </p:sp>
      <p:sp>
        <p:nvSpPr>
          <p:cNvPr id="4" name="Rectangle 68"/>
          <p:cNvSpPr>
            <a:spLocks noGrp="1" noChangeArrowheads="1"/>
          </p:cNvSpPr>
          <p:nvPr>
            <p:ph type="sldNum" sz="quarter" idx="10"/>
          </p:nvPr>
        </p:nvSpPr>
        <p:spPr>
          <a:ln/>
        </p:spPr>
        <p:txBody>
          <a:bodyPr/>
          <a:lstStyle>
            <a:lvl1pPr>
              <a:defRPr/>
            </a:lvl1pPr>
          </a:lstStyle>
          <a:p>
            <a:pPr>
              <a:defRPr/>
            </a:pPr>
            <a:fld id="{D1B95151-873A-4ADA-A07F-3B95CE756171}" type="slidenum">
              <a:rPr lang="it-IT"/>
              <a:pPr>
                <a:defRPr/>
              </a:pPr>
              <a:t>‹N›</a:t>
            </a:fld>
            <a:endParaRPr lang="it-I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smtClean="0"/>
              <a:t>Fare clic per modificare lo stile del titolo</a:t>
            </a:r>
            <a:endParaRPr lang="it-IT"/>
          </a:p>
        </p:txBody>
      </p:sp>
      <p:sp>
        <p:nvSpPr>
          <p:cNvPr id="3" name="Segnaposto grafico 2"/>
          <p:cNvSpPr>
            <a:spLocks noGrp="1"/>
          </p:cNvSpPr>
          <p:nvPr>
            <p:ph type="chart" idx="1"/>
          </p:nvPr>
        </p:nvSpPr>
        <p:spPr>
          <a:xfrm>
            <a:off x="719138" y="1066800"/>
            <a:ext cx="8229600" cy="4953000"/>
          </a:xfrm>
        </p:spPr>
        <p:txBody>
          <a:bodyPr/>
          <a:lstStyle/>
          <a:p>
            <a:pPr lvl="0"/>
            <a:r>
              <a:rPr lang="it-IT" noProof="0" smtClean="0"/>
              <a:t>Fare clic sull'icona per inserire un grafico</a:t>
            </a:r>
          </a:p>
        </p:txBody>
      </p:sp>
      <p:sp>
        <p:nvSpPr>
          <p:cNvPr id="4" name="Rectangle 68"/>
          <p:cNvSpPr>
            <a:spLocks noGrp="1" noChangeArrowheads="1"/>
          </p:cNvSpPr>
          <p:nvPr>
            <p:ph type="sldNum" sz="quarter" idx="10"/>
          </p:nvPr>
        </p:nvSpPr>
        <p:spPr>
          <a:ln/>
        </p:spPr>
        <p:txBody>
          <a:bodyPr/>
          <a:lstStyle>
            <a:lvl1pPr>
              <a:defRPr/>
            </a:lvl1pPr>
          </a:lstStyle>
          <a:p>
            <a:pPr>
              <a:defRPr/>
            </a:pPr>
            <a:fld id="{3982F9EC-1A84-4437-8268-1C16E9CE69A2}" type="slidenum">
              <a:rPr lang="it-IT"/>
              <a:pPr>
                <a:defRPr/>
              </a:pPr>
              <a:t>‹N›</a:t>
            </a:fld>
            <a:endParaRPr lang="it-IT"/>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en-US"/>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en-US"/>
          </a:p>
        </p:txBody>
      </p:sp>
      <p:sp>
        <p:nvSpPr>
          <p:cNvPr id="4" name="Segnaposto data 3"/>
          <p:cNvSpPr>
            <a:spLocks noGrp="1"/>
          </p:cNvSpPr>
          <p:nvPr>
            <p:ph type="dt" sz="half" idx="10"/>
          </p:nvPr>
        </p:nvSpPr>
        <p:spPr>
          <a:xfrm>
            <a:off x="685800" y="6248400"/>
            <a:ext cx="1905000" cy="457200"/>
          </a:xfrm>
          <a:prstGeom prst="rect">
            <a:avLst/>
          </a:prstGeom>
        </p:spPr>
        <p:txBody>
          <a:bodyPr/>
          <a:lstStyle>
            <a:lvl1pPr>
              <a:defRPr/>
            </a:lvl1pPr>
          </a:lstStyle>
          <a:p>
            <a:endParaRPr lang="it-IT"/>
          </a:p>
        </p:txBody>
      </p:sp>
      <p:sp>
        <p:nvSpPr>
          <p:cNvPr id="5" name="Segnaposto piè di pagina 4"/>
          <p:cNvSpPr>
            <a:spLocks noGrp="1"/>
          </p:cNvSpPr>
          <p:nvPr>
            <p:ph type="ftr" sz="quarter" idx="11"/>
          </p:nvPr>
        </p:nvSpPr>
        <p:spPr>
          <a:xfrm>
            <a:off x="3124200" y="6248400"/>
            <a:ext cx="2895600" cy="457200"/>
          </a:xfrm>
          <a:prstGeom prst="rect">
            <a:avLst/>
          </a:prstGeom>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9518EF9F-74EA-452B-8454-0FE9CFAEC15F}" type="slidenum">
              <a:rPr lang="it-IT"/>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A013E5DB-3771-4158-9A30-68F590885968}" type="slidenum">
              <a:rPr lang="it-IT"/>
              <a:pPr>
                <a:defRPr/>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68"/>
          <p:cNvSpPr>
            <a:spLocks noGrp="1" noChangeArrowheads="1"/>
          </p:cNvSpPr>
          <p:nvPr>
            <p:ph type="sldNum" sz="quarter" idx="10"/>
          </p:nvPr>
        </p:nvSpPr>
        <p:spPr>
          <a:ln/>
        </p:spPr>
        <p:txBody>
          <a:bodyPr/>
          <a:lstStyle>
            <a:lvl1pPr>
              <a:defRPr/>
            </a:lvl1pPr>
          </a:lstStyle>
          <a:p>
            <a:pPr>
              <a:defRPr/>
            </a:pPr>
            <a:fld id="{BDE9E285-26A9-4CE4-A22A-3807F6C50328}" type="slidenum">
              <a:rPr lang="it-IT"/>
              <a:pPr>
                <a:defRPr/>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719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910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68"/>
          <p:cNvSpPr>
            <a:spLocks noGrp="1" noChangeArrowheads="1"/>
          </p:cNvSpPr>
          <p:nvPr>
            <p:ph type="sldNum" sz="quarter" idx="10"/>
          </p:nvPr>
        </p:nvSpPr>
        <p:spPr>
          <a:ln/>
        </p:spPr>
        <p:txBody>
          <a:bodyPr/>
          <a:lstStyle>
            <a:lvl1pPr>
              <a:defRPr/>
            </a:lvl1pPr>
          </a:lstStyle>
          <a:p>
            <a:pPr>
              <a:defRPr/>
            </a:pPr>
            <a:fld id="{15A9016B-A1B2-4368-83CF-8CBE77281A73}" type="slidenum">
              <a:rPr lang="it-IT"/>
              <a:pPr>
                <a:defRPr/>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68"/>
          <p:cNvSpPr>
            <a:spLocks noGrp="1" noChangeArrowheads="1"/>
          </p:cNvSpPr>
          <p:nvPr>
            <p:ph type="sldNum" sz="quarter" idx="10"/>
          </p:nvPr>
        </p:nvSpPr>
        <p:spPr>
          <a:ln/>
        </p:spPr>
        <p:txBody>
          <a:bodyPr/>
          <a:lstStyle>
            <a:lvl1pPr>
              <a:defRPr/>
            </a:lvl1pPr>
          </a:lstStyle>
          <a:p>
            <a:pPr>
              <a:defRPr/>
            </a:pPr>
            <a:fld id="{C5660661-396D-4C15-AC81-96B475519CE0}" type="slidenum">
              <a:rPr lang="it-IT"/>
              <a:pPr>
                <a:defRPr/>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68"/>
          <p:cNvSpPr>
            <a:spLocks noGrp="1" noChangeArrowheads="1"/>
          </p:cNvSpPr>
          <p:nvPr>
            <p:ph type="sldNum" sz="quarter" idx="10"/>
          </p:nvPr>
        </p:nvSpPr>
        <p:spPr>
          <a:ln/>
        </p:spPr>
        <p:txBody>
          <a:bodyPr/>
          <a:lstStyle>
            <a:lvl1pPr>
              <a:defRPr/>
            </a:lvl1pPr>
          </a:lstStyle>
          <a:p>
            <a:pPr>
              <a:defRPr/>
            </a:pPr>
            <a:fld id="{BC5CF038-0E8A-428B-A9AD-16F1F1C80167}" type="slidenum">
              <a:rPr lang="it-IT"/>
              <a:pPr>
                <a:defRPr/>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pPr>
              <a:defRPr/>
            </a:pPr>
            <a:fld id="{EE5EF864-C14B-49A5-B906-9E816E9B3C6A}" type="slidenum">
              <a:rPr lang="it-IT"/>
              <a:pPr>
                <a:defRPr/>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67EE1E19-25CE-4888-B51C-04D89D905E25}" type="slidenum">
              <a:rPr lang="it-IT"/>
              <a:pPr>
                <a:defRPr/>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smtClean="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01F7400C-764E-453A-A92D-92C6B7A54E9F}" type="slidenum">
              <a:rPr lang="it-IT"/>
              <a:pPr>
                <a:defRPr/>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8" descr="up"/>
          <p:cNvPicPr>
            <a:picLocks noChangeAspect="1" noChangeArrowheads="1"/>
          </p:cNvPicPr>
          <p:nvPr/>
        </p:nvPicPr>
        <p:blipFill>
          <a:blip r:embed="rId16" cstate="print"/>
          <a:srcRect/>
          <a:stretch>
            <a:fillRect/>
          </a:stretch>
        </p:blipFill>
        <p:spPr bwMode="auto">
          <a:xfrm>
            <a:off x="0" y="0"/>
            <a:ext cx="9144000" cy="858838"/>
          </a:xfrm>
          <a:prstGeom prst="rect">
            <a:avLst/>
          </a:prstGeom>
          <a:noFill/>
          <a:ln w="9525">
            <a:noFill/>
            <a:miter lim="800000"/>
            <a:headEnd/>
            <a:tailEnd/>
          </a:ln>
        </p:spPr>
      </p:pic>
      <p:sp>
        <p:nvSpPr>
          <p:cNvPr id="1027" name="Rectangle 19"/>
          <p:cNvSpPr>
            <a:spLocks noGrp="1" noChangeAspect="1" noChangeArrowheads="1"/>
          </p:cNvSpPr>
          <p:nvPr>
            <p:ph type="title"/>
          </p:nvPr>
        </p:nvSpPr>
        <p:spPr bwMode="auto">
          <a:xfrm>
            <a:off x="719138" y="34925"/>
            <a:ext cx="594360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smtClean="0"/>
              <a:t>Titolo diapositiva</a:t>
            </a:r>
          </a:p>
        </p:txBody>
      </p:sp>
      <p:sp>
        <p:nvSpPr>
          <p:cNvPr id="1028" name="Rectangle 66"/>
          <p:cNvSpPr>
            <a:spLocks noGrp="1" noChangeArrowheads="1"/>
          </p:cNvSpPr>
          <p:nvPr>
            <p:ph type="body" idx="1"/>
          </p:nvPr>
        </p:nvSpPr>
        <p:spPr bwMode="auto">
          <a:xfrm>
            <a:off x="719138" y="1066800"/>
            <a:ext cx="82296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smtClean="0"/>
              <a:t>Fare clic per modificare il testo</a:t>
            </a:r>
          </a:p>
          <a:p>
            <a:pPr lvl="1"/>
            <a:r>
              <a:rPr lang="it-IT" smtClean="0"/>
              <a:t>Testo</a:t>
            </a:r>
          </a:p>
          <a:p>
            <a:pPr lvl="2"/>
            <a:r>
              <a:rPr lang="it-IT" smtClean="0"/>
              <a:t>Testo</a:t>
            </a:r>
          </a:p>
          <a:p>
            <a:pPr lvl="3"/>
            <a:r>
              <a:rPr lang="it-IT" smtClean="0"/>
              <a:t>testo</a:t>
            </a:r>
          </a:p>
        </p:txBody>
      </p:sp>
      <p:sp>
        <p:nvSpPr>
          <p:cNvPr id="1092" name="Rectangle 68"/>
          <p:cNvSpPr>
            <a:spLocks noGrp="1" noChangeArrowheads="1"/>
          </p:cNvSpPr>
          <p:nvPr>
            <p:ph type="sldNum" sz="quarter" idx="4"/>
          </p:nvPr>
        </p:nvSpPr>
        <p:spPr bwMode="auto">
          <a:xfrm>
            <a:off x="7737475" y="152400"/>
            <a:ext cx="1362075" cy="244475"/>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a:defRPr sz="1600">
                <a:solidFill>
                  <a:srgbClr val="FF9900"/>
                </a:solidFill>
                <a:latin typeface="Arial" charset="0"/>
              </a:defRPr>
            </a:lvl1pPr>
          </a:lstStyle>
          <a:p>
            <a:pPr>
              <a:defRPr/>
            </a:pPr>
            <a:fld id="{166BBFFD-7BCA-4FF2-A94A-2235437F2048}" type="slidenum">
              <a:rPr lang="it-IT"/>
              <a:pPr>
                <a:defRPr/>
              </a:pPr>
              <a:t>‹N›</a:t>
            </a:fld>
            <a:endParaRPr lang="it-IT"/>
          </a:p>
        </p:txBody>
      </p:sp>
      <p:pic>
        <p:nvPicPr>
          <p:cNvPr id="1030" name="Picture 74" descr="powerpoint1_sec"/>
          <p:cNvPicPr>
            <a:picLocks noChangeAspect="1" noChangeArrowheads="1"/>
          </p:cNvPicPr>
          <p:nvPr/>
        </p:nvPicPr>
        <p:blipFill>
          <a:blip r:embed="rId17" cstate="print"/>
          <a:srcRect/>
          <a:stretch>
            <a:fillRect/>
          </a:stretch>
        </p:blipFill>
        <p:spPr bwMode="auto">
          <a:xfrm>
            <a:off x="0" y="6553200"/>
            <a:ext cx="9144000" cy="304800"/>
          </a:xfrm>
          <a:prstGeom prst="rect">
            <a:avLst/>
          </a:prstGeom>
          <a:noFill/>
          <a:ln w="9525">
            <a:noFill/>
            <a:miter lim="800000"/>
            <a:headEnd/>
            <a:tailEnd/>
          </a:ln>
        </p:spPr>
      </p:pic>
      <p:sp>
        <p:nvSpPr>
          <p:cNvPr id="1095" name="Text Box 71"/>
          <p:cNvSpPr txBox="1">
            <a:spLocks noChangeArrowheads="1"/>
          </p:cNvSpPr>
          <p:nvPr/>
        </p:nvSpPr>
        <p:spPr bwMode="auto">
          <a:xfrm>
            <a:off x="228600" y="6569075"/>
            <a:ext cx="4495800" cy="274638"/>
          </a:xfrm>
          <a:prstGeom prst="rect">
            <a:avLst/>
          </a:prstGeom>
          <a:noFill/>
          <a:ln w="9525">
            <a:noFill/>
            <a:miter lim="800000"/>
            <a:headEnd/>
            <a:tailEnd/>
          </a:ln>
          <a:effectLst/>
        </p:spPr>
        <p:txBody>
          <a:bodyPr>
            <a:spAutoFit/>
          </a:bodyPr>
          <a:lstStyle/>
          <a:p>
            <a:pPr algn="r">
              <a:spcBef>
                <a:spcPct val="50000"/>
              </a:spcBef>
              <a:defRPr/>
            </a:pPr>
            <a:endParaRPr lang="it-IT" sz="1200">
              <a:solidFill>
                <a:srgbClr val="003F6E"/>
              </a:solidFill>
            </a:endParaRPr>
          </a:p>
        </p:txBody>
      </p:sp>
    </p:spTree>
  </p:cSld>
  <p:clrMap bg1="lt1" tx1="dk1" bg2="lt2" tx2="dk2" accent1="accent1" accent2="accent2" accent3="accent3" accent4="accent4" accent5="accent5" accent6="accent6" hlink="hlink" folHlink="folHlink"/>
  <p:sldLayoutIdLst>
    <p:sldLayoutId id="2147483927"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8" r:id="rId14"/>
  </p:sldLayoutIdLst>
  <p:hf hdr="0" ftr="0" dt="0"/>
  <p:txStyles>
    <p:title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rgbClr val="004D82"/>
        </a:buClr>
        <a:buChar char="•"/>
        <a:defRPr sz="2400">
          <a:solidFill>
            <a:schemeClr val="tx1"/>
          </a:solidFill>
          <a:latin typeface="+mn-lt"/>
        </a:defRPr>
      </a:lvl3pPr>
      <a:lvl4pPr marL="1600200" indent="-228600" algn="l" rtl="0" eaLnBrk="1" fontAlgn="base" hangingPunct="1">
        <a:spcBef>
          <a:spcPct val="20000"/>
        </a:spcBef>
        <a:spcAft>
          <a:spcPct val="0"/>
        </a:spcAft>
        <a:buClr>
          <a:srgbClr val="004C80"/>
        </a:buClr>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inion Web" pitchFamily="18" charset="0"/>
        </a:defRPr>
      </a:lvl5pPr>
      <a:lvl6pPr marL="2514600" indent="-228600" algn="l" rtl="0" eaLnBrk="1" fontAlgn="base" hangingPunct="1">
        <a:spcBef>
          <a:spcPct val="20000"/>
        </a:spcBef>
        <a:spcAft>
          <a:spcPct val="0"/>
        </a:spcAft>
        <a:buChar char="»"/>
        <a:defRPr>
          <a:solidFill>
            <a:schemeClr val="tx1"/>
          </a:solidFill>
          <a:latin typeface="Minion Web" pitchFamily="18" charset="0"/>
        </a:defRPr>
      </a:lvl6pPr>
      <a:lvl7pPr marL="2971800" indent="-228600" algn="l" rtl="0" eaLnBrk="1" fontAlgn="base" hangingPunct="1">
        <a:spcBef>
          <a:spcPct val="20000"/>
        </a:spcBef>
        <a:spcAft>
          <a:spcPct val="0"/>
        </a:spcAft>
        <a:buChar char="»"/>
        <a:defRPr>
          <a:solidFill>
            <a:schemeClr val="tx1"/>
          </a:solidFill>
          <a:latin typeface="Minion Web" pitchFamily="18" charset="0"/>
        </a:defRPr>
      </a:lvl7pPr>
      <a:lvl8pPr marL="3429000" indent="-228600" algn="l" rtl="0" eaLnBrk="1" fontAlgn="base" hangingPunct="1">
        <a:spcBef>
          <a:spcPct val="20000"/>
        </a:spcBef>
        <a:spcAft>
          <a:spcPct val="0"/>
        </a:spcAft>
        <a:buChar char="»"/>
        <a:defRPr>
          <a:solidFill>
            <a:schemeClr val="tx1"/>
          </a:solidFill>
          <a:latin typeface="Minion Web" pitchFamily="18" charset="0"/>
        </a:defRPr>
      </a:lvl8pPr>
      <a:lvl9pPr marL="3886200" indent="-228600" algn="l" rtl="0" eaLnBrk="1" fontAlgn="base" hangingPunct="1">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7.bin"/><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Exam question (February 7</a:t>
            </a:r>
            <a:r>
              <a:rPr lang="en-US" baseline="30000" dirty="0" smtClean="0"/>
              <a:t>th</a:t>
            </a:r>
            <a:r>
              <a:rPr lang="en-US" dirty="0" smtClean="0"/>
              <a:t> 2020)</a:t>
            </a: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1</a:t>
            </a:fld>
            <a:endParaRPr lang="it-IT"/>
          </a:p>
        </p:txBody>
      </p:sp>
      <p:pic>
        <p:nvPicPr>
          <p:cNvPr id="3" name="Segnaposto contenuto 2"/>
          <p:cNvPicPr>
            <a:picLocks noGrp="1" noChangeAspect="1"/>
          </p:cNvPicPr>
          <p:nvPr>
            <p:ph idx="1"/>
          </p:nvPr>
        </p:nvPicPr>
        <p:blipFill>
          <a:blip r:embed="rId2"/>
          <a:stretch>
            <a:fillRect/>
          </a:stretch>
        </p:blipFill>
        <p:spPr>
          <a:xfrm>
            <a:off x="457200" y="1371600"/>
            <a:ext cx="8229600" cy="4571776"/>
          </a:xfrm>
          <a:prstGeom prst="rect">
            <a:avLst/>
          </a:prstGeom>
        </p:spPr>
      </p:pic>
    </p:spTree>
    <p:extLst>
      <p:ext uri="{BB962C8B-B14F-4D97-AF65-F5344CB8AC3E}">
        <p14:creationId xmlns:p14="http://schemas.microsoft.com/office/powerpoint/2010/main" val="2361644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228600" y="228600"/>
            <a:ext cx="8915400" cy="6771084"/>
          </a:xfrm>
          <a:prstGeom prst="rect">
            <a:avLst/>
          </a:prstGeom>
          <a:noFill/>
          <a:ln w="9525">
            <a:noFill/>
            <a:miter lim="800000"/>
            <a:headEnd/>
            <a:tailEnd/>
          </a:ln>
          <a:effectLst/>
        </p:spPr>
        <p:txBody>
          <a:bodyPr wrap="square">
            <a:spAutoFit/>
          </a:bodyPr>
          <a:lstStyle/>
          <a:p>
            <a:r>
              <a:rPr lang="en-US" sz="2800" dirty="0" smtClean="0">
                <a:solidFill>
                  <a:srgbClr val="CC3300"/>
                </a:solidFill>
              </a:rPr>
              <a:t>    </a:t>
            </a:r>
            <a:r>
              <a:rPr lang="en-US" sz="2800" b="1" dirty="0" smtClean="0">
                <a:solidFill>
                  <a:srgbClr val="CC3300"/>
                </a:solidFill>
              </a:rPr>
              <a:t>Results</a:t>
            </a:r>
          </a:p>
          <a:p>
            <a:r>
              <a:rPr lang="en-US" sz="2800" b="1" dirty="0" smtClean="0"/>
              <a:t>- Incumbent Firm(s) are forced to settle a price near to the average cost in order not to “turn on” the signal of </a:t>
            </a:r>
            <a:r>
              <a:rPr lang="en-US" sz="2800" dirty="0" smtClean="0"/>
              <a:t>extra-profits.</a:t>
            </a:r>
            <a:endParaRPr lang="en-US" sz="2800" b="1" dirty="0" smtClean="0"/>
          </a:p>
          <a:p>
            <a:endParaRPr lang="en-US" sz="2800" b="1" dirty="0" smtClean="0"/>
          </a:p>
          <a:p>
            <a:r>
              <a:rPr lang="en-US" sz="2800" b="1" dirty="0" smtClean="0"/>
              <a:t>- As a matter of fact, every extra-profits will be captured and exploited by new entrants with a hit and run competition</a:t>
            </a:r>
          </a:p>
          <a:p>
            <a:endParaRPr lang="en-US" sz="2800" b="1" dirty="0" smtClean="0"/>
          </a:p>
          <a:p>
            <a:r>
              <a:rPr lang="en-US" sz="2800" b="1" dirty="0" smtClean="0"/>
              <a:t> - If the market is contestable, the n° of firm is a poor predictor of the market power, </a:t>
            </a:r>
            <a:r>
              <a:rPr lang="en-US" sz="2800" dirty="0" smtClean="0"/>
              <a:t>and even a market with only 1 firm may behave more similarly to perfect competition rather than monopoly</a:t>
            </a:r>
            <a:endParaRPr lang="en-US" sz="2800" b="1" dirty="0" smtClean="0"/>
          </a:p>
          <a:p>
            <a:pPr>
              <a:spcBef>
                <a:spcPct val="50000"/>
              </a:spcBef>
            </a:pPr>
            <a:endParaRPr lang="it-IT" sz="28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1905000" y="228600"/>
            <a:ext cx="5638800" cy="396875"/>
          </a:xfrm>
          <a:prstGeom prst="rect">
            <a:avLst/>
          </a:prstGeom>
          <a:noFill/>
          <a:ln w="9525">
            <a:noFill/>
            <a:miter lim="800000"/>
            <a:headEnd/>
            <a:tailEnd/>
          </a:ln>
          <a:effectLst/>
        </p:spPr>
        <p:txBody>
          <a:bodyPr>
            <a:spAutoFit/>
          </a:bodyPr>
          <a:lstStyle/>
          <a:p>
            <a:pPr>
              <a:spcBef>
                <a:spcPct val="50000"/>
              </a:spcBef>
            </a:pPr>
            <a:endParaRPr lang="it-IT" sz="2000" b="1"/>
          </a:p>
        </p:txBody>
      </p:sp>
      <p:sp>
        <p:nvSpPr>
          <p:cNvPr id="136195" name="Text Box 3"/>
          <p:cNvSpPr txBox="1">
            <a:spLocks noChangeArrowheads="1"/>
          </p:cNvSpPr>
          <p:nvPr/>
        </p:nvSpPr>
        <p:spPr bwMode="auto">
          <a:xfrm>
            <a:off x="152400" y="914400"/>
            <a:ext cx="8763000" cy="1384995"/>
          </a:xfrm>
          <a:prstGeom prst="rect">
            <a:avLst/>
          </a:prstGeom>
          <a:noFill/>
          <a:ln w="9525">
            <a:noFill/>
            <a:miter lim="800000"/>
            <a:headEnd/>
            <a:tailEnd/>
          </a:ln>
          <a:effectLst/>
        </p:spPr>
        <p:txBody>
          <a:bodyPr>
            <a:spAutoFit/>
          </a:bodyPr>
          <a:lstStyle/>
          <a:p>
            <a:pPr marL="342900" indent="-342900" algn="ctr">
              <a:spcBef>
                <a:spcPct val="50000"/>
              </a:spcBef>
            </a:pPr>
            <a:r>
              <a:rPr lang="en-US" sz="2800" dirty="0" err="1" smtClean="0">
                <a:solidFill>
                  <a:srgbClr val="CC3300"/>
                </a:solidFill>
              </a:rPr>
              <a:t>Hps</a:t>
            </a:r>
            <a:r>
              <a:rPr lang="en-US" sz="2800" dirty="0" smtClean="0">
                <a:solidFill>
                  <a:srgbClr val="CC3300"/>
                </a:solidFill>
              </a:rPr>
              <a:t> underlying PERFECT COMPETITION and CONTESTABLE MARKETS difficult to observe in the real world</a:t>
            </a:r>
            <a:endParaRPr lang="en-US" sz="2800" dirty="0">
              <a:solidFill>
                <a:srgbClr val="CC3300"/>
              </a:solidFill>
            </a:endParaRPr>
          </a:p>
        </p:txBody>
      </p:sp>
      <p:sp>
        <p:nvSpPr>
          <p:cNvPr id="136196" name="Line 4"/>
          <p:cNvSpPr>
            <a:spLocks noChangeShapeType="1"/>
          </p:cNvSpPr>
          <p:nvPr/>
        </p:nvSpPr>
        <p:spPr bwMode="auto">
          <a:xfrm>
            <a:off x="4419600" y="2362200"/>
            <a:ext cx="0" cy="1143000"/>
          </a:xfrm>
          <a:prstGeom prst="line">
            <a:avLst/>
          </a:prstGeom>
          <a:noFill/>
          <a:ln w="9525">
            <a:solidFill>
              <a:schemeClr val="tx1"/>
            </a:solidFill>
            <a:round/>
            <a:headEnd/>
            <a:tailEnd type="triangle" w="med" len="med"/>
          </a:ln>
          <a:effectLst/>
        </p:spPr>
        <p:txBody>
          <a:bodyPr/>
          <a:lstStyle/>
          <a:p>
            <a:endParaRPr lang="en-US"/>
          </a:p>
        </p:txBody>
      </p:sp>
      <p:sp>
        <p:nvSpPr>
          <p:cNvPr id="136197" name="Text Box 5"/>
          <p:cNvSpPr txBox="1">
            <a:spLocks noChangeArrowheads="1"/>
          </p:cNvSpPr>
          <p:nvPr/>
        </p:nvSpPr>
        <p:spPr bwMode="auto">
          <a:xfrm>
            <a:off x="228600" y="4419600"/>
            <a:ext cx="8686800" cy="1815882"/>
          </a:xfrm>
          <a:prstGeom prst="rect">
            <a:avLst/>
          </a:prstGeom>
          <a:noFill/>
          <a:ln w="9525">
            <a:noFill/>
            <a:miter lim="800000"/>
            <a:headEnd/>
            <a:tailEnd/>
          </a:ln>
          <a:effectLst/>
        </p:spPr>
        <p:txBody>
          <a:bodyPr wrap="square">
            <a:spAutoFit/>
          </a:bodyPr>
          <a:lstStyle/>
          <a:p>
            <a:pPr>
              <a:spcBef>
                <a:spcPct val="50000"/>
              </a:spcBef>
            </a:pPr>
            <a:r>
              <a:rPr lang="en-US" sz="2800" b="1" dirty="0" smtClean="0"/>
              <a:t>Only useful as benchmark models for comparing results (in terms of efficiency and social welfare) of more realistic market structures, where firms do have market power (oligopoly, monopoly)</a:t>
            </a:r>
            <a:endParaRPr lang="en-US" sz="2800" b="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subTitle" idx="1"/>
          </p:nvPr>
        </p:nvSpPr>
        <p:spPr>
          <a:xfrm>
            <a:off x="838200" y="1600200"/>
            <a:ext cx="7162800" cy="1752600"/>
          </a:xfrm>
        </p:spPr>
        <p:txBody>
          <a:bodyPr/>
          <a:lstStyle/>
          <a:p>
            <a:r>
              <a:rPr lang="it-IT" sz="4800" b="1" dirty="0" smtClean="0">
                <a:solidFill>
                  <a:srgbClr val="008000"/>
                </a:solidFill>
              </a:rPr>
              <a:t>MONOPOLY &amp; DOMINANT POSITION</a:t>
            </a:r>
          </a:p>
          <a:p>
            <a:r>
              <a:rPr lang="it-IT" sz="4800" b="1" dirty="0" smtClean="0">
                <a:solidFill>
                  <a:srgbClr val="008000"/>
                </a:solidFill>
              </a:rPr>
              <a:t>(</a:t>
            </a:r>
            <a:r>
              <a:rPr lang="it-IT" sz="4800" b="1" dirty="0" err="1" smtClean="0">
                <a:solidFill>
                  <a:srgbClr val="008000"/>
                </a:solidFill>
              </a:rPr>
              <a:t>please</a:t>
            </a:r>
            <a:r>
              <a:rPr lang="it-IT" sz="4800" b="1" dirty="0" smtClean="0">
                <a:solidFill>
                  <a:srgbClr val="008000"/>
                </a:solidFill>
              </a:rPr>
              <a:t> </a:t>
            </a:r>
            <a:r>
              <a:rPr lang="it-IT" sz="4800" b="1" dirty="0" err="1" smtClean="0">
                <a:solidFill>
                  <a:srgbClr val="008000"/>
                </a:solidFill>
              </a:rPr>
              <a:t>again</a:t>
            </a:r>
            <a:r>
              <a:rPr lang="it-IT" sz="4800" b="1" dirty="0" smtClean="0">
                <a:solidFill>
                  <a:srgbClr val="008000"/>
                </a:solidFill>
              </a:rPr>
              <a:t> </a:t>
            </a:r>
            <a:r>
              <a:rPr lang="it-IT" sz="4800" b="1" dirty="0" err="1" smtClean="0">
                <a:solidFill>
                  <a:srgbClr val="008000"/>
                </a:solidFill>
              </a:rPr>
              <a:t>refer</a:t>
            </a:r>
            <a:r>
              <a:rPr lang="it-IT" sz="4800" b="1" dirty="0" smtClean="0">
                <a:solidFill>
                  <a:srgbClr val="008000"/>
                </a:solidFill>
              </a:rPr>
              <a:t> to MOOC in </a:t>
            </a:r>
            <a:r>
              <a:rPr lang="it-IT" sz="4800" b="1" dirty="0" err="1" smtClean="0">
                <a:solidFill>
                  <a:srgbClr val="008000"/>
                </a:solidFill>
              </a:rPr>
              <a:t>Economics</a:t>
            </a:r>
            <a:r>
              <a:rPr lang="it-IT" sz="4800" b="1" dirty="0" smtClean="0">
                <a:solidFill>
                  <a:srgbClr val="008000"/>
                </a:solidFill>
              </a:rPr>
              <a:t>)</a:t>
            </a:r>
            <a:endParaRPr lang="it-IT" sz="4800" b="1" dirty="0">
              <a:solidFill>
                <a:srgbClr val="008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Text Box 2"/>
          <p:cNvSpPr txBox="1">
            <a:spLocks noChangeArrowheads="1"/>
          </p:cNvSpPr>
          <p:nvPr/>
        </p:nvSpPr>
        <p:spPr bwMode="auto">
          <a:xfrm>
            <a:off x="838200" y="0"/>
            <a:ext cx="8686800" cy="830997"/>
          </a:xfrm>
          <a:prstGeom prst="rect">
            <a:avLst/>
          </a:prstGeom>
          <a:noFill/>
          <a:ln w="9525">
            <a:noFill/>
            <a:miter lim="800000"/>
            <a:headEnd/>
            <a:tailEnd/>
          </a:ln>
          <a:effectLst/>
        </p:spPr>
        <p:txBody>
          <a:bodyPr>
            <a:spAutoFit/>
          </a:bodyPr>
          <a:lstStyle/>
          <a:p>
            <a:pPr>
              <a:spcBef>
                <a:spcPct val="50000"/>
              </a:spcBef>
            </a:pPr>
            <a:r>
              <a:rPr lang="it-IT" sz="4800" b="1" dirty="0" smtClean="0">
                <a:solidFill>
                  <a:schemeClr val="accent2"/>
                </a:solidFill>
              </a:rPr>
              <a:t>MONOPOLY</a:t>
            </a:r>
            <a:endParaRPr lang="it-IT" sz="4800" b="1" dirty="0">
              <a:solidFill>
                <a:schemeClr val="accent2"/>
              </a:solidFill>
            </a:endParaRPr>
          </a:p>
        </p:txBody>
      </p:sp>
      <p:sp>
        <p:nvSpPr>
          <p:cNvPr id="139267" name="Line 3"/>
          <p:cNvSpPr>
            <a:spLocks noChangeShapeType="1"/>
          </p:cNvSpPr>
          <p:nvPr/>
        </p:nvSpPr>
        <p:spPr bwMode="auto">
          <a:xfrm>
            <a:off x="3505200" y="1143000"/>
            <a:ext cx="0" cy="2133600"/>
          </a:xfrm>
          <a:prstGeom prst="line">
            <a:avLst/>
          </a:prstGeom>
          <a:noFill/>
          <a:ln w="9525">
            <a:solidFill>
              <a:schemeClr val="tx1"/>
            </a:solidFill>
            <a:round/>
            <a:headEnd type="triangle" w="med" len="med"/>
            <a:tailEnd/>
          </a:ln>
          <a:effectLst/>
        </p:spPr>
        <p:txBody>
          <a:bodyPr/>
          <a:lstStyle/>
          <a:p>
            <a:endParaRPr lang="en-US"/>
          </a:p>
        </p:txBody>
      </p:sp>
      <p:sp>
        <p:nvSpPr>
          <p:cNvPr id="139268" name="Line 4"/>
          <p:cNvSpPr>
            <a:spLocks noChangeShapeType="1"/>
          </p:cNvSpPr>
          <p:nvPr/>
        </p:nvSpPr>
        <p:spPr bwMode="auto">
          <a:xfrm>
            <a:off x="3505200" y="3276600"/>
            <a:ext cx="3733800" cy="0"/>
          </a:xfrm>
          <a:prstGeom prst="line">
            <a:avLst/>
          </a:prstGeom>
          <a:noFill/>
          <a:ln w="9525">
            <a:solidFill>
              <a:schemeClr val="tx1"/>
            </a:solidFill>
            <a:round/>
            <a:headEnd/>
            <a:tailEnd type="triangle" w="med" len="med"/>
          </a:ln>
          <a:effectLst/>
        </p:spPr>
        <p:txBody>
          <a:bodyPr/>
          <a:lstStyle/>
          <a:p>
            <a:endParaRPr lang="en-US"/>
          </a:p>
        </p:txBody>
      </p:sp>
      <p:sp>
        <p:nvSpPr>
          <p:cNvPr id="139269" name="Text Box 5"/>
          <p:cNvSpPr txBox="1">
            <a:spLocks noChangeArrowheads="1"/>
          </p:cNvSpPr>
          <p:nvPr/>
        </p:nvSpPr>
        <p:spPr bwMode="auto">
          <a:xfrm>
            <a:off x="2971800" y="1143000"/>
            <a:ext cx="457200" cy="457200"/>
          </a:xfrm>
          <a:prstGeom prst="rect">
            <a:avLst/>
          </a:prstGeom>
          <a:noFill/>
          <a:ln w="9525">
            <a:noFill/>
            <a:miter lim="800000"/>
            <a:headEnd/>
            <a:tailEnd/>
          </a:ln>
          <a:effectLst/>
        </p:spPr>
        <p:txBody>
          <a:bodyPr>
            <a:spAutoFit/>
          </a:bodyPr>
          <a:lstStyle/>
          <a:p>
            <a:pPr>
              <a:spcBef>
                <a:spcPct val="50000"/>
              </a:spcBef>
            </a:pPr>
            <a:r>
              <a:rPr lang="it-IT" dirty="0"/>
              <a:t>p</a:t>
            </a:r>
          </a:p>
        </p:txBody>
      </p:sp>
      <p:sp>
        <p:nvSpPr>
          <p:cNvPr id="139270" name="Text Box 6"/>
          <p:cNvSpPr txBox="1">
            <a:spLocks noChangeArrowheads="1"/>
          </p:cNvSpPr>
          <p:nvPr/>
        </p:nvSpPr>
        <p:spPr bwMode="auto">
          <a:xfrm>
            <a:off x="7315200" y="2971800"/>
            <a:ext cx="457200" cy="457200"/>
          </a:xfrm>
          <a:prstGeom prst="rect">
            <a:avLst/>
          </a:prstGeom>
          <a:noFill/>
          <a:ln w="9525">
            <a:noFill/>
            <a:miter lim="800000"/>
            <a:headEnd/>
            <a:tailEnd/>
          </a:ln>
          <a:effectLst/>
        </p:spPr>
        <p:txBody>
          <a:bodyPr>
            <a:spAutoFit/>
          </a:bodyPr>
          <a:lstStyle/>
          <a:p>
            <a:pPr>
              <a:spcBef>
                <a:spcPct val="50000"/>
              </a:spcBef>
            </a:pPr>
            <a:r>
              <a:rPr lang="it-IT" dirty="0"/>
              <a:t>q</a:t>
            </a:r>
          </a:p>
        </p:txBody>
      </p:sp>
      <p:sp>
        <p:nvSpPr>
          <p:cNvPr id="139271" name="Line 7"/>
          <p:cNvSpPr>
            <a:spLocks noChangeShapeType="1"/>
          </p:cNvSpPr>
          <p:nvPr/>
        </p:nvSpPr>
        <p:spPr bwMode="auto">
          <a:xfrm>
            <a:off x="3810000" y="1066800"/>
            <a:ext cx="2514600" cy="2133600"/>
          </a:xfrm>
          <a:prstGeom prst="line">
            <a:avLst/>
          </a:prstGeom>
          <a:noFill/>
          <a:ln w="9525">
            <a:solidFill>
              <a:schemeClr val="tx1"/>
            </a:solidFill>
            <a:round/>
            <a:headEnd/>
            <a:tailEnd/>
          </a:ln>
          <a:effectLst/>
        </p:spPr>
        <p:txBody>
          <a:bodyPr/>
          <a:lstStyle/>
          <a:p>
            <a:endParaRPr lang="en-US"/>
          </a:p>
        </p:txBody>
      </p:sp>
      <p:sp>
        <p:nvSpPr>
          <p:cNvPr id="139272" name="Text Box 8"/>
          <p:cNvSpPr txBox="1">
            <a:spLocks noChangeArrowheads="1"/>
          </p:cNvSpPr>
          <p:nvPr/>
        </p:nvSpPr>
        <p:spPr bwMode="auto">
          <a:xfrm>
            <a:off x="6096000" y="2743200"/>
            <a:ext cx="609600" cy="338554"/>
          </a:xfrm>
          <a:prstGeom prst="rect">
            <a:avLst/>
          </a:prstGeom>
          <a:noFill/>
          <a:ln w="9525">
            <a:noFill/>
            <a:miter lim="800000"/>
            <a:headEnd/>
            <a:tailEnd/>
          </a:ln>
          <a:effectLst/>
        </p:spPr>
        <p:txBody>
          <a:bodyPr wrap="square">
            <a:spAutoFit/>
          </a:bodyPr>
          <a:lstStyle/>
          <a:p>
            <a:pPr>
              <a:spcBef>
                <a:spcPct val="50000"/>
              </a:spcBef>
            </a:pPr>
            <a:r>
              <a:rPr lang="it-IT" dirty="0" smtClean="0"/>
              <a:t>AD</a:t>
            </a:r>
            <a:endParaRPr lang="it-IT" dirty="0"/>
          </a:p>
        </p:txBody>
      </p:sp>
      <p:sp>
        <p:nvSpPr>
          <p:cNvPr id="139273" name="Text Box 9"/>
          <p:cNvSpPr txBox="1">
            <a:spLocks noChangeArrowheads="1"/>
          </p:cNvSpPr>
          <p:nvPr/>
        </p:nvSpPr>
        <p:spPr bwMode="auto">
          <a:xfrm>
            <a:off x="228600" y="3733800"/>
            <a:ext cx="8686800" cy="523220"/>
          </a:xfrm>
          <a:prstGeom prst="rect">
            <a:avLst/>
          </a:prstGeom>
          <a:noFill/>
          <a:ln w="9525">
            <a:noFill/>
            <a:miter lim="800000"/>
            <a:headEnd/>
            <a:tailEnd/>
          </a:ln>
          <a:effectLst/>
        </p:spPr>
        <p:txBody>
          <a:bodyPr>
            <a:spAutoFit/>
          </a:bodyPr>
          <a:lstStyle/>
          <a:p>
            <a:pPr>
              <a:spcBef>
                <a:spcPct val="50000"/>
              </a:spcBef>
            </a:pPr>
            <a:r>
              <a:rPr lang="it-IT" sz="2800" dirty="0" err="1" smtClean="0"/>
              <a:t>What</a:t>
            </a:r>
            <a:r>
              <a:rPr lang="it-IT" sz="2800" dirty="0" smtClean="0"/>
              <a:t> a </a:t>
            </a:r>
            <a:r>
              <a:rPr lang="it-IT" sz="2800" dirty="0" err="1" smtClean="0"/>
              <a:t>firm</a:t>
            </a:r>
            <a:r>
              <a:rPr lang="it-IT" sz="2800" dirty="0" smtClean="0"/>
              <a:t> </a:t>
            </a:r>
            <a:r>
              <a:rPr lang="it-IT" sz="2800" dirty="0" err="1" smtClean="0"/>
              <a:t>with</a:t>
            </a:r>
            <a:r>
              <a:rPr lang="it-IT" sz="2800" dirty="0" smtClean="0"/>
              <a:t> no </a:t>
            </a:r>
            <a:r>
              <a:rPr lang="it-IT" sz="2800" dirty="0" err="1" smtClean="0"/>
              <a:t>competitors</a:t>
            </a:r>
            <a:r>
              <a:rPr lang="it-IT" sz="2800" dirty="0" smtClean="0"/>
              <a:t> </a:t>
            </a:r>
            <a:r>
              <a:rPr lang="it-IT" sz="2800" dirty="0" err="1" smtClean="0"/>
              <a:t>does</a:t>
            </a:r>
            <a:r>
              <a:rPr lang="it-IT" sz="2800" dirty="0" smtClean="0"/>
              <a:t>?</a:t>
            </a:r>
            <a:endParaRPr lang="it-IT" sz="2800" dirty="0"/>
          </a:p>
        </p:txBody>
      </p:sp>
      <p:sp>
        <p:nvSpPr>
          <p:cNvPr id="139274" name="Text Box 10"/>
          <p:cNvSpPr txBox="1">
            <a:spLocks noChangeArrowheads="1"/>
          </p:cNvSpPr>
          <p:nvPr/>
        </p:nvSpPr>
        <p:spPr bwMode="auto">
          <a:xfrm>
            <a:off x="228600" y="4343400"/>
            <a:ext cx="8610600" cy="523220"/>
          </a:xfrm>
          <a:prstGeom prst="rect">
            <a:avLst/>
          </a:prstGeom>
          <a:noFill/>
          <a:ln w="9525">
            <a:noFill/>
            <a:miter lim="800000"/>
            <a:headEnd/>
            <a:tailEnd/>
          </a:ln>
          <a:effectLst/>
        </p:spPr>
        <p:txBody>
          <a:bodyPr>
            <a:spAutoFit/>
          </a:bodyPr>
          <a:lstStyle/>
          <a:p>
            <a:pPr>
              <a:spcBef>
                <a:spcPct val="50000"/>
              </a:spcBef>
            </a:pPr>
            <a:r>
              <a:rPr lang="it-IT" sz="2800" dirty="0" err="1" smtClean="0"/>
              <a:t>Now</a:t>
            </a:r>
            <a:r>
              <a:rPr lang="it-IT" sz="2800" dirty="0" smtClean="0"/>
              <a:t> </a:t>
            </a:r>
            <a:r>
              <a:rPr lang="it-IT" sz="2800" dirty="0" err="1" smtClean="0"/>
              <a:t>price-taking</a:t>
            </a:r>
            <a:r>
              <a:rPr lang="it-IT" sz="2800" dirty="0" smtClean="0"/>
              <a:t> </a:t>
            </a:r>
            <a:r>
              <a:rPr lang="it-IT" sz="2800" dirty="0" err="1" smtClean="0"/>
              <a:t>is</a:t>
            </a:r>
            <a:r>
              <a:rPr lang="it-IT" sz="2800" dirty="0" smtClean="0"/>
              <a:t> </a:t>
            </a:r>
            <a:r>
              <a:rPr lang="it-IT" sz="2800" dirty="0" err="1" smtClean="0"/>
              <a:t>not</a:t>
            </a:r>
            <a:r>
              <a:rPr lang="it-IT" sz="2800" dirty="0" smtClean="0"/>
              <a:t> </a:t>
            </a:r>
            <a:r>
              <a:rPr lang="it-IT" sz="2800" dirty="0" err="1" smtClean="0"/>
              <a:t>credible</a:t>
            </a:r>
            <a:r>
              <a:rPr lang="it-IT" sz="2800" dirty="0" smtClean="0"/>
              <a:t> </a:t>
            </a:r>
            <a:r>
              <a:rPr lang="it-IT" sz="2800" dirty="0" err="1" smtClean="0"/>
              <a:t>anymore</a:t>
            </a:r>
            <a:endParaRPr lang="it-IT" sz="2800" dirty="0"/>
          </a:p>
        </p:txBody>
      </p:sp>
      <p:sp>
        <p:nvSpPr>
          <p:cNvPr id="13" name="Freccia a destra 12"/>
          <p:cNvSpPr/>
          <p:nvPr/>
        </p:nvSpPr>
        <p:spPr bwMode="auto">
          <a:xfrm>
            <a:off x="228600" y="5715000"/>
            <a:ext cx="1371600" cy="304800"/>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
        <p:nvSpPr>
          <p:cNvPr id="14" name="CasellaDiTesto 13"/>
          <p:cNvSpPr txBox="1"/>
          <p:nvPr/>
        </p:nvSpPr>
        <p:spPr>
          <a:xfrm>
            <a:off x="1828800" y="5105400"/>
            <a:ext cx="7086600" cy="1446550"/>
          </a:xfrm>
          <a:prstGeom prst="rect">
            <a:avLst/>
          </a:prstGeom>
          <a:noFill/>
        </p:spPr>
        <p:txBody>
          <a:bodyPr wrap="square" rtlCol="0">
            <a:spAutoFit/>
          </a:bodyPr>
          <a:lstStyle/>
          <a:p>
            <a:r>
              <a:rPr lang="en-US" sz="4400" dirty="0" smtClean="0"/>
              <a:t>The monopolist is a price-setter</a:t>
            </a:r>
            <a:endParaRPr lang="en-US" sz="4400" dirty="0"/>
          </a:p>
        </p:txBody>
      </p:sp>
      <p:sp>
        <p:nvSpPr>
          <p:cNvPr id="15" name="Text Box 8"/>
          <p:cNvSpPr txBox="1">
            <a:spLocks noChangeArrowheads="1"/>
          </p:cNvSpPr>
          <p:nvPr/>
        </p:nvSpPr>
        <p:spPr bwMode="auto">
          <a:xfrm>
            <a:off x="4114800" y="1066800"/>
            <a:ext cx="533400" cy="338554"/>
          </a:xfrm>
          <a:prstGeom prst="rect">
            <a:avLst/>
          </a:prstGeom>
          <a:noFill/>
          <a:ln w="9525">
            <a:noFill/>
            <a:miter lim="800000"/>
            <a:headEnd/>
            <a:tailEnd/>
          </a:ln>
          <a:effectLst/>
        </p:spPr>
        <p:txBody>
          <a:bodyPr wrap="square">
            <a:spAutoFit/>
          </a:bodyPr>
          <a:lstStyle/>
          <a:p>
            <a:pPr>
              <a:spcBef>
                <a:spcPct val="50000"/>
              </a:spcBef>
            </a:pPr>
            <a:r>
              <a:rPr lang="it-IT" dirty="0" smtClean="0"/>
              <a:t>AD</a:t>
            </a:r>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74"/>
                                        </p:tgtEl>
                                        <p:attrNameLst>
                                          <p:attrName>style.visibility</p:attrName>
                                        </p:attrNameLst>
                                      </p:cBhvr>
                                      <p:to>
                                        <p:strVal val="visible"/>
                                      </p:to>
                                    </p:set>
                                    <p:anim calcmode="lin" valueType="num">
                                      <p:cBhvr additive="base">
                                        <p:cTn id="7" dur="500" fill="hold"/>
                                        <p:tgtEl>
                                          <p:spTgt spid="139274"/>
                                        </p:tgtEl>
                                        <p:attrNameLst>
                                          <p:attrName>ppt_x</p:attrName>
                                        </p:attrNameLst>
                                      </p:cBhvr>
                                      <p:tavLst>
                                        <p:tav tm="0">
                                          <p:val>
                                            <p:strVal val="0-#ppt_w/2"/>
                                          </p:val>
                                        </p:tav>
                                        <p:tav tm="100000">
                                          <p:val>
                                            <p:strVal val="#ppt_x"/>
                                          </p:val>
                                        </p:tav>
                                      </p:tavLst>
                                    </p:anim>
                                    <p:anim calcmode="lin" valueType="num">
                                      <p:cBhvr additive="base">
                                        <p:cTn id="8" dur="500" fill="hold"/>
                                        <p:tgtEl>
                                          <p:spTgt spid="1392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 calcmode="lin" valueType="num">
                                      <p:cBhvr additive="base">
                                        <p:cTn id="17"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4" grpId="0"/>
      <p:bldP spid="1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Text Box 2"/>
          <p:cNvSpPr txBox="1">
            <a:spLocks noChangeArrowheads="1"/>
          </p:cNvSpPr>
          <p:nvPr/>
        </p:nvSpPr>
        <p:spPr bwMode="auto">
          <a:xfrm>
            <a:off x="0" y="838200"/>
            <a:ext cx="9144000" cy="3847207"/>
          </a:xfrm>
          <a:prstGeom prst="rect">
            <a:avLst/>
          </a:prstGeom>
          <a:noFill/>
          <a:ln w="9525">
            <a:noFill/>
            <a:miter lim="800000"/>
            <a:headEnd/>
            <a:tailEnd/>
          </a:ln>
          <a:effectLst/>
        </p:spPr>
        <p:txBody>
          <a:bodyPr>
            <a:spAutoFit/>
          </a:bodyPr>
          <a:lstStyle/>
          <a:p>
            <a:pPr>
              <a:spcBef>
                <a:spcPct val="50000"/>
              </a:spcBef>
            </a:pPr>
            <a:r>
              <a:rPr lang="en-US" sz="2000" dirty="0" smtClean="0"/>
              <a:t>If the monopolist is a price setter how does it choose the price</a:t>
            </a:r>
          </a:p>
          <a:p>
            <a:pPr>
              <a:spcBef>
                <a:spcPct val="50000"/>
              </a:spcBef>
            </a:pPr>
            <a:r>
              <a:rPr lang="en-US" sz="2000" dirty="0" smtClean="0"/>
              <a:t>First of all note that choosing price is equivalent to choosing quantity to produce. </a:t>
            </a:r>
          </a:p>
          <a:p>
            <a:pPr>
              <a:spcBef>
                <a:spcPct val="50000"/>
              </a:spcBef>
            </a:pPr>
            <a:endParaRPr lang="it-IT" dirty="0"/>
          </a:p>
          <a:p>
            <a:pPr>
              <a:spcBef>
                <a:spcPct val="50000"/>
              </a:spcBef>
            </a:pPr>
            <a:endParaRPr lang="it-IT" dirty="0"/>
          </a:p>
          <a:p>
            <a:pPr>
              <a:spcBef>
                <a:spcPct val="50000"/>
              </a:spcBef>
            </a:pPr>
            <a:endParaRPr lang="it-IT" dirty="0"/>
          </a:p>
          <a:p>
            <a:pPr>
              <a:spcBef>
                <a:spcPct val="50000"/>
              </a:spcBef>
            </a:pPr>
            <a:endParaRPr lang="it-IT" dirty="0"/>
          </a:p>
          <a:p>
            <a:pPr>
              <a:spcBef>
                <a:spcPct val="50000"/>
              </a:spcBef>
            </a:pPr>
            <a:r>
              <a:rPr lang="it-IT" sz="2000" dirty="0" err="1" smtClean="0"/>
              <a:t>Thus</a:t>
            </a:r>
            <a:r>
              <a:rPr lang="it-IT" sz="2000" dirty="0" smtClean="0"/>
              <a:t>, </a:t>
            </a:r>
            <a:r>
              <a:rPr lang="it-IT" sz="2000" dirty="0" err="1" smtClean="0"/>
              <a:t>let</a:t>
            </a:r>
            <a:r>
              <a:rPr lang="it-IT" sz="2000" dirty="0" smtClean="0"/>
              <a:t>’s take </a:t>
            </a:r>
            <a:r>
              <a:rPr lang="it-IT" sz="2000" dirty="0" err="1" smtClean="0"/>
              <a:t>quantity</a:t>
            </a:r>
            <a:r>
              <a:rPr lang="it-IT" sz="2000" dirty="0" smtClean="0"/>
              <a:t> </a:t>
            </a:r>
            <a:r>
              <a:rPr lang="it-IT" sz="2000" dirty="0" err="1" smtClean="0"/>
              <a:t>as</a:t>
            </a:r>
            <a:r>
              <a:rPr lang="it-IT" sz="2000" dirty="0" smtClean="0"/>
              <a:t> </a:t>
            </a:r>
            <a:r>
              <a:rPr lang="it-IT" sz="2000" dirty="0" err="1" smtClean="0"/>
              <a:t>decision</a:t>
            </a:r>
            <a:r>
              <a:rPr lang="it-IT" sz="2000" dirty="0" smtClean="0"/>
              <a:t> </a:t>
            </a:r>
            <a:r>
              <a:rPr lang="it-IT" sz="2000" dirty="0" err="1" smtClean="0"/>
              <a:t>variable</a:t>
            </a:r>
            <a:r>
              <a:rPr lang="it-IT" sz="2000" dirty="0" smtClean="0"/>
              <a:t>:</a:t>
            </a:r>
          </a:p>
          <a:p>
            <a:pPr>
              <a:spcBef>
                <a:spcPct val="50000"/>
              </a:spcBef>
            </a:pPr>
            <a:endParaRPr lang="it-IT" dirty="0" smtClean="0"/>
          </a:p>
          <a:p>
            <a:pPr>
              <a:spcBef>
                <a:spcPct val="50000"/>
              </a:spcBef>
            </a:pPr>
            <a:r>
              <a:rPr lang="it-IT" dirty="0" smtClean="0"/>
              <a:t>Max  </a:t>
            </a:r>
            <a:r>
              <a:rPr lang="el-GR" dirty="0"/>
              <a:t>π</a:t>
            </a:r>
            <a:r>
              <a:rPr lang="it-IT" dirty="0"/>
              <a:t> = </a:t>
            </a:r>
            <a:r>
              <a:rPr lang="it-IT" dirty="0" smtClean="0"/>
              <a:t>TR(q</a:t>
            </a:r>
            <a:r>
              <a:rPr lang="it-IT" dirty="0"/>
              <a:t>) – </a:t>
            </a:r>
            <a:r>
              <a:rPr lang="it-IT" dirty="0" smtClean="0"/>
              <a:t>TC </a:t>
            </a:r>
            <a:r>
              <a:rPr lang="it-IT" dirty="0"/>
              <a:t>(q), p (q) </a:t>
            </a:r>
            <a:r>
              <a:rPr lang="el-GR" b="1" dirty="0">
                <a:cs typeface="Times New Roman" pitchFamily="18" charset="0"/>
              </a:rPr>
              <a:t>·</a:t>
            </a:r>
            <a:r>
              <a:rPr lang="it-IT" dirty="0"/>
              <a:t> q – </a:t>
            </a:r>
            <a:r>
              <a:rPr lang="it-IT" dirty="0" smtClean="0"/>
              <a:t>TC </a:t>
            </a:r>
            <a:r>
              <a:rPr lang="it-IT" dirty="0"/>
              <a:t>(q</a:t>
            </a:r>
            <a:r>
              <a:rPr lang="it-IT" dirty="0" smtClean="0"/>
              <a:t>)    MR </a:t>
            </a:r>
            <a:r>
              <a:rPr lang="it-IT" dirty="0"/>
              <a:t>= </a:t>
            </a:r>
            <a:r>
              <a:rPr lang="it-IT" dirty="0" smtClean="0"/>
              <a:t>MC</a:t>
            </a:r>
            <a:endParaRPr lang="it-IT" dirty="0"/>
          </a:p>
        </p:txBody>
      </p:sp>
      <p:sp>
        <p:nvSpPr>
          <p:cNvPr id="140291" name="Line 3"/>
          <p:cNvSpPr>
            <a:spLocks noChangeShapeType="1"/>
          </p:cNvSpPr>
          <p:nvPr/>
        </p:nvSpPr>
        <p:spPr bwMode="auto">
          <a:xfrm>
            <a:off x="3505200" y="1752600"/>
            <a:ext cx="0" cy="1295400"/>
          </a:xfrm>
          <a:prstGeom prst="line">
            <a:avLst/>
          </a:prstGeom>
          <a:noFill/>
          <a:ln w="9525">
            <a:solidFill>
              <a:schemeClr val="tx1"/>
            </a:solidFill>
            <a:round/>
            <a:headEnd type="triangle" w="med" len="med"/>
            <a:tailEnd/>
          </a:ln>
          <a:effectLst/>
        </p:spPr>
        <p:txBody>
          <a:bodyPr/>
          <a:lstStyle/>
          <a:p>
            <a:endParaRPr lang="en-US"/>
          </a:p>
        </p:txBody>
      </p:sp>
      <p:sp>
        <p:nvSpPr>
          <p:cNvPr id="140292" name="Line 4"/>
          <p:cNvSpPr>
            <a:spLocks noChangeShapeType="1"/>
          </p:cNvSpPr>
          <p:nvPr/>
        </p:nvSpPr>
        <p:spPr bwMode="auto">
          <a:xfrm>
            <a:off x="3505200" y="3048000"/>
            <a:ext cx="2514600" cy="0"/>
          </a:xfrm>
          <a:prstGeom prst="line">
            <a:avLst/>
          </a:prstGeom>
          <a:noFill/>
          <a:ln w="9525">
            <a:solidFill>
              <a:schemeClr val="tx1"/>
            </a:solidFill>
            <a:round/>
            <a:headEnd/>
            <a:tailEnd type="triangle" w="med" len="med"/>
          </a:ln>
          <a:effectLst/>
        </p:spPr>
        <p:txBody>
          <a:bodyPr/>
          <a:lstStyle/>
          <a:p>
            <a:endParaRPr lang="en-US"/>
          </a:p>
        </p:txBody>
      </p:sp>
      <p:sp>
        <p:nvSpPr>
          <p:cNvPr id="140293" name="Line 5"/>
          <p:cNvSpPr>
            <a:spLocks noChangeShapeType="1"/>
          </p:cNvSpPr>
          <p:nvPr/>
        </p:nvSpPr>
        <p:spPr bwMode="auto">
          <a:xfrm>
            <a:off x="3886200" y="1905000"/>
            <a:ext cx="1143000" cy="914400"/>
          </a:xfrm>
          <a:prstGeom prst="line">
            <a:avLst/>
          </a:prstGeom>
          <a:noFill/>
          <a:ln w="9525">
            <a:solidFill>
              <a:schemeClr val="tx1"/>
            </a:solidFill>
            <a:round/>
            <a:headEnd/>
            <a:tailEnd/>
          </a:ln>
          <a:effectLst/>
        </p:spPr>
        <p:txBody>
          <a:bodyPr/>
          <a:lstStyle/>
          <a:p>
            <a:endParaRPr lang="en-US"/>
          </a:p>
        </p:txBody>
      </p:sp>
      <p:sp>
        <p:nvSpPr>
          <p:cNvPr id="140294" name="Line 6"/>
          <p:cNvSpPr>
            <a:spLocks noChangeShapeType="1"/>
          </p:cNvSpPr>
          <p:nvPr/>
        </p:nvSpPr>
        <p:spPr bwMode="auto">
          <a:xfrm>
            <a:off x="4419600" y="2362200"/>
            <a:ext cx="0" cy="685800"/>
          </a:xfrm>
          <a:prstGeom prst="line">
            <a:avLst/>
          </a:prstGeom>
          <a:noFill/>
          <a:ln w="9525">
            <a:solidFill>
              <a:schemeClr val="tx1"/>
            </a:solidFill>
            <a:prstDash val="sysDot"/>
            <a:round/>
            <a:headEnd/>
            <a:tailEnd/>
          </a:ln>
          <a:effectLst/>
        </p:spPr>
        <p:txBody>
          <a:bodyPr/>
          <a:lstStyle/>
          <a:p>
            <a:endParaRPr lang="en-US"/>
          </a:p>
        </p:txBody>
      </p:sp>
      <p:sp>
        <p:nvSpPr>
          <p:cNvPr id="140295" name="Line 7"/>
          <p:cNvSpPr>
            <a:spLocks noChangeShapeType="1"/>
          </p:cNvSpPr>
          <p:nvPr/>
        </p:nvSpPr>
        <p:spPr bwMode="auto">
          <a:xfrm>
            <a:off x="3505200" y="2362200"/>
            <a:ext cx="914400" cy="0"/>
          </a:xfrm>
          <a:prstGeom prst="line">
            <a:avLst/>
          </a:prstGeom>
          <a:noFill/>
          <a:ln w="9525">
            <a:solidFill>
              <a:schemeClr val="tx1"/>
            </a:solidFill>
            <a:prstDash val="sysDot"/>
            <a:round/>
            <a:headEnd/>
            <a:tailEnd/>
          </a:ln>
          <a:effectLst/>
        </p:spPr>
        <p:txBody>
          <a:bodyPr/>
          <a:lstStyle/>
          <a:p>
            <a:endParaRPr lang="en-US"/>
          </a:p>
        </p:txBody>
      </p:sp>
      <p:sp>
        <p:nvSpPr>
          <p:cNvPr id="140296" name="Text Box 8"/>
          <p:cNvSpPr txBox="1">
            <a:spLocks noChangeArrowheads="1"/>
          </p:cNvSpPr>
          <p:nvPr/>
        </p:nvSpPr>
        <p:spPr bwMode="auto">
          <a:xfrm>
            <a:off x="3200400" y="2133600"/>
            <a:ext cx="1066800" cy="457200"/>
          </a:xfrm>
          <a:prstGeom prst="rect">
            <a:avLst/>
          </a:prstGeom>
          <a:noFill/>
          <a:ln w="9525">
            <a:noFill/>
            <a:miter lim="800000"/>
            <a:headEnd/>
            <a:tailEnd/>
          </a:ln>
          <a:effectLst/>
        </p:spPr>
        <p:txBody>
          <a:bodyPr>
            <a:spAutoFit/>
          </a:bodyPr>
          <a:lstStyle/>
          <a:p>
            <a:pPr>
              <a:spcBef>
                <a:spcPct val="50000"/>
              </a:spcBef>
            </a:pPr>
            <a:r>
              <a:rPr lang="it-IT"/>
              <a:t>P</a:t>
            </a:r>
          </a:p>
        </p:txBody>
      </p:sp>
      <p:sp>
        <p:nvSpPr>
          <p:cNvPr id="140297" name="Text Box 9"/>
          <p:cNvSpPr txBox="1">
            <a:spLocks noChangeArrowheads="1"/>
          </p:cNvSpPr>
          <p:nvPr/>
        </p:nvSpPr>
        <p:spPr bwMode="auto">
          <a:xfrm>
            <a:off x="4267200" y="3124200"/>
            <a:ext cx="1066800" cy="457200"/>
          </a:xfrm>
          <a:prstGeom prst="rect">
            <a:avLst/>
          </a:prstGeom>
          <a:noFill/>
          <a:ln w="9525">
            <a:noFill/>
            <a:miter lim="800000"/>
            <a:headEnd/>
            <a:tailEnd/>
          </a:ln>
          <a:effectLst/>
        </p:spPr>
        <p:txBody>
          <a:bodyPr>
            <a:spAutoFit/>
          </a:bodyPr>
          <a:lstStyle/>
          <a:p>
            <a:pPr>
              <a:spcBef>
                <a:spcPct val="50000"/>
              </a:spcBef>
            </a:pPr>
            <a:r>
              <a:rPr lang="it-IT"/>
              <a:t>Q</a:t>
            </a:r>
          </a:p>
        </p:txBody>
      </p:sp>
      <p:sp>
        <p:nvSpPr>
          <p:cNvPr id="140298" name="Rectangle 10"/>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sp>
        <p:nvSpPr>
          <p:cNvPr id="140299" name="Rectangle 11"/>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en-US"/>
          </a:p>
        </p:txBody>
      </p:sp>
      <p:sp>
        <p:nvSpPr>
          <p:cNvPr id="140300" name="Text Box 12"/>
          <p:cNvSpPr txBox="1">
            <a:spLocks noChangeArrowheads="1"/>
          </p:cNvSpPr>
          <p:nvPr/>
        </p:nvSpPr>
        <p:spPr bwMode="auto">
          <a:xfrm>
            <a:off x="0" y="4800600"/>
            <a:ext cx="8610600" cy="338554"/>
          </a:xfrm>
          <a:prstGeom prst="rect">
            <a:avLst/>
          </a:prstGeom>
          <a:noFill/>
          <a:ln w="9525">
            <a:noFill/>
            <a:miter lim="800000"/>
            <a:headEnd/>
            <a:tailEnd/>
          </a:ln>
          <a:effectLst/>
        </p:spPr>
        <p:txBody>
          <a:bodyPr>
            <a:spAutoFit/>
          </a:bodyPr>
          <a:lstStyle/>
          <a:p>
            <a:pPr>
              <a:spcBef>
                <a:spcPct val="50000"/>
              </a:spcBef>
            </a:pPr>
            <a:r>
              <a:rPr lang="it-IT" dirty="0" smtClean="0"/>
              <a:t>F.O.C.</a:t>
            </a:r>
            <a:r>
              <a:rPr lang="it-IT" dirty="0"/>
              <a:t>		           </a:t>
            </a:r>
            <a:r>
              <a:rPr lang="it-IT" dirty="0" smtClean="0"/>
              <a:t>or </a:t>
            </a:r>
            <a:r>
              <a:rPr lang="it-IT" dirty="0" err="1" smtClean="0"/>
              <a:t>also</a:t>
            </a:r>
            <a:r>
              <a:rPr lang="it-IT" dirty="0" smtClean="0"/>
              <a:t>:</a:t>
            </a:r>
            <a:r>
              <a:rPr lang="it-IT" dirty="0"/>
              <a:t>		</a:t>
            </a:r>
          </a:p>
        </p:txBody>
      </p:sp>
      <p:sp>
        <p:nvSpPr>
          <p:cNvPr id="140301" name="Rectangle 13"/>
          <p:cNvSpPr>
            <a:spLocks noChangeArrowheads="1"/>
          </p:cNvSpPr>
          <p:nvPr/>
        </p:nvSpPr>
        <p:spPr bwMode="auto">
          <a:xfrm>
            <a:off x="0" y="3243263"/>
            <a:ext cx="9144000" cy="0"/>
          </a:xfrm>
          <a:prstGeom prst="rect">
            <a:avLst/>
          </a:prstGeom>
          <a:noFill/>
          <a:ln w="9525">
            <a:noFill/>
            <a:miter lim="800000"/>
            <a:headEnd/>
            <a:tailEnd/>
          </a:ln>
          <a:effectLst/>
        </p:spPr>
        <p:txBody>
          <a:bodyPr wrap="none" anchor="ctr">
            <a:spAutoFit/>
          </a:bodyPr>
          <a:lstStyle/>
          <a:p>
            <a:endParaRPr lang="en-US"/>
          </a:p>
        </p:txBody>
      </p:sp>
      <p:sp>
        <p:nvSpPr>
          <p:cNvPr id="140302" name="Rectangle 14"/>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en-US"/>
          </a:p>
        </p:txBody>
      </p:sp>
      <p:sp>
        <p:nvSpPr>
          <p:cNvPr id="140303" name="Rectangle 15"/>
          <p:cNvSpPr>
            <a:spLocks noChangeArrowheads="1"/>
          </p:cNvSpPr>
          <p:nvPr/>
        </p:nvSpPr>
        <p:spPr bwMode="auto">
          <a:xfrm>
            <a:off x="0" y="322421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40304" name="Object 16"/>
          <p:cNvGraphicFramePr>
            <a:graphicFrameLocks noChangeAspect="1"/>
          </p:cNvGraphicFramePr>
          <p:nvPr/>
        </p:nvGraphicFramePr>
        <p:xfrm>
          <a:off x="838200" y="4724400"/>
          <a:ext cx="1539875" cy="561975"/>
        </p:xfrm>
        <a:graphic>
          <a:graphicData uri="http://schemas.openxmlformats.org/presentationml/2006/ole">
            <mc:AlternateContent xmlns:mc="http://schemas.openxmlformats.org/markup-compatibility/2006">
              <mc:Choice xmlns:v="urn:schemas-microsoft-com:vml" Requires="v">
                <p:oleObj spid="_x0000_s269410" name="Equation" r:id="rId3" imgW="977760" imgH="406080" progId="Equation.3">
                  <p:embed/>
                </p:oleObj>
              </mc:Choice>
              <mc:Fallback>
                <p:oleObj name="Equation" r:id="rId3" imgW="977760" imgH="4060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724400"/>
                        <a:ext cx="1539875" cy="561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0305" name="Rectangle 17"/>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40306" name="Object 18"/>
          <p:cNvGraphicFramePr>
            <a:graphicFrameLocks noChangeAspect="1"/>
          </p:cNvGraphicFramePr>
          <p:nvPr/>
        </p:nvGraphicFramePr>
        <p:xfrm>
          <a:off x="3522663" y="4716463"/>
          <a:ext cx="1830387" cy="617537"/>
        </p:xfrm>
        <a:graphic>
          <a:graphicData uri="http://schemas.openxmlformats.org/presentationml/2006/ole">
            <mc:AlternateContent xmlns:mc="http://schemas.openxmlformats.org/markup-compatibility/2006">
              <mc:Choice xmlns:v="urn:schemas-microsoft-com:vml" Requires="v">
                <p:oleObj spid="_x0000_s269411" name="Equazione" r:id="rId5" imgW="1180800" imgH="457200" progId="Equation.3">
                  <p:embed/>
                </p:oleObj>
              </mc:Choice>
              <mc:Fallback>
                <p:oleObj name="Equazione" r:id="rId5" imgW="1180800" imgH="4572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2663" y="4716463"/>
                        <a:ext cx="1830387" cy="617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0307" name="Text Box 19"/>
          <p:cNvSpPr txBox="1">
            <a:spLocks noChangeArrowheads="1"/>
          </p:cNvSpPr>
          <p:nvPr/>
        </p:nvSpPr>
        <p:spPr bwMode="auto">
          <a:xfrm>
            <a:off x="152400" y="5410200"/>
            <a:ext cx="1447800" cy="584775"/>
          </a:xfrm>
          <a:prstGeom prst="rect">
            <a:avLst/>
          </a:prstGeom>
          <a:noFill/>
          <a:ln w="9525">
            <a:noFill/>
            <a:miter lim="800000"/>
            <a:headEnd/>
            <a:tailEnd/>
          </a:ln>
          <a:effectLst/>
        </p:spPr>
        <p:txBody>
          <a:bodyPr>
            <a:spAutoFit/>
          </a:bodyPr>
          <a:lstStyle/>
          <a:p>
            <a:pPr>
              <a:spcBef>
                <a:spcPct val="50000"/>
              </a:spcBef>
            </a:pPr>
            <a:r>
              <a:rPr lang="it-IT" dirty="0" smtClean="0"/>
              <a:t>Optimum price</a:t>
            </a:r>
            <a:endParaRPr lang="it-IT" dirty="0"/>
          </a:p>
        </p:txBody>
      </p:sp>
      <p:sp>
        <p:nvSpPr>
          <p:cNvPr id="140308" name="Rectangle 20"/>
          <p:cNvSpPr>
            <a:spLocks noChangeArrowheads="1"/>
          </p:cNvSpPr>
          <p:nvPr/>
        </p:nvSpPr>
        <p:spPr bwMode="auto">
          <a:xfrm>
            <a:off x="0" y="318611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140309" name="Object 21"/>
          <p:cNvGraphicFramePr>
            <a:graphicFrameLocks noChangeAspect="1"/>
          </p:cNvGraphicFramePr>
          <p:nvPr/>
        </p:nvGraphicFramePr>
        <p:xfrm>
          <a:off x="1524000" y="5410200"/>
          <a:ext cx="1828800" cy="638175"/>
        </p:xfrm>
        <a:graphic>
          <a:graphicData uri="http://schemas.openxmlformats.org/presentationml/2006/ole">
            <mc:AlternateContent xmlns:mc="http://schemas.openxmlformats.org/markup-compatibility/2006">
              <mc:Choice xmlns:v="urn:schemas-microsoft-com:vml" Requires="v">
                <p:oleObj spid="_x0000_s269412" name="Equation" r:id="rId7" imgW="952087" imgH="482391" progId="Equation.3">
                  <p:embed/>
                </p:oleObj>
              </mc:Choice>
              <mc:Fallback>
                <p:oleObj name="Equation" r:id="rId7" imgW="952087" imgH="482391"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5410200"/>
                        <a:ext cx="182880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Text Box 2"/>
          <p:cNvSpPr txBox="1">
            <a:spLocks noChangeArrowheads="1"/>
          </p:cNvSpPr>
          <p:nvPr/>
        </p:nvSpPr>
        <p:spPr bwMode="auto">
          <a:xfrm>
            <a:off x="838200" y="0"/>
            <a:ext cx="8686800" cy="830997"/>
          </a:xfrm>
          <a:prstGeom prst="rect">
            <a:avLst/>
          </a:prstGeom>
          <a:noFill/>
          <a:ln w="9525">
            <a:noFill/>
            <a:miter lim="800000"/>
            <a:headEnd/>
            <a:tailEnd/>
          </a:ln>
          <a:effectLst/>
        </p:spPr>
        <p:txBody>
          <a:bodyPr>
            <a:spAutoFit/>
          </a:bodyPr>
          <a:lstStyle/>
          <a:p>
            <a:pPr>
              <a:spcBef>
                <a:spcPct val="50000"/>
              </a:spcBef>
            </a:pPr>
            <a:r>
              <a:rPr lang="it-IT" sz="4800" b="1" dirty="0" smtClean="0">
                <a:solidFill>
                  <a:schemeClr val="accent2"/>
                </a:solidFill>
              </a:rPr>
              <a:t>MONOPOLY</a:t>
            </a:r>
            <a:endParaRPr lang="it-IT" sz="4800" b="1" dirty="0">
              <a:solidFill>
                <a:schemeClr val="accent2"/>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2"/>
          <p:cNvSpPr txBox="1">
            <a:spLocks noChangeArrowheads="1"/>
          </p:cNvSpPr>
          <p:nvPr/>
        </p:nvSpPr>
        <p:spPr bwMode="auto">
          <a:xfrm>
            <a:off x="457200" y="0"/>
            <a:ext cx="8229600" cy="579438"/>
          </a:xfrm>
          <a:prstGeom prst="rect">
            <a:avLst/>
          </a:prstGeom>
          <a:noFill/>
          <a:ln w="9525" algn="ctr">
            <a:noFill/>
            <a:miter lim="800000"/>
            <a:headEnd/>
            <a:tailEnd/>
          </a:ln>
          <a:effectLst/>
        </p:spPr>
        <p:txBody>
          <a:bodyPr>
            <a:spAutoFit/>
          </a:bodyPr>
          <a:lstStyle/>
          <a:p>
            <a:pPr algn="ctr">
              <a:spcBef>
                <a:spcPct val="50000"/>
              </a:spcBef>
            </a:pPr>
            <a:r>
              <a:rPr lang="it-IT" sz="3200" b="1" dirty="0" smtClean="0">
                <a:solidFill>
                  <a:srgbClr val="FF0000"/>
                </a:solidFill>
              </a:rPr>
              <a:t>Note</a:t>
            </a:r>
            <a:endParaRPr lang="it-IT" sz="3200" b="1" dirty="0">
              <a:solidFill>
                <a:srgbClr val="FF0000"/>
              </a:solidFill>
            </a:endParaRPr>
          </a:p>
        </p:txBody>
      </p:sp>
      <p:sp>
        <p:nvSpPr>
          <p:cNvPr id="145411" name="Text Box 3"/>
          <p:cNvSpPr txBox="1">
            <a:spLocks noChangeArrowheads="1"/>
          </p:cNvSpPr>
          <p:nvPr/>
        </p:nvSpPr>
        <p:spPr bwMode="auto">
          <a:xfrm>
            <a:off x="228600" y="838200"/>
            <a:ext cx="8686800" cy="400110"/>
          </a:xfrm>
          <a:prstGeom prst="rect">
            <a:avLst/>
          </a:prstGeom>
          <a:noFill/>
          <a:ln w="9525" algn="ctr">
            <a:noFill/>
            <a:miter lim="800000"/>
            <a:headEnd/>
            <a:tailEnd/>
          </a:ln>
          <a:effectLst/>
        </p:spPr>
        <p:txBody>
          <a:bodyPr>
            <a:spAutoFit/>
          </a:bodyPr>
          <a:lstStyle/>
          <a:p>
            <a:pPr>
              <a:spcBef>
                <a:spcPct val="50000"/>
              </a:spcBef>
            </a:pPr>
            <a:r>
              <a:rPr lang="it-IT" sz="2000" dirty="0" err="1" smtClean="0"/>
              <a:t>From</a:t>
            </a:r>
            <a:r>
              <a:rPr lang="it-IT" sz="2000" dirty="0" smtClean="0"/>
              <a:t> the optimum</a:t>
            </a:r>
            <a:endParaRPr lang="it-IT" sz="2000" dirty="0"/>
          </a:p>
        </p:txBody>
      </p:sp>
      <p:graphicFrame>
        <p:nvGraphicFramePr>
          <p:cNvPr id="145412" name="Object 4"/>
          <p:cNvGraphicFramePr>
            <a:graphicFrameLocks noChangeAspect="1"/>
          </p:cNvGraphicFramePr>
          <p:nvPr/>
        </p:nvGraphicFramePr>
        <p:xfrm>
          <a:off x="990600" y="1524000"/>
          <a:ext cx="1828800" cy="638175"/>
        </p:xfrm>
        <a:graphic>
          <a:graphicData uri="http://schemas.openxmlformats.org/presentationml/2006/ole">
            <mc:AlternateContent xmlns:mc="http://schemas.openxmlformats.org/markup-compatibility/2006">
              <mc:Choice xmlns:v="urn:schemas-microsoft-com:vml" Requires="v">
                <p:oleObj spid="_x0000_s270400" name="Equation" r:id="rId3" imgW="952087" imgH="482391" progId="Equation.3">
                  <p:embed/>
                </p:oleObj>
              </mc:Choice>
              <mc:Fallback>
                <p:oleObj name="Equation" r:id="rId3" imgW="952087" imgH="482391"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524000"/>
                        <a:ext cx="1828800" cy="638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13" name="Line 5"/>
          <p:cNvSpPr>
            <a:spLocks noChangeShapeType="1"/>
          </p:cNvSpPr>
          <p:nvPr/>
        </p:nvSpPr>
        <p:spPr bwMode="auto">
          <a:xfrm>
            <a:off x="3048000" y="1752600"/>
            <a:ext cx="16764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145414" name="Rectangle 6"/>
          <p:cNvSpPr>
            <a:spLocks noChangeArrowheads="1"/>
          </p:cNvSpPr>
          <p:nvPr/>
        </p:nvSpPr>
        <p:spPr bwMode="auto">
          <a:xfrm>
            <a:off x="0" y="3219450"/>
            <a:ext cx="9144000" cy="0"/>
          </a:xfrm>
          <a:prstGeom prst="rect">
            <a:avLst/>
          </a:prstGeom>
          <a:noFill/>
          <a:ln w="9525" algn="ctr">
            <a:noFill/>
            <a:miter lim="800000"/>
            <a:headEnd/>
            <a:tailEnd/>
          </a:ln>
          <a:effectLst/>
        </p:spPr>
        <p:txBody>
          <a:bodyPr wrap="none" anchor="ctr">
            <a:spAutoFit/>
          </a:bodyPr>
          <a:lstStyle/>
          <a:p>
            <a:endParaRPr lang="en-US"/>
          </a:p>
        </p:txBody>
      </p:sp>
      <p:graphicFrame>
        <p:nvGraphicFramePr>
          <p:cNvPr id="145415" name="Object 7"/>
          <p:cNvGraphicFramePr>
            <a:graphicFrameLocks noChangeAspect="1"/>
          </p:cNvGraphicFramePr>
          <p:nvPr/>
        </p:nvGraphicFramePr>
        <p:xfrm>
          <a:off x="5334000" y="1295400"/>
          <a:ext cx="1981200" cy="647700"/>
        </p:xfrm>
        <a:graphic>
          <a:graphicData uri="http://schemas.openxmlformats.org/presentationml/2006/ole">
            <mc:AlternateContent xmlns:mc="http://schemas.openxmlformats.org/markup-compatibility/2006">
              <mc:Choice xmlns:v="urn:schemas-microsoft-com:vml" Requires="v">
                <p:oleObj spid="_x0000_s270401" name="Equation" r:id="rId5" imgW="800100" imgH="419100" progId="Equation.3">
                  <p:embed/>
                </p:oleObj>
              </mc:Choice>
              <mc:Fallback>
                <p:oleObj name="Equation" r:id="rId5" imgW="800100" imgH="4191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1295400"/>
                        <a:ext cx="19812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416" name="Line 8"/>
          <p:cNvSpPr>
            <a:spLocks noChangeShapeType="1"/>
          </p:cNvSpPr>
          <p:nvPr/>
        </p:nvSpPr>
        <p:spPr bwMode="auto">
          <a:xfrm>
            <a:off x="5943600" y="1981200"/>
            <a:ext cx="0" cy="1295400"/>
          </a:xfrm>
          <a:prstGeom prst="line">
            <a:avLst/>
          </a:prstGeom>
          <a:noFill/>
          <a:ln w="9525">
            <a:solidFill>
              <a:schemeClr val="tx1"/>
            </a:solidFill>
            <a:round/>
            <a:headEnd/>
            <a:tailEnd type="triangle" w="med" len="med"/>
          </a:ln>
          <a:effectLst/>
        </p:spPr>
        <p:txBody>
          <a:bodyPr wrap="none" anchor="ctr"/>
          <a:lstStyle/>
          <a:p>
            <a:endParaRPr lang="en-US"/>
          </a:p>
        </p:txBody>
      </p:sp>
      <p:sp>
        <p:nvSpPr>
          <p:cNvPr id="145417" name="Text Box 9"/>
          <p:cNvSpPr txBox="1">
            <a:spLocks noChangeArrowheads="1"/>
          </p:cNvSpPr>
          <p:nvPr/>
        </p:nvSpPr>
        <p:spPr bwMode="auto">
          <a:xfrm>
            <a:off x="4191000" y="3352800"/>
            <a:ext cx="4038600" cy="457200"/>
          </a:xfrm>
          <a:prstGeom prst="rect">
            <a:avLst/>
          </a:prstGeom>
          <a:noFill/>
          <a:ln w="9525" algn="ctr">
            <a:noFill/>
            <a:miter lim="800000"/>
            <a:headEnd/>
            <a:tailEnd/>
          </a:ln>
          <a:effectLst/>
        </p:spPr>
        <p:txBody>
          <a:bodyPr>
            <a:spAutoFit/>
          </a:bodyPr>
          <a:lstStyle/>
          <a:p>
            <a:pPr algn="ctr">
              <a:spcBef>
                <a:spcPct val="50000"/>
              </a:spcBef>
            </a:pPr>
            <a:r>
              <a:rPr lang="it-IT" sz="2400" dirty="0"/>
              <a:t>Mark-up</a:t>
            </a:r>
          </a:p>
        </p:txBody>
      </p:sp>
      <p:sp>
        <p:nvSpPr>
          <p:cNvPr id="145418" name="Text Box 10"/>
          <p:cNvSpPr txBox="1">
            <a:spLocks noChangeArrowheads="1"/>
          </p:cNvSpPr>
          <p:nvPr/>
        </p:nvSpPr>
        <p:spPr bwMode="auto">
          <a:xfrm>
            <a:off x="228600" y="4191000"/>
            <a:ext cx="8610600" cy="2246769"/>
          </a:xfrm>
          <a:prstGeom prst="rect">
            <a:avLst/>
          </a:prstGeom>
          <a:noFill/>
          <a:ln w="9525" algn="ctr">
            <a:noFill/>
            <a:miter lim="800000"/>
            <a:headEnd/>
            <a:tailEnd/>
          </a:ln>
          <a:effectLst/>
        </p:spPr>
        <p:txBody>
          <a:bodyPr wrap="square">
            <a:spAutoFit/>
          </a:bodyPr>
          <a:lstStyle/>
          <a:p>
            <a:pPr>
              <a:spcBef>
                <a:spcPct val="50000"/>
              </a:spcBef>
            </a:pPr>
            <a:r>
              <a:rPr lang="en-US" sz="2800" b="1" dirty="0" smtClean="0"/>
              <a:t>The monopolist will settle a higher price as long as it faces an inelastic demand, while the more the demand curve is elastic the more it will fix a price close to MC, and similar to the one that would emerge under perfect competition</a:t>
            </a:r>
            <a:endParaRPr lang="en-US" sz="28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Demand elasticity in monopoly</a:t>
            </a:r>
            <a:endParaRPr lang="en-US" dirty="0"/>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16</a:t>
            </a:fld>
            <a:endParaRPr lang="it-IT"/>
          </a:p>
        </p:txBody>
      </p:sp>
      <p:cxnSp>
        <p:nvCxnSpPr>
          <p:cNvPr id="5" name="Straight Arrow Connector 4"/>
          <p:cNvCxnSpPr/>
          <p:nvPr/>
        </p:nvCxnSpPr>
        <p:spPr>
          <a:xfrm>
            <a:off x="935185" y="4758154"/>
            <a:ext cx="2669801" cy="2268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H="1" flipV="1">
            <a:off x="1196642" y="2344588"/>
            <a:ext cx="22558" cy="2642166"/>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1905000" y="2548354"/>
            <a:ext cx="762000" cy="1981200"/>
          </a:xfrm>
          <a:prstGeom prst="line">
            <a:avLst/>
          </a:prstGeom>
          <a:ln w="5715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901385" y="2286000"/>
            <a:ext cx="317815" cy="338554"/>
          </a:xfrm>
          <a:prstGeom prst="rect">
            <a:avLst/>
          </a:prstGeom>
          <a:noFill/>
        </p:spPr>
        <p:txBody>
          <a:bodyPr wrap="none" rtlCol="0">
            <a:spAutoFit/>
          </a:bodyPr>
          <a:lstStyle/>
          <a:p>
            <a:r>
              <a:rPr lang="en-GB" dirty="0" smtClean="0"/>
              <a:t>P</a:t>
            </a:r>
            <a:endParaRPr lang="en-GB" dirty="0"/>
          </a:p>
        </p:txBody>
      </p:sp>
      <p:sp>
        <p:nvSpPr>
          <p:cNvPr id="10" name="TextBox 9"/>
          <p:cNvSpPr txBox="1"/>
          <p:nvPr/>
        </p:nvSpPr>
        <p:spPr>
          <a:xfrm>
            <a:off x="3260721" y="4766846"/>
            <a:ext cx="344265" cy="338554"/>
          </a:xfrm>
          <a:prstGeom prst="rect">
            <a:avLst/>
          </a:prstGeom>
          <a:noFill/>
        </p:spPr>
        <p:txBody>
          <a:bodyPr wrap="none" rtlCol="0">
            <a:spAutoFit/>
          </a:bodyPr>
          <a:lstStyle/>
          <a:p>
            <a:r>
              <a:rPr lang="en-GB" dirty="0" smtClean="0"/>
              <a:t>Q</a:t>
            </a:r>
            <a:endParaRPr lang="en-GB" dirty="0"/>
          </a:p>
        </p:txBody>
      </p:sp>
      <p:sp>
        <p:nvSpPr>
          <p:cNvPr id="13" name="TextBox 12"/>
          <p:cNvSpPr txBox="1"/>
          <p:nvPr/>
        </p:nvSpPr>
        <p:spPr>
          <a:xfrm>
            <a:off x="1533650" y="2875766"/>
            <a:ext cx="479618" cy="338554"/>
          </a:xfrm>
          <a:prstGeom prst="rect">
            <a:avLst/>
          </a:prstGeom>
          <a:noFill/>
        </p:spPr>
        <p:txBody>
          <a:bodyPr wrap="none" rtlCol="0">
            <a:spAutoFit/>
          </a:bodyPr>
          <a:lstStyle/>
          <a:p>
            <a:r>
              <a:rPr lang="en-GB" dirty="0"/>
              <a:t>A</a:t>
            </a:r>
            <a:r>
              <a:rPr lang="en-GB" dirty="0" smtClean="0"/>
              <a:t>D</a:t>
            </a:r>
            <a:endParaRPr lang="en-GB" dirty="0"/>
          </a:p>
        </p:txBody>
      </p:sp>
      <p:cxnSp>
        <p:nvCxnSpPr>
          <p:cNvPr id="24" name="Straight Arrow Connector 23"/>
          <p:cNvCxnSpPr/>
          <p:nvPr/>
        </p:nvCxnSpPr>
        <p:spPr>
          <a:xfrm>
            <a:off x="4059385" y="4742506"/>
            <a:ext cx="4574801" cy="15648"/>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4343400" y="2319754"/>
            <a:ext cx="23586" cy="266700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4976586" y="3157954"/>
            <a:ext cx="3124200" cy="459214"/>
          </a:xfrm>
          <a:prstGeom prst="line">
            <a:avLst/>
          </a:prstGeom>
          <a:ln w="57150" cmpd="sng">
            <a:solidFill>
              <a:srgbClr val="000000"/>
            </a:solidFill>
          </a:ln>
        </p:spPr>
        <p:style>
          <a:lnRef idx="2">
            <a:schemeClr val="accent1"/>
          </a:lnRef>
          <a:fillRef idx="0">
            <a:schemeClr val="accent1"/>
          </a:fillRef>
          <a:effectRef idx="1">
            <a:schemeClr val="accent1"/>
          </a:effectRef>
          <a:fontRef idx="minor">
            <a:schemeClr val="tx1"/>
          </a:fontRef>
        </p:style>
      </p:cxnSp>
      <p:sp>
        <p:nvSpPr>
          <p:cNvPr id="27" name="TextBox 26"/>
          <p:cNvSpPr txBox="1"/>
          <p:nvPr/>
        </p:nvSpPr>
        <p:spPr>
          <a:xfrm>
            <a:off x="4025585" y="2286000"/>
            <a:ext cx="317815" cy="338554"/>
          </a:xfrm>
          <a:prstGeom prst="rect">
            <a:avLst/>
          </a:prstGeom>
          <a:noFill/>
        </p:spPr>
        <p:txBody>
          <a:bodyPr wrap="none" rtlCol="0">
            <a:spAutoFit/>
          </a:bodyPr>
          <a:lstStyle/>
          <a:p>
            <a:r>
              <a:rPr lang="en-GB" smtClean="0"/>
              <a:t>P</a:t>
            </a:r>
            <a:endParaRPr lang="en-GB"/>
          </a:p>
        </p:txBody>
      </p:sp>
      <p:sp>
        <p:nvSpPr>
          <p:cNvPr id="28" name="TextBox 27"/>
          <p:cNvSpPr txBox="1"/>
          <p:nvPr/>
        </p:nvSpPr>
        <p:spPr>
          <a:xfrm>
            <a:off x="8190135" y="4766846"/>
            <a:ext cx="344265" cy="338554"/>
          </a:xfrm>
          <a:prstGeom prst="rect">
            <a:avLst/>
          </a:prstGeom>
          <a:noFill/>
        </p:spPr>
        <p:txBody>
          <a:bodyPr wrap="none" rtlCol="0">
            <a:spAutoFit/>
          </a:bodyPr>
          <a:lstStyle/>
          <a:p>
            <a:r>
              <a:rPr lang="en-GB" dirty="0" smtClean="0"/>
              <a:t>Q</a:t>
            </a:r>
            <a:endParaRPr lang="en-GB" dirty="0"/>
          </a:p>
        </p:txBody>
      </p:sp>
      <p:sp>
        <p:nvSpPr>
          <p:cNvPr id="29" name="TextBox 28"/>
          <p:cNvSpPr txBox="1"/>
          <p:nvPr/>
        </p:nvSpPr>
        <p:spPr>
          <a:xfrm>
            <a:off x="4776779" y="3234154"/>
            <a:ext cx="479618" cy="338554"/>
          </a:xfrm>
          <a:prstGeom prst="rect">
            <a:avLst/>
          </a:prstGeom>
          <a:noFill/>
        </p:spPr>
        <p:txBody>
          <a:bodyPr wrap="none" rtlCol="0">
            <a:spAutoFit/>
          </a:bodyPr>
          <a:lstStyle/>
          <a:p>
            <a:r>
              <a:rPr lang="en-GB" dirty="0"/>
              <a:t>A</a:t>
            </a:r>
            <a:r>
              <a:rPr lang="en-GB" dirty="0" smtClean="0"/>
              <a:t>D</a:t>
            </a:r>
            <a:endParaRPr lang="en-GB" dirty="0"/>
          </a:p>
        </p:txBody>
      </p:sp>
      <p:sp>
        <p:nvSpPr>
          <p:cNvPr id="41" name="TextBox 40"/>
          <p:cNvSpPr txBox="1"/>
          <p:nvPr/>
        </p:nvSpPr>
        <p:spPr>
          <a:xfrm>
            <a:off x="5963233" y="5105400"/>
            <a:ext cx="1191736" cy="338554"/>
          </a:xfrm>
          <a:prstGeom prst="rect">
            <a:avLst/>
          </a:prstGeom>
          <a:noFill/>
        </p:spPr>
        <p:txBody>
          <a:bodyPr wrap="none" rtlCol="0">
            <a:spAutoFit/>
          </a:bodyPr>
          <a:lstStyle/>
          <a:p>
            <a:r>
              <a:rPr lang="en-US" dirty="0" smtClean="0"/>
              <a:t>Elastic AD</a:t>
            </a:r>
            <a:endParaRPr lang="en-US" dirty="0"/>
          </a:p>
        </p:txBody>
      </p:sp>
      <p:sp>
        <p:nvSpPr>
          <p:cNvPr id="42" name="TextBox 41"/>
          <p:cNvSpPr txBox="1"/>
          <p:nvPr/>
        </p:nvSpPr>
        <p:spPr>
          <a:xfrm>
            <a:off x="1752600" y="5105400"/>
            <a:ext cx="1042658" cy="338554"/>
          </a:xfrm>
          <a:prstGeom prst="rect">
            <a:avLst/>
          </a:prstGeom>
          <a:noFill/>
        </p:spPr>
        <p:txBody>
          <a:bodyPr wrap="none" rtlCol="0">
            <a:spAutoFit/>
          </a:bodyPr>
          <a:lstStyle/>
          <a:p>
            <a:r>
              <a:rPr lang="en-US" dirty="0" smtClean="0"/>
              <a:t>Rigid AD</a:t>
            </a:r>
            <a:endParaRPr lang="en-US" dirty="0"/>
          </a:p>
        </p:txBody>
      </p:sp>
      <p:sp>
        <p:nvSpPr>
          <p:cNvPr id="55" name="TextBox 54"/>
          <p:cNvSpPr txBox="1"/>
          <p:nvPr/>
        </p:nvSpPr>
        <p:spPr>
          <a:xfrm>
            <a:off x="0" y="5410200"/>
            <a:ext cx="9144000" cy="1585049"/>
          </a:xfrm>
          <a:prstGeom prst="rect">
            <a:avLst/>
          </a:prstGeom>
          <a:noFill/>
        </p:spPr>
        <p:txBody>
          <a:bodyPr wrap="square" rtlCol="0">
            <a:spAutoFit/>
          </a:bodyPr>
          <a:lstStyle/>
          <a:p>
            <a:pPr>
              <a:spcBef>
                <a:spcPct val="50000"/>
              </a:spcBef>
            </a:pPr>
            <a:r>
              <a:rPr lang="it-IT" u="sng" dirty="0" smtClean="0">
                <a:solidFill>
                  <a:srgbClr val="FF0000"/>
                </a:solidFill>
              </a:rPr>
              <a:t>- </a:t>
            </a:r>
            <a:r>
              <a:rPr lang="it-IT" sz="2200" u="sng" dirty="0" err="1" smtClean="0">
                <a:solidFill>
                  <a:srgbClr val="FF0000"/>
                </a:solidFill>
              </a:rPr>
              <a:t>We</a:t>
            </a:r>
            <a:r>
              <a:rPr lang="it-IT" sz="2200" u="sng" dirty="0" smtClean="0">
                <a:solidFill>
                  <a:srgbClr val="FF0000"/>
                </a:solidFill>
              </a:rPr>
              <a:t> </a:t>
            </a:r>
            <a:r>
              <a:rPr lang="it-IT" sz="2200" u="sng" dirty="0" err="1" smtClean="0">
                <a:solidFill>
                  <a:srgbClr val="FF0000"/>
                </a:solidFill>
              </a:rPr>
              <a:t>expect</a:t>
            </a:r>
            <a:r>
              <a:rPr lang="it-IT" sz="2200" u="sng" dirty="0" smtClean="0">
                <a:solidFill>
                  <a:srgbClr val="FF0000"/>
                </a:solidFill>
              </a:rPr>
              <a:t> </a:t>
            </a:r>
            <a:r>
              <a:rPr lang="it-IT" sz="2200" u="sng" dirty="0" err="1" smtClean="0">
                <a:solidFill>
                  <a:srgbClr val="FF0000"/>
                </a:solidFill>
              </a:rPr>
              <a:t>that</a:t>
            </a:r>
            <a:r>
              <a:rPr lang="it-IT" sz="2200" u="sng" dirty="0" smtClean="0">
                <a:solidFill>
                  <a:srgbClr val="FF0000"/>
                </a:solidFill>
              </a:rPr>
              <a:t> </a:t>
            </a:r>
            <a:r>
              <a:rPr lang="it-IT" sz="2200" u="sng" dirty="0" err="1" smtClean="0">
                <a:solidFill>
                  <a:srgbClr val="FF0000"/>
                </a:solidFill>
              </a:rPr>
              <a:t>monopoly</a:t>
            </a:r>
            <a:r>
              <a:rPr lang="it-IT" sz="2200" u="sng" dirty="0" smtClean="0">
                <a:solidFill>
                  <a:srgbClr val="FF0000"/>
                </a:solidFill>
              </a:rPr>
              <a:t> price </a:t>
            </a:r>
            <a:r>
              <a:rPr lang="it-IT" sz="2200" u="sng" dirty="0" err="1" smtClean="0">
                <a:solidFill>
                  <a:srgbClr val="FF0000"/>
                </a:solidFill>
              </a:rPr>
              <a:t>will</a:t>
            </a:r>
            <a:r>
              <a:rPr lang="it-IT" sz="2200" u="sng" dirty="0" smtClean="0">
                <a:solidFill>
                  <a:srgbClr val="FF0000"/>
                </a:solidFill>
              </a:rPr>
              <a:t>  </a:t>
            </a:r>
            <a:r>
              <a:rPr lang="it-IT" sz="2200" u="sng" dirty="0" err="1" smtClean="0">
                <a:solidFill>
                  <a:srgbClr val="FF0000"/>
                </a:solidFill>
              </a:rPr>
              <a:t>be</a:t>
            </a:r>
            <a:r>
              <a:rPr lang="it-IT" sz="2200" u="sng" dirty="0" smtClean="0">
                <a:solidFill>
                  <a:srgbClr val="FF0000"/>
                </a:solidFill>
              </a:rPr>
              <a:t> </a:t>
            </a:r>
            <a:r>
              <a:rPr lang="it-IT" sz="2200" u="sng" dirty="0" err="1" smtClean="0">
                <a:solidFill>
                  <a:srgbClr val="FF0000"/>
                </a:solidFill>
              </a:rPr>
              <a:t>higher</a:t>
            </a:r>
            <a:r>
              <a:rPr lang="it-IT" sz="2200" u="sng" dirty="0" smtClean="0">
                <a:solidFill>
                  <a:srgbClr val="FF0000"/>
                </a:solidFill>
              </a:rPr>
              <a:t> in a) </a:t>
            </a:r>
            <a:r>
              <a:rPr lang="it-IT" sz="2200" u="sng" dirty="0" err="1" smtClean="0">
                <a:solidFill>
                  <a:srgbClr val="FF0000"/>
                </a:solidFill>
              </a:rPr>
              <a:t>than</a:t>
            </a:r>
            <a:r>
              <a:rPr lang="it-IT" sz="2200" u="sng" dirty="0" smtClean="0">
                <a:solidFill>
                  <a:srgbClr val="FF0000"/>
                </a:solidFill>
              </a:rPr>
              <a:t> in b)</a:t>
            </a:r>
          </a:p>
          <a:p>
            <a:pPr>
              <a:spcBef>
                <a:spcPct val="50000"/>
              </a:spcBef>
            </a:pPr>
            <a:r>
              <a:rPr lang="en-US" sz="1800" b="0" dirty="0" smtClean="0"/>
              <a:t>- [Note that in perfect competition the (perceived) AD is horizontal and elasticity tends to infinity (P= MC)]</a:t>
            </a:r>
          </a:p>
          <a:p>
            <a:pPr>
              <a:spcBef>
                <a:spcPct val="50000"/>
              </a:spcBef>
            </a:pPr>
            <a:r>
              <a:rPr lang="it-IT" sz="2000" dirty="0" smtClean="0"/>
              <a:t> </a:t>
            </a:r>
            <a:endParaRPr lang="it-IT" sz="2000" dirty="0"/>
          </a:p>
        </p:txBody>
      </p:sp>
      <p:sp>
        <p:nvSpPr>
          <p:cNvPr id="31" name="Rettangolo 30"/>
          <p:cNvSpPr/>
          <p:nvPr/>
        </p:nvSpPr>
        <p:spPr>
          <a:xfrm>
            <a:off x="0" y="1066800"/>
            <a:ext cx="9144000" cy="523220"/>
          </a:xfrm>
          <a:prstGeom prst="rect">
            <a:avLst/>
          </a:prstGeom>
        </p:spPr>
        <p:txBody>
          <a:bodyPr wrap="square">
            <a:spAutoFit/>
          </a:bodyPr>
          <a:lstStyle/>
          <a:p>
            <a:pPr>
              <a:spcBef>
                <a:spcPct val="50000"/>
              </a:spcBef>
            </a:pPr>
            <a:r>
              <a:rPr lang="it-IT" sz="2800" dirty="0" smtClean="0"/>
              <a:t>     A) P = 50 -0,8Q		B) P = 25 – 0,2Q</a:t>
            </a:r>
            <a:endParaRPr lang="it-IT" sz="2800" dirty="0"/>
          </a:p>
        </p:txBody>
      </p:sp>
    </p:spTree>
    <p:extLst>
      <p:ext uri="{BB962C8B-B14F-4D97-AF65-F5344CB8AC3E}">
        <p14:creationId xmlns:p14="http://schemas.microsoft.com/office/powerpoint/2010/main" val="875372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152400" y="914400"/>
            <a:ext cx="8991600" cy="1892826"/>
          </a:xfrm>
          <a:prstGeom prst="rect">
            <a:avLst/>
          </a:prstGeom>
          <a:noFill/>
          <a:ln w="9525">
            <a:noFill/>
            <a:miter lim="800000"/>
            <a:headEnd/>
            <a:tailEnd/>
          </a:ln>
          <a:effectLst/>
        </p:spPr>
        <p:txBody>
          <a:bodyPr>
            <a:spAutoFit/>
          </a:bodyPr>
          <a:lstStyle/>
          <a:p>
            <a:pPr>
              <a:spcBef>
                <a:spcPct val="50000"/>
              </a:spcBef>
            </a:pPr>
            <a:r>
              <a:rPr lang="en-US" sz="1800" b="1" dirty="0" smtClean="0">
                <a:latin typeface="Arial" charset="0"/>
              </a:rPr>
              <a:t>The analysis on pure monopoly we conducted so far can also be applied to the market </a:t>
            </a:r>
            <a:r>
              <a:rPr lang="en-US" sz="1800" dirty="0" smtClean="0"/>
              <a:t>context in which there’s only one very large firm and a </a:t>
            </a:r>
            <a:r>
              <a:rPr lang="en-US" sz="1800" b="1" dirty="0" smtClean="0">
                <a:latin typeface="Arial" charset="0"/>
              </a:rPr>
              <a:t>set of very small firms with a limited production capacity. </a:t>
            </a:r>
          </a:p>
          <a:p>
            <a:pPr>
              <a:spcBef>
                <a:spcPct val="50000"/>
              </a:spcBef>
            </a:pPr>
            <a:r>
              <a:rPr lang="en-US" sz="1800" b="1" dirty="0" smtClean="0">
                <a:latin typeface="Arial" charset="0"/>
              </a:rPr>
              <a:t>If K is the total production capacity of the set of small firms</a:t>
            </a:r>
            <a:r>
              <a:rPr lang="en-US" sz="1800" dirty="0" smtClean="0"/>
              <a:t>, </a:t>
            </a:r>
            <a:r>
              <a:rPr lang="en-US" sz="1800" b="1" dirty="0" smtClean="0">
                <a:latin typeface="Arial" charset="0"/>
              </a:rPr>
              <a:t>these latter typically fix a price only marginally inferior to the one fixed by the large firm and produce a quantity such as their capacity is saturated: </a:t>
            </a:r>
            <a:endParaRPr lang="en-US" sz="1800" b="1" dirty="0">
              <a:latin typeface="Arial" charset="0"/>
            </a:endParaRPr>
          </a:p>
        </p:txBody>
      </p:sp>
      <p:sp>
        <p:nvSpPr>
          <p:cNvPr id="147459" name="Line 3"/>
          <p:cNvSpPr>
            <a:spLocks noChangeShapeType="1"/>
          </p:cNvSpPr>
          <p:nvPr/>
        </p:nvSpPr>
        <p:spPr bwMode="auto">
          <a:xfrm>
            <a:off x="1295400" y="2819400"/>
            <a:ext cx="0" cy="3352800"/>
          </a:xfrm>
          <a:prstGeom prst="line">
            <a:avLst/>
          </a:prstGeom>
          <a:noFill/>
          <a:ln w="9525">
            <a:solidFill>
              <a:schemeClr val="tx1"/>
            </a:solidFill>
            <a:round/>
            <a:headEnd type="triangle" w="med" len="med"/>
            <a:tailEnd/>
          </a:ln>
          <a:effectLst/>
        </p:spPr>
        <p:txBody>
          <a:bodyPr/>
          <a:lstStyle/>
          <a:p>
            <a:endParaRPr lang="en-US"/>
          </a:p>
        </p:txBody>
      </p:sp>
      <p:sp>
        <p:nvSpPr>
          <p:cNvPr id="147460" name="Line 4"/>
          <p:cNvSpPr>
            <a:spLocks noChangeShapeType="1"/>
          </p:cNvSpPr>
          <p:nvPr/>
        </p:nvSpPr>
        <p:spPr bwMode="auto">
          <a:xfrm>
            <a:off x="1295400" y="6172200"/>
            <a:ext cx="5715000" cy="0"/>
          </a:xfrm>
          <a:prstGeom prst="line">
            <a:avLst/>
          </a:prstGeom>
          <a:noFill/>
          <a:ln w="9525">
            <a:solidFill>
              <a:schemeClr val="tx1"/>
            </a:solidFill>
            <a:round/>
            <a:headEnd/>
            <a:tailEnd type="triangle" w="med" len="med"/>
          </a:ln>
          <a:effectLst/>
        </p:spPr>
        <p:txBody>
          <a:bodyPr/>
          <a:lstStyle/>
          <a:p>
            <a:endParaRPr lang="en-US"/>
          </a:p>
        </p:txBody>
      </p:sp>
      <p:sp>
        <p:nvSpPr>
          <p:cNvPr id="147461" name="Line 5"/>
          <p:cNvSpPr>
            <a:spLocks noChangeShapeType="1"/>
          </p:cNvSpPr>
          <p:nvPr/>
        </p:nvSpPr>
        <p:spPr bwMode="auto">
          <a:xfrm>
            <a:off x="1295400" y="3048000"/>
            <a:ext cx="4191000" cy="3124200"/>
          </a:xfrm>
          <a:prstGeom prst="line">
            <a:avLst/>
          </a:prstGeom>
          <a:noFill/>
          <a:ln w="9525">
            <a:solidFill>
              <a:schemeClr val="tx1"/>
            </a:solidFill>
            <a:round/>
            <a:headEnd/>
            <a:tailEnd/>
          </a:ln>
          <a:effectLst/>
        </p:spPr>
        <p:txBody>
          <a:bodyPr/>
          <a:lstStyle/>
          <a:p>
            <a:endParaRPr lang="en-US"/>
          </a:p>
        </p:txBody>
      </p:sp>
      <p:sp>
        <p:nvSpPr>
          <p:cNvPr id="147462" name="Text Box 6"/>
          <p:cNvSpPr txBox="1">
            <a:spLocks noChangeArrowheads="1"/>
          </p:cNvSpPr>
          <p:nvPr/>
        </p:nvSpPr>
        <p:spPr bwMode="auto">
          <a:xfrm>
            <a:off x="1676400" y="3048000"/>
            <a:ext cx="838200" cy="396875"/>
          </a:xfrm>
          <a:prstGeom prst="rect">
            <a:avLst/>
          </a:prstGeom>
          <a:noFill/>
          <a:ln w="9525">
            <a:noFill/>
            <a:miter lim="800000"/>
            <a:headEnd/>
            <a:tailEnd/>
          </a:ln>
          <a:effectLst/>
        </p:spPr>
        <p:txBody>
          <a:bodyPr>
            <a:spAutoFit/>
          </a:bodyPr>
          <a:lstStyle/>
          <a:p>
            <a:pPr>
              <a:spcBef>
                <a:spcPct val="50000"/>
              </a:spcBef>
            </a:pPr>
            <a:r>
              <a:rPr lang="it-IT" sz="2000" b="1" dirty="0" smtClean="0"/>
              <a:t>AD</a:t>
            </a:r>
            <a:endParaRPr lang="it-IT" sz="2000" b="1" dirty="0"/>
          </a:p>
        </p:txBody>
      </p:sp>
      <p:sp>
        <p:nvSpPr>
          <p:cNvPr id="147463" name="Line 7"/>
          <p:cNvSpPr>
            <a:spLocks noChangeShapeType="1"/>
          </p:cNvSpPr>
          <p:nvPr/>
        </p:nvSpPr>
        <p:spPr bwMode="auto">
          <a:xfrm>
            <a:off x="1295400" y="3657600"/>
            <a:ext cx="3276600" cy="2514600"/>
          </a:xfrm>
          <a:prstGeom prst="line">
            <a:avLst/>
          </a:prstGeom>
          <a:noFill/>
          <a:ln w="9525">
            <a:solidFill>
              <a:schemeClr val="tx1"/>
            </a:solidFill>
            <a:round/>
            <a:headEnd/>
            <a:tailEnd/>
          </a:ln>
          <a:effectLst/>
        </p:spPr>
        <p:txBody>
          <a:bodyPr/>
          <a:lstStyle/>
          <a:p>
            <a:endParaRPr lang="en-US"/>
          </a:p>
        </p:txBody>
      </p:sp>
      <p:sp>
        <p:nvSpPr>
          <p:cNvPr id="147464" name="Text Box 8"/>
          <p:cNvSpPr txBox="1">
            <a:spLocks noChangeArrowheads="1"/>
          </p:cNvSpPr>
          <p:nvPr/>
        </p:nvSpPr>
        <p:spPr bwMode="auto">
          <a:xfrm>
            <a:off x="1736437" y="3708256"/>
            <a:ext cx="609600" cy="396875"/>
          </a:xfrm>
          <a:prstGeom prst="rect">
            <a:avLst/>
          </a:prstGeom>
          <a:noFill/>
          <a:ln w="9525">
            <a:noFill/>
            <a:miter lim="800000"/>
            <a:headEnd/>
            <a:tailEnd/>
          </a:ln>
          <a:effectLst/>
        </p:spPr>
        <p:txBody>
          <a:bodyPr>
            <a:spAutoFit/>
          </a:bodyPr>
          <a:lstStyle/>
          <a:p>
            <a:pPr>
              <a:spcBef>
                <a:spcPct val="50000"/>
              </a:spcBef>
            </a:pPr>
            <a:r>
              <a:rPr lang="it-IT" sz="2000" b="1" dirty="0" smtClean="0"/>
              <a:t>Dr</a:t>
            </a:r>
            <a:endParaRPr lang="it-IT" sz="2000" b="1" dirty="0"/>
          </a:p>
        </p:txBody>
      </p:sp>
      <p:sp>
        <p:nvSpPr>
          <p:cNvPr id="147465" name="Text Box 9"/>
          <p:cNvSpPr txBox="1">
            <a:spLocks noChangeArrowheads="1"/>
          </p:cNvSpPr>
          <p:nvPr/>
        </p:nvSpPr>
        <p:spPr bwMode="auto">
          <a:xfrm>
            <a:off x="4648200" y="6324600"/>
            <a:ext cx="914400" cy="396875"/>
          </a:xfrm>
          <a:prstGeom prst="rect">
            <a:avLst/>
          </a:prstGeom>
          <a:noFill/>
          <a:ln w="9525">
            <a:noFill/>
            <a:miter lim="800000"/>
            <a:headEnd/>
            <a:tailEnd/>
          </a:ln>
          <a:effectLst/>
        </p:spPr>
        <p:txBody>
          <a:bodyPr>
            <a:spAutoFit/>
          </a:bodyPr>
          <a:lstStyle/>
          <a:p>
            <a:pPr algn="ctr">
              <a:spcBef>
                <a:spcPct val="50000"/>
              </a:spcBef>
            </a:pPr>
            <a:r>
              <a:rPr lang="it-IT" sz="2000" b="1"/>
              <a:t>K</a:t>
            </a:r>
          </a:p>
        </p:txBody>
      </p:sp>
      <p:sp>
        <p:nvSpPr>
          <p:cNvPr id="147466" name="Line 10"/>
          <p:cNvSpPr>
            <a:spLocks noChangeShapeType="1"/>
          </p:cNvSpPr>
          <p:nvPr/>
        </p:nvSpPr>
        <p:spPr bwMode="auto">
          <a:xfrm>
            <a:off x="4648200" y="6248400"/>
            <a:ext cx="762000" cy="0"/>
          </a:xfrm>
          <a:prstGeom prst="line">
            <a:avLst/>
          </a:prstGeom>
          <a:noFill/>
          <a:ln w="9525">
            <a:solidFill>
              <a:schemeClr val="tx1"/>
            </a:solidFill>
            <a:round/>
            <a:headEnd type="triangle" w="med" len="med"/>
            <a:tailEnd type="triangle" w="med" len="med"/>
          </a:ln>
          <a:effectLst/>
        </p:spPr>
        <p:txBody>
          <a:bodyPr/>
          <a:lstStyle/>
          <a:p>
            <a:endParaRPr lang="en-US"/>
          </a:p>
        </p:txBody>
      </p:sp>
      <p:sp>
        <p:nvSpPr>
          <p:cNvPr id="11" name="Text Box 23"/>
          <p:cNvSpPr txBox="1">
            <a:spLocks noChangeArrowheads="1"/>
          </p:cNvSpPr>
          <p:nvPr/>
        </p:nvSpPr>
        <p:spPr bwMode="auto">
          <a:xfrm>
            <a:off x="228600" y="0"/>
            <a:ext cx="8458200" cy="579438"/>
          </a:xfrm>
          <a:prstGeom prst="rect">
            <a:avLst/>
          </a:prstGeom>
          <a:noFill/>
          <a:ln w="9525" algn="ctr">
            <a:noFill/>
            <a:miter lim="800000"/>
            <a:headEnd/>
            <a:tailEnd/>
          </a:ln>
          <a:effectLst/>
        </p:spPr>
        <p:txBody>
          <a:bodyPr>
            <a:spAutoFit/>
          </a:bodyPr>
          <a:lstStyle/>
          <a:p>
            <a:pPr algn="ctr">
              <a:spcBef>
                <a:spcPct val="50000"/>
              </a:spcBef>
            </a:pPr>
            <a:r>
              <a:rPr lang="it-IT" sz="3200" dirty="0" smtClean="0">
                <a:solidFill>
                  <a:srgbClr val="FF0000"/>
                </a:solidFill>
              </a:rPr>
              <a:t>Note1: </a:t>
            </a:r>
            <a:r>
              <a:rPr lang="it-IT" sz="3200" dirty="0" err="1" smtClean="0">
                <a:solidFill>
                  <a:srgbClr val="FF0000"/>
                </a:solidFill>
              </a:rPr>
              <a:t>Dominant</a:t>
            </a:r>
            <a:r>
              <a:rPr lang="it-IT" sz="3200" dirty="0" smtClean="0">
                <a:solidFill>
                  <a:srgbClr val="FF0000"/>
                </a:solidFill>
              </a:rPr>
              <a:t> </a:t>
            </a:r>
            <a:r>
              <a:rPr lang="it-IT" sz="3200" dirty="0" err="1" smtClean="0">
                <a:solidFill>
                  <a:srgbClr val="FF0000"/>
                </a:solidFill>
              </a:rPr>
              <a:t>Firm</a:t>
            </a:r>
            <a:endParaRPr lang="it-IT" sz="3200" b="1" dirty="0">
              <a:solidFill>
                <a:srgbClr val="FF0000"/>
              </a:solidFill>
            </a:endParaRPr>
          </a:p>
        </p:txBody>
      </p:sp>
      <p:pic>
        <p:nvPicPr>
          <p:cNvPr id="2" name="Immagin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3352800"/>
            <a:ext cx="3666261" cy="206375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Text Box 2"/>
          <p:cNvSpPr txBox="1">
            <a:spLocks noChangeArrowheads="1"/>
          </p:cNvSpPr>
          <p:nvPr/>
        </p:nvSpPr>
        <p:spPr bwMode="auto">
          <a:xfrm>
            <a:off x="152400" y="5458825"/>
            <a:ext cx="8991600" cy="461665"/>
          </a:xfrm>
          <a:prstGeom prst="rect">
            <a:avLst/>
          </a:prstGeom>
          <a:solidFill>
            <a:srgbClr val="FFFF00"/>
          </a:solidFill>
          <a:ln w="9525">
            <a:noFill/>
            <a:miter lim="800000"/>
            <a:headEnd/>
            <a:tailEnd/>
          </a:ln>
          <a:effectLst/>
        </p:spPr>
        <p:txBody>
          <a:bodyPr>
            <a:spAutoFit/>
          </a:bodyPr>
          <a:lstStyle/>
          <a:p>
            <a:pPr>
              <a:spcBef>
                <a:spcPct val="50000"/>
              </a:spcBef>
            </a:pPr>
            <a:r>
              <a:rPr lang="en-US" sz="2400" b="1" u="sng" dirty="0" smtClean="0">
                <a:latin typeface="Arial" charset="0"/>
              </a:rPr>
              <a:t>This is known as the “double marginalization” problem </a:t>
            </a:r>
            <a:endParaRPr lang="en-US" sz="2400" b="1" u="sng" dirty="0">
              <a:latin typeface="Arial" charset="0"/>
            </a:endParaRPr>
          </a:p>
        </p:txBody>
      </p:sp>
      <p:sp>
        <p:nvSpPr>
          <p:cNvPr id="11" name="Text Box 23"/>
          <p:cNvSpPr txBox="1">
            <a:spLocks noChangeArrowheads="1"/>
          </p:cNvSpPr>
          <p:nvPr/>
        </p:nvSpPr>
        <p:spPr bwMode="auto">
          <a:xfrm>
            <a:off x="228600" y="0"/>
            <a:ext cx="8458200" cy="579438"/>
          </a:xfrm>
          <a:prstGeom prst="rect">
            <a:avLst/>
          </a:prstGeom>
          <a:noFill/>
          <a:ln w="9525" algn="ctr">
            <a:noFill/>
            <a:miter lim="800000"/>
            <a:headEnd/>
            <a:tailEnd/>
          </a:ln>
          <a:effectLst/>
        </p:spPr>
        <p:txBody>
          <a:bodyPr>
            <a:spAutoFit/>
          </a:bodyPr>
          <a:lstStyle/>
          <a:p>
            <a:pPr algn="ctr">
              <a:spcBef>
                <a:spcPct val="50000"/>
              </a:spcBef>
            </a:pPr>
            <a:r>
              <a:rPr lang="it-IT" sz="3200" dirty="0" smtClean="0">
                <a:solidFill>
                  <a:srgbClr val="FF0000"/>
                </a:solidFill>
              </a:rPr>
              <a:t>Note2: 1 </a:t>
            </a:r>
            <a:r>
              <a:rPr lang="it-IT" sz="3200" dirty="0" err="1" smtClean="0">
                <a:solidFill>
                  <a:srgbClr val="FF0000"/>
                </a:solidFill>
              </a:rPr>
              <a:t>monopoly</a:t>
            </a:r>
            <a:r>
              <a:rPr lang="it-IT" sz="3200" dirty="0" smtClean="0">
                <a:solidFill>
                  <a:srgbClr val="FF0000"/>
                </a:solidFill>
              </a:rPr>
              <a:t> </a:t>
            </a:r>
            <a:r>
              <a:rPr lang="it-IT" sz="3200" dirty="0" err="1" smtClean="0">
                <a:solidFill>
                  <a:srgbClr val="FF0000"/>
                </a:solidFill>
              </a:rPr>
              <a:t>is</a:t>
            </a:r>
            <a:r>
              <a:rPr lang="it-IT" sz="3200" dirty="0" smtClean="0">
                <a:solidFill>
                  <a:srgbClr val="FF0000"/>
                </a:solidFill>
              </a:rPr>
              <a:t> </a:t>
            </a:r>
            <a:r>
              <a:rPr lang="it-IT" sz="3200" dirty="0" err="1" smtClean="0">
                <a:solidFill>
                  <a:srgbClr val="FF0000"/>
                </a:solidFill>
              </a:rPr>
              <a:t>better</a:t>
            </a:r>
            <a:r>
              <a:rPr lang="it-IT" sz="3200" dirty="0" smtClean="0">
                <a:solidFill>
                  <a:srgbClr val="FF0000"/>
                </a:solidFill>
              </a:rPr>
              <a:t> </a:t>
            </a:r>
            <a:r>
              <a:rPr lang="it-IT" sz="3200" dirty="0" err="1" smtClean="0">
                <a:solidFill>
                  <a:srgbClr val="FF0000"/>
                </a:solidFill>
              </a:rPr>
              <a:t>than</a:t>
            </a:r>
            <a:r>
              <a:rPr lang="it-IT" sz="3200" dirty="0" smtClean="0">
                <a:solidFill>
                  <a:srgbClr val="FF0000"/>
                </a:solidFill>
              </a:rPr>
              <a:t> 2</a:t>
            </a:r>
            <a:endParaRPr lang="it-IT" sz="3200" b="1" dirty="0">
              <a:solidFill>
                <a:srgbClr val="FF0000"/>
              </a:solidFill>
            </a:endParaRPr>
          </a:p>
        </p:txBody>
      </p:sp>
      <p:sp>
        <p:nvSpPr>
          <p:cNvPr id="6" name="Rettangolo 5"/>
          <p:cNvSpPr/>
          <p:nvPr/>
        </p:nvSpPr>
        <p:spPr bwMode="auto">
          <a:xfrm>
            <a:off x="457200" y="1828800"/>
            <a:ext cx="1524000" cy="914400"/>
          </a:xfrm>
          <a:prstGeom prst="rect">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
        <p:nvSpPr>
          <p:cNvPr id="7" name="Rettangolo 6"/>
          <p:cNvSpPr/>
          <p:nvPr/>
        </p:nvSpPr>
        <p:spPr bwMode="auto">
          <a:xfrm>
            <a:off x="2362200" y="1828800"/>
            <a:ext cx="1524000" cy="914400"/>
          </a:xfrm>
          <a:prstGeom prst="rect">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
        <p:nvSpPr>
          <p:cNvPr id="8" name="Parentesi graffa aperta 7"/>
          <p:cNvSpPr/>
          <p:nvPr/>
        </p:nvSpPr>
        <p:spPr bwMode="auto">
          <a:xfrm rot="16200000">
            <a:off x="1828800" y="914400"/>
            <a:ext cx="533400" cy="4191000"/>
          </a:xfrm>
          <a:prstGeom prst="leftBrace">
            <a:avLst>
              <a:gd name="adj1" fmla="val 8333"/>
              <a:gd name="adj2" fmla="val 50000"/>
            </a:avLst>
          </a:prstGeom>
          <a:noFill/>
          <a:ln w="9525" cap="flat" cmpd="sng" algn="ctr">
            <a:solidFill>
              <a:schemeClr val="accent1">
                <a:lumMod val="60000"/>
                <a:lumOff val="40000"/>
              </a:schemeClr>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
        <p:nvSpPr>
          <p:cNvPr id="9" name="CasellaDiTesto 8"/>
          <p:cNvSpPr txBox="1"/>
          <p:nvPr/>
        </p:nvSpPr>
        <p:spPr>
          <a:xfrm>
            <a:off x="457200" y="3352800"/>
            <a:ext cx="4038600" cy="338554"/>
          </a:xfrm>
          <a:prstGeom prst="rect">
            <a:avLst/>
          </a:prstGeom>
          <a:noFill/>
        </p:spPr>
        <p:txBody>
          <a:bodyPr wrap="square" rtlCol="0">
            <a:spAutoFit/>
          </a:bodyPr>
          <a:lstStyle/>
          <a:p>
            <a:r>
              <a:rPr lang="en-US" dirty="0" smtClean="0"/>
              <a:t>2 monopolies (wholesaler and retailer)</a:t>
            </a:r>
            <a:endParaRPr lang="en-US" dirty="0"/>
          </a:p>
        </p:txBody>
      </p:sp>
      <p:sp>
        <p:nvSpPr>
          <p:cNvPr id="10" name="Rettangolo 9"/>
          <p:cNvSpPr/>
          <p:nvPr/>
        </p:nvSpPr>
        <p:spPr bwMode="auto">
          <a:xfrm>
            <a:off x="5562600" y="1828800"/>
            <a:ext cx="2971800" cy="914400"/>
          </a:xfrm>
          <a:prstGeom prst="rect">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
        <p:nvSpPr>
          <p:cNvPr id="12" name="CasellaDiTesto 11"/>
          <p:cNvSpPr txBox="1"/>
          <p:nvPr/>
        </p:nvSpPr>
        <p:spPr>
          <a:xfrm>
            <a:off x="5257800" y="3276600"/>
            <a:ext cx="4038600" cy="584775"/>
          </a:xfrm>
          <a:prstGeom prst="rect">
            <a:avLst/>
          </a:prstGeom>
          <a:noFill/>
        </p:spPr>
        <p:txBody>
          <a:bodyPr wrap="square" rtlCol="0">
            <a:spAutoFit/>
          </a:bodyPr>
          <a:lstStyle/>
          <a:p>
            <a:r>
              <a:rPr lang="en-US" dirty="0" smtClean="0"/>
              <a:t>1 single monopoly active in both markets</a:t>
            </a:r>
            <a:endParaRPr lang="en-US" dirty="0"/>
          </a:p>
        </p:txBody>
      </p:sp>
      <p:sp>
        <p:nvSpPr>
          <p:cNvPr id="13" name="CasellaDiTesto 12"/>
          <p:cNvSpPr txBox="1"/>
          <p:nvPr/>
        </p:nvSpPr>
        <p:spPr>
          <a:xfrm>
            <a:off x="4648200" y="1981200"/>
            <a:ext cx="685800" cy="461665"/>
          </a:xfrm>
          <a:prstGeom prst="rect">
            <a:avLst/>
          </a:prstGeom>
          <a:noFill/>
        </p:spPr>
        <p:txBody>
          <a:bodyPr wrap="square" rtlCol="0">
            <a:spAutoFit/>
          </a:bodyPr>
          <a:lstStyle/>
          <a:p>
            <a:r>
              <a:rPr lang="en-US" sz="2400" dirty="0" smtClean="0">
                <a:latin typeface="Times New Roman"/>
                <a:cs typeface="Times New Roman"/>
              </a:rPr>
              <a:t>&lt;</a:t>
            </a:r>
            <a:endParaRPr lang="en-US" sz="2400" dirty="0"/>
          </a:p>
        </p:txBody>
      </p:sp>
      <p:cxnSp>
        <p:nvCxnSpPr>
          <p:cNvPr id="15" name="Connettore 2 14"/>
          <p:cNvCxnSpPr/>
          <p:nvPr/>
        </p:nvCxnSpPr>
        <p:spPr bwMode="auto">
          <a:xfrm>
            <a:off x="2104736" y="3691354"/>
            <a:ext cx="0" cy="685800"/>
          </a:xfrm>
          <a:prstGeom prst="straightConnector1">
            <a:avLst/>
          </a:prstGeom>
          <a:noFill/>
          <a:ln w="9525" cap="flat" cmpd="sng" algn="ctr">
            <a:solidFill>
              <a:schemeClr val="accent1">
                <a:lumMod val="60000"/>
                <a:lumOff val="40000"/>
              </a:schemeClr>
            </a:solidFill>
            <a:prstDash val="solid"/>
            <a:round/>
            <a:headEnd type="none" w="med" len="med"/>
            <a:tailEnd type="arrow"/>
          </a:ln>
          <a:effectLst/>
        </p:spPr>
      </p:cxnSp>
      <p:sp>
        <p:nvSpPr>
          <p:cNvPr id="16" name="CasellaDiTesto 15"/>
          <p:cNvSpPr txBox="1"/>
          <p:nvPr/>
        </p:nvSpPr>
        <p:spPr>
          <a:xfrm>
            <a:off x="952500" y="4432012"/>
            <a:ext cx="3048000" cy="584775"/>
          </a:xfrm>
          <a:prstGeom prst="rect">
            <a:avLst/>
          </a:prstGeom>
          <a:solidFill>
            <a:schemeClr val="accent1"/>
          </a:solidFill>
        </p:spPr>
        <p:txBody>
          <a:bodyPr wrap="square" rtlCol="0">
            <a:spAutoFit/>
          </a:bodyPr>
          <a:lstStyle/>
          <a:p>
            <a:r>
              <a:rPr lang="en-US" dirty="0" smtClean="0"/>
              <a:t>Worse in terms of welfare for both firms and consumers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0"/>
          </p:nvPr>
        </p:nvSpPr>
        <p:spPr/>
        <p:txBody>
          <a:bodyPr/>
          <a:lstStyle/>
          <a:p>
            <a:pPr>
              <a:defRPr/>
            </a:pPr>
            <a:fld id="{EE5EF864-C14B-49A5-B906-9E816E9B3C6A}" type="slidenum">
              <a:rPr lang="it-IT" smtClean="0"/>
              <a:pPr>
                <a:defRPr/>
              </a:pPr>
              <a:t>19</a:t>
            </a:fld>
            <a:endParaRPr lang="it-IT"/>
          </a:p>
        </p:txBody>
      </p:sp>
      <p:sp>
        <p:nvSpPr>
          <p:cNvPr id="3" name="CasellaDiTesto 2"/>
          <p:cNvSpPr txBox="1"/>
          <p:nvPr/>
        </p:nvSpPr>
        <p:spPr>
          <a:xfrm>
            <a:off x="838200" y="104487"/>
            <a:ext cx="3429000" cy="584775"/>
          </a:xfrm>
          <a:prstGeom prst="rect">
            <a:avLst/>
          </a:prstGeom>
          <a:noFill/>
        </p:spPr>
        <p:txBody>
          <a:bodyPr wrap="square" rtlCol="0">
            <a:spAutoFit/>
          </a:bodyPr>
          <a:lstStyle/>
          <a:p>
            <a:r>
              <a:rPr lang="en-US" sz="3200" dirty="0" smtClean="0"/>
              <a:t>Example DMP</a:t>
            </a:r>
            <a:endParaRPr lang="en-US" sz="3200" dirty="0"/>
          </a:p>
        </p:txBody>
      </p:sp>
      <p:sp>
        <p:nvSpPr>
          <p:cNvPr id="4" name="CasellaDiTesto 3"/>
          <p:cNvSpPr txBox="1"/>
          <p:nvPr/>
        </p:nvSpPr>
        <p:spPr>
          <a:xfrm>
            <a:off x="152400" y="1143000"/>
            <a:ext cx="8001000" cy="2603790"/>
          </a:xfrm>
          <a:prstGeom prst="rect">
            <a:avLst/>
          </a:prstGeom>
          <a:noFill/>
        </p:spPr>
        <p:txBody>
          <a:bodyPr wrap="square" rtlCol="0">
            <a:spAutoFit/>
          </a:bodyPr>
          <a:lstStyle/>
          <a:p>
            <a:r>
              <a:rPr lang="en-US" dirty="0" smtClean="0"/>
              <a:t>We have a monopoly in a retail market with  p = 5 – (1/50)q, no fixed costs and use of only 1 input for each unit of output (1 engine for 1 car). </a:t>
            </a:r>
          </a:p>
          <a:p>
            <a:endParaRPr lang="en-US" dirty="0"/>
          </a:p>
          <a:p>
            <a:r>
              <a:rPr lang="en-US" dirty="0" smtClean="0"/>
              <a:t>Now suppose MC for using this input is constant and under perfect competition in the wholesale market the retailer buys for 1 Euro. </a:t>
            </a:r>
          </a:p>
          <a:p>
            <a:endParaRPr lang="en-US" dirty="0"/>
          </a:p>
          <a:p>
            <a:r>
              <a:rPr lang="en-US" dirty="0" smtClean="0"/>
              <a:t>MR = 5 –(2/50)q = MC = 1 		q = 100; p = 3</a:t>
            </a:r>
          </a:p>
          <a:p>
            <a:endParaRPr lang="en-US" dirty="0"/>
          </a:p>
          <a:p>
            <a:endParaRPr lang="en-US" dirty="0"/>
          </a:p>
        </p:txBody>
      </p:sp>
      <p:sp>
        <p:nvSpPr>
          <p:cNvPr id="5" name="Freccia a destra 4"/>
          <p:cNvSpPr/>
          <p:nvPr/>
        </p:nvSpPr>
        <p:spPr bwMode="auto">
          <a:xfrm>
            <a:off x="2743200" y="2819400"/>
            <a:ext cx="838200" cy="228600"/>
          </a:xfrm>
          <a:prstGeom prst="rightArrow">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cxnSp>
        <p:nvCxnSpPr>
          <p:cNvPr id="7" name="Connettore 2 6"/>
          <p:cNvCxnSpPr/>
          <p:nvPr/>
        </p:nvCxnSpPr>
        <p:spPr bwMode="auto">
          <a:xfrm flipV="1">
            <a:off x="1143000" y="3429000"/>
            <a:ext cx="0" cy="2667000"/>
          </a:xfrm>
          <a:prstGeom prst="straightConnector1">
            <a:avLst/>
          </a:prstGeom>
          <a:noFill/>
          <a:ln w="9525" cap="flat" cmpd="sng" algn="ctr">
            <a:solidFill>
              <a:schemeClr val="tx1"/>
            </a:solidFill>
            <a:prstDash val="solid"/>
            <a:round/>
            <a:headEnd type="none" w="med" len="med"/>
            <a:tailEnd type="triangle"/>
          </a:ln>
          <a:effectLst/>
        </p:spPr>
      </p:cxnSp>
      <p:cxnSp>
        <p:nvCxnSpPr>
          <p:cNvPr id="13" name="Connettore 2 12"/>
          <p:cNvCxnSpPr/>
          <p:nvPr/>
        </p:nvCxnSpPr>
        <p:spPr bwMode="auto">
          <a:xfrm>
            <a:off x="1143000" y="6096000"/>
            <a:ext cx="3581400" cy="0"/>
          </a:xfrm>
          <a:prstGeom prst="straightConnector1">
            <a:avLst/>
          </a:prstGeom>
          <a:noFill/>
          <a:ln w="9525" cap="flat" cmpd="sng" algn="ctr">
            <a:solidFill>
              <a:schemeClr val="tx1"/>
            </a:solidFill>
            <a:prstDash val="solid"/>
            <a:round/>
            <a:headEnd type="none" w="med" len="med"/>
            <a:tailEnd type="arrow" w="med" len="med"/>
          </a:ln>
          <a:effectLst/>
        </p:spPr>
      </p:cxnSp>
      <p:cxnSp>
        <p:nvCxnSpPr>
          <p:cNvPr id="15" name="Connettore diritto 14"/>
          <p:cNvCxnSpPr/>
          <p:nvPr/>
        </p:nvCxnSpPr>
        <p:spPr bwMode="auto">
          <a:xfrm>
            <a:off x="1143000" y="3657600"/>
            <a:ext cx="3124200" cy="2438400"/>
          </a:xfrm>
          <a:prstGeom prst="line">
            <a:avLst/>
          </a:prstGeom>
          <a:noFill/>
          <a:ln w="9525" cap="flat" cmpd="sng" algn="ctr">
            <a:solidFill>
              <a:schemeClr val="tx2"/>
            </a:solidFill>
            <a:prstDash val="solid"/>
            <a:round/>
            <a:headEnd type="none" w="med" len="med"/>
            <a:tailEnd type="none" w="med" len="med"/>
          </a:ln>
          <a:effectLst/>
        </p:spPr>
      </p:cxnSp>
      <p:cxnSp>
        <p:nvCxnSpPr>
          <p:cNvPr id="17" name="Connettore diritto 16"/>
          <p:cNvCxnSpPr/>
          <p:nvPr/>
        </p:nvCxnSpPr>
        <p:spPr bwMode="auto">
          <a:xfrm>
            <a:off x="1142999" y="3702195"/>
            <a:ext cx="1409701" cy="2393805"/>
          </a:xfrm>
          <a:prstGeom prst="line">
            <a:avLst/>
          </a:prstGeom>
          <a:noFill/>
          <a:ln w="9525" cap="flat" cmpd="sng" algn="ctr">
            <a:solidFill>
              <a:schemeClr val="accent1">
                <a:lumMod val="60000"/>
                <a:lumOff val="40000"/>
              </a:schemeClr>
            </a:solidFill>
            <a:prstDash val="solid"/>
            <a:round/>
            <a:headEnd type="none" w="med" len="med"/>
            <a:tailEnd type="none" w="med" len="med"/>
          </a:ln>
          <a:effectLst/>
        </p:spPr>
      </p:cxnSp>
      <p:cxnSp>
        <p:nvCxnSpPr>
          <p:cNvPr id="22" name="Connettore diritto 21"/>
          <p:cNvCxnSpPr/>
          <p:nvPr/>
        </p:nvCxnSpPr>
        <p:spPr bwMode="auto">
          <a:xfrm>
            <a:off x="1142999" y="5257800"/>
            <a:ext cx="2362201" cy="0"/>
          </a:xfrm>
          <a:prstGeom prst="line">
            <a:avLst/>
          </a:prstGeom>
          <a:noFill/>
          <a:ln w="9525" cap="flat" cmpd="sng" algn="ctr">
            <a:solidFill>
              <a:srgbClr val="FF0000"/>
            </a:solidFill>
            <a:prstDash val="solid"/>
            <a:round/>
            <a:headEnd type="none" w="med" len="med"/>
            <a:tailEnd type="none" w="med" len="med"/>
          </a:ln>
          <a:effectLst/>
        </p:spPr>
      </p:cxnSp>
      <p:cxnSp>
        <p:nvCxnSpPr>
          <p:cNvPr id="25" name="Connettore diritto 24"/>
          <p:cNvCxnSpPr/>
          <p:nvPr/>
        </p:nvCxnSpPr>
        <p:spPr bwMode="auto">
          <a:xfrm>
            <a:off x="2057400" y="5257800"/>
            <a:ext cx="0" cy="838200"/>
          </a:xfrm>
          <a:prstGeom prst="line">
            <a:avLst/>
          </a:prstGeom>
          <a:noFill/>
          <a:ln w="9525" cap="flat" cmpd="sng" algn="ctr">
            <a:solidFill>
              <a:schemeClr val="tx1"/>
            </a:solidFill>
            <a:prstDash val="dash"/>
            <a:round/>
            <a:headEnd type="none" w="med" len="med"/>
            <a:tailEnd type="none" w="med" len="med"/>
          </a:ln>
          <a:effectLst/>
        </p:spPr>
      </p:cxnSp>
      <p:sp>
        <p:nvSpPr>
          <p:cNvPr id="26" name="CasellaDiTesto 25"/>
          <p:cNvSpPr txBox="1"/>
          <p:nvPr/>
        </p:nvSpPr>
        <p:spPr>
          <a:xfrm>
            <a:off x="1781173" y="6176545"/>
            <a:ext cx="819151" cy="307777"/>
          </a:xfrm>
          <a:prstGeom prst="rect">
            <a:avLst/>
          </a:prstGeom>
          <a:noFill/>
        </p:spPr>
        <p:txBody>
          <a:bodyPr wrap="square" rtlCol="0">
            <a:spAutoFit/>
          </a:bodyPr>
          <a:lstStyle/>
          <a:p>
            <a:r>
              <a:rPr lang="en-US" sz="1400" dirty="0" smtClean="0"/>
              <a:t>100</a:t>
            </a:r>
            <a:endParaRPr lang="en-US" sz="1400" dirty="0"/>
          </a:p>
        </p:txBody>
      </p:sp>
      <p:cxnSp>
        <p:nvCxnSpPr>
          <p:cNvPr id="29" name="Connettore diritto 28"/>
          <p:cNvCxnSpPr/>
          <p:nvPr/>
        </p:nvCxnSpPr>
        <p:spPr bwMode="auto">
          <a:xfrm flipV="1">
            <a:off x="2057400" y="4343400"/>
            <a:ext cx="0" cy="914400"/>
          </a:xfrm>
          <a:prstGeom prst="line">
            <a:avLst/>
          </a:prstGeom>
          <a:noFill/>
          <a:ln w="9525" cap="flat" cmpd="sng" algn="ctr">
            <a:solidFill>
              <a:schemeClr val="tx1"/>
            </a:solidFill>
            <a:prstDash val="dash"/>
            <a:round/>
            <a:headEnd type="none" w="med" len="med"/>
            <a:tailEnd type="none" w="med" len="med"/>
          </a:ln>
          <a:effectLst/>
        </p:spPr>
      </p:cxnSp>
      <p:cxnSp>
        <p:nvCxnSpPr>
          <p:cNvPr id="32" name="Connettore diritto 31"/>
          <p:cNvCxnSpPr/>
          <p:nvPr/>
        </p:nvCxnSpPr>
        <p:spPr bwMode="auto">
          <a:xfrm>
            <a:off x="1142999" y="4343400"/>
            <a:ext cx="914401" cy="0"/>
          </a:xfrm>
          <a:prstGeom prst="line">
            <a:avLst/>
          </a:prstGeom>
          <a:noFill/>
          <a:ln w="9525" cap="flat" cmpd="sng" algn="ctr">
            <a:solidFill>
              <a:schemeClr val="tx1"/>
            </a:solidFill>
            <a:prstDash val="dash"/>
            <a:round/>
            <a:headEnd type="none" w="med" len="med"/>
            <a:tailEnd type="none" w="med" len="med"/>
          </a:ln>
          <a:effectLst/>
        </p:spPr>
      </p:cxnSp>
      <p:sp>
        <p:nvSpPr>
          <p:cNvPr id="33" name="CasellaDiTesto 32"/>
          <p:cNvSpPr txBox="1"/>
          <p:nvPr/>
        </p:nvSpPr>
        <p:spPr>
          <a:xfrm>
            <a:off x="760268" y="4174123"/>
            <a:ext cx="228600" cy="338554"/>
          </a:xfrm>
          <a:prstGeom prst="rect">
            <a:avLst/>
          </a:prstGeom>
          <a:noFill/>
        </p:spPr>
        <p:txBody>
          <a:bodyPr wrap="square" rtlCol="0">
            <a:spAutoFit/>
          </a:bodyPr>
          <a:lstStyle/>
          <a:p>
            <a:r>
              <a:rPr lang="en-US" dirty="0" smtClean="0"/>
              <a:t>3</a:t>
            </a:r>
            <a:endParaRPr lang="en-US" dirty="0"/>
          </a:p>
        </p:txBody>
      </p:sp>
      <p:cxnSp>
        <p:nvCxnSpPr>
          <p:cNvPr id="34" name="Connettore 2 33"/>
          <p:cNvCxnSpPr/>
          <p:nvPr/>
        </p:nvCxnSpPr>
        <p:spPr bwMode="auto">
          <a:xfrm flipV="1">
            <a:off x="5105400" y="3467100"/>
            <a:ext cx="0" cy="2667000"/>
          </a:xfrm>
          <a:prstGeom prst="straightConnector1">
            <a:avLst/>
          </a:prstGeom>
          <a:noFill/>
          <a:ln w="9525" cap="flat" cmpd="sng" algn="ctr">
            <a:solidFill>
              <a:schemeClr val="tx1"/>
            </a:solidFill>
            <a:prstDash val="solid"/>
            <a:round/>
            <a:headEnd type="none" w="med" len="med"/>
            <a:tailEnd type="triangle"/>
          </a:ln>
          <a:effectLst/>
        </p:spPr>
      </p:cxnSp>
      <p:cxnSp>
        <p:nvCxnSpPr>
          <p:cNvPr id="35" name="Connettore 2 34"/>
          <p:cNvCxnSpPr/>
          <p:nvPr/>
        </p:nvCxnSpPr>
        <p:spPr bwMode="auto">
          <a:xfrm>
            <a:off x="5105400" y="6134100"/>
            <a:ext cx="3581400" cy="0"/>
          </a:xfrm>
          <a:prstGeom prst="straightConnector1">
            <a:avLst/>
          </a:prstGeom>
          <a:noFill/>
          <a:ln w="9525" cap="flat" cmpd="sng" algn="ctr">
            <a:solidFill>
              <a:schemeClr val="tx1"/>
            </a:solidFill>
            <a:prstDash val="solid"/>
            <a:round/>
            <a:headEnd type="none" w="med" len="med"/>
            <a:tailEnd type="arrow" w="med" len="med"/>
          </a:ln>
          <a:effectLst/>
        </p:spPr>
      </p:cxnSp>
      <p:cxnSp>
        <p:nvCxnSpPr>
          <p:cNvPr id="36" name="Connettore diritto 35"/>
          <p:cNvCxnSpPr/>
          <p:nvPr/>
        </p:nvCxnSpPr>
        <p:spPr bwMode="auto">
          <a:xfrm>
            <a:off x="5111172" y="3702195"/>
            <a:ext cx="3124200" cy="2438400"/>
          </a:xfrm>
          <a:prstGeom prst="line">
            <a:avLst/>
          </a:prstGeom>
          <a:noFill/>
          <a:ln w="9525" cap="flat" cmpd="sng" algn="ctr">
            <a:solidFill>
              <a:schemeClr val="tx2"/>
            </a:solidFill>
            <a:prstDash val="solid"/>
            <a:round/>
            <a:headEnd type="none" w="med" len="med"/>
            <a:tailEnd type="none" w="med" len="med"/>
          </a:ln>
          <a:effectLst/>
        </p:spPr>
      </p:cxnSp>
      <p:cxnSp>
        <p:nvCxnSpPr>
          <p:cNvPr id="37" name="Connettore diritto 36"/>
          <p:cNvCxnSpPr/>
          <p:nvPr/>
        </p:nvCxnSpPr>
        <p:spPr bwMode="auto">
          <a:xfrm>
            <a:off x="5112327" y="3724492"/>
            <a:ext cx="1409701" cy="2393805"/>
          </a:xfrm>
          <a:prstGeom prst="line">
            <a:avLst/>
          </a:prstGeom>
          <a:noFill/>
          <a:ln w="9525" cap="flat" cmpd="sng" algn="ctr">
            <a:solidFill>
              <a:schemeClr val="accent1">
                <a:lumMod val="60000"/>
                <a:lumOff val="40000"/>
              </a:schemeClr>
            </a:solidFill>
            <a:prstDash val="solid"/>
            <a:round/>
            <a:headEnd type="none" w="med" len="med"/>
            <a:tailEnd type="none" w="med" len="med"/>
          </a:ln>
          <a:effectLst/>
        </p:spPr>
      </p:cxnSp>
      <p:cxnSp>
        <p:nvCxnSpPr>
          <p:cNvPr id="38" name="Connettore diritto 37"/>
          <p:cNvCxnSpPr/>
          <p:nvPr/>
        </p:nvCxnSpPr>
        <p:spPr bwMode="auto">
          <a:xfrm>
            <a:off x="5112327" y="4741718"/>
            <a:ext cx="1288473" cy="2768"/>
          </a:xfrm>
          <a:prstGeom prst="line">
            <a:avLst/>
          </a:prstGeom>
          <a:noFill/>
          <a:ln w="9525" cap="flat" cmpd="sng" algn="ctr">
            <a:solidFill>
              <a:srgbClr val="FF0000"/>
            </a:solidFill>
            <a:prstDash val="solid"/>
            <a:round/>
            <a:headEnd type="none" w="med" len="med"/>
            <a:tailEnd type="none" w="med" len="med"/>
          </a:ln>
          <a:effectLst/>
        </p:spPr>
      </p:cxnSp>
      <p:sp>
        <p:nvSpPr>
          <p:cNvPr id="41" name="CasellaDiTesto 40"/>
          <p:cNvSpPr txBox="1"/>
          <p:nvPr/>
        </p:nvSpPr>
        <p:spPr>
          <a:xfrm>
            <a:off x="788553" y="5088523"/>
            <a:ext cx="228600" cy="338554"/>
          </a:xfrm>
          <a:prstGeom prst="rect">
            <a:avLst/>
          </a:prstGeom>
          <a:noFill/>
        </p:spPr>
        <p:txBody>
          <a:bodyPr wrap="square" rtlCol="0">
            <a:spAutoFit/>
          </a:bodyPr>
          <a:lstStyle/>
          <a:p>
            <a:r>
              <a:rPr lang="en-US" dirty="0" smtClean="0"/>
              <a:t>1</a:t>
            </a:r>
            <a:endParaRPr lang="en-US" dirty="0"/>
          </a:p>
        </p:txBody>
      </p:sp>
      <p:sp>
        <p:nvSpPr>
          <p:cNvPr id="42" name="CasellaDiTesto 41"/>
          <p:cNvSpPr txBox="1"/>
          <p:nvPr/>
        </p:nvSpPr>
        <p:spPr>
          <a:xfrm>
            <a:off x="4832349" y="4575209"/>
            <a:ext cx="228600" cy="338554"/>
          </a:xfrm>
          <a:prstGeom prst="rect">
            <a:avLst/>
          </a:prstGeom>
          <a:noFill/>
        </p:spPr>
        <p:txBody>
          <a:bodyPr wrap="square" rtlCol="0">
            <a:spAutoFit/>
          </a:bodyPr>
          <a:lstStyle/>
          <a:p>
            <a:r>
              <a:rPr lang="en-US" dirty="0" smtClean="0"/>
              <a:t>2</a:t>
            </a:r>
            <a:endParaRPr lang="en-US" dirty="0"/>
          </a:p>
        </p:txBody>
      </p:sp>
      <p:cxnSp>
        <p:nvCxnSpPr>
          <p:cNvPr id="43" name="Connettore diritto 42"/>
          <p:cNvCxnSpPr/>
          <p:nvPr/>
        </p:nvCxnSpPr>
        <p:spPr bwMode="auto">
          <a:xfrm>
            <a:off x="5715000" y="4762500"/>
            <a:ext cx="0" cy="1355797"/>
          </a:xfrm>
          <a:prstGeom prst="line">
            <a:avLst/>
          </a:prstGeom>
          <a:noFill/>
          <a:ln w="9525" cap="flat" cmpd="sng" algn="ctr">
            <a:solidFill>
              <a:schemeClr val="tx1"/>
            </a:solidFill>
            <a:prstDash val="dash"/>
            <a:round/>
            <a:headEnd type="none" w="med" len="med"/>
            <a:tailEnd type="none" w="med" len="med"/>
          </a:ln>
          <a:effectLst/>
        </p:spPr>
      </p:cxnSp>
      <p:sp>
        <p:nvSpPr>
          <p:cNvPr id="47" name="CasellaDiTesto 46"/>
          <p:cNvSpPr txBox="1"/>
          <p:nvPr/>
        </p:nvSpPr>
        <p:spPr>
          <a:xfrm>
            <a:off x="5585693" y="6148390"/>
            <a:ext cx="457200" cy="307777"/>
          </a:xfrm>
          <a:prstGeom prst="rect">
            <a:avLst/>
          </a:prstGeom>
          <a:noFill/>
        </p:spPr>
        <p:txBody>
          <a:bodyPr wrap="square" rtlCol="0">
            <a:spAutoFit/>
          </a:bodyPr>
          <a:lstStyle/>
          <a:p>
            <a:r>
              <a:rPr lang="en-US" sz="1400" dirty="0" smtClean="0"/>
              <a:t>75</a:t>
            </a:r>
            <a:endParaRPr lang="en-US" sz="1400" dirty="0"/>
          </a:p>
        </p:txBody>
      </p:sp>
      <p:sp>
        <p:nvSpPr>
          <p:cNvPr id="48" name="CasellaDiTesto 47"/>
          <p:cNvSpPr txBox="1"/>
          <p:nvPr/>
        </p:nvSpPr>
        <p:spPr>
          <a:xfrm>
            <a:off x="4823690" y="4093468"/>
            <a:ext cx="228600" cy="338554"/>
          </a:xfrm>
          <a:prstGeom prst="rect">
            <a:avLst/>
          </a:prstGeom>
          <a:noFill/>
        </p:spPr>
        <p:txBody>
          <a:bodyPr wrap="square" rtlCol="0">
            <a:spAutoFit/>
          </a:bodyPr>
          <a:lstStyle/>
          <a:p>
            <a:r>
              <a:rPr lang="en-US" dirty="0" smtClean="0"/>
              <a:t>3</a:t>
            </a:r>
            <a:endParaRPr lang="en-US" dirty="0"/>
          </a:p>
        </p:txBody>
      </p:sp>
      <p:cxnSp>
        <p:nvCxnSpPr>
          <p:cNvPr id="49" name="Connettore diritto 48"/>
          <p:cNvCxnSpPr/>
          <p:nvPr/>
        </p:nvCxnSpPr>
        <p:spPr bwMode="auto">
          <a:xfrm>
            <a:off x="5112327" y="4356390"/>
            <a:ext cx="374074" cy="0"/>
          </a:xfrm>
          <a:prstGeom prst="line">
            <a:avLst/>
          </a:prstGeom>
          <a:noFill/>
          <a:ln w="9525" cap="flat" cmpd="sng" algn="ctr">
            <a:solidFill>
              <a:srgbClr val="FF0000"/>
            </a:solidFill>
            <a:prstDash val="solid"/>
            <a:round/>
            <a:headEnd type="none" w="med" len="med"/>
            <a:tailEnd type="none" w="med" len="med"/>
          </a:ln>
          <a:effectLst/>
        </p:spPr>
      </p:cxnSp>
      <p:cxnSp>
        <p:nvCxnSpPr>
          <p:cNvPr id="52" name="Connettore diritto 51"/>
          <p:cNvCxnSpPr/>
          <p:nvPr/>
        </p:nvCxnSpPr>
        <p:spPr bwMode="auto">
          <a:xfrm>
            <a:off x="5486401" y="4393045"/>
            <a:ext cx="0" cy="1741055"/>
          </a:xfrm>
          <a:prstGeom prst="line">
            <a:avLst/>
          </a:prstGeom>
          <a:noFill/>
          <a:ln w="9525" cap="flat" cmpd="sng" algn="ctr">
            <a:solidFill>
              <a:schemeClr val="tx1"/>
            </a:solidFill>
            <a:prstDash val="dash"/>
            <a:round/>
            <a:headEnd type="none" w="med" len="med"/>
            <a:tailEnd type="none" w="med" len="med"/>
          </a:ln>
          <a:effectLst/>
        </p:spPr>
      </p:cxnSp>
      <p:sp>
        <p:nvSpPr>
          <p:cNvPr id="54" name="CasellaDiTesto 53"/>
          <p:cNvSpPr txBox="1"/>
          <p:nvPr/>
        </p:nvSpPr>
        <p:spPr>
          <a:xfrm>
            <a:off x="5222295" y="6121474"/>
            <a:ext cx="426028" cy="307777"/>
          </a:xfrm>
          <a:prstGeom prst="rect">
            <a:avLst/>
          </a:prstGeom>
          <a:noFill/>
        </p:spPr>
        <p:txBody>
          <a:bodyPr wrap="square" rtlCol="0">
            <a:spAutoFit/>
          </a:bodyPr>
          <a:lstStyle/>
          <a:p>
            <a:r>
              <a:rPr lang="en-US" sz="1400" dirty="0" smtClean="0"/>
              <a:t>50</a:t>
            </a:r>
            <a:endParaRPr lang="en-US" sz="1400" dirty="0"/>
          </a:p>
        </p:txBody>
      </p:sp>
      <p:sp>
        <p:nvSpPr>
          <p:cNvPr id="57" name="Rettangolo arrotondato 56"/>
          <p:cNvSpPr/>
          <p:nvPr/>
        </p:nvSpPr>
        <p:spPr bwMode="auto">
          <a:xfrm>
            <a:off x="6444095" y="3413539"/>
            <a:ext cx="1675823" cy="542928"/>
          </a:xfrm>
          <a:prstGeom prst="roundRect">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r>
              <a:rPr lang="en-US" sz="1200" dirty="0" smtClean="0"/>
              <a:t>Observe that the Marginal Revenue curve for the retailer is the Demand curve for the wholesaler</a:t>
            </a:r>
            <a:endParaRPr kumimoji="0" lang="en-US" sz="12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583080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0" y="4114800"/>
            <a:ext cx="7620000" cy="914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r>
              <a:rPr lang="en-US" sz="3600" b="0" dirty="0" smtClean="0"/>
              <a:t>Insights on </a:t>
            </a:r>
            <a:r>
              <a:rPr lang="en-US" sz="3600" b="0" dirty="0"/>
              <a:t>C</a:t>
            </a:r>
            <a:r>
              <a:rPr lang="en-US" sz="3600" b="0" dirty="0" smtClean="0"/>
              <a:t>ompetitive Structures: Part 1 </a:t>
            </a:r>
            <a:endParaRPr lang="en-GB" sz="3600" dirty="0"/>
          </a:p>
        </p:txBody>
      </p:sp>
      <p:sp>
        <p:nvSpPr>
          <p:cNvPr id="3" name="Title 1"/>
          <p:cNvSpPr txBox="1">
            <a:spLocks/>
          </p:cNvSpPr>
          <p:nvPr/>
        </p:nvSpPr>
        <p:spPr>
          <a:xfrm>
            <a:off x="1381369" y="0"/>
            <a:ext cx="7772400" cy="1295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algn="r"/>
            <a:r>
              <a:rPr lang="en-GB" sz="2000" b="0" dirty="0" smtClean="0"/>
              <a:t>Business and Industrial Economics </a:t>
            </a:r>
          </a:p>
          <a:p>
            <a:pPr algn="r"/>
            <a:r>
              <a:rPr lang="en-GB" sz="2000" b="0" dirty="0" smtClean="0"/>
              <a:t>A.Y. </a:t>
            </a:r>
            <a:r>
              <a:rPr lang="en-GB" sz="2000" b="0" dirty="0" smtClean="0"/>
              <a:t>2023/2024</a:t>
            </a:r>
            <a:endParaRPr lang="en-GB" sz="2000" b="0" dirty="0" smtClean="0"/>
          </a:p>
          <a:p>
            <a:pPr algn="r"/>
            <a:r>
              <a:rPr lang="en-GB" sz="2000" b="0" dirty="0" err="1" smtClean="0"/>
              <a:t>Prof.</a:t>
            </a:r>
            <a:r>
              <a:rPr lang="en-GB" sz="2000" b="0" dirty="0" smtClean="0"/>
              <a:t> Luca Grilli</a:t>
            </a:r>
          </a:p>
        </p:txBody>
      </p:sp>
    </p:spTree>
    <p:extLst>
      <p:ext uri="{BB962C8B-B14F-4D97-AF65-F5344CB8AC3E}">
        <p14:creationId xmlns:p14="http://schemas.microsoft.com/office/powerpoint/2010/main" val="1050151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0"/>
          </p:nvPr>
        </p:nvSpPr>
        <p:spPr/>
        <p:txBody>
          <a:bodyPr/>
          <a:lstStyle/>
          <a:p>
            <a:pPr>
              <a:defRPr/>
            </a:pPr>
            <a:fld id="{EE5EF864-C14B-49A5-B906-9E816E9B3C6A}" type="slidenum">
              <a:rPr lang="it-IT" smtClean="0"/>
              <a:pPr>
                <a:defRPr/>
              </a:pPr>
              <a:t>20</a:t>
            </a:fld>
            <a:endParaRPr lang="it-IT"/>
          </a:p>
        </p:txBody>
      </p:sp>
      <p:sp>
        <p:nvSpPr>
          <p:cNvPr id="3" name="Rettangolo 2"/>
          <p:cNvSpPr/>
          <p:nvPr/>
        </p:nvSpPr>
        <p:spPr>
          <a:xfrm>
            <a:off x="914400" y="152400"/>
            <a:ext cx="2896947" cy="584775"/>
          </a:xfrm>
          <a:prstGeom prst="rect">
            <a:avLst/>
          </a:prstGeom>
        </p:spPr>
        <p:txBody>
          <a:bodyPr wrap="none">
            <a:spAutoFit/>
          </a:bodyPr>
          <a:lstStyle/>
          <a:p>
            <a:r>
              <a:rPr lang="en-US" sz="3200" dirty="0"/>
              <a:t>Example DMP</a:t>
            </a:r>
          </a:p>
        </p:txBody>
      </p:sp>
      <p:sp>
        <p:nvSpPr>
          <p:cNvPr id="4" name="CasellaDiTesto 3"/>
          <p:cNvSpPr txBox="1"/>
          <p:nvPr/>
        </p:nvSpPr>
        <p:spPr>
          <a:xfrm>
            <a:off x="152400" y="1159841"/>
            <a:ext cx="8686800" cy="4081117"/>
          </a:xfrm>
          <a:prstGeom prst="rect">
            <a:avLst/>
          </a:prstGeom>
          <a:noFill/>
        </p:spPr>
        <p:txBody>
          <a:bodyPr wrap="square" rtlCol="0">
            <a:spAutoFit/>
          </a:bodyPr>
          <a:lstStyle/>
          <a:p>
            <a:r>
              <a:rPr lang="en-US" dirty="0" smtClean="0"/>
              <a:t>Now suppose that wholesale market is not anymore in perfect competition but instead is dominated by a monopolist.</a:t>
            </a:r>
          </a:p>
          <a:p>
            <a:endParaRPr lang="en-US" dirty="0"/>
          </a:p>
          <a:p>
            <a:r>
              <a:rPr lang="en-US" dirty="0" smtClean="0"/>
              <a:t>What is the price (and quantity) that the monopolist would settle?</a:t>
            </a:r>
          </a:p>
          <a:p>
            <a:endParaRPr lang="en-US" dirty="0"/>
          </a:p>
          <a:p>
            <a:r>
              <a:rPr lang="en-US" dirty="0" smtClean="0"/>
              <a:t>The demand faced by the monopolist in the wholesale market is p </a:t>
            </a:r>
            <a:r>
              <a:rPr lang="en-US" dirty="0"/>
              <a:t>= 5 –(2/50)q </a:t>
            </a:r>
            <a:endParaRPr lang="en-US" dirty="0" smtClean="0"/>
          </a:p>
          <a:p>
            <a:endParaRPr lang="en-US" dirty="0" smtClean="0"/>
          </a:p>
          <a:p>
            <a:r>
              <a:rPr lang="en-US" dirty="0" smtClean="0"/>
              <a:t>MR </a:t>
            </a:r>
            <a:r>
              <a:rPr lang="en-US" dirty="0"/>
              <a:t>= 5 </a:t>
            </a:r>
            <a:r>
              <a:rPr lang="en-US" dirty="0" smtClean="0"/>
              <a:t>–(4/50)q </a:t>
            </a:r>
            <a:r>
              <a:rPr lang="en-US" dirty="0"/>
              <a:t>= MC = 1 		q = </a:t>
            </a:r>
            <a:r>
              <a:rPr lang="en-US" dirty="0" smtClean="0"/>
              <a:t>50; </a:t>
            </a:r>
            <a:r>
              <a:rPr lang="en-US" dirty="0"/>
              <a:t>p = </a:t>
            </a:r>
            <a:r>
              <a:rPr lang="en-US" dirty="0" smtClean="0"/>
              <a:t>3</a:t>
            </a:r>
          </a:p>
          <a:p>
            <a:endParaRPr lang="en-US" dirty="0"/>
          </a:p>
          <a:p>
            <a:r>
              <a:rPr lang="en-US" dirty="0" smtClean="0"/>
              <a:t>What the monopolist in the retail market will do? Now its marginal cost is 3 and not 1 as before.</a:t>
            </a:r>
          </a:p>
          <a:p>
            <a:endParaRPr lang="en-US" dirty="0"/>
          </a:p>
          <a:p>
            <a:r>
              <a:rPr lang="en-US" dirty="0"/>
              <a:t>MR = 5 </a:t>
            </a:r>
            <a:r>
              <a:rPr lang="en-US" dirty="0" smtClean="0"/>
              <a:t>–(2/50)q </a:t>
            </a:r>
            <a:r>
              <a:rPr lang="en-US" dirty="0"/>
              <a:t>= MC = </a:t>
            </a:r>
            <a:r>
              <a:rPr lang="en-US" dirty="0" smtClean="0"/>
              <a:t>3 		</a:t>
            </a:r>
            <a:r>
              <a:rPr lang="en-US" dirty="0"/>
              <a:t>q = 50; p = </a:t>
            </a:r>
            <a:r>
              <a:rPr lang="en-US" dirty="0" smtClean="0"/>
              <a:t>4</a:t>
            </a:r>
            <a:endParaRPr lang="en-US" dirty="0"/>
          </a:p>
          <a:p>
            <a:endParaRPr lang="en-US" dirty="0"/>
          </a:p>
        </p:txBody>
      </p:sp>
      <p:sp>
        <p:nvSpPr>
          <p:cNvPr id="5" name="Freccia a destra 4"/>
          <p:cNvSpPr/>
          <p:nvPr/>
        </p:nvSpPr>
        <p:spPr bwMode="auto">
          <a:xfrm>
            <a:off x="2743200" y="3200400"/>
            <a:ext cx="838200" cy="228600"/>
          </a:xfrm>
          <a:prstGeom prst="rightArrow">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
        <p:nvSpPr>
          <p:cNvPr id="6" name="Freccia a destra 5"/>
          <p:cNvSpPr/>
          <p:nvPr/>
        </p:nvSpPr>
        <p:spPr bwMode="auto">
          <a:xfrm>
            <a:off x="2819400" y="4572000"/>
            <a:ext cx="838200" cy="228600"/>
          </a:xfrm>
          <a:prstGeom prst="rightArrow">
            <a:avLst/>
          </a:prstGeom>
          <a:noFill/>
          <a:ln w="9525" cap="flat" cmpd="sng" algn="ctr">
            <a:solidFill>
              <a:schemeClr val="tx2"/>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
        <p:nvSpPr>
          <p:cNvPr id="7" name="CasellaDiTesto 6"/>
          <p:cNvSpPr txBox="1"/>
          <p:nvPr/>
        </p:nvSpPr>
        <p:spPr>
          <a:xfrm>
            <a:off x="152400" y="5626590"/>
            <a:ext cx="8382000" cy="634020"/>
          </a:xfrm>
          <a:prstGeom prst="rect">
            <a:avLst/>
          </a:prstGeom>
          <a:solidFill>
            <a:srgbClr val="FFFF00"/>
          </a:solidFill>
          <a:ln>
            <a:solidFill>
              <a:srgbClr val="C00000"/>
            </a:solidFill>
          </a:ln>
        </p:spPr>
        <p:txBody>
          <a:bodyPr wrap="square" rtlCol="0">
            <a:spAutoFit/>
          </a:bodyPr>
          <a:lstStyle/>
          <a:p>
            <a:r>
              <a:rPr lang="en-US" dirty="0" smtClean="0"/>
              <a:t>1° scenario (wholesale market perfectly competitive): </a:t>
            </a:r>
            <a:r>
              <a:rPr lang="el-GR" dirty="0" smtClean="0"/>
              <a:t>π</a:t>
            </a:r>
            <a:r>
              <a:rPr lang="it-IT" dirty="0" smtClean="0"/>
              <a:t> = 200; S</a:t>
            </a:r>
            <a:r>
              <a:rPr lang="it-IT" baseline="30000" dirty="0" smtClean="0"/>
              <a:t>C</a:t>
            </a:r>
            <a:r>
              <a:rPr lang="it-IT" dirty="0" smtClean="0"/>
              <a:t> = 100</a:t>
            </a:r>
          </a:p>
          <a:p>
            <a:r>
              <a:rPr lang="en-US" dirty="0" smtClean="0"/>
              <a:t>2° </a:t>
            </a:r>
            <a:r>
              <a:rPr lang="en-US" dirty="0"/>
              <a:t>scenario (</a:t>
            </a:r>
            <a:r>
              <a:rPr lang="en-US" dirty="0" smtClean="0"/>
              <a:t>wholesale </a:t>
            </a:r>
            <a:r>
              <a:rPr lang="en-US" dirty="0"/>
              <a:t>market </a:t>
            </a:r>
            <a:r>
              <a:rPr lang="en-US" dirty="0" smtClean="0"/>
              <a:t>in monopoly): </a:t>
            </a:r>
            <a:r>
              <a:rPr lang="el-GR" dirty="0" smtClean="0"/>
              <a:t>π</a:t>
            </a:r>
            <a:r>
              <a:rPr lang="it-IT" baseline="-25000" dirty="0" err="1" smtClean="0"/>
              <a:t>wholesaler</a:t>
            </a:r>
            <a:r>
              <a:rPr lang="it-IT" dirty="0" smtClean="0"/>
              <a:t> </a:t>
            </a:r>
            <a:r>
              <a:rPr lang="it-IT" dirty="0"/>
              <a:t>= </a:t>
            </a:r>
            <a:r>
              <a:rPr lang="it-IT" dirty="0" smtClean="0"/>
              <a:t>100</a:t>
            </a:r>
            <a:r>
              <a:rPr lang="it-IT" dirty="0"/>
              <a:t>; </a:t>
            </a:r>
            <a:r>
              <a:rPr lang="el-GR" dirty="0" smtClean="0"/>
              <a:t>π</a:t>
            </a:r>
            <a:r>
              <a:rPr lang="it-IT" baseline="-25000" dirty="0" err="1" smtClean="0"/>
              <a:t>retailer</a:t>
            </a:r>
            <a:r>
              <a:rPr lang="it-IT" dirty="0" smtClean="0"/>
              <a:t> </a:t>
            </a:r>
            <a:r>
              <a:rPr lang="it-IT" dirty="0"/>
              <a:t>= </a:t>
            </a:r>
            <a:r>
              <a:rPr lang="it-IT" dirty="0" smtClean="0"/>
              <a:t>50; </a:t>
            </a:r>
            <a:r>
              <a:rPr lang="it-IT" dirty="0"/>
              <a:t>S</a:t>
            </a:r>
            <a:r>
              <a:rPr lang="it-IT" baseline="30000" dirty="0"/>
              <a:t>C</a:t>
            </a:r>
            <a:r>
              <a:rPr lang="it-IT" dirty="0"/>
              <a:t> </a:t>
            </a:r>
            <a:r>
              <a:rPr lang="it-IT" dirty="0" smtClean="0"/>
              <a:t>= 25</a:t>
            </a:r>
            <a:endParaRPr lang="en-US" dirty="0"/>
          </a:p>
        </p:txBody>
      </p:sp>
    </p:spTree>
    <p:extLst>
      <p:ext uri="{BB962C8B-B14F-4D97-AF65-F5344CB8AC3E}">
        <p14:creationId xmlns:p14="http://schemas.microsoft.com/office/powerpoint/2010/main" val="10444392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0"/>
          </p:nvPr>
        </p:nvSpPr>
        <p:spPr/>
        <p:txBody>
          <a:bodyPr/>
          <a:lstStyle/>
          <a:p>
            <a:pPr>
              <a:defRPr/>
            </a:pPr>
            <a:fld id="{EE5EF864-C14B-49A5-B906-9E816E9B3C6A}" type="slidenum">
              <a:rPr lang="it-IT" smtClean="0"/>
              <a:pPr>
                <a:defRPr/>
              </a:pPr>
              <a:t>21</a:t>
            </a:fld>
            <a:endParaRPr lang="it-IT"/>
          </a:p>
        </p:txBody>
      </p:sp>
      <p:pic>
        <p:nvPicPr>
          <p:cNvPr id="4" name="Immagine 3"/>
          <p:cNvPicPr>
            <a:picLocks noChangeAspect="1"/>
          </p:cNvPicPr>
          <p:nvPr/>
        </p:nvPicPr>
        <p:blipFill>
          <a:blip r:embed="rId2"/>
          <a:stretch>
            <a:fillRect/>
          </a:stretch>
        </p:blipFill>
        <p:spPr>
          <a:xfrm>
            <a:off x="457200" y="1560945"/>
            <a:ext cx="7280275" cy="2782062"/>
          </a:xfrm>
          <a:prstGeom prst="rect">
            <a:avLst/>
          </a:prstGeom>
        </p:spPr>
      </p:pic>
      <p:sp>
        <p:nvSpPr>
          <p:cNvPr id="5" name="Rettangolo 4"/>
          <p:cNvSpPr/>
          <p:nvPr/>
        </p:nvSpPr>
        <p:spPr>
          <a:xfrm>
            <a:off x="914400" y="152400"/>
            <a:ext cx="5410200" cy="430887"/>
          </a:xfrm>
          <a:prstGeom prst="rect">
            <a:avLst/>
          </a:prstGeom>
        </p:spPr>
        <p:txBody>
          <a:bodyPr wrap="square">
            <a:spAutoFit/>
          </a:bodyPr>
          <a:lstStyle/>
          <a:p>
            <a:r>
              <a:rPr lang="en-US" sz="2200" kern="0" dirty="0">
                <a:solidFill>
                  <a:srgbClr val="003F6E"/>
                </a:solidFill>
                <a:latin typeface="Arial"/>
                <a:ea typeface="+mj-ea"/>
                <a:cs typeface="+mj-cs"/>
              </a:rPr>
              <a:t>Exam question (February </a:t>
            </a:r>
            <a:r>
              <a:rPr lang="en-US" sz="2200" kern="0" dirty="0" smtClean="0">
                <a:solidFill>
                  <a:srgbClr val="003F6E"/>
                </a:solidFill>
                <a:latin typeface="Arial"/>
                <a:ea typeface="+mj-ea"/>
                <a:cs typeface="+mj-cs"/>
              </a:rPr>
              <a:t>4</a:t>
            </a:r>
            <a:r>
              <a:rPr lang="en-US" sz="2200" kern="0" baseline="30000" dirty="0" smtClean="0">
                <a:solidFill>
                  <a:srgbClr val="003F6E"/>
                </a:solidFill>
                <a:latin typeface="Arial"/>
                <a:ea typeface="+mj-ea"/>
                <a:cs typeface="+mj-cs"/>
              </a:rPr>
              <a:t>th</a:t>
            </a:r>
            <a:r>
              <a:rPr lang="en-US" sz="2200" kern="0" dirty="0" smtClean="0">
                <a:solidFill>
                  <a:srgbClr val="003F6E"/>
                </a:solidFill>
                <a:latin typeface="Arial"/>
                <a:ea typeface="+mj-ea"/>
                <a:cs typeface="+mj-cs"/>
              </a:rPr>
              <a:t> 2021)</a:t>
            </a:r>
            <a:endParaRPr lang="en-US" dirty="0"/>
          </a:p>
        </p:txBody>
      </p:sp>
    </p:spTree>
    <p:extLst>
      <p:ext uri="{BB962C8B-B14F-4D97-AF65-F5344CB8AC3E}">
        <p14:creationId xmlns:p14="http://schemas.microsoft.com/office/powerpoint/2010/main" val="5793317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References</a:t>
            </a:r>
            <a:endParaRPr lang="en-US" dirty="0"/>
          </a:p>
        </p:txBody>
      </p:sp>
      <p:sp>
        <p:nvSpPr>
          <p:cNvPr id="3" name="Segnaposto contenuto 2"/>
          <p:cNvSpPr>
            <a:spLocks noGrp="1"/>
          </p:cNvSpPr>
          <p:nvPr>
            <p:ph idx="1"/>
          </p:nvPr>
        </p:nvSpPr>
        <p:spPr>
          <a:xfrm>
            <a:off x="228600" y="914400"/>
            <a:ext cx="8686800" cy="4953000"/>
          </a:xfrm>
        </p:spPr>
        <p:txBody>
          <a:bodyPr/>
          <a:lstStyle/>
          <a:p>
            <a:r>
              <a:rPr lang="en-US" sz="2400" dirty="0" smtClean="0"/>
              <a:t>Cabral [Industrial Organization I edition, 2000: chapters 2.1; 5.1; 5.2; 6.1; 6.4; 11.1; or </a:t>
            </a:r>
            <a:r>
              <a:rPr lang="en-US" sz="2400" dirty="0"/>
              <a:t>Industrial Organization </a:t>
            </a:r>
            <a:r>
              <a:rPr lang="en-US" sz="2400" dirty="0" smtClean="0"/>
              <a:t>II </a:t>
            </a:r>
            <a:r>
              <a:rPr lang="en-US" sz="2400" dirty="0"/>
              <a:t>edition, </a:t>
            </a:r>
            <a:r>
              <a:rPr lang="en-US" sz="2400" dirty="0" smtClean="0"/>
              <a:t>2018: </a:t>
            </a:r>
            <a:r>
              <a:rPr lang="en-US" sz="2400" dirty="0"/>
              <a:t>chapters 2.1; </a:t>
            </a:r>
            <a:r>
              <a:rPr lang="en-US" sz="2400" dirty="0" smtClean="0"/>
              <a:t>5.3; 5.6; 4.1</a:t>
            </a:r>
            <a:r>
              <a:rPr lang="en-US" sz="2400" dirty="0"/>
              <a:t>; </a:t>
            </a:r>
            <a:r>
              <a:rPr lang="en-US" sz="2400" dirty="0" smtClean="0"/>
              <a:t>4.3; </a:t>
            </a:r>
            <a:r>
              <a:rPr lang="en-US" sz="2400" dirty="0"/>
              <a:t>7.3; </a:t>
            </a:r>
            <a:r>
              <a:rPr lang="en-US" sz="2400" dirty="0" smtClean="0"/>
              <a:t>13.1 (only double marginalization problem, pp. </a:t>
            </a:r>
            <a:r>
              <a:rPr lang="en-US" sz="2400" smtClean="0"/>
              <a:t>334-336)]. </a:t>
            </a:r>
            <a:endParaRPr lang="en-US" sz="2400" dirty="0" smtClean="0"/>
          </a:p>
          <a:p>
            <a:endParaRPr lang="en-US" sz="2400" dirty="0" smtClean="0"/>
          </a:p>
          <a:p>
            <a:r>
              <a:rPr lang="en-US" sz="2400" dirty="0" smtClean="0"/>
              <a:t>Shy (Industrial Organization, chapter 8.5)</a:t>
            </a:r>
          </a:p>
          <a:p>
            <a:pPr marL="0" indent="0">
              <a:buNone/>
            </a:pPr>
            <a:endParaRPr lang="en-US" sz="2400" dirty="0" smtClean="0"/>
          </a:p>
          <a:p>
            <a:r>
              <a:rPr lang="en-US" sz="2400" dirty="0"/>
              <a:t>Further reading:</a:t>
            </a:r>
          </a:p>
          <a:p>
            <a:endParaRPr lang="en-US" sz="2400" dirty="0"/>
          </a:p>
          <a:p>
            <a:pPr>
              <a:buNone/>
            </a:pPr>
            <a:r>
              <a:rPr lang="en-US" sz="2400" dirty="0"/>
              <a:t>	Varian, Intermediate Microeconomics, subparagraphs on “Natural Monopoly” and “What causes Natural Monopoly</a:t>
            </a:r>
            <a:r>
              <a:rPr lang="en-US" sz="2400" dirty="0" smtClean="0"/>
              <a:t>”</a:t>
            </a:r>
            <a:endParaRPr lang="en-US" sz="2400" dirty="0"/>
          </a:p>
          <a:p>
            <a:endParaRPr lang="en-US" sz="2400" dirty="0"/>
          </a:p>
          <a:p>
            <a:endParaRPr lang="en-US" sz="2400" dirty="0"/>
          </a:p>
          <a:p>
            <a:endParaRPr lang="en-US" sz="2400" dirty="0" smtClean="0"/>
          </a:p>
          <a:p>
            <a:endParaRPr lang="en-US" sz="2400" dirty="0" smtClean="0"/>
          </a:p>
          <a:p>
            <a:endParaRPr lang="en-US" sz="2400" dirty="0" smtClean="0"/>
          </a:p>
          <a:p>
            <a:endParaRPr lang="en-US" dirty="0" smtClean="0"/>
          </a:p>
          <a:p>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22</a:t>
            </a:fld>
            <a:endParaRPr lang="it-IT"/>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152400" y="1447800"/>
            <a:ext cx="8686800" cy="457200"/>
          </a:xfrm>
          <a:prstGeom prst="rect">
            <a:avLst/>
          </a:prstGeom>
          <a:noFill/>
          <a:ln w="9525">
            <a:noFill/>
            <a:miter lim="800000"/>
            <a:headEnd/>
            <a:tailEnd/>
          </a:ln>
          <a:effectLst/>
        </p:spPr>
        <p:txBody>
          <a:bodyPr>
            <a:spAutoFit/>
          </a:bodyPr>
          <a:lstStyle/>
          <a:p>
            <a:pPr>
              <a:spcBef>
                <a:spcPct val="50000"/>
              </a:spcBef>
            </a:pPr>
            <a:endParaRPr lang="it-IT"/>
          </a:p>
        </p:txBody>
      </p:sp>
      <p:sp>
        <p:nvSpPr>
          <p:cNvPr id="74756" name="Rectangle 4"/>
          <p:cNvSpPr>
            <a:spLocks noChangeArrowheads="1"/>
          </p:cNvSpPr>
          <p:nvPr/>
        </p:nvSpPr>
        <p:spPr bwMode="auto">
          <a:xfrm>
            <a:off x="0" y="2767013"/>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74757" name="Object 5"/>
          <p:cNvGraphicFramePr>
            <a:graphicFrameLocks noChangeAspect="1"/>
          </p:cNvGraphicFramePr>
          <p:nvPr>
            <p:extLst>
              <p:ext uri="{D42A27DB-BD31-4B8C-83A1-F6EECF244321}">
                <p14:modId xmlns:p14="http://schemas.microsoft.com/office/powerpoint/2010/main" val="255020878"/>
              </p:ext>
            </p:extLst>
          </p:nvPr>
        </p:nvGraphicFramePr>
        <p:xfrm>
          <a:off x="745836" y="1480015"/>
          <a:ext cx="3962400" cy="1828800"/>
        </p:xfrm>
        <a:graphic>
          <a:graphicData uri="http://schemas.openxmlformats.org/presentationml/2006/ole">
            <mc:AlternateContent xmlns:mc="http://schemas.openxmlformats.org/markup-compatibility/2006">
              <mc:Choice xmlns:v="urn:schemas-microsoft-com:vml" Requires="v">
                <p:oleObj spid="_x0000_s271388" name="Equation" r:id="rId3" imgW="2146300" imgH="1320800" progId="Equation.3">
                  <p:embed/>
                </p:oleObj>
              </mc:Choice>
              <mc:Fallback>
                <p:oleObj name="Equation" r:id="rId3" imgW="2146300" imgH="1320800" progId="Equation.3">
                  <p:embed/>
                  <p:pic>
                    <p:nvPicPr>
                      <p:cNvPr id="74757"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836" y="1480015"/>
                        <a:ext cx="39624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58" name="Text Box 6"/>
          <p:cNvSpPr txBox="1">
            <a:spLocks noChangeArrowheads="1"/>
          </p:cNvSpPr>
          <p:nvPr/>
        </p:nvSpPr>
        <p:spPr bwMode="auto">
          <a:xfrm>
            <a:off x="320964" y="989061"/>
            <a:ext cx="4038600" cy="338554"/>
          </a:xfrm>
          <a:prstGeom prst="rect">
            <a:avLst/>
          </a:prstGeom>
          <a:noFill/>
          <a:ln w="9525">
            <a:noFill/>
            <a:miter lim="800000"/>
            <a:headEnd/>
            <a:tailEnd/>
          </a:ln>
          <a:effectLst/>
        </p:spPr>
        <p:txBody>
          <a:bodyPr>
            <a:spAutoFit/>
          </a:bodyPr>
          <a:lstStyle/>
          <a:p>
            <a:pPr>
              <a:spcBef>
                <a:spcPct val="50000"/>
              </a:spcBef>
            </a:pPr>
            <a:r>
              <a:rPr lang="it-IT" dirty="0" err="1" smtClean="0"/>
              <a:t>If</a:t>
            </a:r>
            <a:r>
              <a:rPr lang="it-IT" dirty="0" smtClean="0"/>
              <a:t> </a:t>
            </a:r>
            <a:r>
              <a:rPr lang="it-IT" dirty="0"/>
              <a:t>AC </a:t>
            </a:r>
            <a:r>
              <a:rPr lang="it-IT" dirty="0" err="1" smtClean="0"/>
              <a:t>is</a:t>
            </a:r>
            <a:r>
              <a:rPr lang="it-IT" dirty="0" smtClean="0"/>
              <a:t> </a:t>
            </a:r>
            <a:r>
              <a:rPr lang="it-IT" dirty="0" err="1" smtClean="0"/>
              <a:t>increasing</a:t>
            </a:r>
            <a:r>
              <a:rPr lang="it-IT" dirty="0" smtClean="0"/>
              <a:t>, that </a:t>
            </a:r>
            <a:r>
              <a:rPr lang="it-IT" dirty="0" err="1" smtClean="0"/>
              <a:t>means</a:t>
            </a:r>
            <a:r>
              <a:rPr lang="it-IT" dirty="0" smtClean="0"/>
              <a:t>:</a:t>
            </a:r>
            <a:endParaRPr lang="it-IT" dirty="0"/>
          </a:p>
        </p:txBody>
      </p:sp>
      <p:sp>
        <p:nvSpPr>
          <p:cNvPr id="74759" name="Rectangle 7"/>
          <p:cNvSpPr>
            <a:spLocks noChangeArrowheads="1"/>
          </p:cNvSpPr>
          <p:nvPr/>
        </p:nvSpPr>
        <p:spPr bwMode="auto">
          <a:xfrm>
            <a:off x="0" y="2819400"/>
            <a:ext cx="9144000" cy="0"/>
          </a:xfrm>
          <a:prstGeom prst="rect">
            <a:avLst/>
          </a:prstGeom>
          <a:noFill/>
          <a:ln w="9525">
            <a:noFill/>
            <a:miter lim="800000"/>
            <a:headEnd/>
            <a:tailEnd/>
          </a:ln>
          <a:effectLst/>
        </p:spPr>
        <p:txBody>
          <a:bodyPr wrap="none" anchor="ctr">
            <a:spAutoFit/>
          </a:bodyPr>
          <a:lstStyle/>
          <a:p>
            <a:endParaRPr lang="en-US"/>
          </a:p>
        </p:txBody>
      </p:sp>
      <p:graphicFrame>
        <p:nvGraphicFramePr>
          <p:cNvPr id="74760" name="Object 8"/>
          <p:cNvGraphicFramePr>
            <a:graphicFrameLocks noChangeAspect="1"/>
          </p:cNvGraphicFramePr>
          <p:nvPr>
            <p:extLst>
              <p:ext uri="{D42A27DB-BD31-4B8C-83A1-F6EECF244321}">
                <p14:modId xmlns:p14="http://schemas.microsoft.com/office/powerpoint/2010/main" val="1531810461"/>
              </p:ext>
            </p:extLst>
          </p:nvPr>
        </p:nvGraphicFramePr>
        <p:xfrm>
          <a:off x="729672" y="3975711"/>
          <a:ext cx="3886200" cy="1676400"/>
        </p:xfrm>
        <a:graphic>
          <a:graphicData uri="http://schemas.openxmlformats.org/presentationml/2006/ole">
            <mc:AlternateContent xmlns:mc="http://schemas.openxmlformats.org/markup-compatibility/2006">
              <mc:Choice xmlns:v="urn:schemas-microsoft-com:vml" Requires="v">
                <p:oleObj spid="_x0000_s271389" name="Equation" r:id="rId5" imgW="1993900" imgH="1219200" progId="Equation.3">
                  <p:embed/>
                </p:oleObj>
              </mc:Choice>
              <mc:Fallback>
                <p:oleObj name="Equation" r:id="rId5" imgW="1993900" imgH="1219200" progId="Equation.3">
                  <p:embed/>
                  <p:pic>
                    <p:nvPicPr>
                      <p:cNvPr id="7476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9672" y="3975711"/>
                        <a:ext cx="3886200" cy="167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4761" name="Text Box 9"/>
          <p:cNvSpPr txBox="1">
            <a:spLocks noChangeArrowheads="1"/>
          </p:cNvSpPr>
          <p:nvPr/>
        </p:nvSpPr>
        <p:spPr bwMode="auto">
          <a:xfrm>
            <a:off x="304800" y="3472986"/>
            <a:ext cx="5029200" cy="338554"/>
          </a:xfrm>
          <a:prstGeom prst="rect">
            <a:avLst/>
          </a:prstGeom>
          <a:noFill/>
          <a:ln w="9525">
            <a:noFill/>
            <a:miter lim="800000"/>
            <a:headEnd/>
            <a:tailEnd/>
          </a:ln>
          <a:effectLst/>
        </p:spPr>
        <p:txBody>
          <a:bodyPr wrap="square">
            <a:spAutoFit/>
          </a:bodyPr>
          <a:lstStyle/>
          <a:p>
            <a:pPr>
              <a:spcBef>
                <a:spcPct val="50000"/>
              </a:spcBef>
            </a:pPr>
            <a:r>
              <a:rPr lang="it-IT" dirty="0" err="1" smtClean="0"/>
              <a:t>If</a:t>
            </a:r>
            <a:r>
              <a:rPr lang="it-IT" dirty="0" smtClean="0"/>
              <a:t> AC </a:t>
            </a:r>
            <a:r>
              <a:rPr lang="it-IT" dirty="0" err="1" smtClean="0"/>
              <a:t>is</a:t>
            </a:r>
            <a:r>
              <a:rPr lang="it-IT" dirty="0" smtClean="0"/>
              <a:t> </a:t>
            </a:r>
            <a:r>
              <a:rPr lang="it-IT" dirty="0" err="1" smtClean="0"/>
              <a:t>decreasing</a:t>
            </a:r>
            <a:r>
              <a:rPr lang="it-IT" dirty="0" smtClean="0"/>
              <a:t>, that </a:t>
            </a:r>
            <a:r>
              <a:rPr lang="it-IT" dirty="0" err="1" smtClean="0"/>
              <a:t>means</a:t>
            </a:r>
            <a:r>
              <a:rPr lang="it-IT" dirty="0" smtClean="0"/>
              <a:t>:</a:t>
            </a:r>
            <a:endParaRPr lang="it-IT" dirty="0"/>
          </a:p>
        </p:txBody>
      </p:sp>
      <p:sp>
        <p:nvSpPr>
          <p:cNvPr id="74762" name="Text Box 10"/>
          <p:cNvSpPr txBox="1">
            <a:spLocks noChangeArrowheads="1"/>
          </p:cNvSpPr>
          <p:nvPr/>
        </p:nvSpPr>
        <p:spPr bwMode="auto">
          <a:xfrm>
            <a:off x="357909" y="5878309"/>
            <a:ext cx="8382000" cy="584775"/>
          </a:xfrm>
          <a:prstGeom prst="rect">
            <a:avLst/>
          </a:prstGeom>
          <a:noFill/>
          <a:ln w="9525">
            <a:noFill/>
            <a:miter lim="800000"/>
            <a:headEnd/>
            <a:tailEnd/>
          </a:ln>
          <a:effectLst/>
        </p:spPr>
        <p:txBody>
          <a:bodyPr>
            <a:spAutoFit/>
          </a:bodyPr>
          <a:lstStyle/>
          <a:p>
            <a:pPr>
              <a:spcBef>
                <a:spcPct val="50000"/>
              </a:spcBef>
            </a:pPr>
            <a:r>
              <a:rPr lang="it-IT" dirty="0" smtClean="0"/>
              <a:t>Thus, the only </a:t>
            </a:r>
            <a:r>
              <a:rPr lang="it-IT" dirty="0" err="1" smtClean="0"/>
              <a:t>point</a:t>
            </a:r>
            <a:r>
              <a:rPr lang="it-IT" dirty="0" smtClean="0"/>
              <a:t> in </a:t>
            </a:r>
            <a:r>
              <a:rPr lang="it-IT" dirty="0" err="1" smtClean="0"/>
              <a:t>which</a:t>
            </a:r>
            <a:r>
              <a:rPr lang="it-IT" dirty="0" smtClean="0"/>
              <a:t> MC can be </a:t>
            </a:r>
            <a:r>
              <a:rPr lang="it-IT" dirty="0" err="1" smtClean="0"/>
              <a:t>equal</a:t>
            </a:r>
            <a:r>
              <a:rPr lang="it-IT" dirty="0" smtClean="0"/>
              <a:t> to </a:t>
            </a:r>
            <a:r>
              <a:rPr lang="it-IT" dirty="0"/>
              <a:t>AC </a:t>
            </a:r>
            <a:r>
              <a:rPr lang="it-IT" dirty="0" err="1" smtClean="0"/>
              <a:t>should</a:t>
            </a:r>
            <a:r>
              <a:rPr lang="it-IT" dirty="0" smtClean="0"/>
              <a:t> be a </a:t>
            </a:r>
            <a:r>
              <a:rPr lang="it-IT" dirty="0" err="1" smtClean="0"/>
              <a:t>point</a:t>
            </a:r>
            <a:r>
              <a:rPr lang="it-IT" dirty="0" smtClean="0"/>
              <a:t> on </a:t>
            </a:r>
            <a:r>
              <a:rPr lang="it-IT" dirty="0" err="1" smtClean="0"/>
              <a:t>which</a:t>
            </a:r>
            <a:r>
              <a:rPr lang="it-IT" dirty="0" smtClean="0"/>
              <a:t> AC </a:t>
            </a:r>
            <a:r>
              <a:rPr lang="it-IT" dirty="0" err="1" smtClean="0"/>
              <a:t>is</a:t>
            </a:r>
            <a:r>
              <a:rPr lang="it-IT" dirty="0" smtClean="0"/>
              <a:t> </a:t>
            </a:r>
            <a:r>
              <a:rPr lang="en-US" dirty="0" smtClean="0"/>
              <a:t>neither</a:t>
            </a:r>
            <a:r>
              <a:rPr lang="it-IT" dirty="0" smtClean="0"/>
              <a:t> </a:t>
            </a:r>
            <a:r>
              <a:rPr lang="it-IT" dirty="0" err="1" smtClean="0"/>
              <a:t>increasing</a:t>
            </a:r>
            <a:r>
              <a:rPr lang="it-IT" dirty="0" smtClean="0"/>
              <a:t> </a:t>
            </a:r>
            <a:r>
              <a:rPr lang="it-IT" dirty="0" err="1" smtClean="0"/>
              <a:t>nor</a:t>
            </a:r>
            <a:r>
              <a:rPr lang="it-IT" dirty="0" smtClean="0"/>
              <a:t> </a:t>
            </a:r>
            <a:r>
              <a:rPr lang="it-IT" dirty="0" err="1" smtClean="0"/>
              <a:t>decreasing</a:t>
            </a:r>
            <a:r>
              <a:rPr lang="it-IT" dirty="0" smtClean="0"/>
              <a:t>, i.e. </a:t>
            </a:r>
            <a:r>
              <a:rPr lang="it-IT" dirty="0" err="1" smtClean="0"/>
              <a:t>its</a:t>
            </a:r>
            <a:r>
              <a:rPr lang="it-IT" dirty="0" smtClean="0"/>
              <a:t> minimum. </a:t>
            </a:r>
            <a:endParaRPr lang="it-IT" dirty="0"/>
          </a:p>
        </p:txBody>
      </p:sp>
      <p:pic>
        <p:nvPicPr>
          <p:cNvPr id="2" name="Immagine 1"/>
          <p:cNvPicPr>
            <a:picLocks noChangeAspect="1"/>
          </p:cNvPicPr>
          <p:nvPr/>
        </p:nvPicPr>
        <p:blipFill>
          <a:blip r:embed="rId7"/>
          <a:stretch>
            <a:fillRect/>
          </a:stretch>
        </p:blipFill>
        <p:spPr>
          <a:xfrm>
            <a:off x="609600" y="-48491"/>
            <a:ext cx="7543800" cy="932769"/>
          </a:xfrm>
          <a:prstGeom prst="rect">
            <a:avLst/>
          </a:prstGeom>
        </p:spPr>
      </p:pic>
    </p:spTree>
    <p:extLst>
      <p:ext uri="{BB962C8B-B14F-4D97-AF65-F5344CB8AC3E}">
        <p14:creationId xmlns:p14="http://schemas.microsoft.com/office/powerpoint/2010/main" val="12466262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Line 3"/>
          <p:cNvSpPr>
            <a:spLocks noChangeShapeType="1"/>
          </p:cNvSpPr>
          <p:nvPr/>
        </p:nvSpPr>
        <p:spPr bwMode="auto">
          <a:xfrm>
            <a:off x="457200" y="914400"/>
            <a:ext cx="7620000" cy="0"/>
          </a:xfrm>
          <a:prstGeom prst="line">
            <a:avLst/>
          </a:prstGeom>
          <a:noFill/>
          <a:ln w="9525">
            <a:solidFill>
              <a:schemeClr val="tx1"/>
            </a:solidFill>
            <a:round/>
            <a:headEnd/>
            <a:tailEnd/>
          </a:ln>
          <a:effectLst/>
        </p:spPr>
        <p:txBody>
          <a:bodyPr/>
          <a:lstStyle/>
          <a:p>
            <a:endParaRPr lang="en-US"/>
          </a:p>
        </p:txBody>
      </p:sp>
      <p:sp>
        <p:nvSpPr>
          <p:cNvPr id="120836" name="Text Box 4"/>
          <p:cNvSpPr txBox="1">
            <a:spLocks noChangeArrowheads="1"/>
          </p:cNvSpPr>
          <p:nvPr/>
        </p:nvSpPr>
        <p:spPr bwMode="auto">
          <a:xfrm>
            <a:off x="2362200" y="2792342"/>
            <a:ext cx="3221182" cy="1446550"/>
          </a:xfrm>
          <a:prstGeom prst="rect">
            <a:avLst/>
          </a:prstGeom>
          <a:noFill/>
          <a:ln w="9525">
            <a:noFill/>
            <a:miter lim="800000"/>
            <a:headEnd/>
            <a:tailEnd/>
          </a:ln>
          <a:effectLst/>
        </p:spPr>
        <p:txBody>
          <a:bodyPr wrap="square">
            <a:spAutoFit/>
          </a:bodyPr>
          <a:lstStyle/>
          <a:p>
            <a:pPr algn="ctr">
              <a:spcBef>
                <a:spcPct val="50000"/>
              </a:spcBef>
            </a:pPr>
            <a:r>
              <a:rPr lang="it-IT" sz="4400" dirty="0" smtClean="0"/>
              <a:t>Market </a:t>
            </a:r>
            <a:r>
              <a:rPr lang="it-IT" sz="4400" dirty="0" err="1" smtClean="0"/>
              <a:t>power</a:t>
            </a:r>
            <a:r>
              <a:rPr lang="it-IT" sz="4400" dirty="0" smtClean="0"/>
              <a:t> </a:t>
            </a:r>
            <a:endParaRPr lang="it-IT" sz="4400" dirty="0"/>
          </a:p>
        </p:txBody>
      </p:sp>
      <p:sp>
        <p:nvSpPr>
          <p:cNvPr id="120837" name="Line 5"/>
          <p:cNvSpPr>
            <a:spLocks noChangeShapeType="1"/>
          </p:cNvSpPr>
          <p:nvPr/>
        </p:nvSpPr>
        <p:spPr bwMode="auto">
          <a:xfrm>
            <a:off x="457200" y="914400"/>
            <a:ext cx="0" cy="228600"/>
          </a:xfrm>
          <a:prstGeom prst="line">
            <a:avLst/>
          </a:prstGeom>
          <a:noFill/>
          <a:ln w="9525">
            <a:solidFill>
              <a:schemeClr val="tx1"/>
            </a:solidFill>
            <a:round/>
            <a:headEnd/>
            <a:tailEnd/>
          </a:ln>
          <a:effectLst/>
        </p:spPr>
        <p:txBody>
          <a:bodyPr/>
          <a:lstStyle/>
          <a:p>
            <a:endParaRPr lang="en-US"/>
          </a:p>
        </p:txBody>
      </p:sp>
      <p:sp>
        <p:nvSpPr>
          <p:cNvPr id="120838" name="Text Box 6"/>
          <p:cNvSpPr txBox="1">
            <a:spLocks noChangeArrowheads="1"/>
          </p:cNvSpPr>
          <p:nvPr/>
        </p:nvSpPr>
        <p:spPr bwMode="auto">
          <a:xfrm>
            <a:off x="152400" y="1219200"/>
            <a:ext cx="914400" cy="338554"/>
          </a:xfrm>
          <a:prstGeom prst="rect">
            <a:avLst/>
          </a:prstGeom>
          <a:noFill/>
          <a:ln w="9525">
            <a:noFill/>
            <a:miter lim="800000"/>
            <a:headEnd/>
            <a:tailEnd/>
          </a:ln>
          <a:effectLst/>
        </p:spPr>
        <p:txBody>
          <a:bodyPr>
            <a:spAutoFit/>
          </a:bodyPr>
          <a:lstStyle/>
          <a:p>
            <a:pPr>
              <a:spcBef>
                <a:spcPct val="50000"/>
              </a:spcBef>
            </a:pPr>
            <a:r>
              <a:rPr lang="it-IT" dirty="0" err="1" smtClean="0"/>
              <a:t>P.c.</a:t>
            </a:r>
            <a:endParaRPr lang="it-IT" dirty="0"/>
          </a:p>
        </p:txBody>
      </p:sp>
      <p:sp>
        <p:nvSpPr>
          <p:cNvPr id="120840" name="Line 8"/>
          <p:cNvSpPr>
            <a:spLocks noChangeShapeType="1"/>
          </p:cNvSpPr>
          <p:nvPr/>
        </p:nvSpPr>
        <p:spPr bwMode="auto">
          <a:xfrm>
            <a:off x="1371600" y="914400"/>
            <a:ext cx="0" cy="228600"/>
          </a:xfrm>
          <a:prstGeom prst="line">
            <a:avLst/>
          </a:prstGeom>
          <a:noFill/>
          <a:ln w="9525">
            <a:solidFill>
              <a:schemeClr val="tx1"/>
            </a:solidFill>
            <a:round/>
            <a:headEnd/>
            <a:tailEnd/>
          </a:ln>
          <a:effectLst/>
        </p:spPr>
        <p:txBody>
          <a:bodyPr/>
          <a:lstStyle/>
          <a:p>
            <a:endParaRPr lang="en-US"/>
          </a:p>
        </p:txBody>
      </p:sp>
      <p:sp>
        <p:nvSpPr>
          <p:cNvPr id="120841" name="Text Box 9"/>
          <p:cNvSpPr txBox="1">
            <a:spLocks noChangeArrowheads="1"/>
          </p:cNvSpPr>
          <p:nvPr/>
        </p:nvSpPr>
        <p:spPr bwMode="auto">
          <a:xfrm>
            <a:off x="914400" y="1219200"/>
            <a:ext cx="1905000" cy="584775"/>
          </a:xfrm>
          <a:prstGeom prst="rect">
            <a:avLst/>
          </a:prstGeom>
          <a:noFill/>
          <a:ln w="9525">
            <a:noFill/>
            <a:miter lim="800000"/>
            <a:headEnd/>
            <a:tailEnd/>
          </a:ln>
          <a:effectLst/>
        </p:spPr>
        <p:txBody>
          <a:bodyPr wrap="square">
            <a:spAutoFit/>
          </a:bodyPr>
          <a:lstStyle/>
          <a:p>
            <a:pPr>
              <a:spcBef>
                <a:spcPct val="50000"/>
              </a:spcBef>
            </a:pPr>
            <a:r>
              <a:rPr lang="en-US" dirty="0" smtClean="0"/>
              <a:t>Potential competition</a:t>
            </a:r>
            <a:endParaRPr lang="en-US" dirty="0"/>
          </a:p>
        </p:txBody>
      </p:sp>
      <p:sp>
        <p:nvSpPr>
          <p:cNvPr id="120842" name="Text Box 10"/>
          <p:cNvSpPr txBox="1">
            <a:spLocks noChangeArrowheads="1"/>
          </p:cNvSpPr>
          <p:nvPr/>
        </p:nvSpPr>
        <p:spPr bwMode="auto">
          <a:xfrm>
            <a:off x="3581400" y="1219200"/>
            <a:ext cx="1143000" cy="338554"/>
          </a:xfrm>
          <a:prstGeom prst="rect">
            <a:avLst/>
          </a:prstGeom>
          <a:noFill/>
          <a:ln w="9525">
            <a:noFill/>
            <a:miter lim="800000"/>
            <a:headEnd/>
            <a:tailEnd/>
          </a:ln>
          <a:effectLst/>
        </p:spPr>
        <p:txBody>
          <a:bodyPr>
            <a:spAutoFit/>
          </a:bodyPr>
          <a:lstStyle/>
          <a:p>
            <a:pPr>
              <a:spcBef>
                <a:spcPct val="50000"/>
              </a:spcBef>
            </a:pPr>
            <a:r>
              <a:rPr lang="it-IT" dirty="0" err="1" smtClean="0"/>
              <a:t>Oligopoly</a:t>
            </a:r>
            <a:endParaRPr lang="it-IT" dirty="0"/>
          </a:p>
        </p:txBody>
      </p:sp>
      <p:sp>
        <p:nvSpPr>
          <p:cNvPr id="120843" name="Line 11"/>
          <p:cNvSpPr>
            <a:spLocks noChangeShapeType="1"/>
          </p:cNvSpPr>
          <p:nvPr/>
        </p:nvSpPr>
        <p:spPr bwMode="auto">
          <a:xfrm>
            <a:off x="4038600" y="914400"/>
            <a:ext cx="0" cy="228600"/>
          </a:xfrm>
          <a:prstGeom prst="line">
            <a:avLst/>
          </a:prstGeom>
          <a:noFill/>
          <a:ln w="9525">
            <a:solidFill>
              <a:schemeClr val="tx1"/>
            </a:solidFill>
            <a:round/>
            <a:headEnd/>
            <a:tailEnd/>
          </a:ln>
          <a:effectLst/>
        </p:spPr>
        <p:txBody>
          <a:bodyPr/>
          <a:lstStyle/>
          <a:p>
            <a:endParaRPr lang="en-US"/>
          </a:p>
        </p:txBody>
      </p:sp>
      <p:sp>
        <p:nvSpPr>
          <p:cNvPr id="120844" name="Line 12"/>
          <p:cNvSpPr>
            <a:spLocks noChangeShapeType="1"/>
          </p:cNvSpPr>
          <p:nvPr/>
        </p:nvSpPr>
        <p:spPr bwMode="auto">
          <a:xfrm>
            <a:off x="7315200" y="914400"/>
            <a:ext cx="0" cy="228600"/>
          </a:xfrm>
          <a:prstGeom prst="line">
            <a:avLst/>
          </a:prstGeom>
          <a:noFill/>
          <a:ln w="9525">
            <a:solidFill>
              <a:schemeClr val="tx1"/>
            </a:solidFill>
            <a:round/>
            <a:headEnd/>
            <a:tailEnd/>
          </a:ln>
          <a:effectLst/>
        </p:spPr>
        <p:txBody>
          <a:bodyPr/>
          <a:lstStyle/>
          <a:p>
            <a:endParaRPr lang="en-US"/>
          </a:p>
        </p:txBody>
      </p:sp>
      <p:sp>
        <p:nvSpPr>
          <p:cNvPr id="120845" name="Line 13"/>
          <p:cNvSpPr>
            <a:spLocks noChangeShapeType="1"/>
          </p:cNvSpPr>
          <p:nvPr/>
        </p:nvSpPr>
        <p:spPr bwMode="auto">
          <a:xfrm>
            <a:off x="8077200" y="914400"/>
            <a:ext cx="0" cy="228600"/>
          </a:xfrm>
          <a:prstGeom prst="line">
            <a:avLst/>
          </a:prstGeom>
          <a:noFill/>
          <a:ln w="9525">
            <a:solidFill>
              <a:schemeClr val="tx1"/>
            </a:solidFill>
            <a:round/>
            <a:headEnd/>
            <a:tailEnd/>
          </a:ln>
          <a:effectLst/>
        </p:spPr>
        <p:txBody>
          <a:bodyPr/>
          <a:lstStyle/>
          <a:p>
            <a:endParaRPr lang="en-US"/>
          </a:p>
        </p:txBody>
      </p:sp>
      <p:sp>
        <p:nvSpPr>
          <p:cNvPr id="120846" name="Text Box 14"/>
          <p:cNvSpPr txBox="1">
            <a:spLocks noChangeArrowheads="1"/>
          </p:cNvSpPr>
          <p:nvPr/>
        </p:nvSpPr>
        <p:spPr bwMode="auto">
          <a:xfrm>
            <a:off x="7696200" y="1143000"/>
            <a:ext cx="1143000" cy="338554"/>
          </a:xfrm>
          <a:prstGeom prst="rect">
            <a:avLst/>
          </a:prstGeom>
          <a:noFill/>
          <a:ln w="9525">
            <a:noFill/>
            <a:miter lim="800000"/>
            <a:headEnd/>
            <a:tailEnd/>
          </a:ln>
          <a:effectLst/>
        </p:spPr>
        <p:txBody>
          <a:bodyPr>
            <a:spAutoFit/>
          </a:bodyPr>
          <a:lstStyle/>
          <a:p>
            <a:pPr>
              <a:spcBef>
                <a:spcPct val="50000"/>
              </a:spcBef>
            </a:pPr>
            <a:r>
              <a:rPr lang="it-IT" dirty="0" err="1" smtClean="0"/>
              <a:t>Monopoly</a:t>
            </a:r>
            <a:endParaRPr lang="it-IT" dirty="0"/>
          </a:p>
        </p:txBody>
      </p:sp>
      <p:sp>
        <p:nvSpPr>
          <p:cNvPr id="120847" name="Text Box 15"/>
          <p:cNvSpPr txBox="1">
            <a:spLocks noChangeArrowheads="1"/>
          </p:cNvSpPr>
          <p:nvPr/>
        </p:nvSpPr>
        <p:spPr bwMode="auto">
          <a:xfrm>
            <a:off x="6324600" y="1237673"/>
            <a:ext cx="1371600" cy="584775"/>
          </a:xfrm>
          <a:prstGeom prst="rect">
            <a:avLst/>
          </a:prstGeom>
          <a:noFill/>
          <a:ln w="9525">
            <a:noFill/>
            <a:miter lim="800000"/>
            <a:headEnd/>
            <a:tailEnd/>
          </a:ln>
          <a:effectLst/>
        </p:spPr>
        <p:txBody>
          <a:bodyPr>
            <a:spAutoFit/>
          </a:bodyPr>
          <a:lstStyle/>
          <a:p>
            <a:pPr>
              <a:spcBef>
                <a:spcPct val="50000"/>
              </a:spcBef>
            </a:pPr>
            <a:r>
              <a:rPr lang="it-IT" dirty="0" err="1" smtClean="0"/>
              <a:t>Dominant</a:t>
            </a:r>
            <a:r>
              <a:rPr lang="it-IT" dirty="0" smtClean="0"/>
              <a:t> </a:t>
            </a:r>
            <a:r>
              <a:rPr lang="it-IT" dirty="0" err="1" smtClean="0"/>
              <a:t>firm</a:t>
            </a:r>
            <a:endParaRPr lang="it-IT" dirty="0"/>
          </a:p>
        </p:txBody>
      </p:sp>
      <p:cxnSp>
        <p:nvCxnSpPr>
          <p:cNvPr id="16" name="Connettore 2 15"/>
          <p:cNvCxnSpPr/>
          <p:nvPr/>
        </p:nvCxnSpPr>
        <p:spPr bwMode="auto">
          <a:xfrm>
            <a:off x="5181600" y="3200400"/>
            <a:ext cx="990600" cy="0"/>
          </a:xfrm>
          <a:prstGeom prst="straightConnector1">
            <a:avLst/>
          </a:prstGeom>
          <a:noFill/>
          <a:ln w="9525" cap="flat" cmpd="sng" algn="ctr">
            <a:solidFill>
              <a:schemeClr val="tx1"/>
            </a:solidFill>
            <a:prstDash val="solid"/>
            <a:round/>
            <a:headEnd type="none" w="med" len="med"/>
            <a:tailEnd type="arrow"/>
          </a:ln>
          <a:effectLst/>
        </p:spPr>
      </p:cxnSp>
      <p:cxnSp>
        <p:nvCxnSpPr>
          <p:cNvPr id="17" name="Connettore 2 16"/>
          <p:cNvCxnSpPr/>
          <p:nvPr/>
        </p:nvCxnSpPr>
        <p:spPr bwMode="auto">
          <a:xfrm>
            <a:off x="1524000" y="3352800"/>
            <a:ext cx="990600" cy="0"/>
          </a:xfrm>
          <a:prstGeom prst="straightConnector1">
            <a:avLst/>
          </a:prstGeom>
          <a:noFill/>
          <a:ln w="9525" cap="flat" cmpd="sng" algn="ctr">
            <a:solidFill>
              <a:schemeClr val="tx1"/>
            </a:solidFill>
            <a:prstDash val="solid"/>
            <a:round/>
            <a:headEnd type="none" w="med" len="med"/>
            <a:tailEnd type="arrow"/>
          </a:ln>
          <a:effectLst/>
        </p:spPr>
      </p:cxnSp>
      <p:sp>
        <p:nvSpPr>
          <p:cNvPr id="19" name="Line 8"/>
          <p:cNvSpPr>
            <a:spLocks noChangeShapeType="1"/>
          </p:cNvSpPr>
          <p:nvPr/>
        </p:nvSpPr>
        <p:spPr bwMode="auto">
          <a:xfrm>
            <a:off x="2743200" y="914400"/>
            <a:ext cx="0" cy="762000"/>
          </a:xfrm>
          <a:prstGeom prst="line">
            <a:avLst/>
          </a:prstGeom>
          <a:noFill/>
          <a:ln w="9525">
            <a:solidFill>
              <a:schemeClr val="tx1"/>
            </a:solidFill>
            <a:round/>
            <a:headEnd/>
            <a:tailEnd/>
          </a:ln>
          <a:effectLst/>
        </p:spPr>
        <p:txBody>
          <a:bodyPr/>
          <a:lstStyle/>
          <a:p>
            <a:endParaRPr lang="en-US"/>
          </a:p>
        </p:txBody>
      </p:sp>
      <p:sp>
        <p:nvSpPr>
          <p:cNvPr id="20" name="Text Box 10"/>
          <p:cNvSpPr txBox="1">
            <a:spLocks noChangeArrowheads="1"/>
          </p:cNvSpPr>
          <p:nvPr/>
        </p:nvSpPr>
        <p:spPr bwMode="auto">
          <a:xfrm>
            <a:off x="2209800" y="1676400"/>
            <a:ext cx="1828800" cy="1077218"/>
          </a:xfrm>
          <a:prstGeom prst="rect">
            <a:avLst/>
          </a:prstGeom>
          <a:noFill/>
          <a:ln w="9525">
            <a:noFill/>
            <a:miter lim="800000"/>
            <a:headEnd/>
            <a:tailEnd/>
          </a:ln>
          <a:effectLst/>
        </p:spPr>
        <p:txBody>
          <a:bodyPr wrap="square">
            <a:spAutoFit/>
          </a:bodyPr>
          <a:lstStyle/>
          <a:p>
            <a:pPr>
              <a:spcBef>
                <a:spcPct val="50000"/>
              </a:spcBef>
            </a:pPr>
            <a:r>
              <a:rPr lang="it-IT" dirty="0" err="1" smtClean="0"/>
              <a:t>Monopolistic</a:t>
            </a:r>
            <a:r>
              <a:rPr lang="it-IT" dirty="0" smtClean="0"/>
              <a:t> </a:t>
            </a:r>
            <a:r>
              <a:rPr lang="it-IT" dirty="0" err="1" smtClean="0"/>
              <a:t>competition</a:t>
            </a:r>
            <a:r>
              <a:rPr lang="it-IT" dirty="0"/>
              <a:t> </a:t>
            </a:r>
            <a:r>
              <a:rPr lang="it-IT" dirty="0" smtClean="0"/>
              <a:t>&amp; Competitive </a:t>
            </a:r>
            <a:r>
              <a:rPr lang="it-IT" dirty="0" err="1" smtClean="0"/>
              <a:t>selection</a:t>
            </a:r>
            <a:endParaRPr lang="it-IT" dirty="0"/>
          </a:p>
        </p:txBody>
      </p:sp>
      <p:sp>
        <p:nvSpPr>
          <p:cNvPr id="21" name="Title 1"/>
          <p:cNvSpPr txBox="1">
            <a:spLocks/>
          </p:cNvSpPr>
          <p:nvPr/>
        </p:nvSpPr>
        <p:spPr>
          <a:xfrm>
            <a:off x="762000" y="0"/>
            <a:ext cx="5943600"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rgbClr val="003F6E"/>
                </a:solidFill>
                <a:effectLst/>
                <a:uLnTx/>
                <a:uFillTx/>
                <a:latin typeface="+mj-lt"/>
                <a:ea typeface="+mj-ea"/>
                <a:cs typeface="+mj-cs"/>
              </a:rPr>
              <a:t>Classification of market structures</a:t>
            </a:r>
            <a:endParaRPr kumimoji="0" lang="en-US" sz="2200" b="1" i="0" u="none" strike="noStrike" kern="0" cap="none" spc="0" normalizeH="0" baseline="0" noProof="0" dirty="0">
              <a:ln>
                <a:noFill/>
              </a:ln>
              <a:solidFill>
                <a:srgbClr val="003F6E"/>
              </a:solidFill>
              <a:effectLst/>
              <a:uLnTx/>
              <a:uFillTx/>
              <a:latin typeface="+mj-lt"/>
              <a:ea typeface="+mj-ea"/>
              <a:cs typeface="+mj-cs"/>
            </a:endParaRPr>
          </a:p>
        </p:txBody>
      </p:sp>
      <p:sp>
        <p:nvSpPr>
          <p:cNvPr id="2" name="CasellaDiTesto 1"/>
          <p:cNvSpPr txBox="1"/>
          <p:nvPr/>
        </p:nvSpPr>
        <p:spPr>
          <a:xfrm>
            <a:off x="152400" y="4724400"/>
            <a:ext cx="8915400" cy="1865126"/>
          </a:xfrm>
          <a:prstGeom prst="rect">
            <a:avLst/>
          </a:prstGeom>
          <a:solidFill>
            <a:srgbClr val="FFFF00"/>
          </a:solidFill>
        </p:spPr>
        <p:txBody>
          <a:bodyPr wrap="square" rtlCol="0">
            <a:spAutoFit/>
          </a:bodyPr>
          <a:lstStyle/>
          <a:p>
            <a:r>
              <a:rPr lang="en-US" sz="1800" dirty="0" smtClean="0">
                <a:latin typeface="Times New Roman" panose="02020603050405020304" pitchFamily="18" charset="0"/>
                <a:cs typeface="Times New Roman" panose="02020603050405020304" pitchFamily="18" charset="0"/>
              </a:rPr>
              <a:t>Disclaimer: For a detailed analysis on perfect competition and monopoly please refer to the MOOC in Economics. Knowledge of these models is a pre-requisite of the BIE course.</a:t>
            </a:r>
          </a:p>
          <a:p>
            <a:endParaRPr lang="en-US" sz="1800" dirty="0">
              <a:latin typeface="Times New Roman" panose="02020603050405020304" pitchFamily="18" charset="0"/>
              <a:cs typeface="Times New Roman" panose="02020603050405020304" pitchFamily="18" charset="0"/>
            </a:endParaRPr>
          </a:p>
          <a:p>
            <a:r>
              <a:rPr lang="en-US" sz="1800" dirty="0" smtClean="0">
                <a:latin typeface="Times New Roman" panose="02020603050405020304" pitchFamily="18" charset="0"/>
                <a:cs typeface="Times New Roman" panose="02020603050405020304" pitchFamily="18" charset="0"/>
              </a:rPr>
              <a:t>Here I will (briefly) focus only on the most salient points and I will elucidate those elements that a) are most useful in our context and/or b) are no generally treated in a basic microeconomics course. </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Text Box 2"/>
          <p:cNvSpPr txBox="1">
            <a:spLocks noChangeArrowheads="1"/>
          </p:cNvSpPr>
          <p:nvPr/>
        </p:nvSpPr>
        <p:spPr bwMode="auto">
          <a:xfrm>
            <a:off x="381000" y="152400"/>
            <a:ext cx="8763000" cy="519113"/>
          </a:xfrm>
          <a:prstGeom prst="rect">
            <a:avLst/>
          </a:prstGeom>
          <a:noFill/>
          <a:ln w="9525">
            <a:noFill/>
            <a:miter lim="800000"/>
            <a:headEnd/>
            <a:tailEnd/>
          </a:ln>
          <a:effectLst/>
        </p:spPr>
        <p:txBody>
          <a:bodyPr>
            <a:spAutoFit/>
          </a:bodyPr>
          <a:lstStyle/>
          <a:p>
            <a:pPr marL="342900" indent="-342900" algn="ctr">
              <a:spcBef>
                <a:spcPct val="50000"/>
              </a:spcBef>
            </a:pPr>
            <a:r>
              <a:rPr lang="it-IT" sz="2800" b="1" dirty="0" smtClean="0">
                <a:solidFill>
                  <a:srgbClr val="CC3300"/>
                </a:solidFill>
              </a:rPr>
              <a:t>Perfect competition</a:t>
            </a:r>
            <a:endParaRPr lang="it-IT" sz="2800" b="1" dirty="0">
              <a:solidFill>
                <a:srgbClr val="CC3300"/>
              </a:solidFill>
            </a:endParaRPr>
          </a:p>
        </p:txBody>
      </p:sp>
      <p:sp>
        <p:nvSpPr>
          <p:cNvPr id="122883" name="Text Box 3"/>
          <p:cNvSpPr txBox="1">
            <a:spLocks noChangeArrowheads="1"/>
          </p:cNvSpPr>
          <p:nvPr/>
        </p:nvSpPr>
        <p:spPr bwMode="auto">
          <a:xfrm>
            <a:off x="0" y="838200"/>
            <a:ext cx="9144000" cy="5632311"/>
          </a:xfrm>
          <a:prstGeom prst="rect">
            <a:avLst/>
          </a:prstGeom>
          <a:noFill/>
          <a:ln w="9525">
            <a:noFill/>
            <a:miter lim="800000"/>
            <a:headEnd/>
            <a:tailEnd/>
          </a:ln>
          <a:effectLst/>
        </p:spPr>
        <p:txBody>
          <a:bodyPr>
            <a:spAutoFit/>
          </a:bodyPr>
          <a:lstStyle/>
          <a:p>
            <a:pPr>
              <a:spcBef>
                <a:spcPct val="50000"/>
              </a:spcBef>
            </a:pPr>
            <a:r>
              <a:rPr lang="en-US" sz="2000" b="1" dirty="0" smtClean="0"/>
              <a:t>No market power for the firms</a:t>
            </a:r>
          </a:p>
          <a:p>
            <a:pPr>
              <a:spcBef>
                <a:spcPct val="50000"/>
              </a:spcBef>
            </a:pPr>
            <a:r>
              <a:rPr lang="en-US" sz="2000" b="1" dirty="0" smtClean="0">
                <a:solidFill>
                  <a:srgbClr val="CC3300"/>
                </a:solidFill>
              </a:rPr>
              <a:t>Def. </a:t>
            </a:r>
            <a:r>
              <a:rPr lang="en-US" sz="2000" b="1" dirty="0" smtClean="0"/>
              <a:t>A perfectly competitive market is a market where firms are </a:t>
            </a:r>
            <a:r>
              <a:rPr lang="en-US" sz="2000" b="1" i="1" dirty="0" smtClean="0"/>
              <a:t>price-taker</a:t>
            </a:r>
            <a:r>
              <a:rPr lang="en-US" sz="2000" b="1" dirty="0" smtClean="0"/>
              <a:t>, i.e. they do not determine the price to which sell their products, price is settled by the market, i.e. by the interaction of demand and supply. Firms do not realize any extra-profit (in the long-run).  </a:t>
            </a:r>
          </a:p>
          <a:p>
            <a:pPr>
              <a:spcBef>
                <a:spcPct val="50000"/>
              </a:spcBef>
            </a:pPr>
            <a:r>
              <a:rPr lang="en-US" sz="2000" b="1" dirty="0" smtClean="0">
                <a:solidFill>
                  <a:srgbClr val="CC3300"/>
                </a:solidFill>
              </a:rPr>
              <a:t>5 central assumptions</a:t>
            </a:r>
          </a:p>
          <a:p>
            <a:pPr>
              <a:spcBef>
                <a:spcPct val="50000"/>
              </a:spcBef>
              <a:buFontTx/>
              <a:buChar char="•"/>
            </a:pPr>
            <a:r>
              <a:rPr lang="en-US" sz="2000" b="1" dirty="0" smtClean="0"/>
              <a:t> atomicity</a:t>
            </a:r>
          </a:p>
          <a:p>
            <a:pPr>
              <a:spcBef>
                <a:spcPct val="50000"/>
              </a:spcBef>
              <a:buFontTx/>
              <a:buChar char="•"/>
            </a:pPr>
            <a:r>
              <a:rPr lang="en-US" sz="2000" b="1" dirty="0" smtClean="0"/>
              <a:t> product homogeneity.</a:t>
            </a:r>
          </a:p>
          <a:p>
            <a:pPr>
              <a:spcBef>
                <a:spcPct val="50000"/>
              </a:spcBef>
              <a:buFontTx/>
              <a:buChar char="•"/>
            </a:pPr>
            <a:r>
              <a:rPr lang="en-US" sz="2000" b="1" dirty="0" smtClean="0"/>
              <a:t> perfect information (every agent, firms and consumers) know the price charged by every firm.</a:t>
            </a:r>
          </a:p>
          <a:p>
            <a:pPr>
              <a:spcBef>
                <a:spcPct val="50000"/>
              </a:spcBef>
              <a:buFontTx/>
              <a:buChar char="•"/>
            </a:pPr>
            <a:r>
              <a:rPr lang="en-US" sz="2000" b="1" dirty="0" smtClean="0"/>
              <a:t> Firms have access to all production technologies (for simplicity </a:t>
            </a:r>
            <a:r>
              <a:rPr lang="en-US" sz="2000" dirty="0" smtClean="0"/>
              <a:t>one can assume the extreme form of </a:t>
            </a:r>
            <a:r>
              <a:rPr lang="en-US" sz="2000" u="sng" dirty="0" smtClean="0"/>
              <a:t>technology symmetry, </a:t>
            </a:r>
            <a:r>
              <a:rPr lang="en-US" sz="2000" dirty="0" smtClean="0"/>
              <a:t>but it’s not necessary)</a:t>
            </a:r>
            <a:r>
              <a:rPr lang="en-US" sz="2000" b="1" dirty="0" smtClean="0"/>
              <a:t>. </a:t>
            </a:r>
          </a:p>
          <a:p>
            <a:pPr>
              <a:spcBef>
                <a:spcPct val="50000"/>
              </a:spcBef>
              <a:buFontTx/>
              <a:buChar char="•"/>
            </a:pPr>
            <a:r>
              <a:rPr lang="en-US" sz="2000" b="1" dirty="0" smtClean="0"/>
              <a:t> No entry and exit barriers (free entry and exit)</a:t>
            </a:r>
          </a:p>
          <a:p>
            <a:pPr>
              <a:spcBef>
                <a:spcPct val="50000"/>
              </a:spcBef>
            </a:pPr>
            <a:endParaRPr lang="it-IT" sz="2000" b="1" dirty="0">
              <a:solidFill>
                <a:srgbClr val="CC33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34925"/>
            <a:ext cx="5943600" cy="498475"/>
          </a:xfrm>
        </p:spPr>
        <p:txBody>
          <a:bodyPr/>
          <a:lstStyle/>
          <a:p>
            <a:r>
              <a:rPr lang="en-US" dirty="0" smtClean="0"/>
              <a:t>Perfect competition dynamics: 2 questions</a:t>
            </a:r>
            <a:endParaRPr lang="en-US" dirty="0"/>
          </a:p>
        </p:txBody>
      </p:sp>
      <p:sp>
        <p:nvSpPr>
          <p:cNvPr id="3" name="Content Placeholder 2"/>
          <p:cNvSpPr>
            <a:spLocks noGrp="1"/>
          </p:cNvSpPr>
          <p:nvPr>
            <p:ph idx="1"/>
          </p:nvPr>
        </p:nvSpPr>
        <p:spPr>
          <a:xfrm>
            <a:off x="457200" y="1066800"/>
            <a:ext cx="8491538" cy="5257800"/>
          </a:xfrm>
        </p:spPr>
        <p:txBody>
          <a:bodyPr/>
          <a:lstStyle/>
          <a:p>
            <a:r>
              <a:rPr lang="en-US" dirty="0" smtClean="0"/>
              <a:t>Why are companies price-taker?</a:t>
            </a:r>
          </a:p>
          <a:p>
            <a:pPr lvl="1"/>
            <a:r>
              <a:rPr lang="en-US" dirty="0" smtClean="0"/>
              <a:t>Products </a:t>
            </a:r>
            <a:r>
              <a:rPr lang="en-US" dirty="0"/>
              <a:t>are </a:t>
            </a:r>
            <a:r>
              <a:rPr lang="en-US" dirty="0" smtClean="0"/>
              <a:t>homogenous, so if a company raises the price, consumers will buy the products from competitors and the demand for that company is null (perfect information). Therefore no (rational) firm will raise the price.</a:t>
            </a:r>
          </a:p>
          <a:p>
            <a:pPr lvl="1"/>
            <a:r>
              <a:rPr lang="en-US" dirty="0" smtClean="0"/>
              <a:t>If the company reduces the price, consumers will try to buy all the products from that company. But the company is not able to serve the entire market due to its limited production capacity (atomicity)</a:t>
            </a:r>
          </a:p>
          <a:p>
            <a:pPr lvl="1"/>
            <a:r>
              <a:rPr lang="en-US" dirty="0" smtClean="0"/>
              <a:t>Firms </a:t>
            </a:r>
            <a:r>
              <a:rPr lang="en-US" dirty="0"/>
              <a:t>can not collude, given their high number (atomicity</a:t>
            </a:r>
            <a:r>
              <a:rPr lang="en-US" dirty="0" smtClean="0"/>
              <a:t>)</a:t>
            </a:r>
          </a:p>
          <a:p>
            <a:r>
              <a:rPr lang="en-US" dirty="0" smtClean="0"/>
              <a:t>Why no extra-profits?</a:t>
            </a:r>
          </a:p>
          <a:p>
            <a:pPr lvl="1"/>
            <a:r>
              <a:rPr lang="en-US" dirty="0" smtClean="0"/>
              <a:t>If a firm makes extra-profit, this extra-profit will attract other firms to acquire the technology required (equal access to technology) and enter into the market (no barriers).</a:t>
            </a:r>
          </a:p>
          <a:p>
            <a:pPr lvl="1"/>
            <a:r>
              <a:rPr lang="en-US" dirty="0" smtClean="0"/>
              <a:t>This induced competition will erode in the long-run any possibility of extra-profits for the firms with the adoption of the best technologies possible by firms</a:t>
            </a:r>
          </a:p>
          <a:p>
            <a:pPr lvl="1"/>
            <a:endParaRPr lang="en-US" dirty="0" smtClean="0"/>
          </a:p>
        </p:txBody>
      </p:sp>
      <p:sp>
        <p:nvSpPr>
          <p:cNvPr id="4" name="Slide Number Placeholder 3"/>
          <p:cNvSpPr>
            <a:spLocks noGrp="1"/>
          </p:cNvSpPr>
          <p:nvPr>
            <p:ph type="sldNum" sz="quarter" idx="10"/>
          </p:nvPr>
        </p:nvSpPr>
        <p:spPr/>
        <p:txBody>
          <a:bodyPr/>
          <a:lstStyle/>
          <a:p>
            <a:pPr>
              <a:defRPr/>
            </a:pPr>
            <a:fld id="{A013E5DB-3771-4158-9A30-68F590885968}" type="slidenum">
              <a:rPr lang="it-IT" smtClean="0"/>
              <a:pPr>
                <a:defRPr/>
              </a:pPr>
              <a:t>5</a:t>
            </a:fld>
            <a:endParaRPr lang="it-IT"/>
          </a:p>
        </p:txBody>
      </p:sp>
    </p:spTree>
    <p:extLst>
      <p:ext uri="{BB962C8B-B14F-4D97-AF65-F5344CB8AC3E}">
        <p14:creationId xmlns:p14="http://schemas.microsoft.com/office/powerpoint/2010/main" val="1055745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533400" y="0"/>
            <a:ext cx="8077200" cy="2062103"/>
          </a:xfrm>
          <a:prstGeom prst="rect">
            <a:avLst/>
          </a:prstGeom>
          <a:noFill/>
          <a:ln w="9525">
            <a:noFill/>
            <a:miter lim="800000"/>
            <a:headEnd/>
            <a:tailEnd/>
          </a:ln>
          <a:effectLst/>
        </p:spPr>
        <p:txBody>
          <a:bodyPr>
            <a:spAutoFit/>
          </a:bodyPr>
          <a:lstStyle/>
          <a:p>
            <a:pPr algn="ctr">
              <a:spcBef>
                <a:spcPct val="50000"/>
              </a:spcBef>
            </a:pPr>
            <a:r>
              <a:rPr lang="en-US" sz="3200" dirty="0" smtClean="0">
                <a:solidFill>
                  <a:srgbClr val="003F6E"/>
                </a:solidFill>
                <a:latin typeface="+mj-lt"/>
                <a:ea typeface="+mj-ea"/>
                <a:cs typeface="+mj-cs"/>
              </a:rPr>
              <a:t>Perfect competition equilibrium:</a:t>
            </a:r>
          </a:p>
          <a:p>
            <a:pPr algn="ctr">
              <a:spcBef>
                <a:spcPct val="50000"/>
              </a:spcBef>
            </a:pPr>
            <a:endParaRPr lang="it-IT" sz="3200" b="1" dirty="0" smtClean="0"/>
          </a:p>
          <a:p>
            <a:pPr algn="ctr">
              <a:spcBef>
                <a:spcPct val="50000"/>
              </a:spcBef>
            </a:pPr>
            <a:r>
              <a:rPr lang="it-IT" sz="3200" b="1" dirty="0" smtClean="0"/>
              <a:t> </a:t>
            </a:r>
            <a:r>
              <a:rPr lang="it-IT" sz="3200" b="1" dirty="0">
                <a:solidFill>
                  <a:schemeClr val="accent2"/>
                </a:solidFill>
              </a:rPr>
              <a:t>p = MC = AC min</a:t>
            </a:r>
          </a:p>
        </p:txBody>
      </p:sp>
      <p:sp>
        <p:nvSpPr>
          <p:cNvPr id="124931" name="Text Box 3"/>
          <p:cNvSpPr txBox="1">
            <a:spLocks noChangeArrowheads="1"/>
          </p:cNvSpPr>
          <p:nvPr/>
        </p:nvSpPr>
        <p:spPr bwMode="auto">
          <a:xfrm>
            <a:off x="266700" y="2590800"/>
            <a:ext cx="8610600" cy="3108543"/>
          </a:xfrm>
          <a:prstGeom prst="rect">
            <a:avLst/>
          </a:prstGeom>
          <a:noFill/>
          <a:ln w="9525">
            <a:solidFill>
              <a:schemeClr val="accent2"/>
            </a:solidFill>
            <a:miter lim="800000"/>
            <a:headEnd/>
            <a:tailEnd/>
          </a:ln>
          <a:effectLst/>
        </p:spPr>
        <p:txBody>
          <a:bodyPr>
            <a:spAutoFit/>
          </a:bodyPr>
          <a:lstStyle/>
          <a:p>
            <a:pPr>
              <a:spcBef>
                <a:spcPct val="50000"/>
              </a:spcBef>
            </a:pPr>
            <a:r>
              <a:rPr lang="en-US" sz="2800" b="1" dirty="0" smtClean="0"/>
              <a:t>The maximum quantity of the good produced at the lowest possible cost =  Max Productive efficiency</a:t>
            </a:r>
          </a:p>
          <a:p>
            <a:pPr>
              <a:spcBef>
                <a:spcPct val="50000"/>
              </a:spcBef>
            </a:pPr>
            <a:endParaRPr lang="en-US" sz="2800" b="1" dirty="0" smtClean="0"/>
          </a:p>
          <a:p>
            <a:pPr>
              <a:spcBef>
                <a:spcPct val="50000"/>
              </a:spcBef>
            </a:pPr>
            <a:r>
              <a:rPr lang="en-US" sz="2800" b="1" dirty="0" smtClean="0"/>
              <a:t>The maximum quantity of the good sold at the lowest price= Max Allocative efficiency</a:t>
            </a:r>
            <a:endParaRPr lang="it-IT" sz="2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a:t>
            </a:r>
            <a:r>
              <a:rPr lang="it-IT" dirty="0" err="1" smtClean="0"/>
              <a:t>Static</a:t>
            </a:r>
            <a:r>
              <a:rPr lang="it-IT" dirty="0" smtClean="0"/>
              <a:t>) Social Welfare in </a:t>
            </a:r>
            <a:r>
              <a:rPr lang="it-IT" dirty="0" err="1" smtClean="0"/>
              <a:t>terms</a:t>
            </a:r>
            <a:r>
              <a:rPr lang="it-IT" dirty="0" smtClean="0"/>
              <a:t> of Surplus</a:t>
            </a:r>
            <a:endParaRPr lang="it-IT" dirty="0"/>
          </a:p>
        </p:txBody>
      </p:sp>
      <p:sp>
        <p:nvSpPr>
          <p:cNvPr id="3" name="Content Placeholder 2"/>
          <p:cNvSpPr>
            <a:spLocks noGrp="1"/>
          </p:cNvSpPr>
          <p:nvPr>
            <p:ph idx="1"/>
          </p:nvPr>
        </p:nvSpPr>
        <p:spPr>
          <a:xfrm>
            <a:off x="228600" y="914400"/>
            <a:ext cx="8763000" cy="5334000"/>
          </a:xfrm>
        </p:spPr>
        <p:txBody>
          <a:bodyPr>
            <a:normAutofit fontScale="85000" lnSpcReduction="20000"/>
          </a:bodyPr>
          <a:lstStyle/>
          <a:p>
            <a:r>
              <a:rPr lang="en-GB" sz="2800" dirty="0" smtClean="0"/>
              <a:t>Consumer’s surplus:</a:t>
            </a:r>
          </a:p>
          <a:p>
            <a:pPr lvl="1"/>
            <a:r>
              <a:rPr lang="en-GB" sz="2800" dirty="0" smtClean="0"/>
              <a:t>Difference between the price an individual is willing to pay to have a certain good or service and the market price for the same good or service</a:t>
            </a:r>
          </a:p>
          <a:p>
            <a:pPr lvl="1"/>
            <a:r>
              <a:rPr lang="en-GB" sz="2800" dirty="0" smtClean="0"/>
              <a:t>It measures the consumers’ welfare</a:t>
            </a:r>
          </a:p>
          <a:p>
            <a:pPr lvl="1"/>
            <a:endParaRPr lang="en-GB" sz="2800" dirty="0"/>
          </a:p>
          <a:p>
            <a:r>
              <a:rPr lang="en-GB" sz="2800" dirty="0" smtClean="0"/>
              <a:t>Producer’s surplus:</a:t>
            </a:r>
          </a:p>
          <a:p>
            <a:pPr lvl="1"/>
            <a:r>
              <a:rPr lang="en-GB" sz="2800" dirty="0" smtClean="0"/>
              <a:t>Difference between the price of a certain good or service paid to the producer and the price the producer is willing to accept for selling the same good or service</a:t>
            </a:r>
          </a:p>
          <a:p>
            <a:pPr lvl="1"/>
            <a:r>
              <a:rPr lang="en-GB" sz="2800" dirty="0" smtClean="0"/>
              <a:t>It measures producers’ welfare</a:t>
            </a:r>
          </a:p>
          <a:p>
            <a:endParaRPr lang="en-GB" sz="2800" dirty="0" smtClean="0"/>
          </a:p>
          <a:p>
            <a:r>
              <a:rPr lang="en-GB" sz="2800" dirty="0" smtClean="0"/>
              <a:t>Social welfare: consumer’s surplus + producer’s surplus</a:t>
            </a:r>
          </a:p>
          <a:p>
            <a:pPr>
              <a:buNone/>
            </a:pPr>
            <a:r>
              <a:rPr lang="en-GB" sz="2800" dirty="0" smtClean="0"/>
              <a:t>  </a:t>
            </a:r>
          </a:p>
          <a:p>
            <a:pPr>
              <a:buNone/>
            </a:pPr>
            <a:r>
              <a:rPr lang="en-GB" sz="2800" dirty="0" smtClean="0"/>
              <a:t>				W = </a:t>
            </a:r>
            <a:r>
              <a:rPr lang="en-GB" sz="2800" dirty="0" err="1" smtClean="0"/>
              <a:t>S</a:t>
            </a:r>
            <a:r>
              <a:rPr lang="en-GB" sz="2800" baseline="30000" dirty="0" err="1" smtClean="0"/>
              <a:t>c</a:t>
            </a:r>
            <a:r>
              <a:rPr lang="en-GB" sz="2800" baseline="30000" dirty="0" smtClean="0"/>
              <a:t> </a:t>
            </a:r>
            <a:r>
              <a:rPr lang="en-GB" sz="2800" dirty="0" smtClean="0"/>
              <a:t>+ </a:t>
            </a:r>
            <a:r>
              <a:rPr lang="en-GB" sz="2800" dirty="0" err="1" smtClean="0"/>
              <a:t>S</a:t>
            </a:r>
            <a:r>
              <a:rPr lang="en-GB" sz="2800" baseline="30000" dirty="0" err="1" smtClean="0"/>
              <a:t>p</a:t>
            </a:r>
            <a:r>
              <a:rPr lang="en-GB" sz="2800" dirty="0" smtClean="0"/>
              <a:t>(= </a:t>
            </a:r>
            <a:r>
              <a:rPr lang="el-GR" sz="2800" dirty="0" smtClean="0">
                <a:latin typeface="Times New Roman"/>
                <a:cs typeface="Times New Roman"/>
              </a:rPr>
              <a:t>Σ</a:t>
            </a:r>
            <a:r>
              <a:rPr lang="en-GB" sz="2800" dirty="0" smtClean="0"/>
              <a:t>v</a:t>
            </a:r>
            <a:r>
              <a:rPr lang="el-GR" sz="2800" dirty="0" smtClean="0">
                <a:latin typeface="Times New Roman"/>
                <a:cs typeface="Times New Roman"/>
              </a:rPr>
              <a:t>π</a:t>
            </a:r>
            <a:r>
              <a:rPr lang="it-IT" sz="2800" dirty="0" smtClean="0">
                <a:latin typeface="+mj-lt"/>
                <a:cs typeface="Times New Roman"/>
              </a:rPr>
              <a:t>)</a:t>
            </a:r>
            <a:endParaRPr lang="en-GB" sz="2800" dirty="0" smtClean="0">
              <a:latin typeface="+mj-lt"/>
            </a:endParaRPr>
          </a:p>
          <a:p>
            <a:pPr>
              <a:buNone/>
            </a:pPr>
            <a:endParaRPr lang="en-GB" sz="2200" dirty="0" smtClean="0"/>
          </a:p>
          <a:p>
            <a:endParaRPr lang="en-GB" sz="2200" dirty="0" smtClean="0"/>
          </a:p>
          <a:p>
            <a:pPr marL="457200" lvl="1" indent="0">
              <a:buNone/>
            </a:pPr>
            <a:endParaRPr lang="en-GB" sz="2200" dirty="0" smtClean="0"/>
          </a:p>
          <a:p>
            <a:endParaRPr lang="en-GB" sz="2400" dirty="0"/>
          </a:p>
        </p:txBody>
      </p:sp>
      <p:sp>
        <p:nvSpPr>
          <p:cNvPr id="5" name="Slide Number Placeholder 4"/>
          <p:cNvSpPr>
            <a:spLocks noGrp="1"/>
          </p:cNvSpPr>
          <p:nvPr>
            <p:ph type="sldNum" sz="quarter" idx="10"/>
          </p:nvPr>
        </p:nvSpPr>
        <p:spPr/>
        <p:txBody>
          <a:bodyPr/>
          <a:lstStyle/>
          <a:p>
            <a:pPr>
              <a:defRPr/>
            </a:pPr>
            <a:fld id="{A013E5DB-3771-4158-9A30-68F590885968}" type="slidenum">
              <a:rPr lang="it-IT" smtClean="0"/>
              <a:pPr>
                <a:defRPr/>
              </a:pPr>
              <a:t>7</a:t>
            </a:fld>
            <a:endParaRPr lang="it-IT"/>
          </a:p>
        </p:txBody>
      </p:sp>
    </p:spTree>
    <p:extLst>
      <p:ext uri="{BB962C8B-B14F-4D97-AF65-F5344CB8AC3E}">
        <p14:creationId xmlns:p14="http://schemas.microsoft.com/office/powerpoint/2010/main" val="205483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ppt_y"/>
                                          </p:val>
                                        </p:tav>
                                        <p:tav tm="100000">
                                          <p:val>
                                            <p:strVal val="#ppt_y"/>
                                          </p:val>
                                        </p:tav>
                                      </p:tavLst>
                                    </p:anim>
                                  </p:childTnLst>
                                </p:cTn>
                              </p:par>
                              <p:par>
                                <p:cTn id="37" presetID="2" presetClass="entr" presetSubtype="8"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ppt_y"/>
                                          </p:val>
                                        </p:tav>
                                        <p:tav tm="100000">
                                          <p:val>
                                            <p:strVal val="#ppt_y"/>
                                          </p:val>
                                        </p:tav>
                                      </p:tavLst>
                                    </p:anim>
                                  </p:childTnLst>
                                </p:cTn>
                              </p:par>
                              <p:par>
                                <p:cTn id="41" presetID="2" presetClass="entr" presetSubtype="8"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dirty="0" smtClean="0"/>
              <a:t>Surplus in perfectly competitive </a:t>
            </a:r>
            <a:r>
              <a:rPr lang="it-IT" dirty="0" err="1" smtClean="0"/>
              <a:t>markets</a:t>
            </a:r>
            <a:r>
              <a:rPr lang="it-IT" dirty="0"/>
              <a:t> (</a:t>
            </a:r>
            <a:r>
              <a:rPr lang="it-IT" dirty="0" err="1"/>
              <a:t>see</a:t>
            </a:r>
            <a:r>
              <a:rPr lang="it-IT" dirty="0"/>
              <a:t> MOOC Week 4 - </a:t>
            </a:r>
            <a:r>
              <a:rPr lang="it-IT" dirty="0" err="1"/>
              <a:t>Competition</a:t>
            </a:r>
            <a:r>
              <a:rPr lang="it-IT" dirty="0"/>
              <a:t> - Part 2</a:t>
            </a:r>
            <a:r>
              <a:rPr lang="en-GB" dirty="0"/>
              <a:t>)</a:t>
            </a:r>
            <a:endParaRPr lang="it-IT" dirty="0"/>
          </a:p>
        </p:txBody>
      </p:sp>
      <p:sp>
        <p:nvSpPr>
          <p:cNvPr id="4" name="Content Placeholder 3"/>
          <p:cNvSpPr>
            <a:spLocks noGrp="1"/>
          </p:cNvSpPr>
          <p:nvPr>
            <p:ph sz="half" idx="1"/>
          </p:nvPr>
        </p:nvSpPr>
        <p:spPr>
          <a:xfrm>
            <a:off x="4725355" y="1109421"/>
            <a:ext cx="4038600" cy="4982633"/>
          </a:xfrm>
        </p:spPr>
        <p:txBody>
          <a:bodyPr>
            <a:normAutofit/>
          </a:bodyPr>
          <a:lstStyle/>
          <a:p>
            <a:pPr>
              <a:buFontTx/>
              <a:buChar char="•"/>
            </a:pPr>
            <a:r>
              <a:rPr lang="en-GB" dirty="0" smtClean="0">
                <a:solidFill>
                  <a:srgbClr val="000000"/>
                </a:solidFill>
                <a:cs typeface="Galaxie Polaris Bold" charset="0"/>
              </a:rPr>
              <a:t>Consumer’s surplus (red)</a:t>
            </a:r>
          </a:p>
          <a:p>
            <a:pPr>
              <a:buFontTx/>
              <a:buChar char="•"/>
            </a:pPr>
            <a:r>
              <a:rPr lang="en-GB" dirty="0" smtClean="0">
                <a:solidFill>
                  <a:srgbClr val="000000"/>
                </a:solidFill>
                <a:cs typeface="Galaxie Polaris Bold" charset="0"/>
              </a:rPr>
              <a:t>Supplier’s surplus (green)</a:t>
            </a:r>
          </a:p>
          <a:p>
            <a:pPr>
              <a:buFontTx/>
              <a:buChar char="•"/>
            </a:pPr>
            <a:r>
              <a:rPr lang="en-GB" dirty="0" smtClean="0">
                <a:solidFill>
                  <a:srgbClr val="000000"/>
                </a:solidFill>
                <a:cs typeface="Galaxie Polaris Bold" charset="0"/>
              </a:rPr>
              <a:t>Social welfare or total surplus (red + green)</a:t>
            </a:r>
            <a:endParaRPr lang="en-GB" dirty="0">
              <a:solidFill>
                <a:srgbClr val="000000"/>
              </a:solidFill>
              <a:cs typeface="Galaxie Polaris Bold" charset="0"/>
            </a:endParaRPr>
          </a:p>
        </p:txBody>
      </p:sp>
      <p:cxnSp>
        <p:nvCxnSpPr>
          <p:cNvPr id="22" name="Straight Arrow Connector 21"/>
          <p:cNvCxnSpPr/>
          <p:nvPr/>
        </p:nvCxnSpPr>
        <p:spPr>
          <a:xfrm>
            <a:off x="597617" y="5434114"/>
            <a:ext cx="3660401" cy="0"/>
          </a:xfrm>
          <a:prstGeom prst="straightConnector1">
            <a:avLst/>
          </a:prstGeom>
          <a:ln>
            <a:solidFill>
              <a:srgbClr val="4F81BD"/>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859074" y="2128828"/>
            <a:ext cx="0" cy="3548046"/>
          </a:xfrm>
          <a:prstGeom prst="straightConnector1">
            <a:avLst/>
          </a:prstGeom>
          <a:ln>
            <a:solidFill>
              <a:srgbClr val="4F81BD"/>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859074" y="2782415"/>
            <a:ext cx="3025434" cy="2651699"/>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V="1">
            <a:off x="859074" y="2782415"/>
            <a:ext cx="3025434" cy="2651699"/>
          </a:xfrm>
          <a:prstGeom prst="line">
            <a:avLst/>
          </a:prstGeom>
          <a:ln>
            <a:solidFill>
              <a:srgbClr val="4F81BD"/>
            </a:solidFill>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24432" y="2106008"/>
            <a:ext cx="303914" cy="369332"/>
          </a:xfrm>
          <a:prstGeom prst="rect">
            <a:avLst/>
          </a:prstGeom>
          <a:noFill/>
        </p:spPr>
        <p:txBody>
          <a:bodyPr wrap="none" rtlCol="0">
            <a:spAutoFit/>
          </a:bodyPr>
          <a:lstStyle/>
          <a:p>
            <a:r>
              <a:rPr lang="en-US" dirty="0" smtClean="0"/>
              <a:t>P</a:t>
            </a:r>
            <a:endParaRPr lang="en-US" dirty="0"/>
          </a:p>
        </p:txBody>
      </p:sp>
      <p:sp>
        <p:nvSpPr>
          <p:cNvPr id="27" name="TextBox 26"/>
          <p:cNvSpPr txBox="1"/>
          <p:nvPr/>
        </p:nvSpPr>
        <p:spPr>
          <a:xfrm>
            <a:off x="3884508" y="5492208"/>
            <a:ext cx="339982" cy="369332"/>
          </a:xfrm>
          <a:prstGeom prst="rect">
            <a:avLst/>
          </a:prstGeom>
          <a:noFill/>
        </p:spPr>
        <p:txBody>
          <a:bodyPr wrap="none" rtlCol="0">
            <a:spAutoFit/>
          </a:bodyPr>
          <a:lstStyle/>
          <a:p>
            <a:r>
              <a:rPr lang="en-US" dirty="0"/>
              <a:t>Q</a:t>
            </a:r>
          </a:p>
        </p:txBody>
      </p:sp>
      <p:sp>
        <p:nvSpPr>
          <p:cNvPr id="28" name="TextBox 27"/>
          <p:cNvSpPr txBox="1"/>
          <p:nvPr/>
        </p:nvSpPr>
        <p:spPr>
          <a:xfrm>
            <a:off x="2229757" y="3508317"/>
            <a:ext cx="303914" cy="369332"/>
          </a:xfrm>
          <a:prstGeom prst="rect">
            <a:avLst/>
          </a:prstGeom>
          <a:noFill/>
        </p:spPr>
        <p:txBody>
          <a:bodyPr wrap="none" rtlCol="0">
            <a:spAutoFit/>
          </a:bodyPr>
          <a:lstStyle/>
          <a:p>
            <a:r>
              <a:rPr lang="en-US" dirty="0" smtClean="0"/>
              <a:t>E</a:t>
            </a:r>
            <a:endParaRPr lang="en-US" dirty="0"/>
          </a:p>
        </p:txBody>
      </p:sp>
      <p:sp>
        <p:nvSpPr>
          <p:cNvPr id="29" name="TextBox 28"/>
          <p:cNvSpPr txBox="1"/>
          <p:nvPr/>
        </p:nvSpPr>
        <p:spPr>
          <a:xfrm>
            <a:off x="3183806" y="2660006"/>
            <a:ext cx="468398" cy="338554"/>
          </a:xfrm>
          <a:prstGeom prst="rect">
            <a:avLst/>
          </a:prstGeom>
          <a:noFill/>
        </p:spPr>
        <p:txBody>
          <a:bodyPr wrap="none" rtlCol="0">
            <a:spAutoFit/>
          </a:bodyPr>
          <a:lstStyle/>
          <a:p>
            <a:r>
              <a:rPr lang="en-US" dirty="0"/>
              <a:t>A</a:t>
            </a:r>
            <a:r>
              <a:rPr lang="en-US" dirty="0" smtClean="0"/>
              <a:t>S</a:t>
            </a:r>
            <a:endParaRPr lang="en-US" dirty="0"/>
          </a:p>
        </p:txBody>
      </p:sp>
      <p:sp>
        <p:nvSpPr>
          <p:cNvPr id="30" name="TextBox 29"/>
          <p:cNvSpPr txBox="1"/>
          <p:nvPr/>
        </p:nvSpPr>
        <p:spPr>
          <a:xfrm>
            <a:off x="1196082" y="2660006"/>
            <a:ext cx="479618" cy="338554"/>
          </a:xfrm>
          <a:prstGeom prst="rect">
            <a:avLst/>
          </a:prstGeom>
          <a:noFill/>
        </p:spPr>
        <p:txBody>
          <a:bodyPr wrap="none" rtlCol="0">
            <a:spAutoFit/>
          </a:bodyPr>
          <a:lstStyle/>
          <a:p>
            <a:r>
              <a:rPr lang="en-US" dirty="0" smtClean="0"/>
              <a:t>AD</a:t>
            </a:r>
            <a:endParaRPr lang="en-US" dirty="0"/>
          </a:p>
        </p:txBody>
      </p:sp>
      <p:sp>
        <p:nvSpPr>
          <p:cNvPr id="31" name="Text Box 16"/>
          <p:cNvSpPr txBox="1">
            <a:spLocks noChangeArrowheads="1"/>
          </p:cNvSpPr>
          <p:nvPr/>
        </p:nvSpPr>
        <p:spPr bwMode="auto">
          <a:xfrm>
            <a:off x="377339" y="3778479"/>
            <a:ext cx="379055"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defRPr/>
            </a:pPr>
            <a:r>
              <a:rPr lang="it-IT" dirty="0">
                <a:ln>
                  <a:solidFill>
                    <a:srgbClr val="000000"/>
                  </a:solidFill>
                </a:ln>
                <a:solidFill>
                  <a:srgbClr val="000000"/>
                </a:solidFill>
                <a:ea typeface="ＭＳ Ｐゴシック" charset="0"/>
                <a:cs typeface="Calibri"/>
              </a:rPr>
              <a:t>P</a:t>
            </a:r>
            <a:r>
              <a:rPr lang="it-IT" baseline="-25000" dirty="0">
                <a:ln>
                  <a:solidFill>
                    <a:srgbClr val="000000"/>
                  </a:solidFill>
                </a:ln>
                <a:solidFill>
                  <a:srgbClr val="000000"/>
                </a:solidFill>
                <a:ea typeface="ＭＳ Ｐゴシック" charset="0"/>
                <a:cs typeface="Calibri"/>
              </a:rPr>
              <a:t>E</a:t>
            </a:r>
            <a:endParaRPr lang="en-US" baseline="-25000" dirty="0">
              <a:ln>
                <a:solidFill>
                  <a:srgbClr val="000000"/>
                </a:solidFill>
              </a:ln>
              <a:solidFill>
                <a:srgbClr val="000000"/>
              </a:solidFill>
              <a:ea typeface="ＭＳ Ｐゴシック" charset="0"/>
              <a:cs typeface="Calibri"/>
            </a:endParaRPr>
          </a:p>
        </p:txBody>
      </p:sp>
      <p:sp>
        <p:nvSpPr>
          <p:cNvPr id="32" name="Text Box 16"/>
          <p:cNvSpPr txBox="1">
            <a:spLocks noChangeArrowheads="1"/>
          </p:cNvSpPr>
          <p:nvPr/>
        </p:nvSpPr>
        <p:spPr bwMode="auto">
          <a:xfrm>
            <a:off x="2192112" y="5499240"/>
            <a:ext cx="415123"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txBody>
          <a:bodyPr wrap="none">
            <a:spAutoFit/>
          </a:bodyPr>
          <a:lstStyle/>
          <a:p>
            <a:pPr>
              <a:defRPr/>
            </a:pPr>
            <a:r>
              <a:rPr lang="it-IT" dirty="0">
                <a:ln>
                  <a:solidFill>
                    <a:srgbClr val="000000"/>
                  </a:solidFill>
                </a:ln>
                <a:solidFill>
                  <a:srgbClr val="000000"/>
                </a:solidFill>
                <a:ea typeface="ＭＳ Ｐゴシック" charset="0"/>
                <a:cs typeface="Calibri"/>
              </a:rPr>
              <a:t>Q</a:t>
            </a:r>
            <a:r>
              <a:rPr lang="it-IT" baseline="-25000" dirty="0" smtClean="0">
                <a:ln>
                  <a:solidFill>
                    <a:srgbClr val="000000"/>
                  </a:solidFill>
                </a:ln>
                <a:solidFill>
                  <a:srgbClr val="000000"/>
                </a:solidFill>
                <a:ea typeface="ＭＳ Ｐゴシック" charset="0"/>
                <a:cs typeface="Calibri"/>
              </a:rPr>
              <a:t>E</a:t>
            </a:r>
            <a:endParaRPr lang="en-US" baseline="-25000" dirty="0">
              <a:ln>
                <a:solidFill>
                  <a:srgbClr val="000000"/>
                </a:solidFill>
              </a:ln>
              <a:solidFill>
                <a:srgbClr val="000000"/>
              </a:solidFill>
              <a:ea typeface="ＭＳ Ｐゴシック" charset="0"/>
              <a:cs typeface="Calibri"/>
            </a:endParaRPr>
          </a:p>
        </p:txBody>
      </p:sp>
      <p:cxnSp>
        <p:nvCxnSpPr>
          <p:cNvPr id="33" name="Straight Connector 32"/>
          <p:cNvCxnSpPr/>
          <p:nvPr/>
        </p:nvCxnSpPr>
        <p:spPr>
          <a:xfrm>
            <a:off x="859074" y="4145420"/>
            <a:ext cx="1511826" cy="2391"/>
          </a:xfrm>
          <a:prstGeom prst="line">
            <a:avLst/>
          </a:prstGeom>
          <a:ln>
            <a:solidFill>
              <a:srgbClr val="4F81BD"/>
            </a:solidFill>
            <a:prstDash val="sysDot"/>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2370900" y="4145420"/>
            <a:ext cx="0" cy="1241717"/>
          </a:xfrm>
          <a:prstGeom prst="line">
            <a:avLst/>
          </a:prstGeom>
          <a:ln>
            <a:solidFill>
              <a:srgbClr val="4F81BD"/>
            </a:solidFill>
            <a:prstDash val="sysDot"/>
          </a:ln>
        </p:spPr>
        <p:style>
          <a:lnRef idx="2">
            <a:schemeClr val="accent1"/>
          </a:lnRef>
          <a:fillRef idx="0">
            <a:schemeClr val="accent1"/>
          </a:fillRef>
          <a:effectRef idx="1">
            <a:schemeClr val="accent1"/>
          </a:effectRef>
          <a:fontRef idx="minor">
            <a:schemeClr val="tx1"/>
          </a:fontRef>
        </p:style>
      </p:cxnSp>
      <p:sp>
        <p:nvSpPr>
          <p:cNvPr id="35" name="AutoShape 22"/>
          <p:cNvSpPr>
            <a:spLocks noChangeArrowheads="1"/>
          </p:cNvSpPr>
          <p:nvPr/>
        </p:nvSpPr>
        <p:spPr bwMode="auto">
          <a:xfrm>
            <a:off x="946809" y="3000318"/>
            <a:ext cx="1224000" cy="1080000"/>
          </a:xfrm>
          <a:prstGeom prst="rtTriangle">
            <a:avLst/>
          </a:prstGeom>
          <a:solidFill>
            <a:srgbClr val="FF0000"/>
          </a:solidFill>
          <a:ln w="57150">
            <a:solidFill>
              <a:srgbClr val="FF0000"/>
            </a:solidFill>
            <a:miter lim="800000"/>
            <a:headEnd/>
            <a:tailEnd/>
          </a:ln>
          <a:effectLst/>
          <a:extLst/>
        </p:spPr>
        <p:txBody>
          <a:bodyPr wrap="none" anchor="ctr"/>
          <a:lstStyle/>
          <a:p>
            <a:pPr>
              <a:defRPr/>
            </a:pPr>
            <a:endParaRPr lang="en-US">
              <a:ea typeface="ＭＳ Ｐゴシック" charset="0"/>
              <a:cs typeface="ＭＳ Ｐゴシック" charset="0"/>
            </a:endParaRPr>
          </a:p>
        </p:txBody>
      </p:sp>
      <p:sp>
        <p:nvSpPr>
          <p:cNvPr id="37" name="AutoShape 23"/>
          <p:cNvSpPr>
            <a:spLocks noChangeAspect="1" noChangeArrowheads="1"/>
          </p:cNvSpPr>
          <p:nvPr/>
        </p:nvSpPr>
        <p:spPr bwMode="auto">
          <a:xfrm flipV="1">
            <a:off x="955036" y="4222970"/>
            <a:ext cx="1128600" cy="991800"/>
          </a:xfrm>
          <a:prstGeom prst="rtTriangle">
            <a:avLst/>
          </a:prstGeom>
          <a:solidFill>
            <a:srgbClr val="52D62B"/>
          </a:solidFill>
          <a:ln w="57150">
            <a:solidFill>
              <a:srgbClr val="52D62B"/>
            </a:solidFill>
            <a:miter lim="800000"/>
            <a:headEnd/>
            <a:tailEnd/>
          </a:ln>
          <a:effectLst/>
          <a:extLst/>
        </p:spPr>
        <p:txBody>
          <a:bodyPr wrap="none" anchor="ctr"/>
          <a:lstStyle/>
          <a:p>
            <a:pPr>
              <a:defRPr/>
            </a:pPr>
            <a:endParaRPr lang="en-US">
              <a:ea typeface="ＭＳ Ｐゴシック" charset="0"/>
              <a:cs typeface="ＭＳ Ｐゴシック" charset="0"/>
            </a:endParaRPr>
          </a:p>
        </p:txBody>
      </p:sp>
      <p:sp>
        <p:nvSpPr>
          <p:cNvPr id="5" name="Slide Number Placeholder 4"/>
          <p:cNvSpPr>
            <a:spLocks noGrp="1"/>
          </p:cNvSpPr>
          <p:nvPr>
            <p:ph type="sldNum" sz="quarter" idx="10"/>
          </p:nvPr>
        </p:nvSpPr>
        <p:spPr/>
        <p:txBody>
          <a:bodyPr/>
          <a:lstStyle/>
          <a:p>
            <a:pPr>
              <a:defRPr/>
            </a:pPr>
            <a:fld id="{15A9016B-A1B2-4368-83CF-8CBE77281A73}" type="slidenum">
              <a:rPr lang="it-IT" smtClean="0"/>
              <a:pPr>
                <a:defRPr/>
              </a:pPr>
              <a:t>8</a:t>
            </a:fld>
            <a:endParaRPr lang="it-IT"/>
          </a:p>
        </p:txBody>
      </p:sp>
      <p:sp>
        <p:nvSpPr>
          <p:cNvPr id="3" name="CasellaDiTesto 2"/>
          <p:cNvSpPr txBox="1"/>
          <p:nvPr/>
        </p:nvSpPr>
        <p:spPr>
          <a:xfrm>
            <a:off x="5161781" y="4791354"/>
            <a:ext cx="3872359" cy="1077218"/>
          </a:xfrm>
          <a:prstGeom prst="rect">
            <a:avLst/>
          </a:prstGeom>
          <a:solidFill>
            <a:srgbClr val="FFFF00"/>
          </a:solidFill>
        </p:spPr>
        <p:txBody>
          <a:bodyPr wrap="square" rtlCol="0">
            <a:spAutoFit/>
          </a:bodyPr>
          <a:lstStyle/>
          <a:p>
            <a:r>
              <a:rPr lang="en-US" dirty="0" smtClean="0"/>
              <a:t>(Short-run) Supply curve in p.c. equal to the horizontal sum of marginal costs of individual firms (which number is fixed in the short run)</a:t>
            </a:r>
            <a:endParaRPr lang="en-US" dirty="0"/>
          </a:p>
        </p:txBody>
      </p:sp>
      <p:pic>
        <p:nvPicPr>
          <p:cNvPr id="6" name="Immagine 5"/>
          <p:cNvPicPr>
            <a:picLocks noChangeAspect="1"/>
          </p:cNvPicPr>
          <p:nvPr/>
        </p:nvPicPr>
        <p:blipFill>
          <a:blip r:embed="rId2"/>
          <a:stretch>
            <a:fillRect/>
          </a:stretch>
        </p:blipFill>
        <p:spPr>
          <a:xfrm>
            <a:off x="5161781" y="5852100"/>
            <a:ext cx="3912999" cy="730733"/>
          </a:xfrm>
          <a:prstGeom prst="rect">
            <a:avLst/>
          </a:prstGeom>
        </p:spPr>
      </p:pic>
    </p:spTree>
    <p:extLst>
      <p:ext uri="{BB962C8B-B14F-4D97-AF65-F5344CB8AC3E}">
        <p14:creationId xmlns:p14="http://schemas.microsoft.com/office/powerpoint/2010/main" val="1104577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381000" y="0"/>
            <a:ext cx="8763000" cy="519113"/>
          </a:xfrm>
          <a:prstGeom prst="rect">
            <a:avLst/>
          </a:prstGeom>
          <a:noFill/>
          <a:ln w="9525">
            <a:noFill/>
            <a:miter lim="800000"/>
            <a:headEnd/>
            <a:tailEnd/>
          </a:ln>
          <a:effectLst/>
        </p:spPr>
        <p:txBody>
          <a:bodyPr>
            <a:spAutoFit/>
          </a:bodyPr>
          <a:lstStyle/>
          <a:p>
            <a:pPr marL="342900" indent="-342900" algn="ctr">
              <a:spcBef>
                <a:spcPct val="50000"/>
              </a:spcBef>
            </a:pPr>
            <a:r>
              <a:rPr lang="it-IT" sz="2800" b="1" dirty="0" err="1" smtClean="0">
                <a:solidFill>
                  <a:srgbClr val="CC3300"/>
                </a:solidFill>
              </a:rPr>
              <a:t>Potential</a:t>
            </a:r>
            <a:r>
              <a:rPr lang="it-IT" sz="2800" b="1" dirty="0" smtClean="0">
                <a:solidFill>
                  <a:srgbClr val="CC3300"/>
                </a:solidFill>
              </a:rPr>
              <a:t> competition (</a:t>
            </a:r>
            <a:r>
              <a:rPr lang="it-IT" sz="2800" b="1" dirty="0" err="1" smtClean="0">
                <a:solidFill>
                  <a:srgbClr val="CC3300"/>
                </a:solidFill>
              </a:rPr>
              <a:t>Contestable</a:t>
            </a:r>
            <a:r>
              <a:rPr lang="it-IT" sz="2800" b="1" dirty="0" smtClean="0">
                <a:solidFill>
                  <a:srgbClr val="CC3300"/>
                </a:solidFill>
              </a:rPr>
              <a:t> markets)</a:t>
            </a:r>
            <a:endParaRPr lang="it-IT" sz="2800" b="1" dirty="0">
              <a:solidFill>
                <a:srgbClr val="CC3300"/>
              </a:solidFill>
            </a:endParaRPr>
          </a:p>
        </p:txBody>
      </p:sp>
      <p:sp>
        <p:nvSpPr>
          <p:cNvPr id="133123" name="Text Box 3"/>
          <p:cNvSpPr txBox="1">
            <a:spLocks noChangeArrowheads="1"/>
          </p:cNvSpPr>
          <p:nvPr/>
        </p:nvSpPr>
        <p:spPr bwMode="auto">
          <a:xfrm>
            <a:off x="0" y="838200"/>
            <a:ext cx="9144000" cy="1169551"/>
          </a:xfrm>
          <a:prstGeom prst="rect">
            <a:avLst/>
          </a:prstGeom>
          <a:noFill/>
          <a:ln w="9525">
            <a:noFill/>
            <a:miter lim="800000"/>
            <a:headEnd/>
            <a:tailEnd/>
          </a:ln>
          <a:effectLst/>
        </p:spPr>
        <p:txBody>
          <a:bodyPr wrap="square">
            <a:spAutoFit/>
          </a:bodyPr>
          <a:lstStyle/>
          <a:p>
            <a:pPr>
              <a:spcBef>
                <a:spcPct val="50000"/>
              </a:spcBef>
            </a:pPr>
            <a:r>
              <a:rPr lang="en-US" sz="2000" b="1" dirty="0" smtClean="0"/>
              <a:t>A contestable market is a market where firms from other markets/sectors</a:t>
            </a:r>
            <a:r>
              <a:rPr lang="en-US" sz="2000" dirty="0" smtClean="0"/>
              <a:t> can perform a hit and run competition with no costs of entry and exit </a:t>
            </a:r>
            <a:endParaRPr lang="en-US" sz="2000" b="1" dirty="0" smtClean="0"/>
          </a:p>
          <a:p>
            <a:pPr>
              <a:spcBef>
                <a:spcPct val="50000"/>
              </a:spcBef>
            </a:pPr>
            <a:endParaRPr lang="it-IT" sz="2000" b="1" dirty="0"/>
          </a:p>
        </p:txBody>
      </p:sp>
      <p:sp>
        <p:nvSpPr>
          <p:cNvPr id="133124" name="Text Box 4"/>
          <p:cNvSpPr txBox="1">
            <a:spLocks noChangeArrowheads="1"/>
          </p:cNvSpPr>
          <p:nvPr/>
        </p:nvSpPr>
        <p:spPr bwMode="auto">
          <a:xfrm>
            <a:off x="304800" y="1828800"/>
            <a:ext cx="8534400" cy="6167842"/>
          </a:xfrm>
          <a:prstGeom prst="rect">
            <a:avLst/>
          </a:prstGeom>
          <a:noFill/>
          <a:ln w="9525">
            <a:noFill/>
            <a:miter lim="800000"/>
            <a:headEnd/>
            <a:tailEnd/>
          </a:ln>
          <a:effectLst/>
        </p:spPr>
        <p:txBody>
          <a:bodyPr wrap="square">
            <a:spAutoFit/>
          </a:bodyPr>
          <a:lstStyle/>
          <a:p>
            <a:r>
              <a:rPr lang="en-US" sz="2400" b="1" dirty="0" smtClean="0">
                <a:solidFill>
                  <a:srgbClr val="CC3300"/>
                </a:solidFill>
              </a:rPr>
              <a:t>Pre-requisites</a:t>
            </a:r>
          </a:p>
          <a:p>
            <a:r>
              <a:rPr lang="en-US" sz="2400" b="1" dirty="0" smtClean="0"/>
              <a:t>- No requisites on the n° of firms in the market</a:t>
            </a:r>
          </a:p>
          <a:p>
            <a:pPr>
              <a:buFontTx/>
              <a:buChar char="-"/>
            </a:pPr>
            <a:r>
              <a:rPr lang="en-US" sz="2400" b="1" dirty="0" smtClean="0"/>
              <a:t> No entry and exit barriers (no sunk cost</a:t>
            </a:r>
            <a:r>
              <a:rPr lang="en-US" sz="2400" dirty="0" smtClean="0"/>
              <a:t>s and non-redeployable investments)</a:t>
            </a:r>
            <a:r>
              <a:rPr lang="en-US" sz="2400" b="1" dirty="0" smtClean="0"/>
              <a:t>.</a:t>
            </a:r>
          </a:p>
          <a:p>
            <a:pPr>
              <a:buFontTx/>
              <a:buChar char="-"/>
            </a:pPr>
            <a:r>
              <a:rPr lang="en-US" sz="2400" b="1" dirty="0" smtClean="0"/>
              <a:t> Perfect information for consumers (they are able to react immediately to price differentials between companies)</a:t>
            </a:r>
          </a:p>
          <a:p>
            <a:pPr>
              <a:buFontTx/>
              <a:buChar char="-"/>
            </a:pPr>
            <a:r>
              <a:rPr lang="en-US" sz="2400" dirty="0"/>
              <a:t> </a:t>
            </a:r>
            <a:r>
              <a:rPr lang="en-US" sz="2400" b="1" dirty="0" smtClean="0"/>
              <a:t>Time requested for the incumbent to retaliate to the entry of the new firms (by lowering price) is superior to the time needed for the entrant to make all the investment necessary to operate in the focal market.</a:t>
            </a:r>
          </a:p>
          <a:p>
            <a:endParaRPr lang="it-IT" sz="2800" b="1" dirty="0">
              <a:solidFill>
                <a:srgbClr val="CC3300"/>
              </a:solidFill>
            </a:endParaRPr>
          </a:p>
          <a:p>
            <a:pPr>
              <a:buFontTx/>
              <a:buChar char="-"/>
            </a:pPr>
            <a:endParaRPr lang="it-IT" sz="2000" b="1" dirty="0"/>
          </a:p>
          <a:p>
            <a:r>
              <a:rPr lang="it-IT" sz="2000" b="1" dirty="0"/>
              <a:t> </a:t>
            </a:r>
            <a:endParaRPr lang="it-IT" sz="2000" b="1" dirty="0">
              <a:solidFill>
                <a:srgbClr val="CC3300"/>
              </a:solidFill>
            </a:endParaRPr>
          </a:p>
          <a:p>
            <a:pPr>
              <a:spcBef>
                <a:spcPct val="50000"/>
              </a:spcBef>
            </a:pPr>
            <a:endParaRPr lang="it-IT"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23"/>
                                        </p:tgtEl>
                                        <p:attrNameLst>
                                          <p:attrName>style.visibility</p:attrName>
                                        </p:attrNameLst>
                                      </p:cBhvr>
                                      <p:to>
                                        <p:strVal val="visible"/>
                                      </p:to>
                                    </p:set>
                                    <p:anim calcmode="lin" valueType="num">
                                      <p:cBhvr additive="base">
                                        <p:cTn id="7" dur="500" fill="hold"/>
                                        <p:tgtEl>
                                          <p:spTgt spid="133123"/>
                                        </p:tgtEl>
                                        <p:attrNameLst>
                                          <p:attrName>ppt_x</p:attrName>
                                        </p:attrNameLst>
                                      </p:cBhvr>
                                      <p:tavLst>
                                        <p:tav tm="0">
                                          <p:val>
                                            <p:strVal val="0-#ppt_w/2"/>
                                          </p:val>
                                        </p:tav>
                                        <p:tav tm="100000">
                                          <p:val>
                                            <p:strVal val="#ppt_x"/>
                                          </p:val>
                                        </p:tav>
                                      </p:tavLst>
                                    </p:anim>
                                    <p:anim calcmode="lin" valueType="num">
                                      <p:cBhvr additive="base">
                                        <p:cTn id="8" dur="500" fill="hold"/>
                                        <p:tgtEl>
                                          <p:spTgt spid="1331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3124">
                                            <p:txEl>
                                              <p:pRg st="0" end="0"/>
                                            </p:txEl>
                                          </p:spTgt>
                                        </p:tgtEl>
                                        <p:attrNameLst>
                                          <p:attrName>style.visibility</p:attrName>
                                        </p:attrNameLst>
                                      </p:cBhvr>
                                      <p:to>
                                        <p:strVal val="visible"/>
                                      </p:to>
                                    </p:set>
                                    <p:anim calcmode="lin" valueType="num">
                                      <p:cBhvr additive="base">
                                        <p:cTn id="13" dur="500" fill="hold"/>
                                        <p:tgtEl>
                                          <p:spTgt spid="13312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3124">
                                            <p:txEl>
                                              <p:pRg st="1" end="1"/>
                                            </p:txEl>
                                          </p:spTgt>
                                        </p:tgtEl>
                                        <p:attrNameLst>
                                          <p:attrName>style.visibility</p:attrName>
                                        </p:attrNameLst>
                                      </p:cBhvr>
                                      <p:to>
                                        <p:strVal val="visible"/>
                                      </p:to>
                                    </p:set>
                                    <p:anim calcmode="lin" valueType="num">
                                      <p:cBhvr additive="base">
                                        <p:cTn id="19" dur="500" fill="hold"/>
                                        <p:tgtEl>
                                          <p:spTgt spid="133124">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312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3124">
                                            <p:txEl>
                                              <p:pRg st="2" end="2"/>
                                            </p:txEl>
                                          </p:spTgt>
                                        </p:tgtEl>
                                        <p:attrNameLst>
                                          <p:attrName>style.visibility</p:attrName>
                                        </p:attrNameLst>
                                      </p:cBhvr>
                                      <p:to>
                                        <p:strVal val="visible"/>
                                      </p:to>
                                    </p:set>
                                    <p:anim calcmode="lin" valueType="num">
                                      <p:cBhvr additive="base">
                                        <p:cTn id="25" dur="500" fill="hold"/>
                                        <p:tgtEl>
                                          <p:spTgt spid="133124">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312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33124">
                                            <p:txEl>
                                              <p:pRg st="3" end="3"/>
                                            </p:txEl>
                                          </p:spTgt>
                                        </p:tgtEl>
                                        <p:attrNameLst>
                                          <p:attrName>style.visibility</p:attrName>
                                        </p:attrNameLst>
                                      </p:cBhvr>
                                      <p:to>
                                        <p:strVal val="visible"/>
                                      </p:to>
                                    </p:set>
                                    <p:anim calcmode="lin" valueType="num">
                                      <p:cBhvr additive="base">
                                        <p:cTn id="31" dur="500" fill="hold"/>
                                        <p:tgtEl>
                                          <p:spTgt spid="133124">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312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33124">
                                            <p:txEl>
                                              <p:pRg st="4" end="4"/>
                                            </p:txEl>
                                          </p:spTgt>
                                        </p:tgtEl>
                                        <p:attrNameLst>
                                          <p:attrName>style.visibility</p:attrName>
                                        </p:attrNameLst>
                                      </p:cBhvr>
                                      <p:to>
                                        <p:strVal val="visible"/>
                                      </p:to>
                                    </p:set>
                                    <p:anim calcmode="lin" valueType="num">
                                      <p:cBhvr additive="base">
                                        <p:cTn id="37" dur="500" fill="hold"/>
                                        <p:tgtEl>
                                          <p:spTgt spid="133124">
                                            <p:txEl>
                                              <p:pRg st="4" end="4"/>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3124">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p:bldLst>
  </p:timing>
</p:sld>
</file>

<file path=ppt/theme/theme1.xml><?xml version="1.0" encoding="utf-8"?>
<a:theme xmlns:a="http://schemas.openxmlformats.org/drawingml/2006/main" name="tema polimi">
  <a:themeElements>
    <a:clrScheme name="Personalizzat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tema polimi</Template>
  <TotalTime>0</TotalTime>
  <Words>1656</Words>
  <Application>Microsoft Office PowerPoint</Application>
  <PresentationFormat>Presentazione su schermo (4:3)</PresentationFormat>
  <Paragraphs>190</Paragraphs>
  <Slides>23</Slides>
  <Notes>0</Notes>
  <HiddenSlides>0</HiddenSlides>
  <MMClips>0</MMClips>
  <ScaleCrop>false</ScaleCrop>
  <HeadingPairs>
    <vt:vector size="8" baseType="variant">
      <vt:variant>
        <vt:lpstr>Caratteri utilizzati</vt:lpstr>
      </vt:variant>
      <vt:variant>
        <vt:i4>7</vt:i4>
      </vt:variant>
      <vt:variant>
        <vt:lpstr>Tema</vt:lpstr>
      </vt:variant>
      <vt:variant>
        <vt:i4>1</vt:i4>
      </vt:variant>
      <vt:variant>
        <vt:lpstr>Server OLE incorporati</vt:lpstr>
      </vt:variant>
      <vt:variant>
        <vt:i4>2</vt:i4>
      </vt:variant>
      <vt:variant>
        <vt:lpstr>Titoli diapositive</vt:lpstr>
      </vt:variant>
      <vt:variant>
        <vt:i4>23</vt:i4>
      </vt:variant>
    </vt:vector>
  </HeadingPairs>
  <TitlesOfParts>
    <vt:vector size="33" baseType="lpstr">
      <vt:lpstr>ＭＳ Ｐゴシック</vt:lpstr>
      <vt:lpstr>Arial</vt:lpstr>
      <vt:lpstr>Calibri</vt:lpstr>
      <vt:lpstr>Galaxie Polaris Bold</vt:lpstr>
      <vt:lpstr>Minion Web</vt:lpstr>
      <vt:lpstr>Times New Roman</vt:lpstr>
      <vt:lpstr>Wingdings</vt:lpstr>
      <vt:lpstr>tema polimi</vt:lpstr>
      <vt:lpstr>Equation</vt:lpstr>
      <vt:lpstr>Equazione</vt:lpstr>
      <vt:lpstr>Exam question (February 7th 2020)</vt:lpstr>
      <vt:lpstr>Presentazione standard di PowerPoint</vt:lpstr>
      <vt:lpstr>Presentazione standard di PowerPoint</vt:lpstr>
      <vt:lpstr>Presentazione standard di PowerPoint</vt:lpstr>
      <vt:lpstr>Perfect competition dynamics: 2 questions</vt:lpstr>
      <vt:lpstr>Presentazione standard di PowerPoint</vt:lpstr>
      <vt:lpstr>(Static) Social Welfare in terms of Surplus</vt:lpstr>
      <vt:lpstr>Surplus in perfectly competitive markets (see MOOC Week 4 - Competition - Part 2)</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Demand elasticity in monopoly</vt:lpstr>
      <vt:lpstr>Presentazione standard di PowerPoint</vt:lpstr>
      <vt:lpstr>Presentazione standard di PowerPoint</vt:lpstr>
      <vt:lpstr>Presentazione standard di PowerPoint</vt:lpstr>
      <vt:lpstr>Presentazione standard di PowerPoint</vt:lpstr>
      <vt:lpstr>Presentazione standard di PowerPoint</vt:lpstr>
      <vt:lpstr>References</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Vittoria</dc:creator>
  <cp:lastModifiedBy>Luca Grilli</cp:lastModifiedBy>
  <cp:revision>404</cp:revision>
  <cp:lastPrinted>2019-02-26T11:40:03Z</cp:lastPrinted>
  <dcterms:created xsi:type="dcterms:W3CDTF">2012-10-29T17:53:33Z</dcterms:created>
  <dcterms:modified xsi:type="dcterms:W3CDTF">2024-02-06T08:08:25Z</dcterms:modified>
</cp:coreProperties>
</file>