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928" r:id="rId2"/>
    <p:sldMasterId id="2147483942" r:id="rId3"/>
  </p:sldMasterIdLst>
  <p:notesMasterIdLst>
    <p:notesMasterId r:id="rId31"/>
  </p:notesMasterIdLst>
  <p:handoutMasterIdLst>
    <p:handoutMasterId r:id="rId32"/>
  </p:handoutMasterIdLst>
  <p:sldIdLst>
    <p:sldId id="294" r:id="rId4"/>
    <p:sldId id="437" r:id="rId5"/>
    <p:sldId id="438" r:id="rId6"/>
    <p:sldId id="436" r:id="rId7"/>
    <p:sldId id="388" r:id="rId8"/>
    <p:sldId id="390" r:id="rId9"/>
    <p:sldId id="435" r:id="rId10"/>
    <p:sldId id="410" r:id="rId11"/>
    <p:sldId id="432" r:id="rId12"/>
    <p:sldId id="430" r:id="rId13"/>
    <p:sldId id="411" r:id="rId14"/>
    <p:sldId id="412" r:id="rId15"/>
    <p:sldId id="415" r:id="rId16"/>
    <p:sldId id="402" r:id="rId17"/>
    <p:sldId id="391" r:id="rId18"/>
    <p:sldId id="392" r:id="rId19"/>
    <p:sldId id="393" r:id="rId20"/>
    <p:sldId id="394" r:id="rId21"/>
    <p:sldId id="395" r:id="rId22"/>
    <p:sldId id="396" r:id="rId23"/>
    <p:sldId id="398" r:id="rId24"/>
    <p:sldId id="414" r:id="rId25"/>
    <p:sldId id="399" r:id="rId26"/>
    <p:sldId id="413" r:id="rId27"/>
    <p:sldId id="401" r:id="rId28"/>
    <p:sldId id="404" r:id="rId29"/>
    <p:sldId id="382" r:id="rId30"/>
  </p:sldIdLst>
  <p:sldSz cx="9144000" cy="6858000" type="screen4x3"/>
  <p:notesSz cx="6797675" cy="9926638"/>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tente"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p:cViewPr varScale="1">
        <p:scale>
          <a:sx n="88" d="100"/>
          <a:sy n="88" d="100"/>
        </p:scale>
        <p:origin x="120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5990" tIns="42995" rIns="85990" bIns="42995" rtlCol="0"/>
          <a:lstStyle>
            <a:lvl1pPr algn="l">
              <a:defRPr sz="1100"/>
            </a:lvl1pPr>
          </a:lstStyle>
          <a:p>
            <a:endParaRPr lang="en-US"/>
          </a:p>
        </p:txBody>
      </p:sp>
      <p:sp>
        <p:nvSpPr>
          <p:cNvPr id="3" name="Date Placeholder 2"/>
          <p:cNvSpPr>
            <a:spLocks noGrp="1"/>
          </p:cNvSpPr>
          <p:nvPr>
            <p:ph type="dt" sz="quarter" idx="1"/>
          </p:nvPr>
        </p:nvSpPr>
        <p:spPr>
          <a:xfrm>
            <a:off x="3850750" y="1"/>
            <a:ext cx="2945405" cy="495793"/>
          </a:xfrm>
          <a:prstGeom prst="rect">
            <a:avLst/>
          </a:prstGeom>
        </p:spPr>
        <p:txBody>
          <a:bodyPr vert="horz" lIns="85990" tIns="42995" rIns="85990" bIns="42995" rtlCol="0"/>
          <a:lstStyle>
            <a:lvl1pPr algn="r">
              <a:defRPr sz="1100"/>
            </a:lvl1pPr>
          </a:lstStyle>
          <a:p>
            <a:fld id="{2D9B4FF5-3FA6-9045-92A7-AFACDACBD77C}" type="datetimeFigureOut">
              <a:rPr lang="en-US" smtClean="0"/>
              <a:pPr/>
              <a:t>5/22/2024</a:t>
            </a:fld>
            <a:endParaRPr lang="en-US"/>
          </a:p>
        </p:txBody>
      </p:sp>
      <p:sp>
        <p:nvSpPr>
          <p:cNvPr id="4" name="Footer Placeholder 3"/>
          <p:cNvSpPr>
            <a:spLocks noGrp="1"/>
          </p:cNvSpPr>
          <p:nvPr>
            <p:ph type="ftr" sz="quarter" idx="2"/>
          </p:nvPr>
        </p:nvSpPr>
        <p:spPr>
          <a:xfrm>
            <a:off x="1" y="9429306"/>
            <a:ext cx="2945406" cy="495793"/>
          </a:xfrm>
          <a:prstGeom prst="rect">
            <a:avLst/>
          </a:prstGeom>
        </p:spPr>
        <p:txBody>
          <a:bodyPr vert="horz" lIns="85990" tIns="42995" rIns="85990" bIns="42995" rtlCol="0" anchor="b"/>
          <a:lstStyle>
            <a:lvl1pPr algn="l">
              <a:defRPr sz="1100"/>
            </a:lvl1pPr>
          </a:lstStyle>
          <a:p>
            <a:endParaRPr lang="en-US"/>
          </a:p>
        </p:txBody>
      </p:sp>
      <p:sp>
        <p:nvSpPr>
          <p:cNvPr id="5" name="Slide Number Placeholder 4"/>
          <p:cNvSpPr>
            <a:spLocks noGrp="1"/>
          </p:cNvSpPr>
          <p:nvPr>
            <p:ph type="sldNum" sz="quarter" idx="3"/>
          </p:nvPr>
        </p:nvSpPr>
        <p:spPr>
          <a:xfrm>
            <a:off x="3850750" y="9429306"/>
            <a:ext cx="2945405" cy="495793"/>
          </a:xfrm>
          <a:prstGeom prst="rect">
            <a:avLst/>
          </a:prstGeom>
        </p:spPr>
        <p:txBody>
          <a:bodyPr vert="horz" lIns="85990" tIns="42995" rIns="85990" bIns="42995" rtlCol="0" anchor="b"/>
          <a:lstStyle>
            <a:lvl1pPr algn="r">
              <a:defRPr sz="1100"/>
            </a:lvl1pPr>
          </a:lstStyle>
          <a:p>
            <a:fld id="{BB3570DE-8B2C-2541-9C3C-10B742EDF45C}" type="slidenum">
              <a:rPr lang="en-US" smtClean="0"/>
              <a:pPr/>
              <a:t>‹N›</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5990" tIns="42995" rIns="85990" bIns="42995" rtlCol="0"/>
          <a:lstStyle>
            <a:lvl1pPr algn="l">
              <a:defRPr sz="1100"/>
            </a:lvl1pPr>
          </a:lstStyle>
          <a:p>
            <a:endParaRPr lang="en-US"/>
          </a:p>
        </p:txBody>
      </p:sp>
      <p:sp>
        <p:nvSpPr>
          <p:cNvPr id="3" name="Date Placeholder 2"/>
          <p:cNvSpPr>
            <a:spLocks noGrp="1"/>
          </p:cNvSpPr>
          <p:nvPr>
            <p:ph type="dt" idx="1"/>
          </p:nvPr>
        </p:nvSpPr>
        <p:spPr>
          <a:xfrm>
            <a:off x="3850750" y="1"/>
            <a:ext cx="2945405" cy="495793"/>
          </a:xfrm>
          <a:prstGeom prst="rect">
            <a:avLst/>
          </a:prstGeom>
        </p:spPr>
        <p:txBody>
          <a:bodyPr vert="horz" lIns="85990" tIns="42995" rIns="85990" bIns="42995" rtlCol="0"/>
          <a:lstStyle>
            <a:lvl1pPr algn="r">
              <a:defRPr sz="1100"/>
            </a:lvl1pPr>
          </a:lstStyle>
          <a:p>
            <a:fld id="{C1B1D0D8-0177-7B4A-B306-BF5D19CA5172}" type="datetimeFigureOut">
              <a:rPr lang="en-US" smtClean="0"/>
              <a:pPr/>
              <a:t>5/22/2024</a:t>
            </a:fld>
            <a:endParaRPr lang="en-US"/>
          </a:p>
        </p:txBody>
      </p:sp>
      <p:sp>
        <p:nvSpPr>
          <p:cNvPr id="4" name="Slide Image Placeholder 3"/>
          <p:cNvSpPr>
            <a:spLocks noGrp="1" noRot="1" noChangeAspect="1"/>
          </p:cNvSpPr>
          <p:nvPr>
            <p:ph type="sldImg" idx="2"/>
          </p:nvPr>
        </p:nvSpPr>
        <p:spPr>
          <a:xfrm>
            <a:off x="919163" y="746125"/>
            <a:ext cx="4959350" cy="3721100"/>
          </a:xfrm>
          <a:prstGeom prst="rect">
            <a:avLst/>
          </a:prstGeom>
          <a:noFill/>
          <a:ln w="12700">
            <a:solidFill>
              <a:prstClr val="black"/>
            </a:solidFill>
          </a:ln>
        </p:spPr>
        <p:txBody>
          <a:bodyPr vert="horz" lIns="85990" tIns="42995" rIns="85990" bIns="42995" rtlCol="0" anchor="ctr"/>
          <a:lstStyle/>
          <a:p>
            <a:endParaRPr lang="en-US"/>
          </a:p>
        </p:txBody>
      </p:sp>
      <p:sp>
        <p:nvSpPr>
          <p:cNvPr id="5" name="Notes Placeholder 4"/>
          <p:cNvSpPr>
            <a:spLocks noGrp="1"/>
          </p:cNvSpPr>
          <p:nvPr>
            <p:ph type="body" sz="quarter" idx="3"/>
          </p:nvPr>
        </p:nvSpPr>
        <p:spPr>
          <a:xfrm>
            <a:off x="680527" y="4714652"/>
            <a:ext cx="5438140" cy="4466756"/>
          </a:xfrm>
          <a:prstGeom prst="rect">
            <a:avLst/>
          </a:prstGeom>
        </p:spPr>
        <p:txBody>
          <a:bodyPr vert="horz" lIns="85990" tIns="42995" rIns="85990" bIns="42995"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1" y="9429306"/>
            <a:ext cx="2945406" cy="495793"/>
          </a:xfrm>
          <a:prstGeom prst="rect">
            <a:avLst/>
          </a:prstGeom>
        </p:spPr>
        <p:txBody>
          <a:bodyPr vert="horz" lIns="85990" tIns="42995" rIns="85990" bIns="42995" rtlCol="0" anchor="b"/>
          <a:lstStyle>
            <a:lvl1pPr algn="l">
              <a:defRPr sz="1100"/>
            </a:lvl1pPr>
          </a:lstStyle>
          <a:p>
            <a:endParaRPr lang="en-US"/>
          </a:p>
        </p:txBody>
      </p:sp>
      <p:sp>
        <p:nvSpPr>
          <p:cNvPr id="7" name="Slide Number Placeholder 6"/>
          <p:cNvSpPr>
            <a:spLocks noGrp="1"/>
          </p:cNvSpPr>
          <p:nvPr>
            <p:ph type="sldNum" sz="quarter" idx="5"/>
          </p:nvPr>
        </p:nvSpPr>
        <p:spPr>
          <a:xfrm>
            <a:off x="3850750" y="9429306"/>
            <a:ext cx="2945405" cy="495793"/>
          </a:xfrm>
          <a:prstGeom prst="rect">
            <a:avLst/>
          </a:prstGeom>
        </p:spPr>
        <p:txBody>
          <a:bodyPr vert="horz" lIns="85990" tIns="42995" rIns="85990" bIns="42995" rtlCol="0" anchor="b"/>
          <a:lstStyle>
            <a:lvl1pPr algn="r">
              <a:defRPr sz="1100"/>
            </a:lvl1pPr>
          </a:lstStyle>
          <a:p>
            <a:fld id="{785DAA39-471D-E04E-8735-59E65E16979C}" type="slidenum">
              <a:rPr lang="en-US" smtClean="0"/>
              <a:pPr/>
              <a:t>‹N›</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73DAA0C2-C2B9-4087-A687-89A19ADD5B12}" type="slidenum">
              <a:rPr kumimoji="0" lang="en-US" sz="1300" b="0" i="0" u="none" strike="noStrike" kern="1200" cap="none" spc="0" normalizeH="0" baseline="0" noProof="0" smtClean="0">
                <a:ln>
                  <a:noFill/>
                </a:ln>
                <a:solidFill>
                  <a:srgbClr val="000000"/>
                </a:solidFill>
                <a:effectLst/>
                <a:uLnTx/>
                <a:uFillTx/>
                <a:latin typeface="Times" charset="0"/>
                <a:ea typeface="ＭＳ Ｐゴシック"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300" b="0" i="0" u="none" strike="noStrike" kern="1200" cap="none" spc="0" normalizeH="0" baseline="0" noProof="0">
              <a:ln>
                <a:noFill/>
              </a:ln>
              <a:solidFill>
                <a:srgbClr val="000000"/>
              </a:solidFill>
              <a:effectLst/>
              <a:uLnTx/>
              <a:uFillTx/>
              <a:latin typeface="Times" charset="0"/>
              <a:ea typeface="ＭＳ Ｐゴシック" charset="-128"/>
              <a:cs typeface="+mn-cs"/>
            </a:endParaRPr>
          </a:p>
        </p:txBody>
      </p:sp>
    </p:spTree>
    <p:extLst>
      <p:ext uri="{BB962C8B-B14F-4D97-AF65-F5344CB8AC3E}">
        <p14:creationId xmlns:p14="http://schemas.microsoft.com/office/powerpoint/2010/main" val="9589705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5F74FA-A97F-4622-899A-FA31403F4522}" type="slidenum">
              <a:rPr lang="it-IT"/>
              <a:pPr>
                <a:defRPr/>
              </a:pPr>
              <a:t>‹N›</a:t>
            </a:fld>
            <a:endParaRPr lang="it-IT"/>
          </a:p>
        </p:txBody>
      </p:sp>
    </p:spTree>
    <p:extLst>
      <p:ext uri="{BB962C8B-B14F-4D97-AF65-F5344CB8AC3E}">
        <p14:creationId xmlns:p14="http://schemas.microsoft.com/office/powerpoint/2010/main" val="3585809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1AEA0E0-1556-45F7-B432-88137A6BE554}" type="slidenum">
              <a:rPr lang="it-IT"/>
              <a:pPr>
                <a:defRPr/>
              </a:pPr>
              <a:t>‹N›</a:t>
            </a:fld>
            <a:endParaRPr lang="it-IT"/>
          </a:p>
        </p:txBody>
      </p:sp>
    </p:spTree>
    <p:extLst>
      <p:ext uri="{BB962C8B-B14F-4D97-AF65-F5344CB8AC3E}">
        <p14:creationId xmlns:p14="http://schemas.microsoft.com/office/powerpoint/2010/main" val="1421822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8F275886-80FE-4D03-98F2-0F3D0DDF4DE0}" type="slidenum">
              <a:rPr lang="it-IT"/>
              <a:pPr>
                <a:defRPr/>
              </a:pPr>
              <a:t>‹N›</a:t>
            </a:fld>
            <a:endParaRPr lang="it-IT"/>
          </a:p>
        </p:txBody>
      </p:sp>
    </p:spTree>
    <p:extLst>
      <p:ext uri="{BB962C8B-B14F-4D97-AF65-F5344CB8AC3E}">
        <p14:creationId xmlns:p14="http://schemas.microsoft.com/office/powerpoint/2010/main" val="770217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60A7EAA6-3A5A-497B-8DD2-9BD95E959F1E}" type="slidenum">
              <a:rPr lang="it-IT"/>
              <a:pPr>
                <a:defRPr/>
              </a:pPr>
              <a:t>‹N›</a:t>
            </a:fld>
            <a:endParaRPr lang="it-IT"/>
          </a:p>
        </p:txBody>
      </p:sp>
    </p:spTree>
    <p:extLst>
      <p:ext uri="{BB962C8B-B14F-4D97-AF65-F5344CB8AC3E}">
        <p14:creationId xmlns:p14="http://schemas.microsoft.com/office/powerpoint/2010/main" val="23404884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6E00628A-E5E9-468D-AA5B-3AB069101FDF}" type="slidenum">
              <a:rPr lang="it-IT"/>
              <a:pPr>
                <a:defRPr/>
              </a:pPr>
              <a:t>‹N›</a:t>
            </a:fld>
            <a:endParaRPr lang="it-IT"/>
          </a:p>
        </p:txBody>
      </p:sp>
    </p:spTree>
    <p:extLst>
      <p:ext uri="{BB962C8B-B14F-4D97-AF65-F5344CB8AC3E}">
        <p14:creationId xmlns:p14="http://schemas.microsoft.com/office/powerpoint/2010/main" val="1477764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5D645FB6-D8CC-4BC6-AB31-B65398696C9B}" type="slidenum">
              <a:rPr lang="it-IT"/>
              <a:pPr>
                <a:defRPr/>
              </a:pPr>
              <a:t>‹N›</a:t>
            </a:fld>
            <a:endParaRPr lang="it-IT"/>
          </a:p>
        </p:txBody>
      </p:sp>
    </p:spTree>
    <p:extLst>
      <p:ext uri="{BB962C8B-B14F-4D97-AF65-F5344CB8AC3E}">
        <p14:creationId xmlns:p14="http://schemas.microsoft.com/office/powerpoint/2010/main" val="135235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CEDD381C-C03C-4167-BB6D-D6371E3104A9}" type="slidenum">
              <a:rPr lang="it-IT"/>
              <a:pPr>
                <a:defRPr/>
              </a:pPr>
              <a:t>‹N›</a:t>
            </a:fld>
            <a:endParaRPr lang="it-IT"/>
          </a:p>
        </p:txBody>
      </p:sp>
    </p:spTree>
    <p:extLst>
      <p:ext uri="{BB962C8B-B14F-4D97-AF65-F5344CB8AC3E}">
        <p14:creationId xmlns:p14="http://schemas.microsoft.com/office/powerpoint/2010/main" val="2625236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89804D40-2F4A-41A1-98C1-3E30899FDD99}" type="slidenum">
              <a:rPr lang="it-IT"/>
              <a:pPr>
                <a:defRPr/>
              </a:pPr>
              <a:t>‹N›</a:t>
            </a:fld>
            <a:endParaRPr lang="it-IT"/>
          </a:p>
        </p:txBody>
      </p:sp>
    </p:spTree>
    <p:extLst>
      <p:ext uri="{BB962C8B-B14F-4D97-AF65-F5344CB8AC3E}">
        <p14:creationId xmlns:p14="http://schemas.microsoft.com/office/powerpoint/2010/main" val="1474368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2B541208-6EA4-49F2-92CC-DBB7A716E344}" type="slidenum">
              <a:rPr lang="it-IT"/>
              <a:pPr>
                <a:defRPr/>
              </a:pPr>
              <a:t>‹N›</a:t>
            </a:fld>
            <a:endParaRPr lang="it-IT"/>
          </a:p>
        </p:txBody>
      </p:sp>
    </p:spTree>
    <p:extLst>
      <p:ext uri="{BB962C8B-B14F-4D97-AF65-F5344CB8AC3E}">
        <p14:creationId xmlns:p14="http://schemas.microsoft.com/office/powerpoint/2010/main" val="2395683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E398C2F9-4B4A-483A-902D-3EE3A2BE4829}" type="slidenum">
              <a:rPr lang="it-IT"/>
              <a:pPr>
                <a:defRPr/>
              </a:pPr>
              <a:t>‹N›</a:t>
            </a:fld>
            <a:endParaRPr lang="it-IT"/>
          </a:p>
        </p:txBody>
      </p:sp>
    </p:spTree>
    <p:extLst>
      <p:ext uri="{BB962C8B-B14F-4D97-AF65-F5344CB8AC3E}">
        <p14:creationId xmlns:p14="http://schemas.microsoft.com/office/powerpoint/2010/main" val="39342419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FA72C1C-79F6-4A29-9BF3-7B3F9381F516}" type="slidenum">
              <a:rPr lang="it-IT"/>
              <a:pPr>
                <a:defRPr/>
              </a:pPr>
              <a:t>‹N›</a:t>
            </a:fld>
            <a:endParaRPr lang="it-IT"/>
          </a:p>
        </p:txBody>
      </p:sp>
    </p:spTree>
    <p:extLst>
      <p:ext uri="{BB962C8B-B14F-4D97-AF65-F5344CB8AC3E}">
        <p14:creationId xmlns:p14="http://schemas.microsoft.com/office/powerpoint/2010/main" val="33833783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685800" y="1981200"/>
            <a:ext cx="7772400" cy="4114800"/>
          </a:xfrm>
        </p:spPr>
        <p:txBody>
          <a:bodyPr/>
          <a:lstStyle/>
          <a:p>
            <a:pPr lvl="0"/>
            <a:endParaRPr lang="it-IT"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2C935723-EBA4-45C0-A397-B792E9E4EA1A}" type="slidenum">
              <a:rPr lang="it-IT"/>
              <a:pPr>
                <a:defRPr/>
              </a:pPr>
              <a:t>‹N›</a:t>
            </a:fld>
            <a:endParaRPr lang="it-IT"/>
          </a:p>
        </p:txBody>
      </p:sp>
    </p:spTree>
    <p:extLst>
      <p:ext uri="{BB962C8B-B14F-4D97-AF65-F5344CB8AC3E}">
        <p14:creationId xmlns:p14="http://schemas.microsoft.com/office/powerpoint/2010/main" val="34055837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1_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nchor="ctr"/>
          <a:lstStyle>
            <a:lvl1pPr>
              <a:defRPr sz="4000" b="1">
                <a:solidFill>
                  <a:schemeClr val="tx1"/>
                </a:solidFill>
                <a:latin typeface="Arial" charset="0"/>
              </a:defRPr>
            </a:lvl1pPr>
            <a:lvl2pPr marL="742950" indent="-285750">
              <a:defRPr sz="4000" b="1">
                <a:solidFill>
                  <a:schemeClr val="tx1"/>
                </a:solidFill>
                <a:latin typeface="Arial" charset="0"/>
              </a:defRPr>
            </a:lvl2pPr>
            <a:lvl3pPr marL="1143000" indent="-228600">
              <a:defRPr sz="4000" b="1">
                <a:solidFill>
                  <a:schemeClr val="tx1"/>
                </a:solidFill>
                <a:latin typeface="Arial" charset="0"/>
              </a:defRPr>
            </a:lvl3pPr>
            <a:lvl4pPr marL="1600200" indent="-228600">
              <a:defRPr sz="4000" b="1">
                <a:solidFill>
                  <a:schemeClr val="tx1"/>
                </a:solidFill>
                <a:latin typeface="Arial" charset="0"/>
              </a:defRPr>
            </a:lvl4pPr>
            <a:lvl5pPr marL="2057400" indent="-228600">
              <a:defRPr sz="4000" b="1">
                <a:solidFill>
                  <a:schemeClr val="tx1"/>
                </a:solidFill>
                <a:latin typeface="Arial" charset="0"/>
              </a:defRPr>
            </a:lvl5pPr>
            <a:lvl6pPr marL="2514600" indent="-228600" eaLnBrk="0" fontAlgn="base" hangingPunct="0">
              <a:spcBef>
                <a:spcPct val="20000"/>
              </a:spcBef>
              <a:spcAft>
                <a:spcPct val="0"/>
              </a:spcAft>
              <a:defRPr sz="4000" b="1">
                <a:solidFill>
                  <a:schemeClr val="tx1"/>
                </a:solidFill>
                <a:latin typeface="Arial" charset="0"/>
              </a:defRPr>
            </a:lvl6pPr>
            <a:lvl7pPr marL="2971800" indent="-228600" eaLnBrk="0" fontAlgn="base" hangingPunct="0">
              <a:spcBef>
                <a:spcPct val="20000"/>
              </a:spcBef>
              <a:spcAft>
                <a:spcPct val="0"/>
              </a:spcAft>
              <a:defRPr sz="4000" b="1">
                <a:solidFill>
                  <a:schemeClr val="tx1"/>
                </a:solidFill>
                <a:latin typeface="Arial" charset="0"/>
              </a:defRPr>
            </a:lvl7pPr>
            <a:lvl8pPr marL="3429000" indent="-228600" eaLnBrk="0" fontAlgn="base" hangingPunct="0">
              <a:spcBef>
                <a:spcPct val="20000"/>
              </a:spcBef>
              <a:spcAft>
                <a:spcPct val="0"/>
              </a:spcAft>
              <a:defRPr sz="4000" b="1">
                <a:solidFill>
                  <a:schemeClr val="tx1"/>
                </a:solidFill>
                <a:latin typeface="Arial" charset="0"/>
              </a:defRPr>
            </a:lvl8pPr>
            <a:lvl9pPr marL="3886200" indent="-228600" eaLnBrk="0" fontAlgn="base" hangingPunct="0">
              <a:spcBef>
                <a:spcPct val="20000"/>
              </a:spcBef>
              <a:spcAft>
                <a:spcPct val="0"/>
              </a:spcAft>
              <a:defRPr sz="4000" b="1">
                <a:solidFill>
                  <a:schemeClr val="tx1"/>
                </a:solidFill>
                <a:latin typeface="Arial" charset="0"/>
              </a:defRPr>
            </a:lvl9pPr>
          </a:lstStyle>
          <a:p>
            <a:pPr>
              <a:defRPr/>
            </a:pPr>
            <a:endParaRPr lang="it-IT" altLang="it-IT" smtClean="0"/>
          </a:p>
        </p:txBody>
      </p:sp>
    </p:spTree>
    <p:extLst>
      <p:ext uri="{BB962C8B-B14F-4D97-AF65-F5344CB8AC3E}">
        <p14:creationId xmlns:p14="http://schemas.microsoft.com/office/powerpoint/2010/main" val="33996391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5" descr="G:\power_point\ppoint_vale\proposta_1\powerpoint1.gif"/>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p:spPr>
        <p:txBody>
          <a:bodyPr wrap="none" anchor="ctr"/>
          <a:lstStyle/>
          <a:p>
            <a:pPr>
              <a:defRPr/>
            </a:pPr>
            <a:endParaRPr lang="it-IT">
              <a:ea typeface="ＭＳ Ｐゴシック" charset="-128"/>
            </a:endParaRPr>
          </a:p>
        </p:txBody>
      </p:sp>
    </p:spTree>
    <p:extLst>
      <p:ext uri="{BB962C8B-B14F-4D97-AF65-F5344CB8AC3E}">
        <p14:creationId xmlns:p14="http://schemas.microsoft.com/office/powerpoint/2010/main" val="168149861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atin typeface="Arial" pitchFamily="34" charset="0"/>
                <a:cs typeface="Arial" pitchFamily="34" charset="0"/>
              </a:defRPr>
            </a:lvl1pPr>
          </a:lstStyle>
          <a:p>
            <a:r>
              <a:rPr lang="it-IT" dirty="0" smtClean="0"/>
              <a:t>Fare clic per modificare lo stile del titolo</a:t>
            </a:r>
            <a:endParaRPr lang="it-IT" dirty="0"/>
          </a:p>
        </p:txBody>
      </p:sp>
      <p:sp>
        <p:nvSpPr>
          <p:cNvPr id="3" name="Segnaposto contenuto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Rectangle 68"/>
          <p:cNvSpPr>
            <a:spLocks noGrp="1" noChangeArrowheads="1"/>
          </p:cNvSpPr>
          <p:nvPr>
            <p:ph type="sldNum" sz="quarter" idx="10"/>
          </p:nvPr>
        </p:nvSpPr>
        <p:spPr>
          <a:ln/>
        </p:spPr>
        <p:txBody>
          <a:bodyPr/>
          <a:lstStyle>
            <a:lvl1pPr>
              <a:defRPr/>
            </a:lvl1pPr>
          </a:lstStyle>
          <a:p>
            <a:pPr>
              <a:defRPr/>
            </a:pPr>
            <a:fld id="{93D43525-E405-47C1-BC24-2B0874ED9390}" type="slidenum">
              <a:rPr lang="it-IT"/>
              <a:pPr>
                <a:defRPr/>
              </a:pPr>
              <a:t>‹N›</a:t>
            </a:fld>
            <a:endParaRPr lang="it-IT"/>
          </a:p>
        </p:txBody>
      </p:sp>
    </p:spTree>
    <p:extLst>
      <p:ext uri="{BB962C8B-B14F-4D97-AF65-F5344CB8AC3E}">
        <p14:creationId xmlns:p14="http://schemas.microsoft.com/office/powerpoint/2010/main" val="423026100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atin typeface="Arial" pitchFamily="34" charset="0"/>
                <a:cs typeface="Arial" pitchFamily="34" charset="0"/>
              </a:defRPr>
            </a:lvl1pPr>
          </a:lstStyle>
          <a:p>
            <a:r>
              <a:rPr lang="it-IT" dirty="0" smtClean="0"/>
              <a:t>Fare clic per modificare lo stile del titolo</a:t>
            </a:r>
            <a:endParaRPr lang="it-IT" dirty="0"/>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atin typeface="Arial" pitchFamily="34" charset="0"/>
                <a:cs typeface="Arial"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8768411A-D16D-4325-99FA-EE07690E20B2}" type="slidenum">
              <a:rPr lang="it-IT"/>
              <a:pPr>
                <a:defRPr/>
              </a:pPr>
              <a:t>‹N›</a:t>
            </a:fld>
            <a:endParaRPr lang="it-IT"/>
          </a:p>
        </p:txBody>
      </p:sp>
    </p:spTree>
    <p:extLst>
      <p:ext uri="{BB962C8B-B14F-4D97-AF65-F5344CB8AC3E}">
        <p14:creationId xmlns:p14="http://schemas.microsoft.com/office/powerpoint/2010/main" val="13696263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Fare clic per modificare lo stile del titolo</a:t>
            </a:r>
            <a:endParaRPr lang="it-IT" dirty="0"/>
          </a:p>
        </p:txBody>
      </p:sp>
      <p:sp>
        <p:nvSpPr>
          <p:cNvPr id="3" name="Segnaposto contenuto 2"/>
          <p:cNvSpPr>
            <a:spLocks noGrp="1"/>
          </p:cNvSpPr>
          <p:nvPr>
            <p:ph sz="half" idx="1"/>
          </p:nvPr>
        </p:nvSpPr>
        <p:spPr>
          <a:xfrm>
            <a:off x="609600"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dirty="0" smtClean="0"/>
              <a:t>Fare clic per modificare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lang="it-IT" dirty="0"/>
          </a:p>
        </p:txBody>
      </p:sp>
      <p:sp>
        <p:nvSpPr>
          <p:cNvPr id="4" name="Segnaposto contenuto 3"/>
          <p:cNvSpPr>
            <a:spLocks noGrp="1"/>
          </p:cNvSpPr>
          <p:nvPr>
            <p:ph sz="half" idx="2"/>
          </p:nvPr>
        </p:nvSpPr>
        <p:spPr>
          <a:xfrm>
            <a:off x="4800600"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51786820-91F3-4AC7-ABEA-1B54AA0600F1}" type="slidenum">
              <a:rPr lang="it-IT"/>
              <a:pPr>
                <a:defRPr/>
              </a:pPr>
              <a:t>‹N›</a:t>
            </a:fld>
            <a:endParaRPr lang="it-IT"/>
          </a:p>
        </p:txBody>
      </p:sp>
    </p:spTree>
    <p:extLst>
      <p:ext uri="{BB962C8B-B14F-4D97-AF65-F5344CB8AC3E}">
        <p14:creationId xmlns:p14="http://schemas.microsoft.com/office/powerpoint/2010/main" val="1481300390"/>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dirty="0"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744961B4-29F6-4B4D-91EE-885BBA477B41}" type="slidenum">
              <a:rPr lang="it-IT"/>
              <a:pPr>
                <a:defRPr/>
              </a:pPr>
              <a:t>‹N›</a:t>
            </a:fld>
            <a:endParaRPr lang="it-IT"/>
          </a:p>
        </p:txBody>
      </p:sp>
    </p:spTree>
    <p:extLst>
      <p:ext uri="{BB962C8B-B14F-4D97-AF65-F5344CB8AC3E}">
        <p14:creationId xmlns:p14="http://schemas.microsoft.com/office/powerpoint/2010/main" val="3781444562"/>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DC14E40B-642A-4C18-B6B8-FEDADB7AC730}" type="slidenum">
              <a:rPr lang="it-IT"/>
              <a:pPr>
                <a:defRPr/>
              </a:pPr>
              <a:t>‹N›</a:t>
            </a:fld>
            <a:endParaRPr lang="it-IT"/>
          </a:p>
        </p:txBody>
      </p:sp>
    </p:spTree>
    <p:extLst>
      <p:ext uri="{BB962C8B-B14F-4D97-AF65-F5344CB8AC3E}">
        <p14:creationId xmlns:p14="http://schemas.microsoft.com/office/powerpoint/2010/main" val="286647122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D24CACBE-CC0C-437A-9E6E-09811B4824B0}" type="slidenum">
              <a:rPr lang="it-IT"/>
              <a:pPr>
                <a:defRPr/>
              </a:pPr>
              <a:t>‹N›</a:t>
            </a:fld>
            <a:endParaRPr lang="it-IT"/>
          </a:p>
        </p:txBody>
      </p:sp>
    </p:spTree>
    <p:extLst>
      <p:ext uri="{BB962C8B-B14F-4D97-AF65-F5344CB8AC3E}">
        <p14:creationId xmlns:p14="http://schemas.microsoft.com/office/powerpoint/2010/main" val="411166303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DEB6E650-62F2-4536-BE10-72817419DC33}" type="slidenum">
              <a:rPr lang="it-IT"/>
              <a:pPr>
                <a:defRPr/>
              </a:pPr>
              <a:t>‹N›</a:t>
            </a:fld>
            <a:endParaRPr lang="it-IT"/>
          </a:p>
        </p:txBody>
      </p:sp>
    </p:spTree>
    <p:extLst>
      <p:ext uri="{BB962C8B-B14F-4D97-AF65-F5344CB8AC3E}">
        <p14:creationId xmlns:p14="http://schemas.microsoft.com/office/powerpoint/2010/main" val="348363474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smtClean="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E41E19BB-1C7B-4682-BBA7-7146CEBA5C02}" type="slidenum">
              <a:rPr lang="it-IT"/>
              <a:pPr>
                <a:defRPr/>
              </a:pPr>
              <a:t>‹N›</a:t>
            </a:fld>
            <a:endParaRPr lang="it-IT"/>
          </a:p>
        </p:txBody>
      </p:sp>
    </p:spTree>
    <p:extLst>
      <p:ext uri="{BB962C8B-B14F-4D97-AF65-F5344CB8AC3E}">
        <p14:creationId xmlns:p14="http://schemas.microsoft.com/office/powerpoint/2010/main" val="416042912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0A2630ED-13BC-46AA-B978-DAB9E71C03E3}" type="slidenum">
              <a:rPr lang="it-IT"/>
              <a:pPr>
                <a:defRPr/>
              </a:pPr>
              <a:t>‹N›</a:t>
            </a:fld>
            <a:endParaRPr lang="it-IT"/>
          </a:p>
        </p:txBody>
      </p:sp>
    </p:spTree>
    <p:extLst>
      <p:ext uri="{BB962C8B-B14F-4D97-AF65-F5344CB8AC3E}">
        <p14:creationId xmlns:p14="http://schemas.microsoft.com/office/powerpoint/2010/main" val="40758998"/>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781800" y="76200"/>
            <a:ext cx="2057400" cy="59436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609600" y="76200"/>
            <a:ext cx="6019800" cy="59436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7B593F27-1F76-4B8B-A4BD-4A01987F7263}" type="slidenum">
              <a:rPr lang="it-IT"/>
              <a:pPr>
                <a:defRPr/>
              </a:pPr>
              <a:t>‹N›</a:t>
            </a:fld>
            <a:endParaRPr lang="it-IT"/>
          </a:p>
        </p:txBody>
      </p:sp>
    </p:spTree>
    <p:extLst>
      <p:ext uri="{BB962C8B-B14F-4D97-AF65-F5344CB8AC3E}">
        <p14:creationId xmlns:p14="http://schemas.microsoft.com/office/powerpoint/2010/main" val="196353464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4.jpe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409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D58032C-4CE8-43CC-99BE-44F34CAB04E3}" type="slidenum">
              <a:rPr lang="it-IT"/>
              <a:pPr>
                <a:defRPr/>
              </a:pPr>
              <a:t>‹N›</a:t>
            </a:fld>
            <a:endParaRPr lang="it-IT"/>
          </a:p>
        </p:txBody>
      </p:sp>
    </p:spTree>
    <p:extLst>
      <p:ext uri="{BB962C8B-B14F-4D97-AF65-F5344CB8AC3E}">
        <p14:creationId xmlns:p14="http://schemas.microsoft.com/office/powerpoint/2010/main" val="2807523035"/>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60" descr="C:\Documents and Settings\valerio\Documenti\powerpoint\img_2\num_diap.jpg"/>
          <p:cNvPicPr>
            <a:picLocks noChangeAspect="1" noChangeArrowheads="1"/>
          </p:cNvPicPr>
          <p:nvPr userDrawn="1"/>
        </p:nvPicPr>
        <p:blipFill>
          <a:blip r:embed="rId13" cstate="print"/>
          <a:srcRect/>
          <a:stretch>
            <a:fillRect/>
          </a:stretch>
        </p:blipFill>
        <p:spPr bwMode="auto">
          <a:xfrm>
            <a:off x="6724650" y="0"/>
            <a:ext cx="2419350" cy="450850"/>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609600" y="76200"/>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dirty="0" smtClean="0"/>
              <a:t>Titolo diapositiva</a:t>
            </a:r>
          </a:p>
        </p:txBody>
      </p:sp>
      <p:sp>
        <p:nvSpPr>
          <p:cNvPr id="2052" name="Rectangle 66"/>
          <p:cNvSpPr>
            <a:spLocks noGrp="1" noChangeArrowheads="1"/>
          </p:cNvSpPr>
          <p:nvPr>
            <p:ph type="body" idx="1"/>
          </p:nvPr>
        </p:nvSpPr>
        <p:spPr bwMode="auto">
          <a:xfrm>
            <a:off x="609600"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6613525" y="152400"/>
            <a:ext cx="1454150" cy="215900"/>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400" b="1">
                <a:solidFill>
                  <a:srgbClr val="003F6E"/>
                </a:solidFill>
                <a:latin typeface="Comic Sans MS" pitchFamily="66" charset="0"/>
                <a:ea typeface="ＭＳ Ｐゴシック" charset="-128"/>
              </a:defRPr>
            </a:lvl1pPr>
          </a:lstStyle>
          <a:p>
            <a:pPr>
              <a:defRPr/>
            </a:pPr>
            <a:fld id="{8502FF93-4AE0-4EFB-ADB7-36AF035E3E67}" type="slidenum">
              <a:rPr lang="it-IT"/>
              <a:pPr>
                <a:defRPr/>
              </a:pPr>
              <a:t>‹N›</a:t>
            </a:fld>
            <a:endParaRPr lang="it-IT"/>
          </a:p>
        </p:txBody>
      </p:sp>
      <p:pic>
        <p:nvPicPr>
          <p:cNvPr id="2054" name="Picture 74" descr="G:\power_point\ppoint_vale\proposta_1\powerpoint1_sec.gif"/>
          <p:cNvPicPr>
            <a:picLocks noChangeAspect="1" noChangeArrowheads="1"/>
          </p:cNvPicPr>
          <p:nvPr userDrawn="1"/>
        </p:nvPicPr>
        <p:blipFill>
          <a:blip r:embed="rId14" cstate="print"/>
          <a:srcRect/>
          <a:stretch>
            <a:fillRect/>
          </a:stretch>
        </p:blipFill>
        <p:spPr bwMode="auto">
          <a:xfrm>
            <a:off x="0" y="6553200"/>
            <a:ext cx="9144000" cy="304800"/>
          </a:xfrm>
          <a:prstGeom prst="rect">
            <a:avLst/>
          </a:prstGeom>
          <a:noFill/>
          <a:ln w="9525">
            <a:noFill/>
            <a:miter lim="800000"/>
            <a:headEnd/>
            <a:tailEnd/>
          </a:ln>
        </p:spPr>
      </p:pic>
    </p:spTree>
    <p:extLst>
      <p:ext uri="{BB962C8B-B14F-4D97-AF65-F5344CB8AC3E}">
        <p14:creationId xmlns:p14="http://schemas.microsoft.com/office/powerpoint/2010/main" val="312074872"/>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ransition/>
  <p:hf hdr="0" ftr="0" dt="0"/>
  <p:txStyles>
    <p:titleStyle>
      <a:lvl1pPr algn="l" rtl="0" eaLnBrk="0" fontAlgn="base" hangingPunct="0">
        <a:spcBef>
          <a:spcPct val="0"/>
        </a:spcBef>
        <a:spcAft>
          <a:spcPct val="0"/>
        </a:spcAft>
        <a:defRPr sz="2800" b="1" cap="small">
          <a:solidFill>
            <a:srgbClr val="003F6E"/>
          </a:solidFill>
          <a:latin typeface="Arial" pitchFamily="34" charset="0"/>
          <a:ea typeface="ＭＳ Ｐゴシック" charset="0"/>
          <a:cs typeface="Arial" pitchFamily="34" charset="0"/>
        </a:defRPr>
      </a:lvl1pPr>
      <a:lvl2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2pPr>
      <a:lvl3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3pPr>
      <a:lvl4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4pPr>
      <a:lvl5pPr algn="l" rtl="0" eaLnBrk="0" fontAlgn="base" hangingPunct="0">
        <a:spcBef>
          <a:spcPct val="0"/>
        </a:spcBef>
        <a:spcAft>
          <a:spcPct val="0"/>
        </a:spcAft>
        <a:defRPr sz="2800" b="1">
          <a:solidFill>
            <a:srgbClr val="003F6E"/>
          </a:solidFill>
          <a:latin typeface="Arial" pitchFamily="34" charset="0"/>
          <a:ea typeface="ＭＳ Ｐゴシック" charset="0"/>
          <a:cs typeface="Arial" pitchFamily="34" charset="0"/>
        </a:defRPr>
      </a:lvl5pPr>
      <a:lvl6pPr marL="457200" algn="l" rtl="0" eaLnBrk="0" fontAlgn="base" hangingPunct="0">
        <a:spcBef>
          <a:spcPct val="0"/>
        </a:spcBef>
        <a:spcAft>
          <a:spcPct val="0"/>
        </a:spcAft>
        <a:defRPr sz="2200" b="1">
          <a:solidFill>
            <a:srgbClr val="003F6E"/>
          </a:solidFill>
          <a:latin typeface="Arial" charset="0"/>
        </a:defRPr>
      </a:lvl6pPr>
      <a:lvl7pPr marL="914400" algn="l" rtl="0" eaLnBrk="0" fontAlgn="base" hangingPunct="0">
        <a:spcBef>
          <a:spcPct val="0"/>
        </a:spcBef>
        <a:spcAft>
          <a:spcPct val="0"/>
        </a:spcAft>
        <a:defRPr sz="2200" b="1">
          <a:solidFill>
            <a:srgbClr val="003F6E"/>
          </a:solidFill>
          <a:latin typeface="Arial" charset="0"/>
        </a:defRPr>
      </a:lvl7pPr>
      <a:lvl8pPr marL="1371600" algn="l" rtl="0" eaLnBrk="0" fontAlgn="base" hangingPunct="0">
        <a:spcBef>
          <a:spcPct val="0"/>
        </a:spcBef>
        <a:spcAft>
          <a:spcPct val="0"/>
        </a:spcAft>
        <a:defRPr sz="2200" b="1">
          <a:solidFill>
            <a:srgbClr val="003F6E"/>
          </a:solidFill>
          <a:latin typeface="Arial" charset="0"/>
        </a:defRPr>
      </a:lvl8pPr>
      <a:lvl9pPr marL="1828800" algn="l" rtl="0" eaLnBrk="0" fontAlgn="base" hangingPunct="0">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a:solidFill>
            <a:schemeClr val="tx1"/>
          </a:solidFill>
          <a:latin typeface="Arial" pitchFamily="34" charset="0"/>
          <a:ea typeface="ＭＳ Ｐゴシック" charset="0"/>
          <a:cs typeface="Arial" pitchFamily="34" charset="0"/>
        </a:defRPr>
      </a:lvl1pPr>
      <a:lvl2pPr marL="742950" indent="-285750" algn="l" rtl="0" eaLnBrk="0" fontAlgn="base" hangingPunct="0">
        <a:spcBef>
          <a:spcPct val="20000"/>
        </a:spcBef>
        <a:spcAft>
          <a:spcPct val="0"/>
        </a:spcAft>
        <a:buClr>
          <a:srgbClr val="004C80"/>
        </a:buClr>
        <a:buSzPct val="85000"/>
        <a:buFont typeface="Wingdings" pitchFamily="2" charset="2"/>
        <a:buChar char="§"/>
        <a:defRPr>
          <a:solidFill>
            <a:schemeClr val="tx1"/>
          </a:solidFill>
          <a:latin typeface="Arial" pitchFamily="34" charset="0"/>
          <a:ea typeface="ＭＳ Ｐゴシック" charset="0"/>
          <a:cs typeface="Arial" pitchFamily="34" charset="0"/>
        </a:defRPr>
      </a:lvl2pPr>
      <a:lvl3pPr marL="1143000" indent="-228600" algn="l" rtl="0" eaLnBrk="0" fontAlgn="base" hangingPunct="0">
        <a:spcBef>
          <a:spcPct val="20000"/>
        </a:spcBef>
        <a:spcAft>
          <a:spcPct val="0"/>
        </a:spcAft>
        <a:buClr>
          <a:srgbClr val="004D82"/>
        </a:buClr>
        <a:buChar char="•"/>
        <a:defRPr sz="1600">
          <a:solidFill>
            <a:schemeClr val="tx1"/>
          </a:solidFill>
          <a:latin typeface="Arial" pitchFamily="34" charset="0"/>
          <a:ea typeface="ＭＳ Ｐゴシック" charset="0"/>
          <a:cs typeface="Arial" pitchFamily="34" charset="0"/>
        </a:defRPr>
      </a:lvl3pPr>
      <a:lvl4pPr marL="1600200" indent="-228600" algn="l" rtl="0" eaLnBrk="0" fontAlgn="base" hangingPunct="0">
        <a:spcBef>
          <a:spcPct val="20000"/>
        </a:spcBef>
        <a:spcAft>
          <a:spcPct val="0"/>
        </a:spcAft>
        <a:buClr>
          <a:srgbClr val="004C80"/>
        </a:buClr>
        <a:buChar char="–"/>
        <a:defRPr sz="1600">
          <a:solidFill>
            <a:schemeClr val="tx1"/>
          </a:solidFill>
          <a:latin typeface="Arial" pitchFamily="34" charset="0"/>
          <a:ea typeface="ＭＳ Ｐゴシック" charset="0"/>
          <a:cs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Minion Web" pitchFamily="18" charset="0"/>
          <a:ea typeface="ＭＳ Ｐゴシック" charset="0"/>
        </a:defRPr>
      </a:lvl5pPr>
      <a:lvl6pPr marL="2514600" indent="-228600" algn="l" rtl="0" eaLnBrk="0" fontAlgn="base" hangingPunct="0">
        <a:spcBef>
          <a:spcPct val="20000"/>
        </a:spcBef>
        <a:spcAft>
          <a:spcPct val="0"/>
        </a:spcAft>
        <a:buChar char="»"/>
        <a:defRPr>
          <a:solidFill>
            <a:schemeClr val="tx1"/>
          </a:solidFill>
          <a:latin typeface="Minion Web" pitchFamily="18" charset="0"/>
        </a:defRPr>
      </a:lvl6pPr>
      <a:lvl7pPr marL="2971800" indent="-228600" algn="l" rtl="0" eaLnBrk="0" fontAlgn="base" hangingPunct="0">
        <a:spcBef>
          <a:spcPct val="20000"/>
        </a:spcBef>
        <a:spcAft>
          <a:spcPct val="0"/>
        </a:spcAft>
        <a:buChar char="»"/>
        <a:defRPr>
          <a:solidFill>
            <a:schemeClr val="tx1"/>
          </a:solidFill>
          <a:latin typeface="Minion Web" pitchFamily="18" charset="0"/>
        </a:defRPr>
      </a:lvl7pPr>
      <a:lvl8pPr marL="3429000" indent="-228600" algn="l" rtl="0" eaLnBrk="0" fontAlgn="base" hangingPunct="0">
        <a:spcBef>
          <a:spcPct val="20000"/>
        </a:spcBef>
        <a:spcAft>
          <a:spcPct val="0"/>
        </a:spcAft>
        <a:buChar char="»"/>
        <a:defRPr>
          <a:solidFill>
            <a:schemeClr val="tx1"/>
          </a:solidFill>
          <a:latin typeface="Minion Web" pitchFamily="18" charset="0"/>
        </a:defRPr>
      </a:lvl8pPr>
      <a:lvl9pPr marL="3886200" indent="-228600" algn="l" rtl="0" eaLnBrk="0" fontAlgn="base" hangingPunct="0">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0.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ec.europa.eu/competition-policy/index_e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3" Type="http://schemas.openxmlformats.org/officeDocument/2006/relationships/hyperlink" Target="http://ec.europa.eu/competition/consumers/abuse_en.html" TargetMode="External"/><Relationship Id="rId2" Type="http://schemas.openxmlformats.org/officeDocument/2006/relationships/hyperlink" Target="http://ec.europa.eu/competition/consumers/agreements_en.html" TargetMode="External"/><Relationship Id="rId1" Type="http://schemas.openxmlformats.org/officeDocument/2006/relationships/slideLayout" Target="../slideLayouts/slideLayout2.xml"/><Relationship Id="rId4" Type="http://schemas.openxmlformats.org/officeDocument/2006/relationships/hyperlink" Target="http://ec.europa.eu/competition/consumers/merger_control_e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sz="3600" dirty="0" smtClean="0"/>
              <a:t>Antitrust I </a:t>
            </a:r>
            <a:endParaRPr lang="en-GB" sz="3600" b="0" dirty="0"/>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t>Business and Industrial Economics </a:t>
            </a:r>
          </a:p>
          <a:p>
            <a:pPr algn="r"/>
            <a:endParaRPr lang="en-GB" sz="2000" b="0" dirty="0" smtClean="0"/>
          </a:p>
          <a:p>
            <a:pPr algn="r"/>
            <a:r>
              <a:rPr lang="en-GB" sz="2000" b="0" dirty="0" err="1" smtClean="0"/>
              <a:t>Prof.</a:t>
            </a:r>
            <a:r>
              <a:rPr lang="en-GB" sz="2000" b="0" dirty="0" smtClean="0"/>
              <a:t> Luca Grilli</a:t>
            </a:r>
          </a:p>
        </p:txBody>
      </p:sp>
    </p:spTree>
    <p:extLst>
      <p:ext uri="{BB962C8B-B14F-4D97-AF65-F5344CB8AC3E}">
        <p14:creationId xmlns:p14="http://schemas.microsoft.com/office/powerpoint/2010/main" val="105015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10</a:t>
            </a:fld>
            <a:endParaRPr lang="it-IT"/>
          </a:p>
        </p:txBody>
      </p:sp>
      <p:sp>
        <p:nvSpPr>
          <p:cNvPr id="4" name="CasellaDiTesto 3"/>
          <p:cNvSpPr txBox="1"/>
          <p:nvPr/>
        </p:nvSpPr>
        <p:spPr>
          <a:xfrm>
            <a:off x="914400" y="101600"/>
            <a:ext cx="7010400" cy="461665"/>
          </a:xfrm>
          <a:prstGeom prst="rect">
            <a:avLst/>
          </a:prstGeom>
          <a:noFill/>
        </p:spPr>
        <p:txBody>
          <a:bodyPr wrap="square" rtlCol="0">
            <a:spAutoFit/>
          </a:bodyPr>
          <a:lstStyle/>
          <a:p>
            <a:pPr eaLnBrk="1" hangingPunct="1">
              <a:spcBef>
                <a:spcPct val="50000"/>
              </a:spcBef>
              <a:defRPr/>
            </a:pPr>
            <a:r>
              <a:rPr lang="en-US" sz="2400" u="sng" dirty="0" smtClean="0">
                <a:solidFill>
                  <a:srgbClr val="FF0000"/>
                </a:solidFill>
                <a:latin typeface="Times New Roman" pitchFamily="18" charset="0"/>
              </a:rPr>
              <a:t>2-3. Repeated interactions and no </a:t>
            </a:r>
            <a:r>
              <a:rPr lang="en-US" sz="2400" u="sng" dirty="0">
                <a:solidFill>
                  <a:srgbClr val="FF0000"/>
                </a:solidFill>
                <a:latin typeface="Times New Roman" pitchFamily="18" charset="0"/>
              </a:rPr>
              <a:t>game changer</a:t>
            </a:r>
          </a:p>
        </p:txBody>
      </p:sp>
      <p:graphicFrame>
        <p:nvGraphicFramePr>
          <p:cNvPr id="6" name="Tabella 5"/>
          <p:cNvGraphicFramePr>
            <a:graphicFrameLocks noGrp="1"/>
          </p:cNvGraphicFramePr>
          <p:nvPr>
            <p:extLst>
              <p:ext uri="{D42A27DB-BD31-4B8C-83A1-F6EECF244321}">
                <p14:modId xmlns:p14="http://schemas.microsoft.com/office/powerpoint/2010/main" val="3547494626"/>
              </p:ext>
            </p:extLst>
          </p:nvPr>
        </p:nvGraphicFramePr>
        <p:xfrm>
          <a:off x="1295400" y="1143000"/>
          <a:ext cx="6096000" cy="1112520"/>
        </p:xfrm>
        <a:graphic>
          <a:graphicData uri="http://schemas.openxmlformats.org/drawingml/2006/table">
            <a:tbl>
              <a:tblPr firstRow="1" bandRow="1">
                <a:solidFill>
                  <a:schemeClr val="bg1"/>
                </a:solidFill>
                <a:tableStyleId>{69CF1AB2-1976-4502-BF36-3FF5EA218861}</a:tableStyleId>
              </a:tblPr>
              <a:tblGrid>
                <a:gridCol w="2032000">
                  <a:extLst>
                    <a:ext uri="{9D8B030D-6E8A-4147-A177-3AD203B41FA5}">
                      <a16:colId xmlns:a16="http://schemas.microsoft.com/office/drawing/2014/main" val="140501292"/>
                    </a:ext>
                  </a:extLst>
                </a:gridCol>
                <a:gridCol w="2032000">
                  <a:extLst>
                    <a:ext uri="{9D8B030D-6E8A-4147-A177-3AD203B41FA5}">
                      <a16:colId xmlns:a16="http://schemas.microsoft.com/office/drawing/2014/main" val="629332431"/>
                    </a:ext>
                  </a:extLst>
                </a:gridCol>
                <a:gridCol w="2032000">
                  <a:extLst>
                    <a:ext uri="{9D8B030D-6E8A-4147-A177-3AD203B41FA5}">
                      <a16:colId xmlns:a16="http://schemas.microsoft.com/office/drawing/2014/main" val="3677551530"/>
                    </a:ext>
                  </a:extLst>
                </a:gridCol>
              </a:tblGrid>
              <a:tr h="370840">
                <a:tc>
                  <a:txBody>
                    <a:bodyPr/>
                    <a:lstStyle/>
                    <a:p>
                      <a:r>
                        <a:rPr lang="en-US" dirty="0" smtClean="0">
                          <a:ln>
                            <a:noFill/>
                          </a:ln>
                        </a:rPr>
                        <a:t>1/2</a:t>
                      </a:r>
                      <a:endParaRPr lang="en-US" dirty="0">
                        <a:ln>
                          <a:noFill/>
                        </a:ln>
                      </a:endParaRPr>
                    </a:p>
                  </a:txBody>
                  <a:tcPr/>
                </a:tc>
                <a:tc>
                  <a:txBody>
                    <a:bodyPr/>
                    <a:lstStyle/>
                    <a:p>
                      <a:r>
                        <a:rPr lang="en-US" b="0" dirty="0" smtClean="0"/>
                        <a:t>Cheat </a:t>
                      </a:r>
                      <a:endParaRPr lang="en-US" b="0" dirty="0"/>
                    </a:p>
                  </a:txBody>
                  <a:tcPr/>
                </a:tc>
                <a:tc>
                  <a:txBody>
                    <a:bodyPr/>
                    <a:lstStyle/>
                    <a:p>
                      <a:r>
                        <a:rPr lang="en-US" b="0" dirty="0" smtClean="0"/>
                        <a:t>Collude</a:t>
                      </a:r>
                      <a:endParaRPr lang="en-US" b="0" dirty="0"/>
                    </a:p>
                  </a:txBody>
                  <a:tcPr/>
                </a:tc>
                <a:extLst>
                  <a:ext uri="{0D108BD9-81ED-4DB2-BD59-A6C34878D82A}">
                    <a16:rowId xmlns:a16="http://schemas.microsoft.com/office/drawing/2014/main" val="3067240444"/>
                  </a:ext>
                </a:extLst>
              </a:tr>
              <a:tr h="370840">
                <a:tc>
                  <a:txBody>
                    <a:bodyPr/>
                    <a:lstStyle/>
                    <a:p>
                      <a:r>
                        <a:rPr lang="en-US" dirty="0" smtClean="0"/>
                        <a:t>Cheat </a:t>
                      </a:r>
                      <a:endParaRPr lang="en-US" dirty="0"/>
                    </a:p>
                  </a:txBody>
                  <a:tcPr/>
                </a:tc>
                <a:tc>
                  <a:txBody>
                    <a:bodyPr/>
                    <a:lstStyle/>
                    <a:p>
                      <a:r>
                        <a:rPr lang="en-US" dirty="0" smtClean="0"/>
                        <a:t>(1,1)</a:t>
                      </a:r>
                      <a:endParaRPr lang="en-US" dirty="0"/>
                    </a:p>
                  </a:txBody>
                  <a:tcPr/>
                </a:tc>
                <a:tc>
                  <a:txBody>
                    <a:bodyPr/>
                    <a:lstStyle/>
                    <a:p>
                      <a:r>
                        <a:rPr lang="en-US" dirty="0" smtClean="0"/>
                        <a:t>(3,0)</a:t>
                      </a:r>
                      <a:endParaRPr lang="en-US" dirty="0"/>
                    </a:p>
                  </a:txBody>
                  <a:tcPr/>
                </a:tc>
                <a:extLst>
                  <a:ext uri="{0D108BD9-81ED-4DB2-BD59-A6C34878D82A}">
                    <a16:rowId xmlns:a16="http://schemas.microsoft.com/office/drawing/2014/main" val="2573798802"/>
                  </a:ext>
                </a:extLst>
              </a:tr>
              <a:tr h="370840">
                <a:tc>
                  <a:txBody>
                    <a:bodyPr/>
                    <a:lstStyle/>
                    <a:p>
                      <a:r>
                        <a:rPr lang="en-US" dirty="0" smtClean="0"/>
                        <a:t>Collude</a:t>
                      </a:r>
                      <a:endParaRPr lang="en-US" dirty="0"/>
                    </a:p>
                  </a:txBody>
                  <a:tcPr/>
                </a:tc>
                <a:tc>
                  <a:txBody>
                    <a:bodyPr/>
                    <a:lstStyle/>
                    <a:p>
                      <a:r>
                        <a:rPr lang="en-US" dirty="0" smtClean="0"/>
                        <a:t>(0,3)</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619278963"/>
                  </a:ext>
                </a:extLst>
              </a:tr>
            </a:tbl>
          </a:graphicData>
        </a:graphic>
      </p:graphicFrame>
      <mc:AlternateContent xmlns:mc="http://schemas.openxmlformats.org/markup-compatibility/2006" xmlns:a14="http://schemas.microsoft.com/office/drawing/2010/main">
        <mc:Choice Requires="a14">
          <p:sp>
            <p:nvSpPr>
              <p:cNvPr id="8" name="CasellaDiTesto 7"/>
              <p:cNvSpPr txBox="1"/>
              <p:nvPr/>
            </p:nvSpPr>
            <p:spPr>
              <a:xfrm>
                <a:off x="304800" y="2514600"/>
                <a:ext cx="8686800" cy="3566361"/>
              </a:xfrm>
              <a:prstGeom prst="rect">
                <a:avLst/>
              </a:prstGeom>
              <a:noFill/>
            </p:spPr>
            <p:txBody>
              <a:bodyPr wrap="square" rtlCol="0">
                <a:spAutoFit/>
              </a:bodyPr>
              <a:lstStyle/>
              <a:p>
                <a:pPr marL="342900" indent="-342900">
                  <a:buAutoNum type="arabicPeriod"/>
                </a:pPr>
                <a:r>
                  <a:rPr lang="en-US" dirty="0" smtClean="0"/>
                  <a:t>If the game is played only once, it is a prisoner’s dilemma type of game: NE is (1,1).</a:t>
                </a:r>
              </a:p>
              <a:p>
                <a:pPr marL="342900" indent="-342900">
                  <a:buAutoNum type="arabicPeriod"/>
                </a:pPr>
                <a:r>
                  <a:rPr lang="en-US" dirty="0" smtClean="0"/>
                  <a:t>Now suppose that the game is repeated an indefinite length of time and the probability the game will be played each time is 0 &lt; p &lt; 1. Also suppose that firms adopt a punishment strategy for deviation from the collusive agreement of a grim-type (“I collude until you collude, if you cheat once I will cheat forever”).</a:t>
                </a:r>
              </a:p>
              <a:p>
                <a:r>
                  <a:rPr lang="en-US" dirty="0" smtClean="0"/>
                  <a:t>3a. If a firm cheat its payoff is:</a:t>
                </a:r>
                <a14:m>
                  <m:oMath xmlns:m="http://schemas.openxmlformats.org/officeDocument/2006/math">
                    <m:r>
                      <a:rPr lang="it-IT" b="1" i="0" smtClean="0">
                        <a:latin typeface="Cambria Math" panose="02040503050406030204" pitchFamily="18" charset="0"/>
                      </a:rPr>
                      <m:t> </m:t>
                    </m:r>
                    <m:r>
                      <a:rPr lang="it-IT" i="1">
                        <a:latin typeface="Cambria Math" panose="02040503050406030204" pitchFamily="18" charset="0"/>
                      </a:rPr>
                      <m:t>𝟑</m:t>
                    </m:r>
                    <m:r>
                      <a:rPr lang="it-IT" i="1">
                        <a:latin typeface="Cambria Math" panose="02040503050406030204" pitchFamily="18" charset="0"/>
                      </a:rPr>
                      <m:t>+</m:t>
                    </m:r>
                    <m:r>
                      <a:rPr lang="it-IT" i="1">
                        <a:latin typeface="Cambria Math" panose="02040503050406030204" pitchFamily="18" charset="0"/>
                      </a:rPr>
                      <m:t>𝒑</m:t>
                    </m:r>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𝒑</m:t>
                        </m:r>
                      </m:e>
                      <m:sup>
                        <m:r>
                          <a:rPr lang="it-IT" i="1">
                            <a:latin typeface="Cambria Math" panose="02040503050406030204" pitchFamily="18" charset="0"/>
                          </a:rPr>
                          <m:t>𝟐</m:t>
                        </m:r>
                      </m:sup>
                    </m:sSup>
                    <m:sSup>
                      <m:sSupPr>
                        <m:ctrlPr>
                          <a:rPr lang="it-IT" i="1">
                            <a:latin typeface="Cambria Math" panose="02040503050406030204" pitchFamily="18" charset="0"/>
                          </a:rPr>
                        </m:ctrlPr>
                      </m:sSupPr>
                      <m:e>
                        <m:r>
                          <a:rPr lang="it-IT" i="1">
                            <a:latin typeface="Cambria Math" panose="02040503050406030204" pitchFamily="18" charset="0"/>
                          </a:rPr>
                          <m:t>+ </m:t>
                        </m:r>
                        <m:r>
                          <a:rPr lang="it-IT" i="1">
                            <a:latin typeface="Cambria Math" panose="02040503050406030204" pitchFamily="18" charset="0"/>
                          </a:rPr>
                          <m:t>𝒑</m:t>
                        </m:r>
                      </m:e>
                      <m:sup>
                        <m:r>
                          <a:rPr lang="it-IT" i="1">
                            <a:latin typeface="Cambria Math" panose="02040503050406030204" pitchFamily="18" charset="0"/>
                          </a:rPr>
                          <m:t>𝟑</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𝒑</m:t>
                        </m:r>
                      </m:e>
                      <m:sup>
                        <m:r>
                          <a:rPr lang="it-IT" i="1">
                            <a:latin typeface="Cambria Math" panose="02040503050406030204" pitchFamily="18" charset="0"/>
                          </a:rPr>
                          <m:t>𝒏</m:t>
                        </m:r>
                      </m:sup>
                    </m:sSup>
                    <m:r>
                      <a:rPr lang="it-IT" i="1">
                        <a:latin typeface="Cambria Math" panose="02040503050406030204" pitchFamily="18" charset="0"/>
                      </a:rPr>
                      <m:t>+…</m:t>
                    </m:r>
                  </m:oMath>
                </a14:m>
                <a:r>
                  <a:rPr lang="en-US" dirty="0" smtClean="0"/>
                  <a:t> that is equal to </a:t>
                </a:r>
                <a14:m>
                  <m:oMath xmlns:m="http://schemas.openxmlformats.org/officeDocument/2006/math">
                    <m:r>
                      <a:rPr lang="it-IT" b="1" i="1" smtClean="0">
                        <a:latin typeface="Cambria Math" panose="02040503050406030204" pitchFamily="18" charset="0"/>
                      </a:rPr>
                      <m:t>𝟑</m:t>
                    </m:r>
                    <m:r>
                      <a:rPr lang="it-IT" b="1" i="1" smtClean="0">
                        <a:latin typeface="Cambria Math" panose="02040503050406030204" pitchFamily="18" charset="0"/>
                      </a:rPr>
                      <m:t>+</m:t>
                    </m:r>
                    <m:f>
                      <m:fPr>
                        <m:ctrlPr>
                          <a:rPr lang="it-IT" b="1" i="1" smtClean="0">
                            <a:latin typeface="Cambria Math" panose="02040503050406030204" pitchFamily="18" charset="0"/>
                          </a:rPr>
                        </m:ctrlPr>
                      </m:fPr>
                      <m:num>
                        <m:r>
                          <a:rPr lang="it-IT" b="1" i="1" smtClean="0">
                            <a:latin typeface="Cambria Math" panose="02040503050406030204" pitchFamily="18" charset="0"/>
                          </a:rPr>
                          <m:t>𝒑</m:t>
                        </m:r>
                      </m:num>
                      <m:den>
                        <m:r>
                          <a:rPr lang="it-IT" b="1" i="1" smtClean="0">
                            <a:latin typeface="Cambria Math" panose="02040503050406030204" pitchFamily="18" charset="0"/>
                          </a:rPr>
                          <m:t>𝟏</m:t>
                        </m:r>
                        <m:r>
                          <a:rPr lang="it-IT" b="1" i="1" smtClean="0">
                            <a:latin typeface="Cambria Math" panose="02040503050406030204" pitchFamily="18" charset="0"/>
                          </a:rPr>
                          <m:t>−</m:t>
                        </m:r>
                        <m:r>
                          <a:rPr lang="it-IT" b="1" i="1" smtClean="0">
                            <a:latin typeface="Cambria Math" panose="02040503050406030204" pitchFamily="18" charset="0"/>
                          </a:rPr>
                          <m:t>𝒑</m:t>
                        </m:r>
                      </m:den>
                    </m:f>
                    <m:r>
                      <a:rPr lang="it-IT" b="1" i="0" smtClean="0">
                        <a:latin typeface="Cambria Math" panose="02040503050406030204" pitchFamily="18" charset="0"/>
                      </a:rPr>
                      <m:t>.</m:t>
                    </m:r>
                  </m:oMath>
                </a14:m>
                <a:endParaRPr lang="it-IT" b="1" dirty="0" smtClean="0"/>
              </a:p>
              <a:p>
                <a:r>
                  <a:rPr lang="en-US" dirty="0" smtClean="0"/>
                  <a:t>3.b. if a firm colludes, its payoff is: </a:t>
                </a:r>
                <a14:m>
                  <m:oMath xmlns:m="http://schemas.openxmlformats.org/officeDocument/2006/math">
                    <m:r>
                      <a:rPr lang="it-IT" b="1" i="0" smtClean="0">
                        <a:latin typeface="Cambria Math" panose="02040503050406030204" pitchFamily="18" charset="0"/>
                      </a:rPr>
                      <m:t>𝟐</m:t>
                    </m:r>
                    <m:r>
                      <a:rPr lang="it-IT" i="1">
                        <a:latin typeface="Cambria Math" panose="02040503050406030204" pitchFamily="18" charset="0"/>
                      </a:rPr>
                      <m:t>+</m:t>
                    </m:r>
                    <m:r>
                      <a:rPr lang="it-IT" b="1" i="1" smtClean="0">
                        <a:latin typeface="Cambria Math" panose="02040503050406030204" pitchFamily="18" charset="0"/>
                      </a:rPr>
                      <m:t>𝟐</m:t>
                    </m:r>
                    <m:r>
                      <a:rPr lang="it-IT" i="1">
                        <a:latin typeface="Cambria Math" panose="02040503050406030204" pitchFamily="18" charset="0"/>
                      </a:rPr>
                      <m:t>𝒑</m:t>
                    </m:r>
                    <m:r>
                      <a:rPr lang="it-IT" i="1">
                        <a:latin typeface="Cambria Math" panose="02040503050406030204" pitchFamily="18" charset="0"/>
                      </a:rPr>
                      <m:t>+</m:t>
                    </m:r>
                    <m:sSup>
                      <m:sSupPr>
                        <m:ctrlPr>
                          <a:rPr lang="it-IT" i="1">
                            <a:latin typeface="Cambria Math" panose="02040503050406030204" pitchFamily="18" charset="0"/>
                          </a:rPr>
                        </m:ctrlPr>
                      </m:sSupPr>
                      <m:e>
                        <m:r>
                          <a:rPr lang="it-IT" b="1" i="1" smtClean="0">
                            <a:latin typeface="Cambria Math" panose="02040503050406030204" pitchFamily="18" charset="0"/>
                          </a:rPr>
                          <m:t>𝟐</m:t>
                        </m:r>
                        <m:r>
                          <a:rPr lang="it-IT" i="1">
                            <a:latin typeface="Cambria Math" panose="02040503050406030204" pitchFamily="18" charset="0"/>
                          </a:rPr>
                          <m:t>𝒑</m:t>
                        </m:r>
                      </m:e>
                      <m:sup>
                        <m:r>
                          <a:rPr lang="it-IT" i="1">
                            <a:latin typeface="Cambria Math" panose="02040503050406030204" pitchFamily="18" charset="0"/>
                          </a:rPr>
                          <m:t>𝟐</m:t>
                        </m:r>
                      </m:sup>
                    </m:sSup>
                    <m:sSup>
                      <m:sSupPr>
                        <m:ctrlPr>
                          <a:rPr lang="it-IT" i="1">
                            <a:latin typeface="Cambria Math" panose="02040503050406030204" pitchFamily="18" charset="0"/>
                          </a:rPr>
                        </m:ctrlPr>
                      </m:sSupPr>
                      <m:e>
                        <m:r>
                          <a:rPr lang="it-IT" i="1">
                            <a:latin typeface="Cambria Math" panose="02040503050406030204" pitchFamily="18" charset="0"/>
                          </a:rPr>
                          <m:t>+ </m:t>
                        </m:r>
                        <m:r>
                          <a:rPr lang="it-IT" b="1" i="1" smtClean="0">
                            <a:latin typeface="Cambria Math" panose="02040503050406030204" pitchFamily="18" charset="0"/>
                          </a:rPr>
                          <m:t>𝟐</m:t>
                        </m:r>
                        <m:r>
                          <a:rPr lang="it-IT" i="1">
                            <a:latin typeface="Cambria Math" panose="02040503050406030204" pitchFamily="18" charset="0"/>
                          </a:rPr>
                          <m:t>𝒑</m:t>
                        </m:r>
                      </m:e>
                      <m:sup>
                        <m:r>
                          <a:rPr lang="it-IT" i="1">
                            <a:latin typeface="Cambria Math" panose="02040503050406030204" pitchFamily="18" charset="0"/>
                          </a:rPr>
                          <m:t>𝟑</m:t>
                        </m:r>
                      </m:sup>
                    </m:sSup>
                    <m:r>
                      <a:rPr lang="it-IT" i="1">
                        <a:latin typeface="Cambria Math" panose="02040503050406030204" pitchFamily="18" charset="0"/>
                      </a:rPr>
                      <m:t>+…</m:t>
                    </m:r>
                    <m:sSup>
                      <m:sSupPr>
                        <m:ctrlPr>
                          <a:rPr lang="it-IT" i="1">
                            <a:latin typeface="Cambria Math" panose="02040503050406030204" pitchFamily="18" charset="0"/>
                          </a:rPr>
                        </m:ctrlPr>
                      </m:sSupPr>
                      <m:e>
                        <m:r>
                          <a:rPr lang="it-IT" b="1" i="1" smtClean="0">
                            <a:latin typeface="Cambria Math" panose="02040503050406030204" pitchFamily="18" charset="0"/>
                          </a:rPr>
                          <m:t>𝟐</m:t>
                        </m:r>
                        <m:r>
                          <a:rPr lang="it-IT" i="1">
                            <a:latin typeface="Cambria Math" panose="02040503050406030204" pitchFamily="18" charset="0"/>
                          </a:rPr>
                          <m:t>𝒑</m:t>
                        </m:r>
                      </m:e>
                      <m:sup>
                        <m:r>
                          <a:rPr lang="it-IT" i="1">
                            <a:latin typeface="Cambria Math" panose="02040503050406030204" pitchFamily="18" charset="0"/>
                          </a:rPr>
                          <m:t>𝒏</m:t>
                        </m:r>
                      </m:sup>
                    </m:sSup>
                    <m:r>
                      <a:rPr lang="it-IT" i="1">
                        <a:latin typeface="Cambria Math" panose="02040503050406030204" pitchFamily="18" charset="0"/>
                      </a:rPr>
                      <m:t>+…</m:t>
                    </m:r>
                  </m:oMath>
                </a14:m>
                <a:r>
                  <a:rPr lang="en-US" dirty="0"/>
                  <a:t> </a:t>
                </a:r>
                <a:r>
                  <a:rPr lang="en-US" dirty="0" smtClean="0"/>
                  <a:t>that </a:t>
                </a:r>
                <a:r>
                  <a:rPr lang="en-US" dirty="0"/>
                  <a:t>is equal to </a:t>
                </a:r>
                <a14:m>
                  <m:oMath xmlns:m="http://schemas.openxmlformats.org/officeDocument/2006/math">
                    <m:f>
                      <m:fPr>
                        <m:ctrlPr>
                          <a:rPr lang="it-IT" i="1">
                            <a:latin typeface="Cambria Math" panose="02040503050406030204" pitchFamily="18" charset="0"/>
                          </a:rPr>
                        </m:ctrlPr>
                      </m:fPr>
                      <m:num>
                        <m:r>
                          <a:rPr lang="it-IT" b="1" i="1" smtClean="0">
                            <a:latin typeface="Cambria Math" panose="02040503050406030204" pitchFamily="18" charset="0"/>
                          </a:rPr>
                          <m:t>𝟐</m:t>
                        </m:r>
                      </m:num>
                      <m:den>
                        <m:r>
                          <a:rPr lang="it-IT" i="1">
                            <a:latin typeface="Cambria Math" panose="02040503050406030204" pitchFamily="18" charset="0"/>
                          </a:rPr>
                          <m:t>𝟏</m:t>
                        </m:r>
                        <m:r>
                          <a:rPr lang="it-IT" i="1">
                            <a:latin typeface="Cambria Math" panose="02040503050406030204" pitchFamily="18" charset="0"/>
                          </a:rPr>
                          <m:t>−</m:t>
                        </m:r>
                        <m:r>
                          <a:rPr lang="it-IT" i="1">
                            <a:latin typeface="Cambria Math" panose="02040503050406030204" pitchFamily="18" charset="0"/>
                          </a:rPr>
                          <m:t>𝒑</m:t>
                        </m:r>
                      </m:den>
                    </m:f>
                    <m:r>
                      <a:rPr lang="it-IT">
                        <a:latin typeface="Cambria Math" panose="02040503050406030204" pitchFamily="18" charset="0"/>
                      </a:rPr>
                      <m:t>.</m:t>
                    </m:r>
                  </m:oMath>
                </a14:m>
                <a:endParaRPr lang="it-IT" dirty="0" smtClean="0"/>
              </a:p>
              <a:p>
                <a:r>
                  <a:rPr lang="it-IT" dirty="0" smtClean="0"/>
                  <a:t>4. </a:t>
                </a:r>
                <a:r>
                  <a:rPr lang="it-IT" dirty="0" err="1" smtClean="0"/>
                  <a:t>Both</a:t>
                </a:r>
                <a:r>
                  <a:rPr lang="it-IT" dirty="0" smtClean="0"/>
                  <a:t> firms </a:t>
                </a:r>
                <a:r>
                  <a:rPr lang="it-IT" dirty="0" err="1" smtClean="0"/>
                  <a:t>will</a:t>
                </a:r>
                <a:r>
                  <a:rPr lang="it-IT" dirty="0" smtClean="0"/>
                  <a:t> collude </a:t>
                </a:r>
                <a:r>
                  <a:rPr lang="it-IT" dirty="0" err="1" smtClean="0"/>
                  <a:t>if</a:t>
                </a:r>
                <a:r>
                  <a:rPr lang="it-IT" dirty="0" smtClean="0"/>
                  <a:t>:  </a:t>
                </a:r>
                <a14:m>
                  <m:oMath xmlns:m="http://schemas.openxmlformats.org/officeDocument/2006/math">
                    <m:f>
                      <m:fPr>
                        <m:ctrlPr>
                          <a:rPr lang="it-IT" i="1">
                            <a:latin typeface="Cambria Math" panose="02040503050406030204" pitchFamily="18" charset="0"/>
                          </a:rPr>
                        </m:ctrlPr>
                      </m:fPr>
                      <m:num>
                        <m:r>
                          <a:rPr lang="it-IT" i="1">
                            <a:latin typeface="Cambria Math" panose="02040503050406030204" pitchFamily="18" charset="0"/>
                          </a:rPr>
                          <m:t>𝟐</m:t>
                        </m:r>
                      </m:num>
                      <m:den>
                        <m:r>
                          <a:rPr lang="it-IT" i="1">
                            <a:latin typeface="Cambria Math" panose="02040503050406030204" pitchFamily="18" charset="0"/>
                          </a:rPr>
                          <m:t>𝟏</m:t>
                        </m:r>
                        <m:r>
                          <a:rPr lang="it-IT" i="1">
                            <a:latin typeface="Cambria Math" panose="02040503050406030204" pitchFamily="18" charset="0"/>
                          </a:rPr>
                          <m:t>−</m:t>
                        </m:r>
                        <m:r>
                          <a:rPr lang="it-IT" i="1">
                            <a:latin typeface="Cambria Math" panose="02040503050406030204" pitchFamily="18" charset="0"/>
                          </a:rPr>
                          <m:t>𝒑</m:t>
                        </m:r>
                      </m:den>
                    </m:f>
                  </m:oMath>
                </a14:m>
                <a:r>
                  <a:rPr lang="it-IT" dirty="0" smtClean="0"/>
                  <a:t> &gt; </a:t>
                </a:r>
                <a14:m>
                  <m:oMath xmlns:m="http://schemas.openxmlformats.org/officeDocument/2006/math">
                    <m:r>
                      <a:rPr lang="it-IT" i="1">
                        <a:latin typeface="Cambria Math" panose="02040503050406030204" pitchFamily="18" charset="0"/>
                      </a:rPr>
                      <m:t>𝟑</m:t>
                    </m:r>
                    <m:r>
                      <a:rPr lang="it-IT" i="1">
                        <a:latin typeface="Cambria Math" panose="02040503050406030204" pitchFamily="18" charset="0"/>
                      </a:rPr>
                      <m:t>+</m:t>
                    </m:r>
                    <m:f>
                      <m:fPr>
                        <m:ctrlPr>
                          <a:rPr lang="it-IT" i="1">
                            <a:latin typeface="Cambria Math" panose="02040503050406030204" pitchFamily="18" charset="0"/>
                          </a:rPr>
                        </m:ctrlPr>
                      </m:fPr>
                      <m:num>
                        <m:r>
                          <a:rPr lang="it-IT" i="1">
                            <a:latin typeface="Cambria Math" panose="02040503050406030204" pitchFamily="18" charset="0"/>
                          </a:rPr>
                          <m:t>𝒑</m:t>
                        </m:r>
                      </m:num>
                      <m:den>
                        <m:r>
                          <a:rPr lang="it-IT" i="1">
                            <a:latin typeface="Cambria Math" panose="02040503050406030204" pitchFamily="18" charset="0"/>
                          </a:rPr>
                          <m:t>𝟏</m:t>
                        </m:r>
                        <m:r>
                          <a:rPr lang="it-IT" i="1">
                            <a:latin typeface="Cambria Math" panose="02040503050406030204" pitchFamily="18" charset="0"/>
                          </a:rPr>
                          <m:t>−</m:t>
                        </m:r>
                        <m:r>
                          <a:rPr lang="it-IT" i="1">
                            <a:latin typeface="Cambria Math" panose="02040503050406030204" pitchFamily="18" charset="0"/>
                          </a:rPr>
                          <m:t>𝒑</m:t>
                        </m:r>
                      </m:den>
                    </m:f>
                  </m:oMath>
                </a14:m>
                <a:r>
                  <a:rPr lang="it-IT" dirty="0" smtClean="0"/>
                  <a:t> 	</a:t>
                </a:r>
                <a14:m>
                  <m:oMath xmlns:m="http://schemas.openxmlformats.org/officeDocument/2006/math">
                    <m:r>
                      <a:rPr lang="it-IT" b="1" i="1" smtClean="0">
                        <a:latin typeface="Cambria Math" panose="02040503050406030204" pitchFamily="18" charset="0"/>
                      </a:rPr>
                      <m:t>𝒑</m:t>
                    </m:r>
                    <m:r>
                      <a:rPr lang="it-IT" b="1" i="1" smtClean="0">
                        <a:latin typeface="Cambria Math" panose="02040503050406030204" pitchFamily="18" charset="0"/>
                      </a:rPr>
                      <m:t>&gt;</m:t>
                    </m:r>
                    <m:f>
                      <m:fPr>
                        <m:ctrlPr>
                          <a:rPr lang="it-IT" b="1" i="1" smtClean="0">
                            <a:latin typeface="Cambria Math" panose="02040503050406030204" pitchFamily="18" charset="0"/>
                          </a:rPr>
                        </m:ctrlPr>
                      </m:fPr>
                      <m:num>
                        <m:r>
                          <a:rPr lang="it-IT" b="1" i="1" smtClean="0">
                            <a:latin typeface="Cambria Math" panose="02040503050406030204" pitchFamily="18" charset="0"/>
                          </a:rPr>
                          <m:t>𝟏</m:t>
                        </m:r>
                      </m:num>
                      <m:den>
                        <m:r>
                          <a:rPr lang="it-IT" b="1" i="1" smtClean="0">
                            <a:latin typeface="Cambria Math" panose="02040503050406030204" pitchFamily="18" charset="0"/>
                          </a:rPr>
                          <m:t>𝟐</m:t>
                        </m:r>
                      </m:den>
                    </m:f>
                  </m:oMath>
                </a14:m>
                <a:endParaRPr lang="it-IT" dirty="0" smtClean="0"/>
              </a:p>
              <a:p>
                <a:r>
                  <a:rPr lang="it-IT" dirty="0" smtClean="0"/>
                  <a:t>5. </a:t>
                </a:r>
                <a:r>
                  <a:rPr lang="it-IT" dirty="0" err="1" smtClean="0"/>
                  <a:t>If</a:t>
                </a:r>
                <a:r>
                  <a:rPr lang="it-IT" dirty="0" smtClean="0"/>
                  <a:t> «p» </a:t>
                </a:r>
                <a:r>
                  <a:rPr lang="it-IT" dirty="0" err="1" smtClean="0"/>
                  <a:t>is</a:t>
                </a:r>
                <a:r>
                  <a:rPr lang="it-IT" dirty="0" smtClean="0"/>
                  <a:t> high </a:t>
                </a:r>
                <a:r>
                  <a:rPr lang="it-IT" dirty="0" err="1" smtClean="0"/>
                  <a:t>enough</a:t>
                </a:r>
                <a:r>
                  <a:rPr lang="it-IT" dirty="0" smtClean="0"/>
                  <a:t> (so «no game </a:t>
                </a:r>
                <a:r>
                  <a:rPr lang="it-IT" dirty="0" err="1" smtClean="0"/>
                  <a:t>changer</a:t>
                </a:r>
                <a:r>
                  <a:rPr lang="it-IT" dirty="0" smtClean="0"/>
                  <a:t>» </a:t>
                </a:r>
                <a:r>
                  <a:rPr lang="it-IT" dirty="0" err="1" smtClean="0"/>
                  <a:t>is</a:t>
                </a:r>
                <a:r>
                  <a:rPr lang="it-IT" dirty="0" smtClean="0"/>
                  <a:t> </a:t>
                </a:r>
                <a:r>
                  <a:rPr lang="it-IT" dirty="0" err="1" smtClean="0"/>
                  <a:t>at</a:t>
                </a:r>
                <a:r>
                  <a:rPr lang="it-IT" dirty="0" smtClean="0"/>
                  <a:t> the </a:t>
                </a:r>
                <a:r>
                  <a:rPr lang="it-IT" dirty="0" err="1" smtClean="0"/>
                  <a:t>horizon</a:t>
                </a:r>
                <a:r>
                  <a:rPr lang="it-IT" dirty="0" smtClean="0"/>
                  <a:t>) firms </a:t>
                </a:r>
                <a:r>
                  <a:rPr lang="it-IT" dirty="0" err="1" smtClean="0"/>
                  <a:t>will</a:t>
                </a:r>
                <a:r>
                  <a:rPr lang="it-IT" dirty="0" smtClean="0"/>
                  <a:t> </a:t>
                </a:r>
                <a:r>
                  <a:rPr lang="it-IT" dirty="0" err="1" smtClean="0"/>
                  <a:t>likely</a:t>
                </a:r>
                <a:r>
                  <a:rPr lang="it-IT" dirty="0" smtClean="0"/>
                  <a:t> collude (or to </a:t>
                </a:r>
                <a:r>
                  <a:rPr lang="it-IT" dirty="0" err="1" smtClean="0"/>
                  <a:t>better</a:t>
                </a:r>
                <a:r>
                  <a:rPr lang="it-IT" dirty="0" smtClean="0"/>
                  <a:t> say the collusive </a:t>
                </a:r>
                <a:r>
                  <a:rPr lang="it-IT" dirty="0" err="1" smtClean="0"/>
                  <a:t>agreement</a:t>
                </a:r>
                <a:r>
                  <a:rPr lang="it-IT" dirty="0" smtClean="0"/>
                  <a:t> </a:t>
                </a:r>
                <a:r>
                  <a:rPr lang="it-IT" dirty="0" err="1" smtClean="0"/>
                  <a:t>is</a:t>
                </a:r>
                <a:r>
                  <a:rPr lang="it-IT" dirty="0" smtClean="0"/>
                  <a:t> </a:t>
                </a:r>
                <a:r>
                  <a:rPr lang="it-IT" dirty="0" err="1" smtClean="0"/>
                  <a:t>sustainable</a:t>
                </a:r>
                <a:r>
                  <a:rPr lang="it-IT" dirty="0" smtClean="0"/>
                  <a:t>). </a:t>
                </a:r>
                <a:endParaRPr lang="it-IT" dirty="0"/>
              </a:p>
              <a:p>
                <a:endParaRPr lang="en-US" dirty="0"/>
              </a:p>
            </p:txBody>
          </p:sp>
        </mc:Choice>
        <mc:Fallback xmlns="">
          <p:sp>
            <p:nvSpPr>
              <p:cNvPr id="8" name="CasellaDiTesto 7"/>
              <p:cNvSpPr txBox="1">
                <a:spLocks noRot="1" noChangeAspect="1" noMove="1" noResize="1" noEditPoints="1" noAdjustHandles="1" noChangeArrowheads="1" noChangeShapeType="1" noTextEdit="1"/>
              </p:cNvSpPr>
              <p:nvPr/>
            </p:nvSpPr>
            <p:spPr>
              <a:xfrm>
                <a:off x="304800" y="2514600"/>
                <a:ext cx="8686800" cy="3566361"/>
              </a:xfrm>
              <a:prstGeom prst="rect">
                <a:avLst/>
              </a:prstGeom>
              <a:blipFill>
                <a:blip r:embed="rId2"/>
                <a:stretch>
                  <a:fillRect l="-351" t="-5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asellaDiTesto 8"/>
              <p:cNvSpPr txBox="1"/>
              <p:nvPr/>
            </p:nvSpPr>
            <p:spPr>
              <a:xfrm>
                <a:off x="152400" y="6019800"/>
                <a:ext cx="8947150" cy="478208"/>
              </a:xfrm>
              <a:prstGeom prst="rect">
                <a:avLst/>
              </a:prstGeom>
              <a:noFill/>
              <a:ln>
                <a:solidFill>
                  <a:srgbClr val="FF0000"/>
                </a:solidFill>
              </a:ln>
            </p:spPr>
            <p:txBody>
              <a:bodyPr wrap="square" rtlCol="0">
                <a:spAutoFit/>
              </a:bodyPr>
              <a:lstStyle/>
              <a:p>
                <a:r>
                  <a:rPr lang="en-US" dirty="0" smtClean="0"/>
                  <a:t>N.B. if |p| &lt; 1, we have that </a:t>
                </a:r>
                <a14:m>
                  <m:oMath xmlns:m="http://schemas.openxmlformats.org/officeDocument/2006/math">
                    <m:nary>
                      <m:naryPr>
                        <m:chr m:val="∑"/>
                        <m:ctrlPr>
                          <a:rPr lang="en-US" i="1" smtClean="0">
                            <a:latin typeface="Cambria Math" panose="02040503050406030204" pitchFamily="18" charset="0"/>
                          </a:rPr>
                        </m:ctrlPr>
                      </m:naryPr>
                      <m:sub>
                        <m:r>
                          <m:rPr>
                            <m:brk m:alnAt="23"/>
                          </m:rPr>
                          <a:rPr lang="it-IT" b="1" i="1" smtClean="0">
                            <a:latin typeface="Cambria Math" panose="02040503050406030204" pitchFamily="18" charset="0"/>
                          </a:rPr>
                          <m:t>𝒏</m:t>
                        </m:r>
                        <m:r>
                          <a:rPr lang="it-IT" b="1" i="1" smtClean="0">
                            <a:latin typeface="Cambria Math" panose="02040503050406030204" pitchFamily="18" charset="0"/>
                          </a:rPr>
                          <m:t>=</m:t>
                        </m:r>
                        <m:r>
                          <a:rPr lang="it-IT" b="1" i="1" smtClean="0">
                            <a:latin typeface="Cambria Math" panose="02040503050406030204" pitchFamily="18" charset="0"/>
                          </a:rPr>
                          <m:t>𝟎</m:t>
                        </m:r>
                      </m:sub>
                      <m:sup>
                        <m:r>
                          <a:rPr lang="it-IT" b="1" i="1" smtClean="0">
                            <a:latin typeface="Cambria Math" panose="02040503050406030204" pitchFamily="18" charset="0"/>
                          </a:rPr>
                          <m:t>𝒏</m:t>
                        </m:r>
                        <m:r>
                          <a:rPr lang="it-IT" b="1" i="1" smtClean="0">
                            <a:latin typeface="Cambria Math" panose="02040503050406030204" pitchFamily="18" charset="0"/>
                          </a:rPr>
                          <m:t>=∞</m:t>
                        </m:r>
                      </m:sup>
                      <m:e>
                        <m:sSup>
                          <m:sSupPr>
                            <m:ctrlPr>
                              <a:rPr lang="en-US" i="1" smtClean="0">
                                <a:latin typeface="Cambria Math" panose="02040503050406030204" pitchFamily="18" charset="0"/>
                              </a:rPr>
                            </m:ctrlPr>
                          </m:sSupPr>
                          <m:e>
                            <m:r>
                              <a:rPr lang="it-IT" b="1" i="1" smtClean="0">
                                <a:latin typeface="Cambria Math" panose="02040503050406030204" pitchFamily="18" charset="0"/>
                              </a:rPr>
                              <m:t>𝒑</m:t>
                            </m:r>
                          </m:e>
                          <m:sup>
                            <m:r>
                              <a:rPr lang="it-IT" b="1" i="1" smtClean="0">
                                <a:latin typeface="Cambria Math" panose="02040503050406030204" pitchFamily="18" charset="0"/>
                              </a:rPr>
                              <m:t>𝒏</m:t>
                            </m:r>
                          </m:sup>
                        </m:sSup>
                        <m:r>
                          <a:rPr lang="it-IT" b="1" i="1" smtClean="0">
                            <a:latin typeface="Cambria Math" panose="02040503050406030204" pitchFamily="18" charset="0"/>
                          </a:rPr>
                          <m:t>=</m:t>
                        </m:r>
                        <m:r>
                          <a:rPr lang="it-IT" b="1" i="1" smtClean="0">
                            <a:latin typeface="Cambria Math" panose="02040503050406030204" pitchFamily="18" charset="0"/>
                          </a:rPr>
                          <m:t>𝟏</m:t>
                        </m:r>
                        <m:r>
                          <a:rPr lang="it-IT" b="1" i="1" smtClean="0">
                            <a:latin typeface="Cambria Math" panose="02040503050406030204" pitchFamily="18" charset="0"/>
                          </a:rPr>
                          <m:t>+</m:t>
                        </m:r>
                        <m:r>
                          <a:rPr lang="it-IT" b="1" i="1" smtClean="0">
                            <a:latin typeface="Cambria Math" panose="02040503050406030204" pitchFamily="18" charset="0"/>
                          </a:rPr>
                          <m:t>𝒑</m:t>
                        </m:r>
                        <m:r>
                          <a:rPr lang="it-IT" b="1" i="1" smtClean="0">
                            <a:latin typeface="Cambria Math" panose="02040503050406030204" pitchFamily="18" charset="0"/>
                          </a:rPr>
                          <m:t>+</m:t>
                        </m:r>
                        <m:sSup>
                          <m:sSupPr>
                            <m:ctrlPr>
                              <a:rPr lang="it-IT" b="1" i="1" smtClean="0">
                                <a:latin typeface="Cambria Math" panose="02040503050406030204" pitchFamily="18" charset="0"/>
                              </a:rPr>
                            </m:ctrlPr>
                          </m:sSupPr>
                          <m:e>
                            <m:r>
                              <a:rPr lang="it-IT" b="1" i="1" smtClean="0">
                                <a:latin typeface="Cambria Math" panose="02040503050406030204" pitchFamily="18" charset="0"/>
                              </a:rPr>
                              <m:t>𝒑</m:t>
                            </m:r>
                          </m:e>
                          <m:sup>
                            <m:r>
                              <a:rPr lang="it-IT" b="1" i="1" smtClean="0">
                                <a:latin typeface="Cambria Math" panose="02040503050406030204" pitchFamily="18" charset="0"/>
                              </a:rPr>
                              <m:t>𝟐</m:t>
                            </m:r>
                          </m:sup>
                        </m:sSup>
                        <m:r>
                          <a:rPr lang="it-IT" b="1" i="1" smtClean="0">
                            <a:latin typeface="Cambria Math" panose="02040503050406030204" pitchFamily="18" charset="0"/>
                          </a:rPr>
                          <m:t>+…=</m:t>
                        </m:r>
                        <m:f>
                          <m:fPr>
                            <m:ctrlPr>
                              <a:rPr lang="it-IT" b="1" i="1" smtClean="0">
                                <a:latin typeface="Cambria Math" panose="02040503050406030204" pitchFamily="18" charset="0"/>
                              </a:rPr>
                            </m:ctrlPr>
                          </m:fPr>
                          <m:num>
                            <m:r>
                              <a:rPr lang="it-IT" b="1" i="1" smtClean="0">
                                <a:latin typeface="Cambria Math" panose="02040503050406030204" pitchFamily="18" charset="0"/>
                              </a:rPr>
                              <m:t>𝟏</m:t>
                            </m:r>
                          </m:num>
                          <m:den>
                            <m:r>
                              <a:rPr lang="it-IT" b="1" i="1" smtClean="0">
                                <a:latin typeface="Cambria Math" panose="02040503050406030204" pitchFamily="18" charset="0"/>
                              </a:rPr>
                              <m:t>𝟏</m:t>
                            </m:r>
                            <m:r>
                              <a:rPr lang="it-IT" b="1" i="1" smtClean="0">
                                <a:latin typeface="Cambria Math" panose="02040503050406030204" pitchFamily="18" charset="0"/>
                              </a:rPr>
                              <m:t>−</m:t>
                            </m:r>
                            <m:r>
                              <a:rPr lang="it-IT" b="1" i="1" smtClean="0">
                                <a:latin typeface="Cambria Math" panose="02040503050406030204" pitchFamily="18" charset="0"/>
                              </a:rPr>
                              <m:t>𝒑</m:t>
                            </m:r>
                          </m:den>
                        </m:f>
                      </m:e>
                    </m:nary>
                  </m:oMath>
                </a14:m>
                <a:r>
                  <a:rPr lang="en-US" dirty="0" smtClean="0"/>
                  <a:t> </a:t>
                </a:r>
                <a:endParaRPr lang="en-US" dirty="0"/>
              </a:p>
            </p:txBody>
          </p:sp>
        </mc:Choice>
        <mc:Fallback xmlns="">
          <p:sp>
            <p:nvSpPr>
              <p:cNvPr id="9" name="CasellaDiTesto 8"/>
              <p:cNvSpPr txBox="1">
                <a:spLocks noRot="1" noChangeAspect="1" noMove="1" noResize="1" noEditPoints="1" noAdjustHandles="1" noChangeArrowheads="1" noChangeShapeType="1" noTextEdit="1"/>
              </p:cNvSpPr>
              <p:nvPr/>
            </p:nvSpPr>
            <p:spPr>
              <a:xfrm>
                <a:off x="152400" y="6019800"/>
                <a:ext cx="8947150" cy="478208"/>
              </a:xfrm>
              <a:prstGeom prst="rect">
                <a:avLst/>
              </a:prstGeom>
              <a:blipFill>
                <a:blip r:embed="rId3"/>
                <a:stretch>
                  <a:fillRect l="-272" t="-62500" b="-100000"/>
                </a:stretch>
              </a:blipFill>
              <a:ln>
                <a:solidFill>
                  <a:srgbClr val="FF0000"/>
                </a:solidFill>
              </a:ln>
            </p:spPr>
            <p:txBody>
              <a:bodyPr/>
              <a:lstStyle/>
              <a:p>
                <a:r>
                  <a:rPr lang="en-US">
                    <a:noFill/>
                  </a:rPr>
                  <a:t> </a:t>
                </a:r>
              </a:p>
            </p:txBody>
          </p:sp>
        </mc:Fallback>
      </mc:AlternateContent>
      <p:sp>
        <p:nvSpPr>
          <p:cNvPr id="10" name="Freccia a destra 9"/>
          <p:cNvSpPr/>
          <p:nvPr/>
        </p:nvSpPr>
        <p:spPr bwMode="auto">
          <a:xfrm>
            <a:off x="4457700" y="4800600"/>
            <a:ext cx="381000" cy="228600"/>
          </a:xfrm>
          <a:prstGeom prst="rightArrow">
            <a:avLst/>
          </a:prstGeom>
          <a:solidFill>
            <a:srgbClr val="FFC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92834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egnaposto numero diapositiva 1"/>
          <p:cNvSpPr>
            <a:spLocks noGrp="1"/>
          </p:cNvSpPr>
          <p:nvPr>
            <p:ph type="sldNum" sz="quarter" idx="12"/>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B449BCD-9000-4E82-BA30-DCB6EA691CD9}"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7411" name="Text Box 5"/>
          <p:cNvSpPr txBox="1">
            <a:spLocks noChangeArrowheads="1"/>
          </p:cNvSpPr>
          <p:nvPr/>
        </p:nvSpPr>
        <p:spPr bwMode="auto">
          <a:xfrm>
            <a:off x="0" y="0"/>
            <a:ext cx="9144000" cy="1754326"/>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it-IT" sz="2400" b="1" i="0" u="none" strike="noStrike" kern="1200" cap="none" spc="0" normalizeH="0" baseline="0" noProof="0" dirty="0" smtClean="0">
                <a:ln>
                  <a:noFill/>
                </a:ln>
                <a:solidFill>
                  <a:srgbClr val="FF0000"/>
                </a:solidFill>
                <a:effectLst/>
                <a:uLnTx/>
                <a:uFillTx/>
                <a:latin typeface="Times New Roman" pitchFamily="18" charset="0"/>
                <a:ea typeface="+mn-ea"/>
                <a:cs typeface="+mn-cs"/>
              </a:rPr>
              <a:t>«Digital» </a:t>
            </a:r>
            <a:r>
              <a:rPr kumimoji="0" lang="it-IT" sz="2400" b="1" i="0" u="none" strike="noStrike" kern="1200" cap="none" spc="0" normalizeH="0" baseline="0" noProof="0" dirty="0" err="1" smtClean="0">
                <a:ln>
                  <a:noFill/>
                </a:ln>
                <a:solidFill>
                  <a:srgbClr val="FF0000"/>
                </a:solidFill>
                <a:effectLst/>
                <a:uLnTx/>
                <a:uFillTx/>
                <a:latin typeface="Times New Roman" pitchFamily="18" charset="0"/>
                <a:ea typeface="+mn-ea"/>
                <a:cs typeface="+mn-cs"/>
              </a:rPr>
              <a:t>increases</a:t>
            </a:r>
            <a:r>
              <a:rPr lang="it-IT" sz="2400" dirty="0" smtClean="0">
                <a:solidFill>
                  <a:srgbClr val="FF0000"/>
                </a:solidFill>
                <a:latin typeface="Times New Roman" pitchFamily="18" charset="0"/>
              </a:rPr>
              <a:t> </a:t>
            </a:r>
            <a:r>
              <a:rPr lang="it-IT" sz="2400" u="sng" dirty="0" err="1" smtClean="0">
                <a:solidFill>
                  <a:srgbClr val="FF0000"/>
                </a:solidFill>
                <a:latin typeface="Times New Roman" pitchFamily="18" charset="0"/>
              </a:rPr>
              <a:t>frequency</a:t>
            </a:r>
            <a:r>
              <a:rPr lang="it-IT" sz="2400" u="sng" dirty="0" smtClean="0">
                <a:solidFill>
                  <a:srgbClr val="FF0000"/>
                </a:solidFill>
                <a:latin typeface="Times New Roman" pitchFamily="18" charset="0"/>
              </a:rPr>
              <a:t> of </a:t>
            </a:r>
            <a:r>
              <a:rPr lang="it-IT" sz="2400" u="sng" dirty="0" err="1" smtClean="0">
                <a:solidFill>
                  <a:srgbClr val="FF0000"/>
                </a:solidFill>
                <a:latin typeface="Times New Roman" pitchFamily="18" charset="0"/>
              </a:rPr>
              <a:t>interactions</a:t>
            </a:r>
            <a:r>
              <a:rPr lang="it-IT" sz="2400" u="sng" dirty="0" smtClean="0">
                <a:solidFill>
                  <a:srgbClr val="FF0000"/>
                </a:solidFill>
                <a:latin typeface="Times New Roman" pitchFamily="18" charset="0"/>
              </a:rPr>
              <a:t> </a:t>
            </a:r>
            <a:r>
              <a:rPr lang="it-IT" sz="2400" dirty="0" smtClean="0">
                <a:solidFill>
                  <a:srgbClr val="FF0000"/>
                </a:solidFill>
                <a:latin typeface="Times New Roman" pitchFamily="18" charset="0"/>
              </a:rPr>
              <a:t>and, in </a:t>
            </a:r>
            <a:r>
              <a:rPr lang="it-IT" sz="2400" dirty="0" err="1" smtClean="0">
                <a:solidFill>
                  <a:srgbClr val="FF0000"/>
                </a:solidFill>
                <a:latin typeface="Times New Roman" pitchFamily="18" charset="0"/>
              </a:rPr>
              <a:t>doing</a:t>
            </a:r>
            <a:r>
              <a:rPr lang="it-IT" sz="2400" dirty="0" smtClean="0">
                <a:solidFill>
                  <a:srgbClr val="FF0000"/>
                </a:solidFill>
                <a:latin typeface="Times New Roman" pitchFamily="18" charset="0"/>
              </a:rPr>
              <a:t> so, </a:t>
            </a:r>
            <a:r>
              <a:rPr lang="it-IT" sz="2400" dirty="0" err="1" smtClean="0">
                <a:solidFill>
                  <a:srgbClr val="FF0000"/>
                </a:solidFill>
                <a:latin typeface="Times New Roman" pitchFamily="18" charset="0"/>
              </a:rPr>
              <a:t>enhance</a:t>
            </a:r>
            <a:r>
              <a:rPr lang="it-IT" sz="2400" dirty="0" smtClean="0">
                <a:solidFill>
                  <a:srgbClr val="FF0000"/>
                </a:solidFill>
                <a:latin typeface="Times New Roman" pitchFamily="18" charset="0"/>
              </a:rPr>
              <a:t> «</a:t>
            </a:r>
            <a:r>
              <a:rPr lang="it-IT" sz="2400" dirty="0" err="1" smtClean="0">
                <a:solidFill>
                  <a:srgbClr val="FF0000"/>
                </a:solidFill>
                <a:latin typeface="Times New Roman" pitchFamily="18" charset="0"/>
              </a:rPr>
              <a:t>collusion</a:t>
            </a:r>
            <a:r>
              <a:rPr lang="it-IT" sz="2400" dirty="0" smtClean="0">
                <a:solidFill>
                  <a:srgbClr val="FF0000"/>
                </a:solidFill>
                <a:latin typeface="Times New Roman" pitchFamily="18" charset="0"/>
              </a:rPr>
              <a:t>» </a:t>
            </a:r>
            <a:r>
              <a:rPr lang="it-IT" sz="2400" dirty="0" err="1" smtClean="0">
                <a:solidFill>
                  <a:srgbClr val="FF0000"/>
                </a:solidFill>
                <a:latin typeface="Times New Roman" pitchFamily="18" charset="0"/>
              </a:rPr>
              <a:t>possibilities</a:t>
            </a:r>
            <a:endParaRPr kumimoji="0" lang="it-IT" sz="2400" b="1" i="0" u="none" strike="noStrike" kern="1200" cap="none" spc="0" normalizeH="0" baseline="0" noProof="0" dirty="0" smtClean="0">
              <a:ln>
                <a:noFill/>
              </a:ln>
              <a:solidFill>
                <a:srgbClr val="FF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sz="24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Latcovich</a:t>
            </a:r>
            <a:r>
              <a:rPr kumimoji="0" lang="it-IT" sz="24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&amp; </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Smith </a:t>
            </a:r>
            <a:r>
              <a:rPr kumimoji="0" lang="it-IT" sz="2400" b="0" i="0" u="none" strike="noStrike" kern="1200" cap="none" spc="0" normalizeH="0" baseline="0" noProof="0" dirty="0" smtClean="0">
                <a:ln>
                  <a:noFill/>
                </a:ln>
                <a:solidFill>
                  <a:srgbClr val="000000"/>
                </a:solidFill>
                <a:effectLst/>
                <a:uLnTx/>
                <a:uFillTx/>
                <a:latin typeface="Times New Roman" pitchFamily="18" charset="0"/>
                <a:ea typeface="+mn-ea"/>
                <a:cs typeface="+mn-cs"/>
              </a:rPr>
              <a:t>2001 </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a:t>
            </a:r>
            <a:r>
              <a:rPr kumimoji="0" lang="it-IT" sz="2400" b="0" i="0" u="none" strike="noStrike" kern="1200" cap="none" spc="0" normalizeH="0" baseline="0" noProof="0" dirty="0" err="1">
                <a:ln>
                  <a:noFill/>
                </a:ln>
                <a:solidFill>
                  <a:srgbClr val="000000"/>
                </a:solidFill>
                <a:effectLst/>
                <a:uLnTx/>
                <a:uFillTx/>
                <a:latin typeface="Times New Roman" pitchFamily="18" charset="0"/>
                <a:ea typeface="+mn-ea"/>
                <a:cs typeface="+mn-cs"/>
              </a:rPr>
              <a:t>Pricing</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it-IT" sz="2400" b="0" i="0" u="none" strike="noStrike" kern="1200" cap="none" spc="0" normalizeH="0" baseline="0" noProof="0" dirty="0" err="1">
                <a:ln>
                  <a:noFill/>
                </a:ln>
                <a:solidFill>
                  <a:srgbClr val="000000"/>
                </a:solidFill>
                <a:effectLst/>
                <a:uLnTx/>
                <a:uFillTx/>
                <a:latin typeface="Times New Roman" pitchFamily="18" charset="0"/>
                <a:ea typeface="+mn-ea"/>
                <a:cs typeface="+mn-cs"/>
              </a:rPr>
              <a:t>sunk</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it-IT" sz="2400" b="0" i="0" u="none" strike="noStrike" kern="1200" cap="none" spc="0" normalizeH="0" baseline="0" noProof="0" dirty="0" err="1">
                <a:ln>
                  <a:noFill/>
                </a:ln>
                <a:solidFill>
                  <a:srgbClr val="000000"/>
                </a:solidFill>
                <a:effectLst/>
                <a:uLnTx/>
                <a:uFillTx/>
                <a:latin typeface="Times New Roman" pitchFamily="18" charset="0"/>
                <a:ea typeface="+mn-ea"/>
                <a:cs typeface="+mn-cs"/>
              </a:rPr>
              <a:t>costs</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 and market </a:t>
            </a:r>
            <a:r>
              <a:rPr kumimoji="0" lang="it-IT" sz="2400" b="0" i="0" u="none" strike="noStrike" kern="1200" cap="none" spc="0" normalizeH="0" baseline="0" noProof="0" dirty="0" err="1">
                <a:ln>
                  <a:noFill/>
                </a:ln>
                <a:solidFill>
                  <a:srgbClr val="000000"/>
                </a:solidFill>
                <a:effectLst/>
                <a:uLnTx/>
                <a:uFillTx/>
                <a:latin typeface="Times New Roman" pitchFamily="18" charset="0"/>
                <a:ea typeface="+mn-ea"/>
                <a:cs typeface="+mn-cs"/>
              </a:rPr>
              <a:t>structure</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 on-line: </a:t>
            </a:r>
            <a:r>
              <a:rPr kumimoji="0" lang="it-IT" sz="2400" b="0" i="0" u="none" strike="noStrike" kern="1200" cap="none" spc="0" normalizeH="0" baseline="0" noProof="0" dirty="0" err="1">
                <a:ln>
                  <a:noFill/>
                </a:ln>
                <a:solidFill>
                  <a:srgbClr val="000000"/>
                </a:solidFill>
                <a:effectLst/>
                <a:uLnTx/>
                <a:uFillTx/>
                <a:latin typeface="Times New Roman" pitchFamily="18" charset="0"/>
                <a:ea typeface="+mn-ea"/>
                <a:cs typeface="+mn-cs"/>
              </a:rPr>
              <a:t>evidence</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 </a:t>
            </a:r>
            <a:r>
              <a:rPr kumimoji="0" lang="it-IT" sz="2400" b="0" i="0" u="none" strike="noStrike" kern="1200" cap="none" spc="0" normalizeH="0" baseline="0" noProof="0" dirty="0" err="1">
                <a:ln>
                  <a:noFill/>
                </a:ln>
                <a:solidFill>
                  <a:srgbClr val="000000"/>
                </a:solidFill>
                <a:effectLst/>
                <a:uLnTx/>
                <a:uFillTx/>
                <a:latin typeface="Times New Roman" pitchFamily="18" charset="0"/>
                <a:ea typeface="+mn-ea"/>
                <a:cs typeface="+mn-cs"/>
              </a:rPr>
              <a:t>from</a:t>
            </a:r>
            <a:r>
              <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rPr>
              <a:t> book </a:t>
            </a:r>
            <a:r>
              <a:rPr kumimoji="0" lang="it-IT" sz="2400" b="0" i="0" u="none" strike="noStrike" kern="1200" cap="none" spc="0" normalizeH="0" baseline="0" noProof="0" dirty="0" err="1">
                <a:ln>
                  <a:noFill/>
                </a:ln>
                <a:solidFill>
                  <a:srgbClr val="000000"/>
                </a:solidFill>
                <a:effectLst/>
                <a:uLnTx/>
                <a:uFillTx/>
                <a:latin typeface="Times New Roman" pitchFamily="18" charset="0"/>
                <a:ea typeface="+mn-ea"/>
                <a:cs typeface="+mn-cs"/>
              </a:rPr>
              <a:t>retailing</a:t>
            </a:r>
            <a:r>
              <a:rPr kumimoji="0" lang="it-IT" sz="24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400" b="0" i="1" u="none" strike="noStrike" kern="1200" cap="none" spc="0" normalizeH="0" baseline="0" noProof="0" dirty="0">
                <a:ln>
                  <a:noFill/>
                </a:ln>
                <a:solidFill>
                  <a:srgbClr val="000000"/>
                </a:solidFill>
                <a:effectLst/>
                <a:uLnTx/>
                <a:uFillTx/>
                <a:latin typeface="Times New Roman" pitchFamily="18" charset="0"/>
                <a:ea typeface="+mn-ea"/>
                <a:cs typeface="+mn-cs"/>
              </a:rPr>
              <a:t>Oxford </a:t>
            </a:r>
            <a:r>
              <a:rPr kumimoji="0" lang="it-IT" sz="2400" b="0" i="1" u="none" strike="noStrike" kern="1200" cap="none" spc="0" normalizeH="0" baseline="0" noProof="0" dirty="0" err="1">
                <a:ln>
                  <a:noFill/>
                </a:ln>
                <a:solidFill>
                  <a:srgbClr val="000000"/>
                </a:solidFill>
                <a:effectLst/>
                <a:uLnTx/>
                <a:uFillTx/>
                <a:latin typeface="Times New Roman" pitchFamily="18" charset="0"/>
                <a:ea typeface="+mn-ea"/>
                <a:cs typeface="+mn-cs"/>
              </a:rPr>
              <a:t>Review</a:t>
            </a:r>
            <a:r>
              <a:rPr kumimoji="0" lang="it-IT" sz="2400" b="0" i="1" u="none" strike="noStrike" kern="1200" cap="none" spc="0" normalizeH="0" baseline="0" noProof="0" dirty="0">
                <a:ln>
                  <a:noFill/>
                </a:ln>
                <a:solidFill>
                  <a:srgbClr val="000000"/>
                </a:solidFill>
                <a:effectLst/>
                <a:uLnTx/>
                <a:uFillTx/>
                <a:latin typeface="Times New Roman" pitchFamily="18" charset="0"/>
                <a:ea typeface="+mn-ea"/>
                <a:cs typeface="+mn-cs"/>
              </a:rPr>
              <a:t> of </a:t>
            </a:r>
            <a:r>
              <a:rPr kumimoji="0" lang="it-IT" sz="2400" b="0" i="1" u="none" strike="noStrike" kern="1200" cap="none" spc="0" normalizeH="0" baseline="0" noProof="0" dirty="0" err="1" smtClean="0">
                <a:ln>
                  <a:noFill/>
                </a:ln>
                <a:solidFill>
                  <a:srgbClr val="000000"/>
                </a:solidFill>
                <a:effectLst/>
                <a:uLnTx/>
                <a:uFillTx/>
                <a:latin typeface="Times New Roman" pitchFamily="18" charset="0"/>
                <a:ea typeface="+mn-ea"/>
                <a:cs typeface="+mn-cs"/>
              </a:rPr>
              <a:t>Econ</a:t>
            </a:r>
            <a:r>
              <a:rPr kumimoji="0" lang="it-IT" sz="2400" b="0" i="1" u="none" strike="noStrike" kern="1200" cap="none" spc="0" normalizeH="0" baseline="0" noProof="0" dirty="0" smtClean="0">
                <a:ln>
                  <a:noFill/>
                </a:ln>
                <a:solidFill>
                  <a:srgbClr val="000000"/>
                </a:solidFill>
                <a:effectLst/>
                <a:uLnTx/>
                <a:uFillTx/>
                <a:latin typeface="Times New Roman" pitchFamily="18" charset="0"/>
                <a:ea typeface="+mn-ea"/>
                <a:cs typeface="+mn-cs"/>
              </a:rPr>
              <a:t>. Pol.</a:t>
            </a:r>
            <a:r>
              <a:rPr kumimoji="0" lang="it-IT" sz="24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endPar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pic>
        <p:nvPicPr>
          <p:cNvPr id="17412" name="Picture 3"/>
          <p:cNvPicPr>
            <a:picLocks noChangeAspect="1" noChangeArrowheads="1"/>
          </p:cNvPicPr>
          <p:nvPr/>
        </p:nvPicPr>
        <p:blipFill>
          <a:blip r:embed="rId2" cstate="print"/>
          <a:srcRect/>
          <a:stretch>
            <a:fillRect/>
          </a:stretch>
        </p:blipFill>
        <p:spPr bwMode="auto">
          <a:xfrm>
            <a:off x="381000" y="1754326"/>
            <a:ext cx="3505200" cy="3046274"/>
          </a:xfrm>
          <a:prstGeom prst="rect">
            <a:avLst/>
          </a:prstGeom>
          <a:noFill/>
          <a:ln w="9525">
            <a:noFill/>
            <a:miter lim="800000"/>
            <a:headEnd/>
            <a:tailEnd/>
          </a:ln>
        </p:spPr>
      </p:pic>
      <p:pic>
        <p:nvPicPr>
          <p:cNvPr id="17413" name="Picture 4"/>
          <p:cNvPicPr>
            <a:picLocks noChangeAspect="1" noChangeArrowheads="1"/>
          </p:cNvPicPr>
          <p:nvPr/>
        </p:nvPicPr>
        <p:blipFill>
          <a:blip r:embed="rId3" cstate="print"/>
          <a:srcRect/>
          <a:stretch>
            <a:fillRect/>
          </a:stretch>
        </p:blipFill>
        <p:spPr bwMode="auto">
          <a:xfrm>
            <a:off x="228600" y="4953000"/>
            <a:ext cx="4248150" cy="238125"/>
          </a:xfrm>
          <a:prstGeom prst="rect">
            <a:avLst/>
          </a:prstGeom>
          <a:noFill/>
          <a:ln w="9525">
            <a:noFill/>
            <a:miter lim="800000"/>
            <a:headEnd/>
            <a:tailEnd/>
          </a:ln>
        </p:spPr>
      </p:pic>
      <p:pic>
        <p:nvPicPr>
          <p:cNvPr id="17414" name="Picture 5"/>
          <p:cNvPicPr>
            <a:picLocks noChangeAspect="1" noChangeArrowheads="1"/>
          </p:cNvPicPr>
          <p:nvPr/>
        </p:nvPicPr>
        <p:blipFill>
          <a:blip r:embed="rId4" cstate="print"/>
          <a:srcRect/>
          <a:stretch>
            <a:fillRect/>
          </a:stretch>
        </p:blipFill>
        <p:spPr bwMode="auto">
          <a:xfrm>
            <a:off x="5562600" y="1754326"/>
            <a:ext cx="3228975" cy="4132124"/>
          </a:xfrm>
          <a:prstGeom prst="rect">
            <a:avLst/>
          </a:prstGeom>
          <a:noFill/>
          <a:ln w="9525">
            <a:noFill/>
            <a:miter lim="800000"/>
            <a:headEnd/>
            <a:tailEnd/>
          </a:ln>
        </p:spPr>
      </p:pic>
      <p:pic>
        <p:nvPicPr>
          <p:cNvPr id="17415" name="Picture 6"/>
          <p:cNvPicPr>
            <a:picLocks noChangeAspect="1" noChangeArrowheads="1"/>
          </p:cNvPicPr>
          <p:nvPr/>
        </p:nvPicPr>
        <p:blipFill>
          <a:blip r:embed="rId5" cstate="print"/>
          <a:srcRect/>
          <a:stretch>
            <a:fillRect/>
          </a:stretch>
        </p:blipFill>
        <p:spPr bwMode="auto">
          <a:xfrm>
            <a:off x="5715000" y="6172200"/>
            <a:ext cx="3105150" cy="257175"/>
          </a:xfrm>
          <a:prstGeom prst="rect">
            <a:avLst/>
          </a:prstGeom>
          <a:noFill/>
          <a:ln w="9525">
            <a:noFill/>
            <a:miter lim="800000"/>
            <a:headEnd/>
            <a:tailEnd/>
          </a:ln>
        </p:spPr>
      </p:pic>
      <p:sp>
        <p:nvSpPr>
          <p:cNvPr id="17416" name="Freccia a destra 9"/>
          <p:cNvSpPr>
            <a:spLocks noChangeArrowheads="1"/>
          </p:cNvSpPr>
          <p:nvPr/>
        </p:nvSpPr>
        <p:spPr bwMode="auto">
          <a:xfrm>
            <a:off x="152400" y="5715000"/>
            <a:ext cx="1143000" cy="457200"/>
          </a:xfrm>
          <a:prstGeom prst="rightArrow">
            <a:avLst>
              <a:gd name="adj1" fmla="val 50000"/>
              <a:gd name="adj2" fmla="val 50000"/>
            </a:avLst>
          </a:prstGeom>
          <a:solidFill>
            <a:schemeClr val="accent1"/>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t-IT"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7417" name="CasellaDiTesto 10"/>
          <p:cNvSpPr txBox="1">
            <a:spLocks noChangeArrowheads="1"/>
          </p:cNvSpPr>
          <p:nvPr/>
        </p:nvSpPr>
        <p:spPr bwMode="auto">
          <a:xfrm>
            <a:off x="1524000" y="5287963"/>
            <a:ext cx="3657600" cy="156966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This </a:t>
            </a:r>
            <a:r>
              <a:rPr kumimoji="0" lang="it-IT" sz="24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temporal</a:t>
            </a: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24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dynamics</a:t>
            </a: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of a market can </a:t>
            </a:r>
            <a:r>
              <a:rPr kumimoji="0" lang="it-IT" sz="24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reveal</a:t>
            </a: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that “big </a:t>
            </a:r>
            <a:r>
              <a:rPr kumimoji="0" lang="it-IT" sz="2400" b="1" i="0" u="none" strike="noStrike" kern="1200" cap="none" spc="0" normalizeH="0" baseline="0" noProof="0" dirty="0">
                <a:ln>
                  <a:noFill/>
                </a:ln>
                <a:solidFill>
                  <a:srgbClr val="000000"/>
                </a:solidFill>
                <a:effectLst/>
                <a:uLnTx/>
                <a:uFillTx/>
                <a:latin typeface="Times New Roman" pitchFamily="18" charset="0"/>
                <a:ea typeface="+mn-ea"/>
                <a:cs typeface="+mn-cs"/>
              </a:rPr>
              <a:t>players” </a:t>
            </a: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are </a:t>
            </a:r>
            <a:r>
              <a:rPr kumimoji="0" lang="it-IT" sz="24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colluding</a:t>
            </a: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r>
              <a:rPr kumimoji="0" lang="it-IT" sz="24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Why</a:t>
            </a: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endParaRPr kumimoji="0" lang="it-IT" sz="24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938030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egnaposto numero diapositiva 1"/>
          <p:cNvSpPr>
            <a:spLocks noGrp="1"/>
          </p:cNvSpPr>
          <p:nvPr>
            <p:ph type="sldNum" sz="quarter" idx="12"/>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2304A71-DA7C-43F7-9C53-6385AEB22E58}"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18435" name="CasellaDiTesto 2"/>
          <p:cNvSpPr txBox="1">
            <a:spLocks noChangeArrowheads="1"/>
          </p:cNvSpPr>
          <p:nvPr/>
        </p:nvSpPr>
        <p:spPr bwMode="auto">
          <a:xfrm>
            <a:off x="1752600" y="533400"/>
            <a:ext cx="7391400" cy="12001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400" b="1" i="0" u="none" strike="noStrike" kern="1200" cap="none" spc="0" normalizeH="0" baseline="0" noProof="0">
                <a:ln>
                  <a:noFill/>
                </a:ln>
                <a:solidFill>
                  <a:srgbClr val="000000"/>
                </a:solidFill>
                <a:effectLst/>
                <a:uLnTx/>
                <a:uFillTx/>
                <a:latin typeface="Times New Roman" pitchFamily="18" charset="0"/>
                <a:ea typeface="+mn-ea"/>
                <a:cs typeface="+mn-cs"/>
              </a:rPr>
              <a:t>Rotemberg and Saloner 1986, “A supergame-theoretic model of price wars during booms”, </a:t>
            </a:r>
            <a:r>
              <a:rPr kumimoji="0" lang="it-IT" sz="2400" b="1" i="1" u="none" strike="noStrike" kern="1200" cap="none" spc="0" normalizeH="0" baseline="0" noProof="0">
                <a:ln>
                  <a:noFill/>
                </a:ln>
                <a:solidFill>
                  <a:srgbClr val="000000"/>
                </a:solidFill>
                <a:effectLst/>
                <a:uLnTx/>
                <a:uFillTx/>
                <a:latin typeface="Times New Roman" pitchFamily="18" charset="0"/>
                <a:ea typeface="+mn-ea"/>
                <a:cs typeface="+mn-cs"/>
              </a:rPr>
              <a:t>American Economic Review</a:t>
            </a:r>
            <a:r>
              <a:rPr kumimoji="0" lang="it-IT" sz="2400" b="0" i="0" u="none" strike="noStrike" kern="1200" cap="none" spc="0" normalizeH="0" baseline="0" noProof="0">
                <a:ln>
                  <a:noFill/>
                </a:ln>
                <a:solidFill>
                  <a:srgbClr val="000000"/>
                </a:solidFill>
                <a:effectLst/>
                <a:uLnTx/>
                <a:uFillTx/>
                <a:latin typeface="Times New Roman" pitchFamily="18" charset="0"/>
                <a:ea typeface="+mn-ea"/>
                <a:cs typeface="+mn-cs"/>
              </a:rPr>
              <a:t>, 76, pp. 390-407</a:t>
            </a:r>
            <a:endParaRPr kumimoji="0" lang="it-IT"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8436" name="Freccia a destra 3"/>
          <p:cNvSpPr>
            <a:spLocks noChangeArrowheads="1"/>
          </p:cNvSpPr>
          <p:nvPr/>
        </p:nvSpPr>
        <p:spPr bwMode="auto">
          <a:xfrm>
            <a:off x="457200" y="609600"/>
            <a:ext cx="1066800" cy="609600"/>
          </a:xfrm>
          <a:prstGeom prst="rightArrow">
            <a:avLst>
              <a:gd name="adj1" fmla="val 50000"/>
              <a:gd name="adj2" fmla="val 49997"/>
            </a:avLst>
          </a:prstGeom>
          <a:solidFill>
            <a:schemeClr val="accent1"/>
          </a:solidFill>
          <a:ln w="9525" algn="ctr">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t-IT" sz="2400" b="1"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8437" name="CasellaDiTesto 4"/>
          <p:cNvSpPr txBox="1">
            <a:spLocks noChangeArrowheads="1"/>
          </p:cNvSpPr>
          <p:nvPr/>
        </p:nvSpPr>
        <p:spPr bwMode="auto">
          <a:xfrm>
            <a:off x="0" y="2133600"/>
            <a:ext cx="9144000" cy="4832092"/>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it-IT" sz="2200" b="1" i="1" u="sng" strike="noStrike" kern="1200" cap="none" spc="0" normalizeH="0" baseline="0" noProof="0" dirty="0" smtClean="0">
                <a:ln>
                  <a:noFill/>
                </a:ln>
                <a:solidFill>
                  <a:srgbClr val="000000"/>
                </a:solidFill>
                <a:effectLst/>
                <a:uLnTx/>
                <a:uFillTx/>
                <a:latin typeface="Times New Roman" pitchFamily="18" charset="0"/>
                <a:ea typeface="+mn-ea"/>
                <a:cs typeface="+mn-cs"/>
              </a:rPr>
              <a:t>INTUITION</a:t>
            </a:r>
            <a:r>
              <a:rPr kumimoji="0" lang="it-IT" sz="2200" b="0"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it-IT" sz="2200" b="0" i="0" u="none" strike="noStrike" kern="1200" cap="none" spc="0" normalizeH="0" baseline="0" noProof="0" dirty="0" smtClean="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Firms collude on price.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0" i="0" u="none" strike="noStrike" kern="1200" cap="none" spc="0" normalizeH="0" baseline="0" noProof="0" dirty="0" smtClean="0">
                <a:ln>
                  <a:noFill/>
                </a:ln>
                <a:solidFill>
                  <a:srgbClr val="000000"/>
                </a:solidFill>
                <a:effectLst/>
                <a:uLnTx/>
                <a:uFillTx/>
                <a:latin typeface="Times New Roman" pitchFamily="18" charset="0"/>
                <a:ea typeface="+mn-ea"/>
                <a:cs typeface="+mn-cs"/>
              </a:rPr>
              <a:t>In periods of:</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smtClean="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sz="2200" b="0" i="0" u="none" strike="noStrike" kern="1200" cap="none" spc="0" normalizeH="0" baseline="0" noProof="0" dirty="0" smtClean="0">
                <a:ln>
                  <a:noFill/>
                </a:ln>
                <a:solidFill>
                  <a:srgbClr val="000000"/>
                </a:solidFill>
                <a:effectLst/>
                <a:uLnTx/>
                <a:uFillTx/>
                <a:latin typeface="Times New Roman" pitchFamily="18" charset="0"/>
                <a:ea typeface="+mn-ea"/>
                <a:cs typeface="+mn-cs"/>
              </a:rPr>
              <a:t>High demand 	       High incentive to deviate from the cartel (i.e. higher profits at the expense of the other firms)            collusive price has to be reduced in order to reduce the incentive to deviate and make sustainable the cartel.</a:t>
            </a:r>
          </a:p>
          <a:p>
            <a:pPr marL="0" marR="0" lvl="0" indent="0" algn="l" defTabSz="914400" rtl="0" eaLnBrk="1" fontAlgn="base" latinLnBrk="0" hangingPunct="1">
              <a:lnSpc>
                <a:spcPct val="100000"/>
              </a:lnSpc>
              <a:spcBef>
                <a:spcPct val="0"/>
              </a:spcBef>
              <a:spcAft>
                <a:spcPct val="0"/>
              </a:spcAft>
              <a:buClrTx/>
              <a:buSzTx/>
              <a:buFontTx/>
              <a:buChar char="-"/>
              <a:tabLst/>
              <a:defRPr/>
            </a:pPr>
            <a:endParaRPr kumimoji="0" lang="en-US" sz="2200" b="0" i="0" u="none" strike="noStrike" kern="1200" cap="none" spc="0" normalizeH="0" baseline="0" noProof="0" dirty="0" smtClean="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Char char="-"/>
              <a:tabLst/>
              <a:defRPr/>
            </a:pPr>
            <a:r>
              <a:rPr kumimoji="0" lang="en-US" sz="22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Low demand 	       Low incentive to deviate from the cartel (i.e. lower profits at the expense of the other firms)            collusive price can be raised  since incentive to deviate is low and the cartel is still sustainable.</a:t>
            </a:r>
          </a:p>
          <a:p>
            <a:pPr marL="0" marR="0" lvl="0" indent="0" algn="l" defTabSz="914400" rtl="0" eaLnBrk="1" fontAlgn="base" latinLnBrk="0" hangingPunct="1">
              <a:lnSpc>
                <a:spcPct val="100000"/>
              </a:lnSpc>
              <a:spcBef>
                <a:spcPct val="0"/>
              </a:spcBef>
              <a:spcAft>
                <a:spcPct val="0"/>
              </a:spcAft>
              <a:buClrTx/>
              <a:buSzTx/>
              <a:buFontTx/>
              <a:buChar char="-"/>
              <a:tabLst/>
              <a:defRPr/>
            </a:pPr>
            <a:endParaRPr kumimoji="0" lang="it-IT" sz="22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cxnSp>
        <p:nvCxnSpPr>
          <p:cNvPr id="7" name="Connettore 2 6"/>
          <p:cNvCxnSpPr/>
          <p:nvPr/>
        </p:nvCxnSpPr>
        <p:spPr bwMode="auto">
          <a:xfrm>
            <a:off x="1828800" y="43434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Connettore 2 8"/>
          <p:cNvCxnSpPr/>
          <p:nvPr/>
        </p:nvCxnSpPr>
        <p:spPr bwMode="auto">
          <a:xfrm>
            <a:off x="3962400" y="47244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1" name="Connettore 2 10"/>
          <p:cNvCxnSpPr/>
          <p:nvPr/>
        </p:nvCxnSpPr>
        <p:spPr bwMode="auto">
          <a:xfrm>
            <a:off x="1828800" y="57150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2" name="Connettore 2 11"/>
          <p:cNvCxnSpPr/>
          <p:nvPr/>
        </p:nvCxnSpPr>
        <p:spPr bwMode="auto">
          <a:xfrm>
            <a:off x="4038600" y="6096000"/>
            <a:ext cx="45720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2861707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a:defRPr/>
            </a:pPr>
            <a:fld id="{CEDD381C-C03C-4167-BB6D-D6371E3104A9}" type="slidenum">
              <a:rPr lang="it-IT" smtClean="0"/>
              <a:pPr>
                <a:defRPr/>
              </a:pPr>
              <a:t>13</a:t>
            </a:fld>
            <a:endParaRPr lang="it-IT"/>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295400"/>
            <a:ext cx="7767000" cy="5204691"/>
          </a:xfrm>
          <a:prstGeom prst="rect">
            <a:avLst/>
          </a:prstGeom>
        </p:spPr>
      </p:pic>
      <p:sp>
        <p:nvSpPr>
          <p:cNvPr id="4" name="CasellaDiTesto 3"/>
          <p:cNvSpPr txBox="1"/>
          <p:nvPr/>
        </p:nvSpPr>
        <p:spPr>
          <a:xfrm>
            <a:off x="1400031" y="228600"/>
            <a:ext cx="6781800" cy="769441"/>
          </a:xfrm>
          <a:prstGeom prst="rect">
            <a:avLst/>
          </a:prstGeom>
          <a:noFill/>
        </p:spPr>
        <p:txBody>
          <a:bodyPr wrap="square" rtlCol="0">
            <a:spAutoFit/>
          </a:bodyPr>
          <a:lstStyle/>
          <a:p>
            <a:r>
              <a:rPr lang="en-US" sz="4400" b="0" dirty="0" smtClean="0">
                <a:solidFill>
                  <a:srgbClr val="FF0000"/>
                </a:solidFill>
              </a:rPr>
              <a:t>Tacit vs. Explicit collusion</a:t>
            </a:r>
            <a:endParaRPr lang="en-US" sz="4400" b="0" dirty="0">
              <a:solidFill>
                <a:srgbClr val="FF0000"/>
              </a:solidFill>
            </a:endParaRPr>
          </a:p>
        </p:txBody>
      </p:sp>
    </p:spTree>
    <p:extLst>
      <p:ext uri="{BB962C8B-B14F-4D97-AF65-F5344CB8AC3E}">
        <p14:creationId xmlns:p14="http://schemas.microsoft.com/office/powerpoint/2010/main" val="914350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0"/>
            <a:ext cx="8077200" cy="803275"/>
          </a:xfrm>
        </p:spPr>
        <p:txBody>
          <a:bodyPr/>
          <a:lstStyle/>
          <a:p>
            <a:r>
              <a:rPr lang="en-US" dirty="0" smtClean="0"/>
              <a:t>Premise: Dominant position is never punished if not artificial (see slide on drastic vs. non drastic innovation)</a:t>
            </a:r>
            <a:br>
              <a:rPr lang="en-US" dirty="0" smtClean="0"/>
            </a:br>
            <a:r>
              <a:rPr lang="en-US" dirty="0" smtClean="0"/>
              <a:t> </a:t>
            </a:r>
            <a:endParaRPr lang="en-US" dirty="0"/>
          </a:p>
        </p:txBody>
      </p:sp>
      <p:sp>
        <p:nvSpPr>
          <p:cNvPr id="3" name="Segnaposto contenuto 2"/>
          <p:cNvSpPr>
            <a:spLocks noGrp="1"/>
          </p:cNvSpPr>
          <p:nvPr>
            <p:ph idx="1"/>
          </p:nvPr>
        </p:nvSpPr>
        <p:spPr>
          <a:xfrm>
            <a:off x="381000" y="990600"/>
            <a:ext cx="8229600" cy="4953000"/>
          </a:xfrm>
        </p:spPr>
        <p:txBody>
          <a:bodyPr/>
          <a:lstStyle/>
          <a:p>
            <a:pPr>
              <a:lnSpc>
                <a:spcPct val="80000"/>
              </a:lnSpc>
            </a:pPr>
            <a:r>
              <a:rPr lang="en-US" sz="2200" dirty="0" smtClean="0"/>
              <a:t>Suppose that demand is given by:  </a:t>
            </a:r>
            <a:r>
              <a:rPr lang="en-US" sz="2200" i="1" dirty="0" smtClean="0"/>
              <a:t>P</a:t>
            </a:r>
            <a:r>
              <a:rPr lang="en-US" sz="2200" dirty="0" smtClean="0"/>
              <a:t> = 120 – </a:t>
            </a:r>
            <a:r>
              <a:rPr lang="en-US" sz="2200" i="1" dirty="0" smtClean="0"/>
              <a:t>Q</a:t>
            </a:r>
            <a:r>
              <a:rPr lang="en-US" sz="2200" dirty="0" smtClean="0"/>
              <a:t> and all firms have constant marginal cost of </a:t>
            </a:r>
            <a:r>
              <a:rPr lang="en-US" sz="2200" i="1" dirty="0" smtClean="0"/>
              <a:t>c</a:t>
            </a:r>
            <a:r>
              <a:rPr lang="en-US" sz="2200" dirty="0" smtClean="0"/>
              <a:t> = $80</a:t>
            </a:r>
          </a:p>
          <a:p>
            <a:pPr>
              <a:lnSpc>
                <a:spcPct val="80000"/>
              </a:lnSpc>
            </a:pPr>
            <a:r>
              <a:rPr lang="en-US" sz="2200" dirty="0" smtClean="0"/>
              <a:t>Let one firm have innovation that lowers cost to </a:t>
            </a:r>
            <a:r>
              <a:rPr lang="en-US" sz="2200" i="1" dirty="0" err="1" smtClean="0"/>
              <a:t>c</a:t>
            </a:r>
            <a:r>
              <a:rPr lang="en-US" sz="2200" i="1" baseline="-25000" dirty="0" err="1" smtClean="0"/>
              <a:t>M</a:t>
            </a:r>
            <a:r>
              <a:rPr lang="en-US" sz="2200" i="1" dirty="0" smtClean="0"/>
              <a:t> = </a:t>
            </a:r>
            <a:r>
              <a:rPr lang="en-US" sz="2200" dirty="0" smtClean="0"/>
              <a:t>$20</a:t>
            </a:r>
          </a:p>
          <a:p>
            <a:pPr>
              <a:lnSpc>
                <a:spcPct val="80000"/>
              </a:lnSpc>
            </a:pPr>
            <a:r>
              <a:rPr lang="en-US" sz="2200" dirty="0" smtClean="0"/>
              <a:t>This is a </a:t>
            </a:r>
            <a:r>
              <a:rPr lang="en-US" sz="2200" b="1" i="1" dirty="0" smtClean="0"/>
              <a:t>Drastic</a:t>
            </a:r>
            <a:r>
              <a:rPr lang="en-US" sz="2200" dirty="0" smtClean="0"/>
              <a:t> innovation. Why? </a:t>
            </a:r>
          </a:p>
          <a:p>
            <a:pPr lvl="1">
              <a:lnSpc>
                <a:spcPct val="80000"/>
              </a:lnSpc>
            </a:pPr>
            <a:r>
              <a:rPr lang="en-US" sz="2200" dirty="0" smtClean="0"/>
              <a:t>Marginal Revenue curve for monopolist is: </a:t>
            </a:r>
            <a:r>
              <a:rPr lang="en-US" sz="2200" b="1" i="1" dirty="0" smtClean="0"/>
              <a:t>MR</a:t>
            </a:r>
            <a:r>
              <a:rPr lang="en-US" sz="2200" i="1" dirty="0" smtClean="0"/>
              <a:t> </a:t>
            </a:r>
            <a:r>
              <a:rPr lang="en-US" sz="2200" dirty="0" smtClean="0"/>
              <a:t>= 120 – 2</a:t>
            </a:r>
            <a:r>
              <a:rPr lang="en-US" sz="2200" b="1" i="1" dirty="0" smtClean="0"/>
              <a:t>Q</a:t>
            </a:r>
            <a:endParaRPr lang="en-US" sz="2200" b="1" dirty="0" smtClean="0"/>
          </a:p>
          <a:p>
            <a:pPr lvl="1">
              <a:lnSpc>
                <a:spcPct val="80000"/>
              </a:lnSpc>
            </a:pPr>
            <a:r>
              <a:rPr lang="en-US" sz="2200" dirty="0" smtClean="0"/>
              <a:t>If </a:t>
            </a:r>
            <a:r>
              <a:rPr lang="en-US" sz="2200" b="1" i="1" dirty="0" err="1" smtClean="0"/>
              <a:t>c</a:t>
            </a:r>
            <a:r>
              <a:rPr lang="en-US" sz="2200" b="1" i="1" baseline="-25000" dirty="0" err="1" smtClean="0"/>
              <a:t>M</a:t>
            </a:r>
            <a:r>
              <a:rPr lang="en-US" sz="2200" b="1" i="1" dirty="0" smtClean="0"/>
              <a:t> = </a:t>
            </a:r>
            <a:r>
              <a:rPr lang="en-US" sz="2200" dirty="0" smtClean="0"/>
              <a:t>$20, optimal monopoly output is:  </a:t>
            </a:r>
            <a:r>
              <a:rPr lang="en-US" sz="2200" b="1" i="1" dirty="0" smtClean="0"/>
              <a:t>Q</a:t>
            </a:r>
            <a:r>
              <a:rPr lang="en-US" sz="2200" b="1" i="1" baseline="-25000" dirty="0" smtClean="0"/>
              <a:t>M</a:t>
            </a:r>
            <a:r>
              <a:rPr lang="en-US" sz="2200" b="1" i="1" dirty="0" smtClean="0"/>
              <a:t> = </a:t>
            </a:r>
            <a:r>
              <a:rPr lang="en-US" sz="2200" dirty="0" smtClean="0"/>
              <a:t>50 and </a:t>
            </a:r>
            <a:r>
              <a:rPr lang="en-US" sz="2200" b="1" i="1" dirty="0" smtClean="0"/>
              <a:t>P</a:t>
            </a:r>
            <a:r>
              <a:rPr lang="en-US" sz="2200" b="1" i="1" baseline="-25000" dirty="0" smtClean="0"/>
              <a:t>M</a:t>
            </a:r>
            <a:r>
              <a:rPr lang="en-US" sz="2200" b="1" i="1" dirty="0" smtClean="0"/>
              <a:t> </a:t>
            </a:r>
            <a:r>
              <a:rPr lang="en-US" sz="2200" dirty="0" smtClean="0"/>
              <a:t>= $70</a:t>
            </a:r>
          </a:p>
          <a:p>
            <a:pPr lvl="1">
              <a:lnSpc>
                <a:spcPct val="80000"/>
              </a:lnSpc>
            </a:pPr>
            <a:r>
              <a:rPr lang="en-US" sz="2200" dirty="0" smtClean="0"/>
              <a:t>Innovator can charge optimal monopoly price ($70) and still undercut rivals whose unit cost is $80</a:t>
            </a:r>
          </a:p>
          <a:p>
            <a:pPr>
              <a:buNone/>
            </a:pPr>
            <a:endParaRPr lang="en-US" dirty="0"/>
          </a:p>
        </p:txBody>
      </p:sp>
      <p:sp>
        <p:nvSpPr>
          <p:cNvPr id="5" name="Freccia a destra 4"/>
          <p:cNvSpPr/>
          <p:nvPr/>
        </p:nvSpPr>
        <p:spPr bwMode="auto">
          <a:xfrm>
            <a:off x="381000" y="3962400"/>
            <a:ext cx="838200" cy="609600"/>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6" name="CasellaDiTesto 5"/>
          <p:cNvSpPr txBox="1"/>
          <p:nvPr/>
        </p:nvSpPr>
        <p:spPr>
          <a:xfrm>
            <a:off x="1447800" y="3864114"/>
            <a:ext cx="5943600" cy="707886"/>
          </a:xfrm>
          <a:prstGeom prst="rect">
            <a:avLst/>
          </a:prstGeom>
          <a:noFill/>
        </p:spPr>
        <p:txBody>
          <a:bodyPr wrap="square" rtlCol="0">
            <a:spAutoFit/>
          </a:bodyPr>
          <a:lstStyle/>
          <a:p>
            <a:r>
              <a:rPr lang="en-US" sz="2000" dirty="0" smtClean="0"/>
              <a:t>Should the innovator being blocked because it will turn out into a monopolist? </a:t>
            </a:r>
            <a:endParaRPr lang="en-US" sz="2000" dirty="0"/>
          </a:p>
        </p:txBody>
      </p:sp>
      <p:sp>
        <p:nvSpPr>
          <p:cNvPr id="7" name="Ovale 6"/>
          <p:cNvSpPr/>
          <p:nvPr/>
        </p:nvSpPr>
        <p:spPr bwMode="auto">
          <a:xfrm>
            <a:off x="6172200" y="4828322"/>
            <a:ext cx="2133600" cy="15240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8" name="CasellaDiTesto 7"/>
          <p:cNvSpPr txBox="1"/>
          <p:nvPr/>
        </p:nvSpPr>
        <p:spPr>
          <a:xfrm>
            <a:off x="6019800" y="5217979"/>
            <a:ext cx="2438400" cy="880241"/>
          </a:xfrm>
          <a:prstGeom prst="rect">
            <a:avLst/>
          </a:prstGeom>
          <a:noFill/>
        </p:spPr>
        <p:txBody>
          <a:bodyPr wrap="square" rtlCol="0">
            <a:spAutoFit/>
          </a:bodyPr>
          <a:lstStyle/>
          <a:p>
            <a:pPr algn="ctr"/>
            <a:r>
              <a:rPr lang="en-US" dirty="0" smtClean="0"/>
              <a:t>Dynamic efficiency</a:t>
            </a:r>
          </a:p>
          <a:p>
            <a:pPr algn="ctr"/>
            <a:r>
              <a:rPr lang="en-US" dirty="0" smtClean="0"/>
              <a:t>(a new technique available)</a:t>
            </a:r>
            <a:endParaRPr lang="en-US" dirty="0"/>
          </a:p>
        </p:txBody>
      </p:sp>
      <p:sp>
        <p:nvSpPr>
          <p:cNvPr id="10" name="Rettangolo 9"/>
          <p:cNvSpPr/>
          <p:nvPr/>
        </p:nvSpPr>
        <p:spPr>
          <a:xfrm>
            <a:off x="570344" y="4711862"/>
            <a:ext cx="3773055" cy="830997"/>
          </a:xfrm>
          <a:prstGeom prst="rect">
            <a:avLst/>
          </a:prstGeom>
          <a:ln>
            <a:solidFill>
              <a:schemeClr val="accent1"/>
            </a:solidFill>
          </a:ln>
        </p:spPr>
        <p:txBody>
          <a:bodyPr wrap="square">
            <a:spAutoFit/>
          </a:bodyPr>
          <a:lstStyle/>
          <a:p>
            <a:r>
              <a:rPr lang="en-US" dirty="0" smtClean="0"/>
              <a:t>Ex-post </a:t>
            </a:r>
            <a:r>
              <a:rPr lang="en-US" dirty="0"/>
              <a:t>a</a:t>
            </a:r>
            <a:r>
              <a:rPr lang="en-US" dirty="0" smtClean="0"/>
              <a:t>llocative inefficiency but not ex-ante: p now is 70$ and not 80$, 50 units traded rather than 40.</a:t>
            </a:r>
            <a:endParaRPr lang="en-US" dirty="0"/>
          </a:p>
        </p:txBody>
      </p:sp>
      <p:sp>
        <p:nvSpPr>
          <p:cNvPr id="11" name="Rettangolo 10"/>
          <p:cNvSpPr/>
          <p:nvPr/>
        </p:nvSpPr>
        <p:spPr>
          <a:xfrm>
            <a:off x="570344" y="5682721"/>
            <a:ext cx="3773055" cy="830997"/>
          </a:xfrm>
          <a:prstGeom prst="rect">
            <a:avLst/>
          </a:prstGeom>
          <a:ln>
            <a:solidFill>
              <a:schemeClr val="accent1"/>
            </a:solidFill>
          </a:ln>
        </p:spPr>
        <p:txBody>
          <a:bodyPr wrap="square">
            <a:spAutoFit/>
          </a:bodyPr>
          <a:lstStyle/>
          <a:p>
            <a:pPr algn="ctr"/>
            <a:r>
              <a:rPr lang="en-US" dirty="0" smtClean="0"/>
              <a:t>Ex-post productive efficiency gain: now producing 1 unit costs 20$ rather than 80$</a:t>
            </a:r>
            <a:endParaRPr lang="en-US" dirty="0"/>
          </a:p>
        </p:txBody>
      </p:sp>
      <p:cxnSp>
        <p:nvCxnSpPr>
          <p:cNvPr id="12" name="Connettore 2 11"/>
          <p:cNvCxnSpPr>
            <a:endCxn id="10" idx="3"/>
          </p:cNvCxnSpPr>
          <p:nvPr/>
        </p:nvCxnSpPr>
        <p:spPr bwMode="auto">
          <a:xfrm flipH="1" flipV="1">
            <a:off x="4343399" y="5127361"/>
            <a:ext cx="1828801" cy="282839"/>
          </a:xfrm>
          <a:prstGeom prst="straightConnector1">
            <a:avLst/>
          </a:prstGeom>
          <a:noFill/>
          <a:ln w="9525" cap="flat" cmpd="sng" algn="ctr">
            <a:solidFill>
              <a:schemeClr val="accent1"/>
            </a:solidFill>
            <a:prstDash val="solid"/>
            <a:round/>
            <a:headEnd type="none" w="med" len="med"/>
            <a:tailEnd type="triangle"/>
          </a:ln>
          <a:effectLst/>
        </p:spPr>
      </p:cxnSp>
      <p:cxnSp>
        <p:nvCxnSpPr>
          <p:cNvPr id="13" name="Connettore 2 12"/>
          <p:cNvCxnSpPr>
            <a:endCxn id="11" idx="3"/>
          </p:cNvCxnSpPr>
          <p:nvPr/>
        </p:nvCxnSpPr>
        <p:spPr bwMode="auto">
          <a:xfrm flipH="1">
            <a:off x="4343399" y="5633477"/>
            <a:ext cx="1828802" cy="464743"/>
          </a:xfrm>
          <a:prstGeom prst="straightConnector1">
            <a:avLst/>
          </a:prstGeom>
          <a:noFill/>
          <a:ln w="9525" cap="flat" cmpd="sng" algn="ctr">
            <a:solidFill>
              <a:schemeClr val="accent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990600"/>
            <a:ext cx="9144000" cy="4953000"/>
          </a:xfrm>
        </p:spPr>
        <p:txBody>
          <a:bodyPr/>
          <a:lstStyle/>
          <a:p>
            <a:pPr>
              <a:buNone/>
            </a:pPr>
            <a:r>
              <a:rPr lang="en-US" dirty="0" smtClean="0"/>
              <a:t>	A major player tries to squeeze competitors out of the market: </a:t>
            </a:r>
            <a:r>
              <a:rPr lang="en-US" i="1" dirty="0" smtClean="0"/>
              <a:t>Predatory pricing </a:t>
            </a:r>
          </a:p>
          <a:p>
            <a:pPr>
              <a:buNone/>
            </a:pPr>
            <a:endParaRPr lang="en-US" dirty="0" smtClean="0"/>
          </a:p>
          <a:p>
            <a:r>
              <a:rPr lang="en-US" b="1" dirty="0" smtClean="0"/>
              <a:t>Is there a dominant position?</a:t>
            </a:r>
          </a:p>
          <a:p>
            <a:endParaRPr lang="en-US" b="1" dirty="0" smtClean="0"/>
          </a:p>
          <a:p>
            <a:pPr>
              <a:buNone/>
            </a:pPr>
            <a:endParaRPr lang="en-US" dirty="0" smtClean="0"/>
          </a:p>
          <a:p>
            <a:pPr>
              <a:buNone/>
            </a:pPr>
            <a:r>
              <a:rPr lang="en-US" sz="1800"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15</a:t>
            </a:fld>
            <a:endParaRPr lang="it-IT"/>
          </a:p>
        </p:txBody>
      </p:sp>
      <p:sp>
        <p:nvSpPr>
          <p:cNvPr id="5" name="Titolo 1"/>
          <p:cNvSpPr txBox="1">
            <a:spLocks/>
          </p:cNvSpPr>
          <p:nvPr/>
        </p:nvSpPr>
        <p:spPr bwMode="auto">
          <a:xfrm>
            <a:off x="719138" y="34925"/>
            <a:ext cx="7662862"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Abuse of a dominant position: predatory pricing</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cxnSp>
        <p:nvCxnSpPr>
          <p:cNvPr id="8" name="Connettore 2 7"/>
          <p:cNvCxnSpPr/>
          <p:nvPr/>
        </p:nvCxnSpPr>
        <p:spPr bwMode="auto">
          <a:xfrm>
            <a:off x="2438400" y="2514600"/>
            <a:ext cx="0" cy="1752600"/>
          </a:xfrm>
          <a:prstGeom prst="straightConnector1">
            <a:avLst/>
          </a:prstGeom>
          <a:noFill/>
          <a:ln w="9525" cap="flat" cmpd="sng" algn="ctr">
            <a:noFill/>
            <a:prstDash val="solid"/>
            <a:round/>
            <a:headEnd type="none" w="med" len="med"/>
            <a:tailEnd type="arrow"/>
          </a:ln>
          <a:effectLst/>
        </p:spPr>
      </p:cxnSp>
      <p:cxnSp>
        <p:nvCxnSpPr>
          <p:cNvPr id="10" name="Connettore 2 9"/>
          <p:cNvCxnSpPr/>
          <p:nvPr/>
        </p:nvCxnSpPr>
        <p:spPr bwMode="auto">
          <a:xfrm>
            <a:off x="2209800" y="2438400"/>
            <a:ext cx="0" cy="1676400"/>
          </a:xfrm>
          <a:prstGeom prst="straightConnector1">
            <a:avLst/>
          </a:prstGeom>
          <a:noFill/>
          <a:ln w="9525" cap="flat" cmpd="sng" algn="ctr">
            <a:solidFill>
              <a:srgbClr val="92D050"/>
            </a:solidFill>
            <a:prstDash val="solid"/>
            <a:round/>
            <a:headEnd type="none" w="med" len="med"/>
            <a:tailEnd type="arrow"/>
          </a:ln>
          <a:effectLst/>
        </p:spPr>
      </p:cxnSp>
      <p:sp>
        <p:nvSpPr>
          <p:cNvPr id="13" name="CasellaDiTesto 12"/>
          <p:cNvSpPr txBox="1"/>
          <p:nvPr/>
        </p:nvSpPr>
        <p:spPr>
          <a:xfrm>
            <a:off x="381000" y="4191000"/>
            <a:ext cx="8458200" cy="2505301"/>
          </a:xfrm>
          <a:prstGeom prst="rect">
            <a:avLst/>
          </a:prstGeom>
          <a:noFill/>
        </p:spPr>
        <p:txBody>
          <a:bodyPr wrap="square" rtlCol="0">
            <a:spAutoFit/>
          </a:bodyPr>
          <a:lstStyle/>
          <a:p>
            <a:r>
              <a:rPr lang="en-US" i="1" dirty="0" smtClean="0"/>
              <a:t>What is the “relevant” market? (EU Commission definitions)</a:t>
            </a:r>
          </a:p>
          <a:p>
            <a:endParaRPr lang="en-US" dirty="0" smtClean="0"/>
          </a:p>
          <a:p>
            <a:r>
              <a:rPr lang="en-US" dirty="0" smtClean="0"/>
              <a:t>(a) A relevant product market comprises all those products and/or services which are regarded as interchangeable or substitutable by the consumer by reason of the products' characteristics, their prices and their intended use.</a:t>
            </a:r>
          </a:p>
          <a:p>
            <a:r>
              <a:rPr lang="en-US" dirty="0" smtClean="0"/>
              <a:t>(b) A relevant geographic market comprises the area in which the firms concerned are involved in the supply of products or services and in which the conditions of competition are sufficiently homogeneous.</a:t>
            </a:r>
          </a:p>
          <a:p>
            <a:endParaRPr lang="en-US" dirty="0"/>
          </a:p>
        </p:txBody>
      </p:sp>
      <p:sp>
        <p:nvSpPr>
          <p:cNvPr id="14" name="CasellaDiTesto 13"/>
          <p:cNvSpPr txBox="1"/>
          <p:nvPr/>
        </p:nvSpPr>
        <p:spPr>
          <a:xfrm>
            <a:off x="914400" y="2819400"/>
            <a:ext cx="2971800" cy="584775"/>
          </a:xfrm>
          <a:prstGeom prst="rect">
            <a:avLst/>
          </a:prstGeom>
          <a:noFill/>
          <a:ln>
            <a:solidFill>
              <a:srgbClr val="FFC000"/>
            </a:solidFill>
          </a:ln>
        </p:spPr>
        <p:txBody>
          <a:bodyPr wrap="square" rtlCol="0">
            <a:spAutoFit/>
          </a:bodyPr>
          <a:lstStyle/>
          <a:p>
            <a:pPr algn="ctr"/>
            <a:r>
              <a:rPr lang="en-US" dirty="0" smtClean="0"/>
              <a:t>It depends on the definition of a relevant market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Relevant market </a:t>
            </a:r>
            <a:endParaRPr lang="en-US" dirty="0"/>
          </a:p>
        </p:txBody>
      </p:sp>
      <p:sp>
        <p:nvSpPr>
          <p:cNvPr id="3" name="Segnaposto contenuto 2"/>
          <p:cNvSpPr>
            <a:spLocks noGrp="1"/>
          </p:cNvSpPr>
          <p:nvPr>
            <p:ph idx="1"/>
          </p:nvPr>
        </p:nvSpPr>
        <p:spPr>
          <a:xfrm>
            <a:off x="114300" y="868795"/>
            <a:ext cx="8915400" cy="4953000"/>
          </a:xfrm>
        </p:spPr>
        <p:txBody>
          <a:bodyPr/>
          <a:lstStyle/>
          <a:p>
            <a:pPr marL="0" indent="0">
              <a:buNone/>
            </a:pPr>
            <a:r>
              <a:rPr lang="en-US" sz="1800" dirty="0" smtClean="0"/>
              <a:t>It deals with:</a:t>
            </a:r>
          </a:p>
          <a:p>
            <a:r>
              <a:rPr lang="en-US" sz="1800" u="sng" dirty="0" smtClean="0"/>
              <a:t>Demand side substitutability (customers)</a:t>
            </a:r>
          </a:p>
          <a:p>
            <a:r>
              <a:rPr lang="en-US" sz="1800" u="sng" dirty="0" smtClean="0"/>
              <a:t>Supply side substitutability (suppliers)</a:t>
            </a:r>
          </a:p>
          <a:p>
            <a:endParaRPr lang="en-US" sz="1800" dirty="0" smtClean="0"/>
          </a:p>
          <a:p>
            <a:pPr marL="0" indent="0">
              <a:buNone/>
            </a:pPr>
            <a:r>
              <a:rPr lang="en-US" sz="1800" b="1" dirty="0" smtClean="0"/>
              <a:t>Practical determination is far from obvious and quite complicated (e.g. survey data collection, analysis, econometrics, etc.). Several methods and techniques, all not-immune from critiques and problems.</a:t>
            </a:r>
          </a:p>
          <a:p>
            <a:endParaRPr lang="en-US" sz="2200" dirty="0" smtClean="0"/>
          </a:p>
          <a:p>
            <a:pPr>
              <a:buNone/>
            </a:pPr>
            <a:endParaRPr lang="en-US" dirty="0"/>
          </a:p>
        </p:txBody>
      </p:sp>
      <p:sp>
        <p:nvSpPr>
          <p:cNvPr id="4" name="Segnaposto numero diapositiva 3"/>
          <p:cNvSpPr>
            <a:spLocks noGrp="1"/>
          </p:cNvSpPr>
          <p:nvPr>
            <p:ph type="sldNum" sz="quarter" idx="10"/>
          </p:nvPr>
        </p:nvSpPr>
        <p:spPr>
          <a:xfrm>
            <a:off x="7737475" y="143163"/>
            <a:ext cx="1362075" cy="244475"/>
          </a:xfrm>
        </p:spPr>
        <p:txBody>
          <a:bodyPr/>
          <a:lstStyle/>
          <a:p>
            <a:pPr>
              <a:defRPr/>
            </a:pPr>
            <a:fld id="{A013E5DB-3771-4158-9A30-68F590885968}" type="slidenum">
              <a:rPr lang="it-IT" smtClean="0"/>
              <a:pPr>
                <a:defRPr/>
              </a:pPr>
              <a:t>16</a:t>
            </a:fld>
            <a:endParaRPr lang="it-IT" dirty="0"/>
          </a:p>
        </p:txBody>
      </p:sp>
      <p:sp>
        <p:nvSpPr>
          <p:cNvPr id="5" name="CasellaDiTesto 4"/>
          <p:cNvSpPr txBox="1"/>
          <p:nvPr/>
        </p:nvSpPr>
        <p:spPr>
          <a:xfrm>
            <a:off x="0" y="3109281"/>
            <a:ext cx="9144000" cy="3748719"/>
          </a:xfrm>
          <a:prstGeom prst="rect">
            <a:avLst/>
          </a:prstGeom>
          <a:noFill/>
          <a:ln>
            <a:solidFill>
              <a:srgbClr val="FF0000"/>
            </a:solidFill>
          </a:ln>
        </p:spPr>
        <p:txBody>
          <a:bodyPr wrap="square" rtlCol="0">
            <a:spAutoFit/>
          </a:bodyPr>
          <a:lstStyle/>
          <a:p>
            <a:pPr marL="342900" lvl="0" indent="-342900" eaLnBrk="1" hangingPunct="1"/>
            <a:r>
              <a:rPr lang="en-US" sz="1200" kern="0" dirty="0" smtClean="0">
                <a:solidFill>
                  <a:srgbClr val="000000"/>
                </a:solidFill>
                <a:latin typeface="Arial"/>
              </a:rPr>
              <a:t>Small </a:t>
            </a:r>
            <a:r>
              <a:rPr lang="en-US" sz="1200" kern="0" dirty="0">
                <a:solidFill>
                  <a:srgbClr val="000000"/>
                </a:solidFill>
                <a:latin typeface="Arial"/>
              </a:rPr>
              <a:t>but significant non-transitory increase in price (SSNIP test)</a:t>
            </a:r>
          </a:p>
          <a:p>
            <a:pPr marL="342900" lvl="0" indent="-342900" eaLnBrk="1" hangingPunct="1"/>
            <a:endParaRPr lang="en-US" sz="1200" b="0" kern="0" dirty="0">
              <a:solidFill>
                <a:srgbClr val="000000"/>
              </a:solidFill>
              <a:latin typeface="Arial"/>
            </a:endParaRPr>
          </a:p>
          <a:p>
            <a:pPr marL="342900" lvl="0" indent="-342900" eaLnBrk="1" hangingPunct="1"/>
            <a:r>
              <a:rPr lang="en-US" sz="1200" b="0" kern="0" dirty="0">
                <a:solidFill>
                  <a:srgbClr val="000000"/>
                </a:solidFill>
                <a:latin typeface="Arial"/>
              </a:rPr>
              <a:t>- Start with smallest possible market and ask if 5% price increase would be profitable for a hypothetical monopolist (market for bananas or market of concrete in the area x).</a:t>
            </a:r>
          </a:p>
          <a:p>
            <a:pPr marL="342900" lvl="0" indent="-342900" eaLnBrk="1" hangingPunct="1"/>
            <a:r>
              <a:rPr lang="en-US" sz="1200" b="0" kern="0" dirty="0">
                <a:solidFill>
                  <a:srgbClr val="000000"/>
                </a:solidFill>
                <a:latin typeface="Arial"/>
              </a:rPr>
              <a:t>- if not, then firm does not have sufficient market power to raise price.</a:t>
            </a:r>
          </a:p>
          <a:p>
            <a:pPr marL="342900" lvl="0" indent="-342900" eaLnBrk="1" hangingPunct="1"/>
            <a:r>
              <a:rPr lang="en-US" sz="1200" b="0" kern="0" dirty="0">
                <a:solidFill>
                  <a:srgbClr val="000000"/>
                </a:solidFill>
                <a:latin typeface="Arial"/>
              </a:rPr>
              <a:t>- Next closest substitute is added to the relevant market and test repeated keeping constant the price for the closest </a:t>
            </a:r>
            <a:r>
              <a:rPr lang="en-US" sz="1200" b="0" kern="0" dirty="0" smtClean="0">
                <a:solidFill>
                  <a:srgbClr val="000000"/>
                </a:solidFill>
                <a:latin typeface="Arial"/>
              </a:rPr>
              <a:t>substitute </a:t>
            </a:r>
            <a:r>
              <a:rPr lang="en-US" sz="1200" b="0" kern="0" dirty="0">
                <a:solidFill>
                  <a:srgbClr val="000000"/>
                </a:solidFill>
                <a:latin typeface="Arial"/>
              </a:rPr>
              <a:t>(market for bananas &amp; kiwi or market for concrete in </a:t>
            </a:r>
            <a:r>
              <a:rPr lang="en-US" sz="1200" b="0" kern="0" dirty="0" err="1" smtClean="0">
                <a:solidFill>
                  <a:srgbClr val="000000"/>
                </a:solidFill>
                <a:latin typeface="Arial"/>
              </a:rPr>
              <a:t>x&amp;y</a:t>
            </a:r>
            <a:r>
              <a:rPr lang="en-US" sz="1200" b="0" kern="0" dirty="0" smtClean="0">
                <a:solidFill>
                  <a:srgbClr val="000000"/>
                </a:solidFill>
                <a:latin typeface="Arial"/>
              </a:rPr>
              <a:t>).</a:t>
            </a:r>
            <a:endParaRPr lang="en-US" sz="1200" b="0" kern="0" dirty="0">
              <a:solidFill>
                <a:srgbClr val="000000"/>
              </a:solidFill>
              <a:latin typeface="Arial"/>
            </a:endParaRPr>
          </a:p>
          <a:p>
            <a:pPr marL="342900" lvl="0" indent="-342900" eaLnBrk="1" hangingPunct="1"/>
            <a:r>
              <a:rPr lang="en-US" sz="1200" b="0" kern="0" dirty="0">
                <a:solidFill>
                  <a:srgbClr val="000000"/>
                </a:solidFill>
                <a:latin typeface="Arial"/>
              </a:rPr>
              <a:t>- Process continues until the point is reached where a hypothetical monopolist could profitably impose a 5% price increase keeping constant the price for </a:t>
            </a:r>
            <a:r>
              <a:rPr lang="en-US" sz="1200" b="0" kern="0" dirty="0" smtClean="0">
                <a:solidFill>
                  <a:srgbClr val="000000"/>
                </a:solidFill>
                <a:latin typeface="Arial"/>
              </a:rPr>
              <a:t>all the </a:t>
            </a:r>
            <a:r>
              <a:rPr lang="en-US" sz="1200" b="0" kern="0" dirty="0">
                <a:solidFill>
                  <a:srgbClr val="000000"/>
                </a:solidFill>
                <a:latin typeface="Arial"/>
              </a:rPr>
              <a:t>closest </a:t>
            </a:r>
            <a:r>
              <a:rPr lang="en-US" sz="1200" b="0" kern="0" dirty="0" smtClean="0">
                <a:solidFill>
                  <a:srgbClr val="000000"/>
                </a:solidFill>
                <a:latin typeface="Arial"/>
              </a:rPr>
              <a:t>substitutes </a:t>
            </a:r>
            <a:r>
              <a:rPr lang="en-US" sz="1200" b="0" kern="0" dirty="0">
                <a:solidFill>
                  <a:srgbClr val="000000"/>
                </a:solidFill>
                <a:latin typeface="Arial"/>
              </a:rPr>
              <a:t>(fruit market or market for concrete in </a:t>
            </a:r>
            <a:r>
              <a:rPr lang="en-US" sz="1200" b="0" kern="0" dirty="0" err="1">
                <a:solidFill>
                  <a:srgbClr val="000000"/>
                </a:solidFill>
                <a:latin typeface="Arial"/>
              </a:rPr>
              <a:t>x&amp;y&amp;z</a:t>
            </a:r>
            <a:r>
              <a:rPr lang="en-US" sz="1200" b="0" kern="0" dirty="0">
                <a:solidFill>
                  <a:srgbClr val="000000"/>
                </a:solidFill>
                <a:latin typeface="Arial"/>
              </a:rPr>
              <a:t>).</a:t>
            </a:r>
          </a:p>
          <a:p>
            <a:pPr lvl="0" eaLnBrk="1" hangingPunct="1"/>
            <a:r>
              <a:rPr lang="en-US" sz="1200" b="0" kern="0" dirty="0" smtClean="0">
                <a:solidFill>
                  <a:srgbClr val="000000"/>
                </a:solidFill>
                <a:latin typeface="Arial"/>
              </a:rPr>
              <a:t>- Market </a:t>
            </a:r>
            <a:r>
              <a:rPr lang="en-US" sz="1200" b="0" kern="0" dirty="0">
                <a:solidFill>
                  <a:srgbClr val="000000"/>
                </a:solidFill>
                <a:latin typeface="Arial"/>
              </a:rPr>
              <a:t>then defined (fruit market/ market for concrete in </a:t>
            </a:r>
            <a:r>
              <a:rPr lang="en-US" sz="1200" b="0" kern="0" dirty="0" err="1">
                <a:solidFill>
                  <a:srgbClr val="000000"/>
                </a:solidFill>
                <a:latin typeface="Arial"/>
              </a:rPr>
              <a:t>x&amp;y&amp;z</a:t>
            </a:r>
            <a:r>
              <a:rPr lang="en-US" sz="1200" b="0" kern="0" dirty="0">
                <a:solidFill>
                  <a:srgbClr val="000000"/>
                </a:solidFill>
                <a:latin typeface="Arial"/>
              </a:rPr>
              <a:t>).</a:t>
            </a:r>
          </a:p>
          <a:p>
            <a:pPr marL="342900" lvl="0" indent="-342900" eaLnBrk="1" hangingPunct="1"/>
            <a:endParaRPr lang="en-US" sz="1200" b="0" kern="0" dirty="0" smtClean="0">
              <a:solidFill>
                <a:srgbClr val="000000"/>
              </a:solidFill>
              <a:latin typeface="Arial"/>
            </a:endParaRPr>
          </a:p>
          <a:p>
            <a:pPr marL="342900" lvl="0" indent="-342900" eaLnBrk="1" hangingPunct="1"/>
            <a:r>
              <a:rPr lang="en-US" sz="1200" b="0" u="sng" kern="0" dirty="0" smtClean="0">
                <a:solidFill>
                  <a:srgbClr val="000000"/>
                </a:solidFill>
                <a:latin typeface="Arial"/>
              </a:rPr>
              <a:t>Cellophane </a:t>
            </a:r>
            <a:r>
              <a:rPr lang="en-US" sz="1200" b="0" u="sng" kern="0" dirty="0">
                <a:solidFill>
                  <a:srgbClr val="000000"/>
                </a:solidFill>
                <a:latin typeface="Arial"/>
              </a:rPr>
              <a:t>fallacy</a:t>
            </a:r>
            <a:r>
              <a:rPr lang="en-US" sz="1200" b="0" kern="0" dirty="0">
                <a:solidFill>
                  <a:srgbClr val="000000"/>
                </a:solidFill>
                <a:latin typeface="Arial"/>
              </a:rPr>
              <a:t>: generally the “prevailing” price is the starting point to apply the SSNIP test, but this is not necessarily a competitive one. If it is already the one of </a:t>
            </a:r>
            <a:r>
              <a:rPr lang="en-US" sz="1200" b="0" kern="0" dirty="0" smtClean="0">
                <a:solidFill>
                  <a:srgbClr val="000000"/>
                </a:solidFill>
                <a:latin typeface="Arial"/>
              </a:rPr>
              <a:t>monopoly (i.e. the optimal solution for the monopolist</a:t>
            </a:r>
            <a:r>
              <a:rPr lang="en-US" sz="1200" b="0" kern="0" dirty="0">
                <a:solidFill>
                  <a:srgbClr val="000000"/>
                </a:solidFill>
                <a:latin typeface="Arial"/>
              </a:rPr>
              <a:t>), </a:t>
            </a:r>
            <a:r>
              <a:rPr lang="en-US" sz="1200" b="0" kern="0" dirty="0" smtClean="0">
                <a:solidFill>
                  <a:srgbClr val="000000"/>
                </a:solidFill>
                <a:latin typeface="Arial"/>
              </a:rPr>
              <a:t>a </a:t>
            </a:r>
            <a:r>
              <a:rPr lang="en-US" sz="1200" b="0" kern="0" dirty="0">
                <a:solidFill>
                  <a:srgbClr val="000000"/>
                </a:solidFill>
                <a:latin typeface="Arial"/>
              </a:rPr>
              <a:t>5% increase by definition is not profitable, </a:t>
            </a:r>
            <a:r>
              <a:rPr lang="en-US" sz="1200" b="0" kern="0" dirty="0" smtClean="0">
                <a:solidFill>
                  <a:srgbClr val="000000"/>
                </a:solidFill>
                <a:latin typeface="Arial"/>
              </a:rPr>
              <a:t>[the monopolist optimally sets a price in correspondence of an elastic part of the demand curve (remember the mark-up formula)]. In this case “an increase in the current level of prices might induce customers to switch to other products that would not necessarily be substitutes under competitive conditions (e.g. lower quality products)” (Willis 2005, Introduction to EU Competition Law, p. 28).</a:t>
            </a:r>
            <a:endParaRPr lang="en-US" sz="1200" b="0" kern="0" dirty="0">
              <a:solidFill>
                <a:srgbClr val="000000"/>
              </a:solidFill>
              <a:latin typeface="Arial"/>
            </a:endParaRPr>
          </a:p>
          <a:p>
            <a:pPr marL="342900" lvl="0" indent="-342900" eaLnBrk="1" hangingPunct="1"/>
            <a:endParaRPr lang="en-US" sz="1200" b="0" kern="0" dirty="0">
              <a:solidFill>
                <a:srgbClr val="000000"/>
              </a:solidFill>
              <a:latin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990600"/>
            <a:ext cx="9144000" cy="4953000"/>
          </a:xfrm>
        </p:spPr>
        <p:txBody>
          <a:bodyPr/>
          <a:lstStyle/>
          <a:p>
            <a:pPr>
              <a:buNone/>
            </a:pPr>
            <a:r>
              <a:rPr lang="en-US" dirty="0" smtClean="0"/>
              <a:t>	</a:t>
            </a:r>
          </a:p>
          <a:p>
            <a:r>
              <a:rPr lang="en-US" b="1" dirty="0" smtClean="0"/>
              <a:t>Is there a dominant position?</a:t>
            </a:r>
          </a:p>
          <a:p>
            <a:endParaRPr lang="en-US" b="1" dirty="0" smtClean="0"/>
          </a:p>
          <a:p>
            <a:pPr>
              <a:buNone/>
            </a:pPr>
            <a:endParaRPr lang="en-US" dirty="0" smtClean="0"/>
          </a:p>
          <a:p>
            <a:pPr>
              <a:buNone/>
            </a:pPr>
            <a:r>
              <a:rPr lang="en-US" sz="1800"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17</a:t>
            </a:fld>
            <a:endParaRPr lang="it-IT"/>
          </a:p>
        </p:txBody>
      </p:sp>
      <p:sp>
        <p:nvSpPr>
          <p:cNvPr id="5" name="Titolo 1"/>
          <p:cNvSpPr txBox="1">
            <a:spLocks/>
          </p:cNvSpPr>
          <p:nvPr/>
        </p:nvSpPr>
        <p:spPr bwMode="auto">
          <a:xfrm>
            <a:off x="719138" y="34925"/>
            <a:ext cx="7662862"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Abuse of a dominant position: predatory pricing</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cxnSp>
        <p:nvCxnSpPr>
          <p:cNvPr id="8" name="Connettore 2 7"/>
          <p:cNvCxnSpPr/>
          <p:nvPr/>
        </p:nvCxnSpPr>
        <p:spPr bwMode="auto">
          <a:xfrm>
            <a:off x="2438400" y="2514600"/>
            <a:ext cx="0" cy="1752600"/>
          </a:xfrm>
          <a:prstGeom prst="straightConnector1">
            <a:avLst/>
          </a:prstGeom>
          <a:noFill/>
          <a:ln w="9525" cap="flat" cmpd="sng" algn="ctr">
            <a:noFill/>
            <a:prstDash val="solid"/>
            <a:round/>
            <a:headEnd type="none" w="med" len="med"/>
            <a:tailEnd type="arrow"/>
          </a:ln>
          <a:effectLst/>
        </p:spPr>
      </p:cxnSp>
      <p:cxnSp>
        <p:nvCxnSpPr>
          <p:cNvPr id="10" name="Connettore 2 9"/>
          <p:cNvCxnSpPr/>
          <p:nvPr/>
        </p:nvCxnSpPr>
        <p:spPr bwMode="auto">
          <a:xfrm>
            <a:off x="2209800" y="1828800"/>
            <a:ext cx="0" cy="1676400"/>
          </a:xfrm>
          <a:prstGeom prst="straightConnector1">
            <a:avLst/>
          </a:prstGeom>
          <a:noFill/>
          <a:ln w="9525" cap="flat" cmpd="sng" algn="ctr">
            <a:solidFill>
              <a:srgbClr val="92D050"/>
            </a:solidFill>
            <a:prstDash val="solid"/>
            <a:round/>
            <a:headEnd type="none" w="med" len="med"/>
            <a:tailEnd type="arrow"/>
          </a:ln>
          <a:effectLst/>
        </p:spPr>
      </p:cxnSp>
      <p:sp>
        <p:nvSpPr>
          <p:cNvPr id="13" name="CasellaDiTesto 12"/>
          <p:cNvSpPr txBox="1"/>
          <p:nvPr/>
        </p:nvSpPr>
        <p:spPr>
          <a:xfrm>
            <a:off x="228600" y="4419600"/>
            <a:ext cx="8458200" cy="2111347"/>
          </a:xfrm>
          <a:prstGeom prst="rect">
            <a:avLst/>
          </a:prstGeom>
          <a:noFill/>
        </p:spPr>
        <p:txBody>
          <a:bodyPr wrap="square" rtlCol="0">
            <a:spAutoFit/>
          </a:bodyPr>
          <a:lstStyle/>
          <a:p>
            <a:r>
              <a:rPr lang="en-US" i="1" dirty="0" smtClean="0"/>
              <a:t>What in practice constitute dominance?</a:t>
            </a:r>
          </a:p>
          <a:p>
            <a:endParaRPr lang="en-US" dirty="0" smtClean="0"/>
          </a:p>
          <a:p>
            <a:pPr marL="342900" indent="-342900">
              <a:buAutoNum type="alphaLcParenBoth"/>
            </a:pPr>
            <a:r>
              <a:rPr lang="en-US" dirty="0" smtClean="0"/>
              <a:t>Market share (generally above 40% in EU; 50% in US)</a:t>
            </a:r>
          </a:p>
          <a:p>
            <a:pPr marL="342900" indent="-342900">
              <a:buAutoNum type="alphaLcParenBoth"/>
            </a:pPr>
            <a:r>
              <a:rPr lang="en-US" dirty="0" smtClean="0"/>
              <a:t>Length in time of that market share</a:t>
            </a:r>
          </a:p>
          <a:p>
            <a:r>
              <a:rPr lang="en-US" dirty="0" smtClean="0"/>
              <a:t>(c) Differences in market shares with second competitors (high Herfindahl index) </a:t>
            </a:r>
          </a:p>
          <a:p>
            <a:endParaRPr lang="en-US" dirty="0" smtClean="0"/>
          </a:p>
          <a:p>
            <a:endParaRPr lang="en-US" dirty="0"/>
          </a:p>
        </p:txBody>
      </p:sp>
      <p:sp>
        <p:nvSpPr>
          <p:cNvPr id="14" name="CasellaDiTesto 13"/>
          <p:cNvSpPr txBox="1"/>
          <p:nvPr/>
        </p:nvSpPr>
        <p:spPr>
          <a:xfrm>
            <a:off x="838200" y="3505200"/>
            <a:ext cx="2971800" cy="584775"/>
          </a:xfrm>
          <a:prstGeom prst="rect">
            <a:avLst/>
          </a:prstGeom>
          <a:noFill/>
          <a:ln>
            <a:solidFill>
              <a:srgbClr val="FFC000"/>
            </a:solidFill>
          </a:ln>
        </p:spPr>
        <p:txBody>
          <a:bodyPr wrap="square" rtlCol="0">
            <a:spAutoFit/>
          </a:bodyPr>
          <a:lstStyle/>
          <a:p>
            <a:pPr algn="ctr"/>
            <a:r>
              <a:rPr lang="en-US" dirty="0" smtClean="0"/>
              <a:t>Once “relevant market” defined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990600"/>
            <a:ext cx="9144000" cy="4953000"/>
          </a:xfrm>
        </p:spPr>
        <p:txBody>
          <a:bodyPr/>
          <a:lstStyle/>
          <a:p>
            <a:pPr>
              <a:buNone/>
            </a:pPr>
            <a:r>
              <a:rPr lang="en-US" dirty="0" smtClean="0"/>
              <a:t>	</a:t>
            </a:r>
          </a:p>
          <a:p>
            <a:r>
              <a:rPr lang="en-US" b="1" dirty="0" smtClean="0"/>
              <a:t>Is there an abuse of a dominant position?</a:t>
            </a:r>
          </a:p>
          <a:p>
            <a:endParaRPr lang="en-US" b="1" dirty="0" smtClean="0"/>
          </a:p>
          <a:p>
            <a:pPr>
              <a:buNone/>
            </a:pPr>
            <a:endParaRPr lang="en-US" dirty="0" smtClean="0"/>
          </a:p>
          <a:p>
            <a:pPr>
              <a:buNone/>
            </a:pPr>
            <a:r>
              <a:rPr lang="en-US" sz="1800"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18</a:t>
            </a:fld>
            <a:endParaRPr lang="it-IT"/>
          </a:p>
        </p:txBody>
      </p:sp>
      <p:sp>
        <p:nvSpPr>
          <p:cNvPr id="5" name="Titolo 1"/>
          <p:cNvSpPr txBox="1">
            <a:spLocks/>
          </p:cNvSpPr>
          <p:nvPr/>
        </p:nvSpPr>
        <p:spPr bwMode="auto">
          <a:xfrm>
            <a:off x="719138" y="34925"/>
            <a:ext cx="7662862"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Abuse of a dominant position: predatory pricing</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cxnSp>
        <p:nvCxnSpPr>
          <p:cNvPr id="8" name="Connettore 2 7"/>
          <p:cNvCxnSpPr/>
          <p:nvPr/>
        </p:nvCxnSpPr>
        <p:spPr bwMode="auto">
          <a:xfrm>
            <a:off x="2438400" y="2514600"/>
            <a:ext cx="0" cy="1752600"/>
          </a:xfrm>
          <a:prstGeom prst="straightConnector1">
            <a:avLst/>
          </a:prstGeom>
          <a:noFill/>
          <a:ln w="9525" cap="flat" cmpd="sng" algn="ctr">
            <a:noFill/>
            <a:prstDash val="solid"/>
            <a:round/>
            <a:headEnd type="none" w="med" len="med"/>
            <a:tailEnd type="arrow"/>
          </a:ln>
          <a:effectLst/>
        </p:spPr>
      </p:cxnSp>
      <p:cxnSp>
        <p:nvCxnSpPr>
          <p:cNvPr id="10" name="Connettore 2 9"/>
          <p:cNvCxnSpPr/>
          <p:nvPr/>
        </p:nvCxnSpPr>
        <p:spPr bwMode="auto">
          <a:xfrm>
            <a:off x="2209800" y="1828800"/>
            <a:ext cx="0" cy="1219200"/>
          </a:xfrm>
          <a:prstGeom prst="straightConnector1">
            <a:avLst/>
          </a:prstGeom>
          <a:noFill/>
          <a:ln w="9525" cap="flat" cmpd="sng" algn="ctr">
            <a:solidFill>
              <a:srgbClr val="92D050"/>
            </a:solidFill>
            <a:prstDash val="solid"/>
            <a:round/>
            <a:headEnd type="none" w="med" len="med"/>
            <a:tailEnd type="arrow"/>
          </a:ln>
          <a:effectLst/>
        </p:spPr>
      </p:cxnSp>
      <p:sp>
        <p:nvSpPr>
          <p:cNvPr id="13" name="CasellaDiTesto 12"/>
          <p:cNvSpPr txBox="1"/>
          <p:nvPr/>
        </p:nvSpPr>
        <p:spPr>
          <a:xfrm>
            <a:off x="0" y="3810000"/>
            <a:ext cx="8686800" cy="3145476"/>
          </a:xfrm>
          <a:prstGeom prst="rect">
            <a:avLst/>
          </a:prstGeom>
          <a:noFill/>
        </p:spPr>
        <p:txBody>
          <a:bodyPr wrap="square" rtlCol="0">
            <a:spAutoFit/>
          </a:bodyPr>
          <a:lstStyle/>
          <a:p>
            <a:r>
              <a:rPr lang="en-US" i="1" dirty="0" smtClean="0"/>
              <a:t>How in practice? Examples</a:t>
            </a:r>
          </a:p>
          <a:p>
            <a:endParaRPr lang="en-US" dirty="0" smtClean="0"/>
          </a:p>
          <a:p>
            <a:pPr marL="342900" indent="-342900">
              <a:buAutoNum type="alphaLcParenBoth"/>
            </a:pPr>
            <a:r>
              <a:rPr lang="en-US" dirty="0" smtClean="0"/>
              <a:t>depriving smaller competitors of customers by selling at </a:t>
            </a:r>
            <a:r>
              <a:rPr lang="en-US" i="1" u="sng" dirty="0" smtClean="0"/>
              <a:t>artificially</a:t>
            </a:r>
            <a:r>
              <a:rPr lang="en-US" dirty="0" smtClean="0"/>
              <a:t> low prices they can't compete with (</a:t>
            </a:r>
            <a:r>
              <a:rPr lang="en-US" u="sng" dirty="0" smtClean="0"/>
              <a:t>Predatory pricing</a:t>
            </a:r>
            <a:r>
              <a:rPr lang="en-US" dirty="0" smtClean="0"/>
              <a:t>)</a:t>
            </a:r>
          </a:p>
          <a:p>
            <a:pPr marL="342900" indent="-342900"/>
            <a:endParaRPr lang="en-US" dirty="0" smtClean="0"/>
          </a:p>
          <a:p>
            <a:r>
              <a:rPr lang="en-US" b="0" dirty="0" smtClean="0"/>
              <a:t>(b) obstructing competitors in the market (or in another related market) by forcing consumers to buy a product which is artificially related to a more popular, in-demand product </a:t>
            </a:r>
          </a:p>
          <a:p>
            <a:r>
              <a:rPr lang="en-US" b="0" dirty="0" smtClean="0"/>
              <a:t>(c) refusing to deal with certain customers or offering special discounts to customers who buy all or most of their supplies from the dominant company</a:t>
            </a:r>
          </a:p>
          <a:p>
            <a:r>
              <a:rPr lang="en-US" dirty="0" smtClean="0"/>
              <a:t>[see art. 86 of Treaty of Rome, for a complete list]</a:t>
            </a:r>
          </a:p>
          <a:p>
            <a:endParaRPr lang="en-US" dirty="0"/>
          </a:p>
        </p:txBody>
      </p:sp>
      <p:sp>
        <p:nvSpPr>
          <p:cNvPr id="14" name="CasellaDiTesto 13"/>
          <p:cNvSpPr txBox="1"/>
          <p:nvPr/>
        </p:nvSpPr>
        <p:spPr>
          <a:xfrm>
            <a:off x="0" y="3200400"/>
            <a:ext cx="8534400" cy="338554"/>
          </a:xfrm>
          <a:prstGeom prst="rect">
            <a:avLst/>
          </a:prstGeom>
          <a:noFill/>
          <a:ln>
            <a:solidFill>
              <a:srgbClr val="FFC000"/>
            </a:solidFill>
          </a:ln>
        </p:spPr>
        <p:txBody>
          <a:bodyPr wrap="square" rtlCol="0">
            <a:spAutoFit/>
          </a:bodyPr>
          <a:lstStyle/>
          <a:p>
            <a:pPr algn="ctr"/>
            <a:r>
              <a:rPr lang="en-US" dirty="0" smtClean="0"/>
              <a:t>What is an abuse? The company exploits this position to eliminate competition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977062" cy="838200"/>
          </a:xfrm>
        </p:spPr>
        <p:txBody>
          <a:bodyPr/>
          <a:lstStyle/>
          <a:p>
            <a:r>
              <a:rPr lang="en-US" dirty="0" smtClean="0"/>
              <a:t>What makes a price a predatory price?</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19</a:t>
            </a:fld>
            <a:endParaRPr lang="it-IT"/>
          </a:p>
        </p:txBody>
      </p:sp>
      <p:sp>
        <p:nvSpPr>
          <p:cNvPr id="5" name="Text Box 5"/>
          <p:cNvSpPr txBox="1">
            <a:spLocks noChangeArrowheads="1"/>
          </p:cNvSpPr>
          <p:nvPr/>
        </p:nvSpPr>
        <p:spPr bwMode="auto">
          <a:xfrm>
            <a:off x="0" y="1219200"/>
            <a:ext cx="9144000" cy="3539430"/>
          </a:xfrm>
          <a:prstGeom prst="rect">
            <a:avLst/>
          </a:prstGeom>
          <a:noFill/>
          <a:ln w="9525">
            <a:noFill/>
            <a:miter lim="800000"/>
            <a:headEnd/>
            <a:tailEnd/>
          </a:ln>
        </p:spPr>
        <p:txBody>
          <a:bodyPr wrap="square">
            <a:spAutoFit/>
          </a:bodyPr>
          <a:lstStyle/>
          <a:p>
            <a:pPr>
              <a:spcBef>
                <a:spcPct val="50000"/>
              </a:spcBef>
            </a:pPr>
            <a:r>
              <a:rPr lang="it-IT" sz="4800" b="0" dirty="0" smtClean="0"/>
              <a:t>1) </a:t>
            </a:r>
            <a:r>
              <a:rPr lang="it-IT" sz="4400" b="0" dirty="0" err="1" smtClean="0"/>
              <a:t>Areeda-Turner</a:t>
            </a:r>
            <a:r>
              <a:rPr lang="it-IT" sz="4400" b="0" dirty="0" smtClean="0"/>
              <a:t> </a:t>
            </a:r>
            <a:r>
              <a:rPr lang="it-IT" sz="4400" b="0" dirty="0"/>
              <a:t>(</a:t>
            </a:r>
            <a:r>
              <a:rPr lang="it-IT" sz="4400" b="0" dirty="0" smtClean="0"/>
              <a:t>1975)</a:t>
            </a:r>
          </a:p>
          <a:p>
            <a:pPr>
              <a:spcBef>
                <a:spcPct val="50000"/>
              </a:spcBef>
            </a:pPr>
            <a:r>
              <a:rPr lang="it-IT" sz="4400" b="0" dirty="0" smtClean="0"/>
              <a:t>2) </a:t>
            </a:r>
            <a:r>
              <a:rPr lang="it-IT" sz="4400" b="0" i="1" dirty="0" err="1" smtClean="0"/>
              <a:t>Recoupment</a:t>
            </a:r>
            <a:r>
              <a:rPr lang="it-IT" sz="4400" b="0" i="1" dirty="0" smtClean="0"/>
              <a:t> </a:t>
            </a:r>
            <a:r>
              <a:rPr lang="it-IT" sz="4400" b="0" i="1" dirty="0"/>
              <a:t>loss </a:t>
            </a:r>
            <a:r>
              <a:rPr lang="it-IT" sz="4400" b="0" dirty="0"/>
              <a:t>(</a:t>
            </a:r>
            <a:r>
              <a:rPr lang="it-IT" sz="4400" b="0" dirty="0" err="1"/>
              <a:t>Ordover</a:t>
            </a:r>
            <a:r>
              <a:rPr lang="it-IT" sz="4400" b="0" dirty="0"/>
              <a:t> and </a:t>
            </a:r>
            <a:r>
              <a:rPr lang="it-IT" sz="4400" b="0" dirty="0" err="1"/>
              <a:t>Willig</a:t>
            </a:r>
            <a:r>
              <a:rPr lang="it-IT" sz="4400" b="0" dirty="0"/>
              <a:t> 1981)</a:t>
            </a:r>
            <a:endParaRPr lang="it-IT" sz="4400" b="0" i="1" dirty="0"/>
          </a:p>
          <a:p>
            <a:pPr>
              <a:spcBef>
                <a:spcPct val="50000"/>
              </a:spcBef>
            </a:pPr>
            <a:r>
              <a:rPr lang="it-IT" sz="4400" b="0" dirty="0" smtClean="0"/>
              <a:t>3) </a:t>
            </a:r>
            <a:r>
              <a:rPr lang="it-IT" sz="4400" b="0" dirty="0" err="1" smtClean="0"/>
              <a:t>Predatory</a:t>
            </a:r>
            <a:r>
              <a:rPr lang="it-IT" sz="4400" b="0" dirty="0" smtClean="0"/>
              <a:t> </a:t>
            </a:r>
            <a:r>
              <a:rPr lang="it-IT" sz="4400" b="0" dirty="0" err="1" smtClean="0"/>
              <a:t>intent</a:t>
            </a:r>
            <a:r>
              <a:rPr lang="it-IT" sz="4400" b="0" dirty="0" smtClean="0"/>
              <a:t> (</a:t>
            </a:r>
            <a:r>
              <a:rPr lang="it-IT" sz="4400" b="0" dirty="0" err="1" smtClean="0"/>
              <a:t>proofs</a:t>
            </a:r>
            <a:r>
              <a:rPr lang="it-IT" sz="4400" b="0" dirty="0" smtClean="0"/>
              <a:t> of </a:t>
            </a:r>
            <a:r>
              <a:rPr lang="it-IT" sz="4400" b="0" dirty="0" err="1" smtClean="0"/>
              <a:t>that</a:t>
            </a:r>
            <a:r>
              <a:rPr lang="it-IT" sz="4400" b="0" dirty="0" smtClean="0"/>
              <a:t>)</a:t>
            </a:r>
            <a:endParaRPr lang="it-IT" sz="4400" b="0" dirty="0"/>
          </a:p>
        </p:txBody>
      </p:sp>
      <p:sp>
        <p:nvSpPr>
          <p:cNvPr id="3" name="CasellaDiTesto 2"/>
          <p:cNvSpPr txBox="1"/>
          <p:nvPr/>
        </p:nvSpPr>
        <p:spPr>
          <a:xfrm>
            <a:off x="174625" y="5411678"/>
            <a:ext cx="8794750" cy="892552"/>
          </a:xfrm>
          <a:prstGeom prst="rect">
            <a:avLst/>
          </a:prstGeom>
          <a:solidFill>
            <a:srgbClr val="00B0F0"/>
          </a:solidFill>
          <a:ln>
            <a:solidFill>
              <a:srgbClr val="92D050"/>
            </a:solidFill>
          </a:ln>
        </p:spPr>
        <p:txBody>
          <a:bodyPr wrap="square" rtlCol="0">
            <a:spAutoFit/>
          </a:bodyPr>
          <a:lstStyle/>
          <a:p>
            <a:r>
              <a:rPr lang="en-US" sz="2600" dirty="0" smtClean="0"/>
              <a:t>Note: Generally for US are all necessary conditions, while in EU 1) might just be sufficient</a:t>
            </a:r>
            <a:endParaRPr lang="en-US" sz="2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egnaposto numero diapositiva 3"/>
          <p:cNvSpPr>
            <a:spLocks noGrp="1"/>
          </p:cNvSpPr>
          <p:nvPr>
            <p:ph type="sldNum" sz="quarter" idx="4294967295"/>
          </p:nvPr>
        </p:nvSpPr>
        <p:spPr>
          <a:xfrm>
            <a:off x="6553200" y="6245225"/>
            <a:ext cx="2133600" cy="47625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DA1D7794-6D4C-4BE7-915E-498BF2D11CE9}" type="slidenum">
              <a:rPr kumimoji="0" lang="it-IT" sz="1400" b="1" i="0" u="none" strike="noStrike" kern="1200" cap="none" spc="0" normalizeH="0" baseline="0" noProof="0">
                <a:ln>
                  <a:noFill/>
                </a:ln>
                <a:solidFill>
                  <a:srgbClr val="003F6E"/>
                </a:solidFill>
                <a:effectLst/>
                <a:uLnTx/>
                <a:uFillTx/>
                <a:latin typeface="Comic Sans MS" pitchFamily="66" charset="0"/>
                <a:ea typeface="ＭＳ Ｐゴシック"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a:t>
            </a:fld>
            <a:endParaRPr kumimoji="0" lang="it-IT" sz="1400" b="1" i="0" u="none" strike="noStrike" kern="1200" cap="none" spc="0" normalizeH="0" baseline="0" noProof="0">
              <a:ln>
                <a:noFill/>
              </a:ln>
              <a:solidFill>
                <a:srgbClr val="003F6E"/>
              </a:solidFill>
              <a:effectLst/>
              <a:uLnTx/>
              <a:uFillTx/>
              <a:latin typeface="Comic Sans MS" pitchFamily="66" charset="0"/>
              <a:ea typeface="ＭＳ Ｐゴシック" charset="-128"/>
              <a:cs typeface="+mn-cs"/>
            </a:endParaRPr>
          </a:p>
        </p:txBody>
      </p:sp>
      <p:grpSp>
        <p:nvGrpSpPr>
          <p:cNvPr id="2" name="Group 2"/>
          <p:cNvGrpSpPr>
            <a:grpSpLocks/>
          </p:cNvGrpSpPr>
          <p:nvPr/>
        </p:nvGrpSpPr>
        <p:grpSpPr bwMode="auto">
          <a:xfrm>
            <a:off x="609601" y="1143000"/>
            <a:ext cx="7848600" cy="5181600"/>
            <a:chOff x="0" y="1773"/>
            <a:chExt cx="4944" cy="2307"/>
          </a:xfrm>
        </p:grpSpPr>
        <p:pic>
          <p:nvPicPr>
            <p:cNvPr id="95235" name="Picture 3"/>
            <p:cNvPicPr>
              <a:picLocks noChangeAspect="1" noChangeArrowheads="1"/>
            </p:cNvPicPr>
            <p:nvPr/>
          </p:nvPicPr>
          <p:blipFill>
            <a:blip r:embed="rId2" cstate="print"/>
            <a:srcRect/>
            <a:stretch>
              <a:fillRect/>
            </a:stretch>
          </p:blipFill>
          <p:spPr bwMode="auto">
            <a:xfrm>
              <a:off x="0" y="1773"/>
              <a:ext cx="4944" cy="2307"/>
            </a:xfrm>
            <a:prstGeom prst="rect">
              <a:avLst/>
            </a:prstGeom>
            <a:noFill/>
            <a:ln w="9525">
              <a:noFill/>
              <a:miter lim="800000"/>
              <a:headEnd/>
              <a:tailEnd/>
            </a:ln>
          </p:spPr>
        </p:pic>
        <p:sp>
          <p:nvSpPr>
            <p:cNvPr id="95236" name="Text Box 4"/>
            <p:cNvSpPr txBox="1">
              <a:spLocks noChangeArrowheads="1"/>
            </p:cNvSpPr>
            <p:nvPr/>
          </p:nvSpPr>
          <p:spPr bwMode="auto">
            <a:xfrm>
              <a:off x="364" y="3368"/>
              <a:ext cx="987" cy="532"/>
            </a:xfrm>
            <a:prstGeom prst="rect">
              <a:avLst/>
            </a:prstGeom>
            <a:solidFill>
              <a:schemeClr val="accent1"/>
            </a:solidFill>
            <a:ln w="9525">
              <a:noFill/>
              <a:miter lim="800000"/>
              <a:headEnd/>
              <a:tailEnd/>
            </a:ln>
            <a:effectLst/>
          </p:spPr>
          <p:txBody>
            <a:bodyPr wrap="square" lIns="0" bIns="10800" anchor="b">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Phase 1: Monopoly vertically integrated</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1000" b="1"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Regulation of final tariff so to limit market power of the only incumbent firm in the market</a:t>
              </a:r>
              <a:endParaRPr kumimoji="0" lang="en-US" sz="10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endParaRPr>
            </a:p>
          </p:txBody>
        </p:sp>
        <p:sp>
          <p:nvSpPr>
            <p:cNvPr id="95237" name="Text Box 5"/>
            <p:cNvSpPr txBox="1">
              <a:spLocks noChangeArrowheads="1"/>
            </p:cNvSpPr>
            <p:nvPr/>
          </p:nvSpPr>
          <p:spPr bwMode="auto">
            <a:xfrm>
              <a:off x="1407" y="3368"/>
              <a:ext cx="2064" cy="532"/>
            </a:xfrm>
            <a:prstGeom prst="rect">
              <a:avLst/>
            </a:prstGeom>
            <a:solidFill>
              <a:schemeClr val="accent1"/>
            </a:solidFill>
            <a:ln w="9525">
              <a:noFill/>
              <a:miter lim="800000"/>
              <a:headEnd/>
              <a:tailEnd/>
            </a:ln>
            <a:effectLst/>
          </p:spPr>
          <p:txBody>
            <a:bodyPr wrap="square" lIns="0" bIns="10800" anchor="b">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Phase 2: Opening to competition</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1000" b="1"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Regulation is aimed at ensuring fair conditions of entry to new firms but still final tariffs are regulated so to avoid exploitation of market power by the incumbent  ex-monopolist which is now a dominant player in a market where competition is still at its infancy stage</a:t>
              </a:r>
              <a:endParaRPr kumimoji="0" lang="en-US" sz="10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endParaRPr>
            </a:p>
          </p:txBody>
        </p:sp>
        <p:sp>
          <p:nvSpPr>
            <p:cNvPr id="95238" name="Text Box 6"/>
            <p:cNvSpPr txBox="1">
              <a:spLocks noChangeArrowheads="1"/>
            </p:cNvSpPr>
            <p:nvPr/>
          </p:nvSpPr>
          <p:spPr bwMode="auto">
            <a:xfrm>
              <a:off x="3585" y="3400"/>
              <a:ext cx="1248" cy="464"/>
            </a:xfrm>
            <a:prstGeom prst="rect">
              <a:avLst/>
            </a:prstGeom>
            <a:solidFill>
              <a:schemeClr val="accent1"/>
            </a:solidFill>
            <a:ln w="9525">
              <a:noFill/>
              <a:miter lim="800000"/>
              <a:headEnd/>
              <a:tailEnd/>
            </a:ln>
            <a:effectLst/>
          </p:spPr>
          <p:txBody>
            <a:bodyPr wrap="square" lIns="0" bIns="10800" anchor="b">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000" b="1"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Phase 3: Access</a:t>
              </a:r>
            </a:p>
            <a:p>
              <a:pPr marL="0" marR="0" lvl="0" indent="0" algn="ctr" defTabSz="914400" rtl="0" eaLnBrk="0" fontAlgn="base" latinLnBrk="0" hangingPunct="0">
                <a:lnSpc>
                  <a:spcPct val="100000"/>
                </a:lnSpc>
                <a:spcBef>
                  <a:spcPct val="20000"/>
                </a:spcBef>
                <a:spcAft>
                  <a:spcPct val="0"/>
                </a:spcAft>
                <a:buClrTx/>
                <a:buSzTx/>
                <a:buFontTx/>
                <a:buNone/>
                <a:tabLst/>
                <a:defRPr/>
              </a:pPr>
              <a:endParaRPr kumimoji="0" lang="en-US" sz="1000" b="1"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endParaRPr>
            </a:p>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000" b="0"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Regulation focus is on ensuring that firms are not discriminated in accessing essential facilities still considered natural monopolies </a:t>
              </a:r>
              <a:endParaRPr kumimoji="0" lang="en-US" sz="10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endParaRPr>
            </a:p>
          </p:txBody>
        </p:sp>
        <p:sp>
          <p:nvSpPr>
            <p:cNvPr id="95239" name="Rectangle 7"/>
            <p:cNvSpPr>
              <a:spLocks noChangeArrowheads="1"/>
            </p:cNvSpPr>
            <p:nvPr/>
          </p:nvSpPr>
          <p:spPr bwMode="auto">
            <a:xfrm>
              <a:off x="3600" y="2208"/>
              <a:ext cx="1104" cy="624"/>
            </a:xfrm>
            <a:prstGeom prst="rect">
              <a:avLst/>
            </a:prstGeom>
            <a:solidFill>
              <a:schemeClr val="bg1"/>
            </a:solidFill>
            <a:ln w="9525">
              <a:noFill/>
              <a:miter lim="800000"/>
              <a:headEnd/>
              <a:tailEnd/>
            </a:ln>
            <a:effectLst/>
          </p:spPr>
          <p:txBody>
            <a:bodyPr wrap="none" lIns="0" bIns="10800" anchor="ct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itchFamily="34" charset="0"/>
                <a:ea typeface="ＭＳ Ｐゴシック" pitchFamily="34" charset="-128"/>
                <a:cs typeface="+mn-cs"/>
              </a:endParaRPr>
            </a:p>
          </p:txBody>
        </p:sp>
      </p:grpSp>
      <p:sp>
        <p:nvSpPr>
          <p:cNvPr id="95240" name="Text Box 8"/>
          <p:cNvSpPr txBox="1">
            <a:spLocks noChangeArrowheads="1"/>
          </p:cNvSpPr>
          <p:nvPr/>
        </p:nvSpPr>
        <p:spPr bwMode="auto">
          <a:xfrm>
            <a:off x="533400" y="675274"/>
            <a:ext cx="8382000" cy="457200"/>
          </a:xfrm>
          <a:prstGeom prst="rect">
            <a:avLst/>
          </a:prstGeom>
          <a:noFill/>
          <a:ln w="9525" algn="ctr">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Times New Roman" pitchFamily="18" charset="0"/>
                <a:ea typeface="ＭＳ Ｐゴシック" pitchFamily="34" charset="-128"/>
                <a:cs typeface="+mn-cs"/>
              </a:rPr>
              <a:t>Regulation intensity path overtime</a:t>
            </a:r>
            <a:endParaRPr kumimoji="0" lang="en-US" sz="2400" b="1" i="0" u="none" strike="noStrike" kern="1200" cap="none" spc="0" normalizeH="0" baseline="0" noProof="0" dirty="0">
              <a:ln>
                <a:noFill/>
              </a:ln>
              <a:solidFill>
                <a:srgbClr val="000000"/>
              </a:solidFill>
              <a:effectLst/>
              <a:uLnTx/>
              <a:uFillTx/>
              <a:latin typeface="Times New Roman" pitchFamily="18" charset="0"/>
              <a:ea typeface="ＭＳ Ｐゴシック" pitchFamily="34" charset="-128"/>
              <a:cs typeface="+mn-cs"/>
            </a:endParaRPr>
          </a:p>
        </p:txBody>
      </p:sp>
      <p:sp>
        <p:nvSpPr>
          <p:cNvPr id="3" name="CasellaDiTesto 2"/>
          <p:cNvSpPr txBox="1"/>
          <p:nvPr/>
        </p:nvSpPr>
        <p:spPr bwMode="auto">
          <a:xfrm>
            <a:off x="442914" y="64800"/>
            <a:ext cx="8091486" cy="369332"/>
          </a:xfrm>
          <a:prstGeom prst="rect">
            <a:avLst/>
          </a:prstGeom>
          <a:noFill/>
          <a:ln w="9525">
            <a:noFill/>
            <a:miter lim="800000"/>
            <a:headEnd/>
            <a:tailEnd/>
          </a:ln>
          <a:effectLst/>
        </p:spPr>
        <p:txBody>
          <a:bodyPr wrap="square" rtlCol="0">
            <a:spAutoFit/>
          </a:bodyPr>
          <a:lstStyle/>
          <a:p>
            <a:pPr algn="just">
              <a:spcBef>
                <a:spcPct val="50000"/>
              </a:spcBef>
            </a:pPr>
            <a:r>
              <a:rPr lang="en-US" sz="1800" b="1" dirty="0" smtClean="0">
                <a:latin typeface="+mj-lt"/>
                <a:cs typeface="Arial" charset="0"/>
              </a:rPr>
              <a:t>Regulation addendum (with some important implications for Antitrust at the end)</a:t>
            </a:r>
            <a:endParaRPr lang="en-US" sz="1800" b="1" dirty="0">
              <a:latin typeface="+mj-lt"/>
              <a:cs typeface="Arial" charset="0"/>
            </a:endParaRPr>
          </a:p>
        </p:txBody>
      </p:sp>
    </p:spTree>
    <p:extLst>
      <p:ext uri="{BB962C8B-B14F-4D97-AF65-F5344CB8AC3E}">
        <p14:creationId xmlns:p14="http://schemas.microsoft.com/office/powerpoint/2010/main" val="332997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0" y="990600"/>
            <a:ext cx="9144000" cy="4953000"/>
          </a:xfrm>
        </p:spPr>
        <p:txBody>
          <a:bodyPr/>
          <a:lstStyle/>
          <a:p>
            <a:pPr algn="ctr">
              <a:buNone/>
            </a:pPr>
            <a:r>
              <a:rPr lang="en-US" dirty="0" smtClean="0"/>
              <a:t>	</a:t>
            </a:r>
            <a:r>
              <a:rPr lang="en-US" b="1" dirty="0" smtClean="0"/>
              <a:t>Looking </a:t>
            </a:r>
            <a:r>
              <a:rPr lang="en-US" b="1" dirty="0"/>
              <a:t>at social </a:t>
            </a:r>
            <a:r>
              <a:rPr lang="en-US" b="1" dirty="0" smtClean="0"/>
              <a:t>(in particular consumer) welfare maximization </a:t>
            </a:r>
            <a:r>
              <a:rPr lang="en-US" b="1" dirty="0"/>
              <a:t>that should represent the aim of </a:t>
            </a:r>
            <a:r>
              <a:rPr lang="en-US" b="1" dirty="0" smtClean="0"/>
              <a:t>Antitrust, all this process turns out to be really problematic once put into practice. WHY?</a:t>
            </a:r>
            <a:endParaRPr lang="en-US" b="1" dirty="0"/>
          </a:p>
          <a:p>
            <a:endParaRPr lang="en-US" b="1" dirty="0" smtClean="0"/>
          </a:p>
          <a:p>
            <a:pPr>
              <a:buNone/>
            </a:pPr>
            <a:endParaRPr lang="en-US" dirty="0" smtClean="0"/>
          </a:p>
          <a:p>
            <a:pPr>
              <a:buNone/>
            </a:pPr>
            <a:r>
              <a:rPr lang="en-US" sz="1800"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20</a:t>
            </a:fld>
            <a:endParaRPr lang="it-IT"/>
          </a:p>
        </p:txBody>
      </p:sp>
      <p:sp>
        <p:nvSpPr>
          <p:cNvPr id="5" name="Titolo 1"/>
          <p:cNvSpPr txBox="1">
            <a:spLocks/>
          </p:cNvSpPr>
          <p:nvPr/>
        </p:nvSpPr>
        <p:spPr bwMode="auto">
          <a:xfrm>
            <a:off x="719138" y="34925"/>
            <a:ext cx="7662862"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Abuse of a dominant position: predatory pricing</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cxnSp>
        <p:nvCxnSpPr>
          <p:cNvPr id="8" name="Connettore 2 7"/>
          <p:cNvCxnSpPr/>
          <p:nvPr/>
        </p:nvCxnSpPr>
        <p:spPr bwMode="auto">
          <a:xfrm>
            <a:off x="2438400" y="2514600"/>
            <a:ext cx="0" cy="1752600"/>
          </a:xfrm>
          <a:prstGeom prst="straightConnector1">
            <a:avLst/>
          </a:prstGeom>
          <a:noFill/>
          <a:ln w="9525" cap="flat" cmpd="sng" algn="ctr">
            <a:noFill/>
            <a:prstDash val="solid"/>
            <a:round/>
            <a:headEnd type="none" w="med" len="med"/>
            <a:tailEnd type="arrow"/>
          </a:ln>
          <a:effectLst/>
        </p:spPr>
      </p:cxnSp>
      <p:cxnSp>
        <p:nvCxnSpPr>
          <p:cNvPr id="10" name="Connettore 2 9"/>
          <p:cNvCxnSpPr/>
          <p:nvPr/>
        </p:nvCxnSpPr>
        <p:spPr bwMode="auto">
          <a:xfrm>
            <a:off x="4724400" y="2019300"/>
            <a:ext cx="0" cy="990600"/>
          </a:xfrm>
          <a:prstGeom prst="straightConnector1">
            <a:avLst/>
          </a:prstGeom>
          <a:noFill/>
          <a:ln w="9525" cap="flat" cmpd="sng" algn="ctr">
            <a:solidFill>
              <a:srgbClr val="92D050"/>
            </a:solidFill>
            <a:prstDash val="solid"/>
            <a:round/>
            <a:headEnd type="none" w="med" len="med"/>
            <a:tailEnd type="arrow"/>
          </a:ln>
          <a:effectLst/>
        </p:spPr>
      </p:cxnSp>
      <p:sp>
        <p:nvSpPr>
          <p:cNvPr id="14" name="CasellaDiTesto 13"/>
          <p:cNvSpPr txBox="1"/>
          <p:nvPr/>
        </p:nvSpPr>
        <p:spPr>
          <a:xfrm>
            <a:off x="0" y="3124200"/>
            <a:ext cx="8534400" cy="338554"/>
          </a:xfrm>
          <a:prstGeom prst="rect">
            <a:avLst/>
          </a:prstGeom>
          <a:noFill/>
          <a:ln>
            <a:solidFill>
              <a:srgbClr val="FFC000"/>
            </a:solidFill>
          </a:ln>
        </p:spPr>
        <p:txBody>
          <a:bodyPr wrap="square" rtlCol="0">
            <a:spAutoFit/>
          </a:bodyPr>
          <a:lstStyle/>
          <a:p>
            <a:pPr algn="ctr"/>
            <a:r>
              <a:rPr lang="en-US" dirty="0" smtClean="0"/>
              <a:t>Think to “predatory pricing”: price down is the only sure thing of the whole process </a:t>
            </a:r>
            <a:endParaRPr lang="en-US" dirty="0"/>
          </a:p>
        </p:txBody>
      </p:sp>
      <p:cxnSp>
        <p:nvCxnSpPr>
          <p:cNvPr id="9" name="Connettore 2 8"/>
          <p:cNvCxnSpPr/>
          <p:nvPr/>
        </p:nvCxnSpPr>
        <p:spPr bwMode="auto">
          <a:xfrm>
            <a:off x="4724400" y="3733800"/>
            <a:ext cx="0" cy="1219200"/>
          </a:xfrm>
          <a:prstGeom prst="straightConnector1">
            <a:avLst/>
          </a:prstGeom>
          <a:noFill/>
          <a:ln w="9525" cap="flat" cmpd="sng" algn="ctr">
            <a:solidFill>
              <a:srgbClr val="92D050"/>
            </a:solidFill>
            <a:prstDash val="solid"/>
            <a:round/>
            <a:headEnd type="none" w="med" len="med"/>
            <a:tailEnd type="arrow"/>
          </a:ln>
          <a:effectLst/>
        </p:spPr>
      </p:cxnSp>
      <p:sp>
        <p:nvSpPr>
          <p:cNvPr id="11" name="CasellaDiTesto 10"/>
          <p:cNvSpPr txBox="1"/>
          <p:nvPr/>
        </p:nvSpPr>
        <p:spPr>
          <a:xfrm>
            <a:off x="0" y="5257800"/>
            <a:ext cx="8534400" cy="338554"/>
          </a:xfrm>
          <a:prstGeom prst="rect">
            <a:avLst/>
          </a:prstGeom>
          <a:noFill/>
          <a:ln>
            <a:solidFill>
              <a:srgbClr val="FFC000"/>
            </a:solidFill>
          </a:ln>
        </p:spPr>
        <p:txBody>
          <a:bodyPr wrap="square" rtlCol="0">
            <a:spAutoFit/>
          </a:bodyPr>
          <a:lstStyle/>
          <a:p>
            <a:pPr algn="ctr"/>
            <a:r>
              <a:rPr lang="en-US" u="sng" dirty="0" smtClean="0">
                <a:solidFill>
                  <a:srgbClr val="FF0000"/>
                </a:solidFill>
              </a:rPr>
              <a:t>Different views and different implementation methods </a:t>
            </a:r>
            <a:r>
              <a:rPr lang="en-US" dirty="0" smtClean="0"/>
              <a:t>about Antitrust policy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672262" cy="838200"/>
          </a:xfrm>
        </p:spPr>
        <p:txBody>
          <a:bodyPr/>
          <a:lstStyle/>
          <a:p>
            <a:pPr algn="ctr"/>
            <a:r>
              <a:rPr lang="en-US" dirty="0" smtClean="0"/>
              <a:t>The Chicago Law and Economics School (vs. The</a:t>
            </a:r>
            <a:r>
              <a:rPr lang="en-US" b="0" dirty="0" smtClean="0"/>
              <a:t> </a:t>
            </a:r>
            <a:r>
              <a:rPr lang="en-US" dirty="0"/>
              <a:t>New Brandeis </a:t>
            </a:r>
            <a:r>
              <a:rPr lang="en-US" dirty="0" smtClean="0"/>
              <a:t>Movement)</a:t>
            </a:r>
            <a:endParaRPr lang="en-US" dirty="0"/>
          </a:p>
        </p:txBody>
      </p:sp>
      <p:sp>
        <p:nvSpPr>
          <p:cNvPr id="3" name="Segnaposto contenuto 2"/>
          <p:cNvSpPr>
            <a:spLocks noGrp="1"/>
          </p:cNvSpPr>
          <p:nvPr>
            <p:ph idx="1"/>
          </p:nvPr>
        </p:nvSpPr>
        <p:spPr>
          <a:xfrm>
            <a:off x="330019" y="1905000"/>
            <a:ext cx="8305800" cy="2286000"/>
          </a:xfrm>
          <a:solidFill>
            <a:srgbClr val="FFFF00"/>
          </a:solidFill>
          <a:ln>
            <a:solidFill>
              <a:schemeClr val="accent1"/>
            </a:solidFill>
          </a:ln>
        </p:spPr>
        <p:txBody>
          <a:bodyPr/>
          <a:lstStyle/>
          <a:p>
            <a:pPr marL="0" algn="just">
              <a:buNone/>
            </a:pPr>
            <a:r>
              <a:rPr lang="en-US" sz="1800" dirty="0" smtClean="0"/>
              <a:t>The Chicago antitrust school (MCGEE J.S. 1958, “Predatory price cutting: the Standard Oil (N.J.) case”, </a:t>
            </a:r>
            <a:r>
              <a:rPr lang="en-US" sz="1800" i="1" dirty="0" smtClean="0"/>
              <a:t>Journal of Law and Economics, 1,</a:t>
            </a:r>
            <a:r>
              <a:rPr lang="en-US" sz="1800" dirty="0" smtClean="0"/>
              <a:t>137-169; BORK R.H. 1978, </a:t>
            </a:r>
            <a:r>
              <a:rPr lang="en-US" sz="1800" i="1" dirty="0" smtClean="0"/>
              <a:t>The Antitrust Paradox. A Policy at War with Itself, Free Press, New York; </a:t>
            </a:r>
            <a:r>
              <a:rPr lang="en-US" sz="1800" dirty="0" smtClean="0"/>
              <a:t>POSNER R., </a:t>
            </a:r>
            <a:r>
              <a:rPr lang="en-US" sz="1800" i="1" dirty="0" smtClean="0"/>
              <a:t>Economic Analysis of the Law</a:t>
            </a:r>
            <a:r>
              <a:rPr lang="en-US" sz="1800" dirty="0" smtClean="0"/>
              <a:t>, 2007, Aspen Publishers, these are only few most emblematic examples, among others possible) which has culturally led the debate in the recent past (especially in the US).</a:t>
            </a:r>
          </a:p>
          <a:p>
            <a:pPr marL="0" algn="ctr">
              <a:buNone/>
            </a:pPr>
            <a:r>
              <a:rPr lang="en-US" sz="1800" b="1" dirty="0" smtClean="0"/>
              <a:t>Excessive antitrust interventionism </a:t>
            </a:r>
            <a:r>
              <a:rPr lang="en-US" sz="1800" b="1" dirty="0"/>
              <a:t>may end up harming rather than benefiting social (and in particular consumer) welfare. </a:t>
            </a:r>
          </a:p>
          <a:p>
            <a:pPr marL="0">
              <a:buNone/>
            </a:pPr>
            <a:endParaRPr lang="en-US" sz="2400" b="1" dirty="0" smtClean="0"/>
          </a:p>
          <a:p>
            <a:pPr>
              <a:buNone/>
            </a:pPr>
            <a:r>
              <a:rPr lang="en-US" dirty="0" smtClean="0"/>
              <a:t>	</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21</a:t>
            </a:fld>
            <a:endParaRPr lang="it-IT"/>
          </a:p>
        </p:txBody>
      </p:sp>
      <p:sp>
        <p:nvSpPr>
          <p:cNvPr id="7" name="CasellaDiTesto 6"/>
          <p:cNvSpPr txBox="1"/>
          <p:nvPr/>
        </p:nvSpPr>
        <p:spPr>
          <a:xfrm>
            <a:off x="152400" y="4572000"/>
            <a:ext cx="8940619" cy="1908215"/>
          </a:xfrm>
          <a:prstGeom prst="rect">
            <a:avLst/>
          </a:prstGeom>
          <a:noFill/>
          <a:ln>
            <a:solidFill>
              <a:schemeClr val="accent1"/>
            </a:solidFill>
          </a:ln>
        </p:spPr>
        <p:txBody>
          <a:bodyPr wrap="square" rtlCol="0">
            <a:spAutoFit/>
          </a:bodyPr>
          <a:lstStyle/>
          <a:p>
            <a:pPr marL="0" indent="0">
              <a:spcBef>
                <a:spcPts val="2400"/>
              </a:spcBef>
              <a:buNone/>
            </a:pPr>
            <a:r>
              <a:rPr lang="en-US" sz="1400" b="0" dirty="0">
                <a:latin typeface="+mn-lt"/>
              </a:rPr>
              <a:t>But please note that </a:t>
            </a:r>
            <a:r>
              <a:rPr lang="en-US" sz="1400" b="0" u="sng" dirty="0" smtClean="0">
                <a:latin typeface="+mn-lt"/>
              </a:rPr>
              <a:t>New </a:t>
            </a:r>
            <a:r>
              <a:rPr lang="en-US" sz="1400" b="0" u="sng" dirty="0">
                <a:latin typeface="+mn-lt"/>
              </a:rPr>
              <a:t>Brandeis </a:t>
            </a:r>
            <a:r>
              <a:rPr lang="en-US" sz="1400" b="0" u="sng" dirty="0" smtClean="0">
                <a:latin typeface="+mn-lt"/>
              </a:rPr>
              <a:t>Movement </a:t>
            </a:r>
            <a:r>
              <a:rPr lang="en-US" sz="1400" b="0" dirty="0" smtClean="0">
                <a:latin typeface="+mn-lt"/>
              </a:rPr>
              <a:t>that basically states the opposite and has an explicit “antimonopoly” position </a:t>
            </a:r>
            <a:r>
              <a:rPr lang="en-US" sz="1400" b="0" dirty="0">
                <a:latin typeface="+mn-lt"/>
              </a:rPr>
              <a:t>(see 2 articles by Lina Khan: “</a:t>
            </a:r>
            <a:r>
              <a:rPr lang="en-GB" sz="1400" b="0" dirty="0">
                <a:latin typeface="+mn-lt"/>
              </a:rPr>
              <a:t>Amazon’s Antitrust Paradox”, 2017, The Yale Law Journal, vol. 126(3</a:t>
            </a:r>
            <a:r>
              <a:rPr lang="en-GB" sz="1400" b="0" dirty="0" smtClean="0">
                <a:latin typeface="+mn-lt"/>
              </a:rPr>
              <a:t>); and in particular, “</a:t>
            </a:r>
            <a:r>
              <a:rPr lang="en-GB" sz="1400" b="0" u="sng" dirty="0">
                <a:latin typeface="+mn-lt"/>
              </a:rPr>
              <a:t>The New Brandeis Movement: America’s </a:t>
            </a:r>
            <a:r>
              <a:rPr lang="en-US" sz="1400" b="0" u="sng" dirty="0">
                <a:latin typeface="+mn-lt"/>
              </a:rPr>
              <a:t>Antimonopoly Debate</a:t>
            </a:r>
            <a:r>
              <a:rPr lang="en-US" sz="1400" b="0" dirty="0">
                <a:latin typeface="+mn-lt"/>
              </a:rPr>
              <a:t>”, </a:t>
            </a:r>
            <a:r>
              <a:rPr lang="en-GB" sz="1400" b="0" dirty="0">
                <a:latin typeface="+mn-lt"/>
              </a:rPr>
              <a:t>Journal of European Competition Law &amp; Practice, 2018, Vol. 9, No. 3</a:t>
            </a:r>
            <a:r>
              <a:rPr lang="en-GB" sz="1400" b="0" dirty="0" smtClean="0">
                <a:latin typeface="+mn-lt"/>
              </a:rPr>
              <a:t>) is gaining momentum (“</a:t>
            </a:r>
            <a:r>
              <a:rPr lang="en-GB" sz="1400" dirty="0" smtClean="0"/>
              <a:t>The </a:t>
            </a:r>
            <a:r>
              <a:rPr lang="en-GB" sz="1400" dirty="0"/>
              <a:t>drumbeat is getting </a:t>
            </a:r>
            <a:r>
              <a:rPr lang="en-GB" sz="1400" dirty="0" smtClean="0"/>
              <a:t>louder</a:t>
            </a:r>
            <a:r>
              <a:rPr lang="en-GB" sz="1400" b="0" dirty="0" smtClean="0"/>
              <a:t>” quoting the above underlined article)</a:t>
            </a:r>
            <a:r>
              <a:rPr lang="en-GB" sz="1400" b="0" dirty="0" smtClean="0">
                <a:latin typeface="+mn-lt"/>
              </a:rPr>
              <a:t>, especially after Biden appointed Lina Khan as president of the FTC and Jonathan </a:t>
            </a:r>
            <a:r>
              <a:rPr lang="en-GB" sz="1400" b="0" dirty="0" err="1" smtClean="0">
                <a:latin typeface="+mn-lt"/>
              </a:rPr>
              <a:t>Kanter</a:t>
            </a:r>
            <a:r>
              <a:rPr lang="en-GB" sz="1400" b="0" dirty="0" smtClean="0">
                <a:latin typeface="+mn-lt"/>
              </a:rPr>
              <a:t> as head of the Antitrust Division of the </a:t>
            </a:r>
            <a:r>
              <a:rPr lang="en-GB" sz="1400" b="0" dirty="0" err="1" smtClean="0">
                <a:latin typeface="+mn-lt"/>
              </a:rPr>
              <a:t>DoJ</a:t>
            </a:r>
            <a:r>
              <a:rPr lang="en-GB" sz="1400" b="0" dirty="0" smtClean="0">
                <a:latin typeface="+mn-lt"/>
              </a:rPr>
              <a:t> in the US in 2021.</a:t>
            </a:r>
          </a:p>
          <a:p>
            <a:pPr marL="0" indent="0">
              <a:spcBef>
                <a:spcPts val="2400"/>
              </a:spcBef>
              <a:buNone/>
            </a:pPr>
            <a:r>
              <a:rPr lang="en-GB" sz="1400" b="0" dirty="0" smtClean="0">
                <a:latin typeface="+mn-lt"/>
              </a:rPr>
              <a:t>In the last two years (2023-2024), the US has started/refiled Antitrust cases vs. Apple, Amazon and Google.</a:t>
            </a:r>
          </a:p>
        </p:txBody>
      </p:sp>
      <p:sp>
        <p:nvSpPr>
          <p:cNvPr id="8" name="CasellaDiTesto 7"/>
          <p:cNvSpPr txBox="1"/>
          <p:nvPr/>
        </p:nvSpPr>
        <p:spPr>
          <a:xfrm>
            <a:off x="228600" y="1127452"/>
            <a:ext cx="8736874" cy="523220"/>
          </a:xfrm>
          <a:prstGeom prst="rect">
            <a:avLst/>
          </a:prstGeom>
          <a:noFill/>
          <a:ln>
            <a:solidFill>
              <a:schemeClr val="accent1"/>
            </a:solidFill>
          </a:ln>
        </p:spPr>
        <p:txBody>
          <a:bodyPr wrap="square" rtlCol="0">
            <a:spAutoFit/>
          </a:bodyPr>
          <a:lstStyle/>
          <a:p>
            <a:pPr marL="0" indent="0">
              <a:spcBef>
                <a:spcPts val="2400"/>
              </a:spcBef>
              <a:buNone/>
            </a:pPr>
            <a:r>
              <a:rPr lang="en-US" sz="1400" b="0" dirty="0" smtClean="0">
                <a:latin typeface="+mn-lt"/>
              </a:rPr>
              <a:t>The </a:t>
            </a:r>
            <a:r>
              <a:rPr lang="en-US" sz="1400" b="0" dirty="0">
                <a:latin typeface="+mn-lt"/>
              </a:rPr>
              <a:t>Harvard antitrust school </a:t>
            </a:r>
            <a:r>
              <a:rPr lang="en-US" sz="1400" b="0" dirty="0" smtClean="0">
                <a:latin typeface="+mn-lt"/>
              </a:rPr>
              <a:t>(Bain and the S-C-P paradigm, </a:t>
            </a:r>
            <a:r>
              <a:rPr lang="en-GB" sz="1400" b="0" dirty="0"/>
              <a:t>See JOE S. BAIN, INDUSTRIAL ORGANIZATION (2d ed. 1959</a:t>
            </a:r>
            <a:r>
              <a:rPr lang="en-GB" sz="1400" b="0" dirty="0" smtClean="0"/>
              <a:t>) which we may consider the standard one (originated after the world war II). </a:t>
            </a:r>
            <a:endParaRPr lang="en-US" sz="1400" b="0" dirty="0">
              <a:latin typeface="+mn-lt"/>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152400" y="914400"/>
            <a:ext cx="8947150" cy="4953000"/>
          </a:xfrm>
        </p:spPr>
        <p:txBody>
          <a:bodyPr/>
          <a:lstStyle/>
          <a:p>
            <a:pPr marL="0" indent="0">
              <a:buNone/>
            </a:pPr>
            <a:r>
              <a:rPr lang="en-US" b="1" dirty="0" smtClean="0"/>
              <a:t>Over time, the Chicago School has built a theoretically sounded framework aimed at diminishing the relevance of antitrust interventions.</a:t>
            </a:r>
            <a:endParaRPr lang="en-US" b="1" dirty="0"/>
          </a:p>
          <a:p>
            <a:pPr marL="0" indent="0">
              <a:buNone/>
            </a:pPr>
            <a:r>
              <a:rPr lang="en-US" sz="1600" dirty="0" smtClean="0"/>
              <a:t>See for example the “single monopoly” theory (Bork, 1978) to illustrate how monopolists do not have interest for monopolizing adjacent markets, since there’s the possibility of only “one monopoly profit”. </a:t>
            </a:r>
          </a:p>
          <a:p>
            <a:pPr marL="0" indent="0">
              <a:buNone/>
            </a:pPr>
            <a:endParaRPr lang="en-US" sz="1600" dirty="0"/>
          </a:p>
          <a:p>
            <a:pPr marL="0" indent="0">
              <a:buNone/>
            </a:pPr>
            <a:r>
              <a:rPr lang="en-US" sz="1600" dirty="0" smtClean="0"/>
              <a:t>Homogenous consumers: each one has </a:t>
            </a:r>
            <a:r>
              <a:rPr lang="en-US" sz="1600" dirty="0" err="1" smtClean="0"/>
              <a:t>wtp</a:t>
            </a:r>
            <a:r>
              <a:rPr lang="en-US" sz="1600" dirty="0" smtClean="0"/>
              <a:t> = 10 for jars &amp; lids. </a:t>
            </a:r>
          </a:p>
          <a:p>
            <a:pPr marL="0" indent="0">
              <a:buNone/>
            </a:pPr>
            <a:r>
              <a:rPr lang="en-US" sz="1600" dirty="0" smtClean="0"/>
              <a:t>Cost for producing a jar = 3</a:t>
            </a:r>
          </a:p>
          <a:p>
            <a:pPr marL="0" indent="0">
              <a:buNone/>
            </a:pPr>
            <a:r>
              <a:rPr lang="en-US" sz="1600" dirty="0" smtClean="0"/>
              <a:t>Cost for producing a lid = 3.</a:t>
            </a:r>
          </a:p>
          <a:p>
            <a:pPr marL="0" indent="0">
              <a:buNone/>
            </a:pPr>
            <a:endParaRPr lang="en-US" sz="1600" dirty="0"/>
          </a:p>
          <a:p>
            <a:pPr marL="457200" indent="-457200">
              <a:buAutoNum type="alphaLcParenR"/>
            </a:pPr>
            <a:r>
              <a:rPr lang="en-US" sz="1600" dirty="0" smtClean="0"/>
              <a:t>If a firm is a monopolist in the “jars &amp; lids” market: Best unit profit = 4</a:t>
            </a:r>
          </a:p>
          <a:p>
            <a:pPr marL="457200" indent="-457200">
              <a:buAutoNum type="alphaLcParenR"/>
            </a:pPr>
            <a:r>
              <a:rPr lang="en-US" sz="1600" dirty="0" smtClean="0"/>
              <a:t>If the two markets are separated, and jars offered at a competitive price (equal to cost, so price of jar = 3), the remaining </a:t>
            </a:r>
            <a:r>
              <a:rPr lang="en-US" sz="1600" dirty="0" err="1" smtClean="0"/>
              <a:t>wtp</a:t>
            </a:r>
            <a:r>
              <a:rPr lang="en-US" sz="1600" dirty="0" smtClean="0"/>
              <a:t> of consumers for lid is equal to 7, thus again the maximum unit profit is = 4. </a:t>
            </a:r>
            <a:endParaRPr lang="en-US" sz="1600" dirty="0"/>
          </a:p>
          <a:p>
            <a:pPr marL="0" indent="0">
              <a:buNone/>
            </a:pPr>
            <a:r>
              <a:rPr lang="en-US" sz="1600" dirty="0" smtClean="0"/>
              <a:t>	</a:t>
            </a:r>
          </a:p>
          <a:p>
            <a:pPr marL="0" indent="0">
              <a:buNone/>
            </a:pPr>
            <a:r>
              <a:rPr lang="en-US" sz="1600" dirty="0" smtClean="0"/>
              <a:t>No interest for the lid monopolist to monopolize even jars, because profits will remain the same.</a:t>
            </a:r>
          </a:p>
          <a:p>
            <a:pPr marL="0" indent="0">
              <a:buNone/>
            </a:pPr>
            <a:endParaRPr lang="en-US" sz="1600" dirty="0" smtClean="0"/>
          </a:p>
          <a:p>
            <a:pPr marL="0" indent="0">
              <a:buNone/>
            </a:pPr>
            <a:r>
              <a:rPr lang="en-US" dirty="0" smtClean="0"/>
              <a:t>[The theory is valid, only under very specific assumptions, e.g. goods are consumed at fixed proportions, homogenous preferences, etc.]. </a:t>
            </a:r>
          </a:p>
          <a:p>
            <a:pPr marL="0" indent="0">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22</a:t>
            </a:fld>
            <a:endParaRPr lang="it-IT"/>
          </a:p>
        </p:txBody>
      </p:sp>
      <p:sp>
        <p:nvSpPr>
          <p:cNvPr id="5" name="Titolo 1"/>
          <p:cNvSpPr txBox="1">
            <a:spLocks/>
          </p:cNvSpPr>
          <p:nvPr/>
        </p:nvSpPr>
        <p:spPr bwMode="auto">
          <a:xfrm>
            <a:off x="838200" y="160338"/>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kern="0" dirty="0" smtClean="0"/>
              <a:t>The Chicago Law and Economics School</a:t>
            </a:r>
            <a:endParaRPr lang="en-US" kern="0" dirty="0"/>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0" y="2438400"/>
            <a:ext cx="1809750" cy="1428750"/>
          </a:xfrm>
          <a:prstGeom prst="rect">
            <a:avLst/>
          </a:prstGeom>
        </p:spPr>
      </p:pic>
    </p:spTree>
    <p:extLst>
      <p:ext uri="{BB962C8B-B14F-4D97-AF65-F5344CB8AC3E}">
        <p14:creationId xmlns:p14="http://schemas.microsoft.com/office/powerpoint/2010/main" val="1087832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Example on predatory pricing</a:t>
            </a:r>
            <a:endParaRPr lang="en-US" dirty="0"/>
          </a:p>
        </p:txBody>
      </p:sp>
      <p:sp>
        <p:nvSpPr>
          <p:cNvPr id="3" name="Segnaposto contenuto 2"/>
          <p:cNvSpPr>
            <a:spLocks noGrp="1"/>
          </p:cNvSpPr>
          <p:nvPr>
            <p:ph idx="1"/>
          </p:nvPr>
        </p:nvSpPr>
        <p:spPr>
          <a:xfrm>
            <a:off x="152400" y="990600"/>
            <a:ext cx="8839200" cy="4953000"/>
          </a:xfrm>
        </p:spPr>
        <p:txBody>
          <a:bodyPr/>
          <a:lstStyle/>
          <a:p>
            <a:pPr>
              <a:buNone/>
            </a:pPr>
            <a:r>
              <a:rPr lang="en-US" sz="2400" dirty="0"/>
              <a:t>1</a:t>
            </a:r>
            <a:r>
              <a:rPr lang="en-US" sz="2400" dirty="0" smtClean="0"/>
              <a:t>) Predatory Pricing is very unlikely:</a:t>
            </a:r>
          </a:p>
          <a:p>
            <a:pPr>
              <a:buNone/>
            </a:pPr>
            <a:endParaRPr lang="en-US" sz="2400" dirty="0" smtClean="0"/>
          </a:p>
          <a:p>
            <a:pPr>
              <a:buFontTx/>
              <a:buChar char="-"/>
            </a:pPr>
            <a:r>
              <a:rPr lang="en-US" sz="2400" dirty="0" smtClean="0"/>
              <a:t>It is extremely </a:t>
            </a:r>
            <a:r>
              <a:rPr lang="en-US" sz="2400" u="sng" dirty="0" smtClean="0"/>
              <a:t>expensive</a:t>
            </a:r>
            <a:r>
              <a:rPr lang="en-US" sz="2400" dirty="0" smtClean="0"/>
              <a:t> (price reduction may also mean higher output to produce at very high costs, if MC curve is increasing).</a:t>
            </a:r>
          </a:p>
          <a:p>
            <a:pPr>
              <a:buFontTx/>
              <a:buChar char="-"/>
            </a:pPr>
            <a:r>
              <a:rPr lang="en-US" sz="2400" dirty="0" smtClean="0"/>
              <a:t>Acquisition can be a much less expensive way to eliminate a competitor.</a:t>
            </a:r>
          </a:p>
          <a:p>
            <a:pPr>
              <a:buFontTx/>
              <a:buChar char="-"/>
            </a:pPr>
            <a:r>
              <a:rPr lang="en-US" sz="2400" dirty="0" smtClean="0"/>
              <a:t>If the prey exit easily, this means that some others could also easily enter into the market</a:t>
            </a:r>
          </a:p>
          <a:p>
            <a:pPr>
              <a:buFontTx/>
              <a:buChar char="-"/>
            </a:pPr>
            <a:endParaRPr lang="en-US" sz="2400" dirty="0" smtClean="0"/>
          </a:p>
          <a:p>
            <a:pPr>
              <a:buNone/>
            </a:pPr>
            <a:r>
              <a:rPr lang="en-US" sz="2400" dirty="0" smtClean="0"/>
              <a:t>2) </a:t>
            </a:r>
            <a:r>
              <a:rPr lang="en-US" sz="2400" dirty="0"/>
              <a:t>Firms may refrain from pricing aggressively so to avoid any risk of being accused of predation (MC has to be estimated and one never knows how things turn out in legal courts).</a:t>
            </a:r>
          </a:p>
          <a:p>
            <a:pPr>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23</a:t>
            </a:fld>
            <a:endParaRPr lang="it-IT"/>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9975" y="2971800"/>
            <a:ext cx="2857500" cy="2857500"/>
          </a:xfrm>
        </p:spPr>
      </p:pic>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24</a:t>
            </a:fld>
            <a:endParaRPr lang="it-IT"/>
          </a:p>
        </p:txBody>
      </p:sp>
      <p:sp>
        <p:nvSpPr>
          <p:cNvPr id="7" name="Rettangolo 6"/>
          <p:cNvSpPr/>
          <p:nvPr/>
        </p:nvSpPr>
        <p:spPr>
          <a:xfrm>
            <a:off x="1143000" y="970172"/>
            <a:ext cx="7010400" cy="1938992"/>
          </a:xfrm>
          <a:prstGeom prst="rect">
            <a:avLst/>
          </a:prstGeom>
        </p:spPr>
        <p:txBody>
          <a:bodyPr wrap="square">
            <a:spAutoFit/>
          </a:bodyPr>
          <a:lstStyle/>
          <a:p>
            <a:pPr marL="342000" lvl="0" indent="-342900" eaLnBrk="1" hangingPunct="1">
              <a:spcBef>
                <a:spcPts val="2400"/>
              </a:spcBef>
            </a:pPr>
            <a:r>
              <a:rPr lang="en-US" sz="2400" kern="0" dirty="0">
                <a:solidFill>
                  <a:srgbClr val="000000"/>
                </a:solidFill>
                <a:latin typeface="Arial"/>
              </a:rPr>
              <a:t>Strategic use by inefficient competitors of antitrust infringement claims of efficient firms in a “Tonya Harding-style competition” (Evans, 2009, </a:t>
            </a:r>
            <a:r>
              <a:rPr lang="en-US" sz="2400" i="1" kern="0" dirty="0">
                <a:solidFill>
                  <a:srgbClr val="000000"/>
                </a:solidFill>
                <a:latin typeface="Arial"/>
              </a:rPr>
              <a:t>The Middle Way on Applying Antitrust to Information Technology).</a:t>
            </a:r>
            <a:endParaRPr lang="en-US" sz="2400" kern="0" dirty="0">
              <a:solidFill>
                <a:srgbClr val="000000"/>
              </a:solidFill>
              <a:latin typeface="Arial"/>
            </a:endParaRPr>
          </a:p>
        </p:txBody>
      </p:sp>
      <p:pic>
        <p:nvPicPr>
          <p:cNvPr id="8" name="Immagine 7"/>
          <p:cNvPicPr>
            <a:picLocks noChangeAspect="1"/>
          </p:cNvPicPr>
          <p:nvPr/>
        </p:nvPicPr>
        <p:blipFill>
          <a:blip r:embed="rId3"/>
          <a:stretch>
            <a:fillRect/>
          </a:stretch>
        </p:blipFill>
        <p:spPr>
          <a:xfrm>
            <a:off x="1295400" y="3124200"/>
            <a:ext cx="2514600" cy="3124200"/>
          </a:xfrm>
          <a:prstGeom prst="rect">
            <a:avLst/>
          </a:prstGeom>
        </p:spPr>
      </p:pic>
      <p:pic>
        <p:nvPicPr>
          <p:cNvPr id="3" name="Immagine 2"/>
          <p:cNvPicPr>
            <a:picLocks noChangeAspect="1"/>
          </p:cNvPicPr>
          <p:nvPr/>
        </p:nvPicPr>
        <p:blipFill>
          <a:blip r:embed="rId4"/>
          <a:stretch>
            <a:fillRect/>
          </a:stretch>
        </p:blipFill>
        <p:spPr>
          <a:xfrm>
            <a:off x="752591" y="134983"/>
            <a:ext cx="6114818" cy="920576"/>
          </a:xfrm>
          <a:prstGeom prst="rect">
            <a:avLst/>
          </a:prstGeom>
        </p:spPr>
      </p:pic>
    </p:spTree>
    <p:extLst>
      <p:ext uri="{BB962C8B-B14F-4D97-AF65-F5344CB8AC3E}">
        <p14:creationId xmlns:p14="http://schemas.microsoft.com/office/powerpoint/2010/main" val="38123922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Different implementation methods</a:t>
            </a:r>
            <a:endParaRPr lang="en-US" dirty="0"/>
          </a:p>
        </p:txBody>
      </p:sp>
      <p:sp>
        <p:nvSpPr>
          <p:cNvPr id="3" name="Segnaposto contenuto 2"/>
          <p:cNvSpPr>
            <a:spLocks noGrp="1"/>
          </p:cNvSpPr>
          <p:nvPr>
            <p:ph idx="1"/>
          </p:nvPr>
        </p:nvSpPr>
        <p:spPr>
          <a:xfrm>
            <a:off x="152400" y="762000"/>
            <a:ext cx="8686800" cy="5181600"/>
          </a:xfrm>
        </p:spPr>
        <p:txBody>
          <a:bodyPr/>
          <a:lstStyle/>
          <a:p>
            <a:pPr algn="ctr">
              <a:buNone/>
            </a:pPr>
            <a:r>
              <a:rPr lang="en-US" sz="4800" dirty="0" smtClean="0"/>
              <a:t>Rule of reason vs. Rule of law</a:t>
            </a:r>
          </a:p>
          <a:p>
            <a:pPr algn="ctr">
              <a:buNone/>
            </a:pPr>
            <a:r>
              <a:rPr lang="en-US" sz="4800" dirty="0" smtClean="0"/>
              <a:t>[“per se” violations]</a:t>
            </a:r>
          </a:p>
          <a:p>
            <a:pPr algn="ctr">
              <a:buNone/>
            </a:pPr>
            <a:endParaRPr lang="en-GB" dirty="0" smtClean="0"/>
          </a:p>
          <a:p>
            <a:pPr algn="ctr">
              <a:buNone/>
            </a:pPr>
            <a:endParaRPr lang="en-US" sz="4800" dirty="0" smtClean="0"/>
          </a:p>
          <a:p>
            <a:pPr algn="ctr">
              <a:buNone/>
            </a:pPr>
            <a:r>
              <a:rPr lang="en-US" sz="2800" dirty="0" smtClean="0"/>
              <a:t>Problem of </a:t>
            </a:r>
            <a:r>
              <a:rPr lang="en-US" sz="2800" dirty="0" err="1" smtClean="0"/>
              <a:t>RoR</a:t>
            </a:r>
            <a:r>
              <a:rPr lang="en-US" sz="2800" dirty="0" smtClean="0"/>
              <a:t>: subjectivity, lack of transparency, little predictability to market players</a:t>
            </a:r>
          </a:p>
          <a:p>
            <a:pPr algn="ctr">
              <a:buNone/>
            </a:pPr>
            <a:r>
              <a:rPr lang="en-US" sz="2800" dirty="0" smtClean="0"/>
              <a:t>Problem of </a:t>
            </a:r>
            <a:r>
              <a:rPr lang="en-US" sz="2800" dirty="0" err="1" smtClean="0"/>
              <a:t>RoL</a:t>
            </a:r>
            <a:r>
              <a:rPr lang="en-US" sz="2800" dirty="0" smtClean="0"/>
              <a:t> (per se): risk of wrong decision in terms of welfare  </a:t>
            </a:r>
          </a:p>
          <a:p>
            <a:pPr>
              <a:buNone/>
            </a:pPr>
            <a:endParaRPr lang="en-US" sz="2400"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	</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25</a:t>
            </a:fld>
            <a:endParaRPr lang="it-IT"/>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Rule of reason vs. Rule of law (evolution)</a:t>
            </a:r>
            <a:endParaRPr lang="en-US" dirty="0"/>
          </a:p>
        </p:txBody>
      </p:sp>
      <p:sp>
        <p:nvSpPr>
          <p:cNvPr id="3" name="Segnaposto contenuto 2"/>
          <p:cNvSpPr>
            <a:spLocks noGrp="1"/>
          </p:cNvSpPr>
          <p:nvPr>
            <p:ph idx="1"/>
          </p:nvPr>
        </p:nvSpPr>
        <p:spPr>
          <a:xfrm>
            <a:off x="-44450" y="978932"/>
            <a:ext cx="9144000" cy="4953000"/>
          </a:xfrm>
          <a:ln>
            <a:solidFill>
              <a:schemeClr val="bg1"/>
            </a:solidFill>
          </a:ln>
        </p:spPr>
        <p:txBody>
          <a:bodyPr/>
          <a:lstStyle/>
          <a:p>
            <a:pPr algn="ctr">
              <a:buNone/>
            </a:pPr>
            <a:r>
              <a:rPr lang="en-US" sz="5400" b="1" dirty="0" smtClean="0">
                <a:solidFill>
                  <a:srgbClr val="FF0000"/>
                </a:solidFill>
              </a:rPr>
              <a:t>US &amp; EU</a:t>
            </a:r>
            <a:endParaRPr lang="en-US" sz="5400" b="1" dirty="0">
              <a:solidFill>
                <a:srgbClr val="FF0000"/>
              </a:solidFill>
            </a:endParaRP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26</a:t>
            </a:fld>
            <a:endParaRPr lang="it-IT"/>
          </a:p>
        </p:txBody>
      </p:sp>
      <p:cxnSp>
        <p:nvCxnSpPr>
          <p:cNvPr id="6" name="Connettore 2 5"/>
          <p:cNvCxnSpPr/>
          <p:nvPr/>
        </p:nvCxnSpPr>
        <p:spPr bwMode="auto">
          <a:xfrm flipV="1">
            <a:off x="0" y="4495800"/>
            <a:ext cx="8686800" cy="76200"/>
          </a:xfrm>
          <a:prstGeom prst="straightConnector1">
            <a:avLst/>
          </a:prstGeom>
          <a:noFill/>
          <a:ln w="9525" cap="flat" cmpd="sng" algn="ctr">
            <a:solidFill>
              <a:schemeClr val="accent1"/>
            </a:solidFill>
            <a:prstDash val="solid"/>
            <a:round/>
            <a:headEnd type="none" w="med" len="med"/>
            <a:tailEnd type="arrow"/>
          </a:ln>
          <a:effectLst/>
        </p:spPr>
      </p:cxnSp>
      <p:sp>
        <p:nvSpPr>
          <p:cNvPr id="8" name="CasellaDiTesto 7"/>
          <p:cNvSpPr txBox="1"/>
          <p:nvPr/>
        </p:nvSpPr>
        <p:spPr>
          <a:xfrm>
            <a:off x="152400" y="4724400"/>
            <a:ext cx="2286000" cy="338554"/>
          </a:xfrm>
          <a:prstGeom prst="rect">
            <a:avLst/>
          </a:prstGeom>
          <a:noFill/>
        </p:spPr>
        <p:txBody>
          <a:bodyPr wrap="square" rtlCol="0">
            <a:spAutoFit/>
          </a:bodyPr>
          <a:lstStyle/>
          <a:p>
            <a:r>
              <a:rPr lang="en-US" dirty="0" smtClean="0"/>
              <a:t>Rule of reasons</a:t>
            </a:r>
            <a:endParaRPr lang="en-US" dirty="0"/>
          </a:p>
        </p:txBody>
      </p:sp>
      <p:sp>
        <p:nvSpPr>
          <p:cNvPr id="9" name="CasellaDiTesto 8"/>
          <p:cNvSpPr txBox="1"/>
          <p:nvPr/>
        </p:nvSpPr>
        <p:spPr>
          <a:xfrm>
            <a:off x="6477000" y="4648200"/>
            <a:ext cx="2286000" cy="338554"/>
          </a:xfrm>
          <a:prstGeom prst="rect">
            <a:avLst/>
          </a:prstGeom>
          <a:noFill/>
        </p:spPr>
        <p:txBody>
          <a:bodyPr wrap="square" rtlCol="0">
            <a:spAutoFit/>
          </a:bodyPr>
          <a:lstStyle/>
          <a:p>
            <a:r>
              <a:rPr lang="en-US" dirty="0" smtClean="0"/>
              <a:t>Rule of Law</a:t>
            </a:r>
            <a:endParaRPr lang="en-US" dirty="0"/>
          </a:p>
        </p:txBody>
      </p:sp>
      <p:sp>
        <p:nvSpPr>
          <p:cNvPr id="10" name="CasellaDiTesto 9"/>
          <p:cNvSpPr txBox="1"/>
          <p:nvPr/>
        </p:nvSpPr>
        <p:spPr>
          <a:xfrm>
            <a:off x="6553200" y="3962400"/>
            <a:ext cx="2286000" cy="400110"/>
          </a:xfrm>
          <a:prstGeom prst="rect">
            <a:avLst/>
          </a:prstGeom>
          <a:noFill/>
        </p:spPr>
        <p:txBody>
          <a:bodyPr wrap="square" rtlCol="0">
            <a:spAutoFit/>
          </a:bodyPr>
          <a:lstStyle/>
          <a:p>
            <a:r>
              <a:rPr lang="en-US" sz="2000" dirty="0" smtClean="0"/>
              <a:t>US</a:t>
            </a:r>
            <a:endParaRPr lang="en-US" sz="2000" dirty="0"/>
          </a:p>
        </p:txBody>
      </p:sp>
      <p:cxnSp>
        <p:nvCxnSpPr>
          <p:cNvPr id="12" name="Connettore 2 11"/>
          <p:cNvCxnSpPr/>
          <p:nvPr/>
        </p:nvCxnSpPr>
        <p:spPr bwMode="auto">
          <a:xfrm flipH="1">
            <a:off x="4267200" y="4114800"/>
            <a:ext cx="2209800" cy="0"/>
          </a:xfrm>
          <a:prstGeom prst="straightConnector1">
            <a:avLst/>
          </a:prstGeom>
          <a:noFill/>
          <a:ln w="9525" cap="flat" cmpd="sng" algn="ctr">
            <a:solidFill>
              <a:srgbClr val="92D050"/>
            </a:solidFill>
            <a:prstDash val="solid"/>
            <a:round/>
            <a:headEnd type="none" w="med" len="med"/>
            <a:tailEnd type="arrow"/>
          </a:ln>
          <a:effectLst/>
        </p:spPr>
      </p:cxnSp>
      <p:sp>
        <p:nvSpPr>
          <p:cNvPr id="14" name="CasellaDiTesto 13"/>
          <p:cNvSpPr txBox="1"/>
          <p:nvPr/>
        </p:nvSpPr>
        <p:spPr>
          <a:xfrm>
            <a:off x="3124200" y="3962400"/>
            <a:ext cx="2286000" cy="400110"/>
          </a:xfrm>
          <a:prstGeom prst="rect">
            <a:avLst/>
          </a:prstGeom>
          <a:noFill/>
        </p:spPr>
        <p:txBody>
          <a:bodyPr wrap="square" rtlCol="0">
            <a:spAutoFit/>
          </a:bodyPr>
          <a:lstStyle/>
          <a:p>
            <a:r>
              <a:rPr lang="en-US" sz="2000" dirty="0" smtClean="0"/>
              <a:t>US</a:t>
            </a:r>
            <a:endParaRPr lang="en-US" sz="2000" dirty="0"/>
          </a:p>
        </p:txBody>
      </p:sp>
      <p:sp>
        <p:nvSpPr>
          <p:cNvPr id="16" name="CasellaDiTesto 15"/>
          <p:cNvSpPr txBox="1"/>
          <p:nvPr/>
        </p:nvSpPr>
        <p:spPr>
          <a:xfrm>
            <a:off x="5029200" y="3810000"/>
            <a:ext cx="1219200" cy="646331"/>
          </a:xfrm>
          <a:prstGeom prst="rect">
            <a:avLst/>
          </a:prstGeom>
          <a:noFill/>
        </p:spPr>
        <p:txBody>
          <a:bodyPr wrap="square" rtlCol="0">
            <a:spAutoFit/>
          </a:bodyPr>
          <a:lstStyle/>
          <a:p>
            <a:r>
              <a:rPr lang="en-US" sz="1800" dirty="0" smtClean="0"/>
              <a:t>Chicago School</a:t>
            </a:r>
            <a:endParaRPr lang="en-US" sz="1800" dirty="0"/>
          </a:p>
        </p:txBody>
      </p:sp>
      <p:sp>
        <p:nvSpPr>
          <p:cNvPr id="18" name="CasellaDiTesto 17"/>
          <p:cNvSpPr txBox="1"/>
          <p:nvPr/>
        </p:nvSpPr>
        <p:spPr>
          <a:xfrm>
            <a:off x="152400" y="3962400"/>
            <a:ext cx="2286000" cy="400110"/>
          </a:xfrm>
          <a:prstGeom prst="rect">
            <a:avLst/>
          </a:prstGeom>
          <a:noFill/>
        </p:spPr>
        <p:txBody>
          <a:bodyPr wrap="square" rtlCol="0">
            <a:spAutoFit/>
          </a:bodyPr>
          <a:lstStyle/>
          <a:p>
            <a:r>
              <a:rPr lang="en-US" sz="2000" dirty="0" smtClean="0"/>
              <a:t>EU</a:t>
            </a:r>
            <a:endParaRPr lang="en-US" sz="2000" dirty="0"/>
          </a:p>
        </p:txBody>
      </p:sp>
      <p:sp>
        <p:nvSpPr>
          <p:cNvPr id="19" name="CasellaDiTesto 18"/>
          <p:cNvSpPr txBox="1"/>
          <p:nvPr/>
        </p:nvSpPr>
        <p:spPr>
          <a:xfrm>
            <a:off x="1981200" y="3962400"/>
            <a:ext cx="1143000" cy="400110"/>
          </a:xfrm>
          <a:prstGeom prst="rect">
            <a:avLst/>
          </a:prstGeom>
          <a:noFill/>
        </p:spPr>
        <p:txBody>
          <a:bodyPr wrap="square" rtlCol="0">
            <a:spAutoFit/>
          </a:bodyPr>
          <a:lstStyle/>
          <a:p>
            <a:r>
              <a:rPr lang="en-US" sz="2000" dirty="0" smtClean="0"/>
              <a:t>EU</a:t>
            </a:r>
            <a:endParaRPr lang="en-US" sz="2000" dirty="0"/>
          </a:p>
        </p:txBody>
      </p:sp>
      <p:cxnSp>
        <p:nvCxnSpPr>
          <p:cNvPr id="21" name="Connettore 2 20"/>
          <p:cNvCxnSpPr/>
          <p:nvPr/>
        </p:nvCxnSpPr>
        <p:spPr bwMode="auto">
          <a:xfrm>
            <a:off x="990600" y="4191000"/>
            <a:ext cx="914400" cy="0"/>
          </a:xfrm>
          <a:prstGeom prst="straightConnector1">
            <a:avLst/>
          </a:prstGeom>
          <a:noFill/>
          <a:ln w="9525" cap="flat" cmpd="sng" algn="ctr">
            <a:solidFill>
              <a:srgbClr val="FF0000"/>
            </a:solidFill>
            <a:prstDash val="solid"/>
            <a:round/>
            <a:headEnd type="none" w="med" len="med"/>
            <a:tailEnd type="arrow"/>
          </a:ln>
          <a:effectLst/>
        </p:spPr>
      </p:cxnSp>
      <p:sp>
        <p:nvSpPr>
          <p:cNvPr id="23" name="CasellaDiTesto 22"/>
          <p:cNvSpPr txBox="1"/>
          <p:nvPr/>
        </p:nvSpPr>
        <p:spPr>
          <a:xfrm>
            <a:off x="914400" y="3200400"/>
            <a:ext cx="1524000" cy="923330"/>
          </a:xfrm>
          <a:prstGeom prst="rect">
            <a:avLst/>
          </a:prstGeom>
          <a:noFill/>
        </p:spPr>
        <p:txBody>
          <a:bodyPr wrap="square" rtlCol="0">
            <a:spAutoFit/>
          </a:bodyPr>
          <a:lstStyle/>
          <a:p>
            <a:r>
              <a:rPr lang="en-US" sz="1800" dirty="0" smtClean="0"/>
              <a:t>EU integration process</a:t>
            </a:r>
            <a:endParaRPr lang="en-US" sz="1800" dirty="0"/>
          </a:p>
        </p:txBody>
      </p:sp>
      <p:cxnSp>
        <p:nvCxnSpPr>
          <p:cNvPr id="20" name="Connettore 2 19"/>
          <p:cNvCxnSpPr/>
          <p:nvPr/>
        </p:nvCxnSpPr>
        <p:spPr bwMode="auto">
          <a:xfrm flipV="1">
            <a:off x="3197335" y="4724400"/>
            <a:ext cx="3065" cy="429657"/>
          </a:xfrm>
          <a:prstGeom prst="straightConnector1">
            <a:avLst/>
          </a:prstGeom>
          <a:noFill/>
          <a:ln w="9525" cap="flat" cmpd="sng" algn="ctr">
            <a:solidFill>
              <a:schemeClr val="accent2">
                <a:lumMod val="60000"/>
                <a:lumOff val="40000"/>
              </a:schemeClr>
            </a:solidFill>
            <a:prstDash val="solid"/>
            <a:round/>
            <a:headEnd type="none" w="med" len="med"/>
            <a:tailEnd type="arrow"/>
          </a:ln>
          <a:effectLst/>
        </p:spPr>
      </p:cxnSp>
      <p:sp>
        <p:nvSpPr>
          <p:cNvPr id="24" name="CasellaDiTesto 23"/>
          <p:cNvSpPr txBox="1"/>
          <p:nvPr/>
        </p:nvSpPr>
        <p:spPr>
          <a:xfrm>
            <a:off x="2438400" y="5275832"/>
            <a:ext cx="1828800" cy="369332"/>
          </a:xfrm>
          <a:prstGeom prst="rect">
            <a:avLst/>
          </a:prstGeom>
          <a:noFill/>
        </p:spPr>
        <p:txBody>
          <a:bodyPr wrap="square" rtlCol="0">
            <a:spAutoFit/>
          </a:bodyPr>
          <a:lstStyle/>
          <a:p>
            <a:r>
              <a:rPr lang="en-US" sz="1800" dirty="0" smtClean="0"/>
              <a:t>Globalization</a:t>
            </a:r>
            <a:endParaRPr lang="en-US" sz="1800" dirty="0"/>
          </a:p>
        </p:txBody>
      </p:sp>
      <p:sp>
        <p:nvSpPr>
          <p:cNvPr id="7" name="CasellaDiTesto 6"/>
          <p:cNvSpPr txBox="1"/>
          <p:nvPr/>
        </p:nvSpPr>
        <p:spPr>
          <a:xfrm>
            <a:off x="3690938" y="2754868"/>
            <a:ext cx="1119264" cy="276999"/>
          </a:xfrm>
          <a:prstGeom prst="rect">
            <a:avLst/>
          </a:prstGeom>
          <a:solidFill>
            <a:srgbClr val="FFFF00"/>
          </a:solidFill>
          <a:ln>
            <a:solidFill>
              <a:schemeClr val="accent1"/>
            </a:solidFill>
          </a:ln>
        </p:spPr>
        <p:txBody>
          <a:bodyPr wrap="square" rtlCol="0">
            <a:spAutoFit/>
          </a:bodyPr>
          <a:lstStyle/>
          <a:p>
            <a:r>
              <a:rPr lang="en-US" sz="1200" dirty="0" smtClean="0"/>
              <a:t>Historically</a:t>
            </a:r>
            <a:endParaRPr lang="en-US" sz="1200" dirty="0"/>
          </a:p>
        </p:txBody>
      </p:sp>
      <p:pic>
        <p:nvPicPr>
          <p:cNvPr id="11" name="Immagine 10"/>
          <p:cNvPicPr>
            <a:picLocks noChangeAspect="1"/>
          </p:cNvPicPr>
          <p:nvPr/>
        </p:nvPicPr>
        <p:blipFill>
          <a:blip r:embed="rId2"/>
          <a:stretch>
            <a:fillRect/>
          </a:stretch>
        </p:blipFill>
        <p:spPr>
          <a:xfrm>
            <a:off x="2601607" y="6227177"/>
            <a:ext cx="4061131" cy="76199"/>
          </a:xfrm>
          <a:prstGeom prst="rect">
            <a:avLst/>
          </a:prstGeom>
        </p:spPr>
      </p:pic>
      <p:sp>
        <p:nvSpPr>
          <p:cNvPr id="15" name="CasellaDiTesto 14"/>
          <p:cNvSpPr txBox="1"/>
          <p:nvPr/>
        </p:nvSpPr>
        <p:spPr>
          <a:xfrm>
            <a:off x="4876800" y="5931932"/>
            <a:ext cx="1295400" cy="338554"/>
          </a:xfrm>
          <a:prstGeom prst="rect">
            <a:avLst/>
          </a:prstGeom>
          <a:noFill/>
        </p:spPr>
        <p:txBody>
          <a:bodyPr wrap="square" rtlCol="0">
            <a:spAutoFit/>
          </a:bodyPr>
          <a:lstStyle/>
          <a:p>
            <a:r>
              <a:rPr lang="en-US" dirty="0" smtClean="0"/>
              <a:t>EU</a:t>
            </a:r>
            <a:endParaRPr lang="en-US" dirty="0"/>
          </a:p>
        </p:txBody>
      </p:sp>
      <p:sp>
        <p:nvSpPr>
          <p:cNvPr id="17" name="CasellaDiTesto 16"/>
          <p:cNvSpPr txBox="1"/>
          <p:nvPr/>
        </p:nvSpPr>
        <p:spPr>
          <a:xfrm>
            <a:off x="3217858" y="5915275"/>
            <a:ext cx="1175331" cy="338554"/>
          </a:xfrm>
          <a:prstGeom prst="rect">
            <a:avLst/>
          </a:prstGeom>
          <a:noFill/>
        </p:spPr>
        <p:txBody>
          <a:bodyPr wrap="square" rtlCol="0">
            <a:spAutoFit/>
          </a:bodyPr>
          <a:lstStyle/>
          <a:p>
            <a:r>
              <a:rPr lang="en-US" dirty="0" smtClean="0"/>
              <a:t>US</a:t>
            </a:r>
            <a:endParaRPr lang="en-US" dirty="0"/>
          </a:p>
        </p:txBody>
      </p:sp>
      <p:sp>
        <p:nvSpPr>
          <p:cNvPr id="22" name="CasellaDiTesto 21"/>
          <p:cNvSpPr txBox="1"/>
          <p:nvPr/>
        </p:nvSpPr>
        <p:spPr>
          <a:xfrm>
            <a:off x="2362200" y="6312931"/>
            <a:ext cx="762000" cy="338554"/>
          </a:xfrm>
          <a:prstGeom prst="rect">
            <a:avLst/>
          </a:prstGeom>
          <a:noFill/>
        </p:spPr>
        <p:txBody>
          <a:bodyPr wrap="square" rtlCol="0">
            <a:spAutoFit/>
          </a:bodyPr>
          <a:lstStyle/>
          <a:p>
            <a:r>
              <a:rPr lang="en-US" dirty="0" err="1" smtClean="0"/>
              <a:t>RoR</a:t>
            </a:r>
            <a:endParaRPr lang="en-US" dirty="0"/>
          </a:p>
        </p:txBody>
      </p:sp>
      <p:sp>
        <p:nvSpPr>
          <p:cNvPr id="25" name="CasellaDiTesto 24"/>
          <p:cNvSpPr txBox="1"/>
          <p:nvPr/>
        </p:nvSpPr>
        <p:spPr>
          <a:xfrm>
            <a:off x="6477000" y="6303376"/>
            <a:ext cx="914400" cy="338554"/>
          </a:xfrm>
          <a:prstGeom prst="rect">
            <a:avLst/>
          </a:prstGeom>
          <a:noFill/>
        </p:spPr>
        <p:txBody>
          <a:bodyPr wrap="square" rtlCol="0">
            <a:spAutoFit/>
          </a:bodyPr>
          <a:lstStyle/>
          <a:p>
            <a:r>
              <a:rPr lang="en-US" dirty="0" err="1" smtClean="0"/>
              <a:t>RoL</a:t>
            </a:r>
            <a:endParaRPr lang="en-US" dirty="0"/>
          </a:p>
        </p:txBody>
      </p:sp>
      <p:sp>
        <p:nvSpPr>
          <p:cNvPr id="26" name="CasellaDiTesto 25"/>
          <p:cNvSpPr txBox="1"/>
          <p:nvPr/>
        </p:nvSpPr>
        <p:spPr>
          <a:xfrm>
            <a:off x="152249" y="6145348"/>
            <a:ext cx="1883088" cy="276999"/>
          </a:xfrm>
          <a:prstGeom prst="rect">
            <a:avLst/>
          </a:prstGeom>
          <a:solidFill>
            <a:srgbClr val="FFFF00"/>
          </a:solidFill>
          <a:ln>
            <a:solidFill>
              <a:schemeClr val="accent1"/>
            </a:solidFill>
          </a:ln>
        </p:spPr>
        <p:txBody>
          <a:bodyPr wrap="square" rtlCol="0">
            <a:spAutoFit/>
          </a:bodyPr>
          <a:lstStyle/>
          <a:p>
            <a:r>
              <a:rPr lang="en-US" sz="1200" dirty="0" smtClean="0"/>
              <a:t>In the very recent past</a:t>
            </a:r>
            <a:endParaRPr lang="en-US" sz="1200" dirty="0"/>
          </a:p>
        </p:txBody>
      </p:sp>
      <p:sp>
        <p:nvSpPr>
          <p:cNvPr id="27" name="CasellaDiTesto 26"/>
          <p:cNvSpPr txBox="1"/>
          <p:nvPr/>
        </p:nvSpPr>
        <p:spPr>
          <a:xfrm>
            <a:off x="6982255" y="5407443"/>
            <a:ext cx="1987197" cy="1015663"/>
          </a:xfrm>
          <a:prstGeom prst="rect">
            <a:avLst/>
          </a:prstGeom>
          <a:solidFill>
            <a:srgbClr val="FFFF00"/>
          </a:solidFill>
          <a:ln>
            <a:solidFill>
              <a:schemeClr val="accent1"/>
            </a:solidFill>
          </a:ln>
        </p:spPr>
        <p:txBody>
          <a:bodyPr wrap="square" rtlCol="0">
            <a:spAutoFit/>
          </a:bodyPr>
          <a:lstStyle/>
          <a:p>
            <a:pPr algn="ctr"/>
            <a:r>
              <a:rPr lang="en-US" sz="1200" dirty="0" smtClean="0"/>
              <a:t>But nowadays the influence of the neo-</a:t>
            </a:r>
            <a:r>
              <a:rPr lang="en-US" sz="1200" dirty="0" err="1" smtClean="0"/>
              <a:t>Brandeisians</a:t>
            </a:r>
            <a:r>
              <a:rPr lang="en-US" sz="1200" dirty="0" smtClean="0"/>
              <a:t> pushes US (again) much more towards </a:t>
            </a:r>
            <a:r>
              <a:rPr lang="en-US" sz="1200" dirty="0" err="1" smtClean="0"/>
              <a:t>RoL</a:t>
            </a:r>
            <a:endParaRPr lang="en-US" sz="12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381000" y="1066800"/>
            <a:ext cx="8229600" cy="4953000"/>
          </a:xfrm>
        </p:spPr>
        <p:txBody>
          <a:bodyPr/>
          <a:lstStyle/>
          <a:p>
            <a:pPr>
              <a:buNone/>
            </a:pPr>
            <a:r>
              <a:rPr lang="en-US" dirty="0">
                <a:hlinkClick r:id="rId2"/>
              </a:rPr>
              <a:t>https://</a:t>
            </a:r>
            <a:r>
              <a:rPr lang="en-US" dirty="0" smtClean="0">
                <a:hlinkClick r:id="rId2"/>
              </a:rPr>
              <a:t>ec.europa.eu/competition-policy/index_en</a:t>
            </a:r>
            <a:endParaRPr lang="en-US" dirty="0" smtClean="0"/>
          </a:p>
          <a:p>
            <a:pPr>
              <a:buNone/>
            </a:pPr>
            <a:endParaRPr lang="en-US" dirty="0"/>
          </a:p>
          <a:p>
            <a:pPr>
              <a:buNone/>
            </a:pPr>
            <a:endParaRPr lang="en-US" dirty="0" smtClean="0"/>
          </a:p>
          <a:p>
            <a:pPr>
              <a:buNone/>
            </a:pPr>
            <a:r>
              <a:rPr lang="en-US" dirty="0" smtClean="0"/>
              <a:t>Further reading:</a:t>
            </a:r>
          </a:p>
          <a:p>
            <a:pPr>
              <a:buNone/>
            </a:pPr>
            <a:endParaRPr lang="en-US" dirty="0" smtClean="0"/>
          </a:p>
          <a:p>
            <a:pPr>
              <a:buNone/>
            </a:pPr>
            <a:r>
              <a:rPr lang="en-US" dirty="0" smtClean="0"/>
              <a:t>Cabral, Introduction to Industrial Organization, 2000, I edition, chapters 8 and 15.2, 15.3 [2018, II edition, chapter 9, 11 and 12.3] .</a:t>
            </a:r>
          </a:p>
          <a:p>
            <a:pPr>
              <a:buNone/>
            </a:pPr>
            <a:r>
              <a:rPr lang="en-US" dirty="0" err="1" smtClean="0"/>
              <a:t>Besanko</a:t>
            </a:r>
            <a:r>
              <a:rPr lang="en-US" dirty="0" smtClean="0"/>
              <a:t> et al., The Economics of Strategy, chapter 5, pp. 166-167 (SSNIP test)</a:t>
            </a:r>
          </a:p>
          <a:p>
            <a:pPr>
              <a:buNone/>
            </a:pPr>
            <a:r>
              <a:rPr lang="en-US" dirty="0" smtClean="0"/>
              <a:t> </a:t>
            </a:r>
          </a:p>
          <a:p>
            <a:pPr>
              <a:buNone/>
            </a:pPr>
            <a:endParaRPr lang="en-US" dirty="0" smtClean="0"/>
          </a:p>
          <a:p>
            <a:pPr>
              <a:buNone/>
            </a:pPr>
            <a:endParaRPr lang="en-US" dirty="0"/>
          </a:p>
          <a:p>
            <a:pPr>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27</a:t>
            </a:fld>
            <a:endParaRPr lang="it-IT"/>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D24CACBE-CC0C-437A-9E6E-09811B4824B0}" type="slidenum">
              <a:rPr lang="it-IT" smtClean="0"/>
              <a:pPr>
                <a:defRPr/>
              </a:pPr>
              <a:t>3</a:t>
            </a:fld>
            <a:endParaRPr lang="it-IT"/>
          </a:p>
        </p:txBody>
      </p:sp>
      <p:pic>
        <p:nvPicPr>
          <p:cNvPr id="3" name="Immagine 2"/>
          <p:cNvPicPr>
            <a:picLocks noChangeAspect="1"/>
          </p:cNvPicPr>
          <p:nvPr/>
        </p:nvPicPr>
        <p:blipFill>
          <a:blip r:embed="rId2"/>
          <a:stretch>
            <a:fillRect/>
          </a:stretch>
        </p:blipFill>
        <p:spPr>
          <a:xfrm>
            <a:off x="0" y="1371600"/>
            <a:ext cx="8534400" cy="3112851"/>
          </a:xfrm>
          <a:prstGeom prst="rect">
            <a:avLst/>
          </a:prstGeom>
        </p:spPr>
      </p:pic>
      <p:sp>
        <p:nvSpPr>
          <p:cNvPr id="4" name="CasellaDiTesto 3"/>
          <p:cNvSpPr txBox="1"/>
          <p:nvPr/>
        </p:nvSpPr>
        <p:spPr bwMode="auto">
          <a:xfrm>
            <a:off x="152400" y="762000"/>
            <a:ext cx="4572000" cy="430887"/>
          </a:xfrm>
          <a:prstGeom prst="rect">
            <a:avLst/>
          </a:prstGeom>
          <a:noFill/>
          <a:ln w="9525">
            <a:noFill/>
            <a:miter lim="800000"/>
            <a:headEnd/>
            <a:tailEnd/>
          </a:ln>
          <a:effectLst/>
        </p:spPr>
        <p:txBody>
          <a:bodyPr wrap="square" rtlCol="0">
            <a:spAutoFit/>
          </a:bodyPr>
          <a:lstStyle/>
          <a:p>
            <a:pPr algn="just">
              <a:spcBef>
                <a:spcPct val="50000"/>
              </a:spcBef>
            </a:pPr>
            <a:r>
              <a:rPr lang="en-US" sz="2200" dirty="0" smtClean="0">
                <a:solidFill>
                  <a:srgbClr val="003F6E"/>
                </a:solidFill>
                <a:latin typeface="+mj-lt"/>
                <a:ea typeface="+mj-ea"/>
                <a:cs typeface="+mj-cs"/>
              </a:rPr>
              <a:t>European </a:t>
            </a:r>
            <a:r>
              <a:rPr lang="en-US" sz="2200" dirty="0">
                <a:solidFill>
                  <a:srgbClr val="003F6E"/>
                </a:solidFill>
                <a:latin typeface="+mj-lt"/>
                <a:ea typeface="+mj-ea"/>
                <a:cs typeface="+mj-cs"/>
              </a:rPr>
              <a:t>Digital Market Act (2023)</a:t>
            </a:r>
          </a:p>
        </p:txBody>
      </p:sp>
      <p:sp>
        <p:nvSpPr>
          <p:cNvPr id="5" name="Rettangolo 4"/>
          <p:cNvSpPr/>
          <p:nvPr/>
        </p:nvSpPr>
        <p:spPr>
          <a:xfrm>
            <a:off x="304800" y="4724400"/>
            <a:ext cx="8153400" cy="584775"/>
          </a:xfrm>
          <a:prstGeom prst="rect">
            <a:avLst/>
          </a:prstGeom>
        </p:spPr>
        <p:txBody>
          <a:bodyPr wrap="square">
            <a:spAutoFit/>
          </a:bodyPr>
          <a:lstStyle/>
          <a:p>
            <a:r>
              <a:rPr lang="en-US" dirty="0"/>
              <a:t>https://commission.europa.eu/strategy-and-policy/priorities-2019-2024/europe-fit-digital-age/digital-markets-act-ensuring-fair-and-open-digital-markets_en</a:t>
            </a:r>
          </a:p>
        </p:txBody>
      </p:sp>
    </p:spTree>
    <p:extLst>
      <p:ext uri="{BB962C8B-B14F-4D97-AF65-F5344CB8AC3E}">
        <p14:creationId xmlns:p14="http://schemas.microsoft.com/office/powerpoint/2010/main" val="253525519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69925" y="770035"/>
            <a:ext cx="5943600" cy="838200"/>
          </a:xfrm>
        </p:spPr>
        <p:txBody>
          <a:bodyPr/>
          <a:lstStyle/>
          <a:p>
            <a:r>
              <a:rPr lang="en-US" dirty="0" smtClean="0"/>
              <a:t>Public Policy towards business</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400" b="1" i="0" u="none" strike="noStrike" kern="1200" cap="none" spc="0" normalizeH="0" baseline="0" noProof="0" smtClean="0">
                <a:ln>
                  <a:noFill/>
                </a:ln>
                <a:solidFill>
                  <a:srgbClr val="003F6E"/>
                </a:solidFill>
                <a:effectLst/>
                <a:uLnTx/>
                <a:uFillTx/>
                <a:latin typeface="Comic Sans MS" pitchFamily="66" charset="0"/>
                <a:ea typeface="ＭＳ Ｐゴシック"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4</a:t>
            </a:fld>
            <a:endParaRPr kumimoji="0" lang="it-IT" sz="1400" b="1" i="0" u="none" strike="noStrike" kern="1200" cap="none" spc="0" normalizeH="0" baseline="0" noProof="0">
              <a:ln>
                <a:noFill/>
              </a:ln>
              <a:solidFill>
                <a:srgbClr val="003F6E"/>
              </a:solidFill>
              <a:effectLst/>
              <a:uLnTx/>
              <a:uFillTx/>
              <a:latin typeface="Comic Sans MS" pitchFamily="66" charset="0"/>
              <a:ea typeface="ＭＳ Ｐゴシック" charset="-128"/>
              <a:cs typeface="+mn-cs"/>
            </a:endParaRPr>
          </a:p>
        </p:txBody>
      </p:sp>
      <p:sp>
        <p:nvSpPr>
          <p:cNvPr id="6" name="CasellaDiTesto 5"/>
          <p:cNvSpPr txBox="1"/>
          <p:nvPr/>
        </p:nvSpPr>
        <p:spPr>
          <a:xfrm>
            <a:off x="360218" y="2046266"/>
            <a:ext cx="3943927" cy="707886"/>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0"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Industrial Policy</a:t>
            </a:r>
            <a:endParaRPr kumimoji="0" lang="en-US" sz="40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endParaRPr>
          </a:p>
        </p:txBody>
      </p:sp>
      <p:sp>
        <p:nvSpPr>
          <p:cNvPr id="7" name="CasellaDiTesto 6"/>
          <p:cNvSpPr txBox="1"/>
          <p:nvPr/>
        </p:nvSpPr>
        <p:spPr>
          <a:xfrm>
            <a:off x="4682837" y="2001496"/>
            <a:ext cx="4416713" cy="707886"/>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0"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Competition policy</a:t>
            </a:r>
            <a:endParaRPr kumimoji="0" lang="en-US" sz="40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endParaRPr>
          </a:p>
        </p:txBody>
      </p:sp>
      <p:cxnSp>
        <p:nvCxnSpPr>
          <p:cNvPr id="10" name="Connettore 2 9"/>
          <p:cNvCxnSpPr/>
          <p:nvPr/>
        </p:nvCxnSpPr>
        <p:spPr bwMode="auto">
          <a:xfrm flipH="1">
            <a:off x="4682837" y="2754151"/>
            <a:ext cx="826656" cy="1199013"/>
          </a:xfrm>
          <a:prstGeom prst="straightConnector1">
            <a:avLst/>
          </a:prstGeom>
          <a:noFill/>
          <a:ln w="9525" cap="flat" cmpd="sng" algn="ctr">
            <a:solidFill>
              <a:schemeClr val="accent1"/>
            </a:solidFill>
            <a:prstDash val="solid"/>
            <a:round/>
            <a:headEnd type="none" w="med" len="med"/>
            <a:tailEnd type="triangle"/>
          </a:ln>
          <a:effectLst/>
        </p:spPr>
      </p:cxnSp>
      <p:cxnSp>
        <p:nvCxnSpPr>
          <p:cNvPr id="12" name="Connettore 2 11"/>
          <p:cNvCxnSpPr/>
          <p:nvPr/>
        </p:nvCxnSpPr>
        <p:spPr bwMode="auto">
          <a:xfrm>
            <a:off x="6662738" y="2754152"/>
            <a:ext cx="916527" cy="1199012"/>
          </a:xfrm>
          <a:prstGeom prst="straightConnector1">
            <a:avLst/>
          </a:prstGeom>
          <a:noFill/>
          <a:ln w="9525" cap="flat" cmpd="sng" algn="ctr">
            <a:solidFill>
              <a:schemeClr val="accent1"/>
            </a:solidFill>
            <a:prstDash val="solid"/>
            <a:round/>
            <a:headEnd type="none" w="med" len="med"/>
            <a:tailEnd type="triangle"/>
          </a:ln>
          <a:effectLst/>
        </p:spPr>
      </p:cxnSp>
      <p:sp>
        <p:nvSpPr>
          <p:cNvPr id="16" name="CasellaDiTesto 15"/>
          <p:cNvSpPr txBox="1"/>
          <p:nvPr/>
        </p:nvSpPr>
        <p:spPr>
          <a:xfrm>
            <a:off x="2373745" y="4052179"/>
            <a:ext cx="3006436" cy="707886"/>
          </a:xfrm>
          <a:prstGeom prst="rect">
            <a:avLst/>
          </a:prstGeom>
          <a:noFill/>
          <a:ln>
            <a:solidFill>
              <a:schemeClr val="accent1"/>
            </a:solidFill>
          </a:ln>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4000" b="0"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Regulation</a:t>
            </a:r>
            <a:endParaRPr kumimoji="0" lang="en-US" sz="40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endParaRPr>
          </a:p>
        </p:txBody>
      </p:sp>
      <p:sp>
        <p:nvSpPr>
          <p:cNvPr id="17" name="CasellaDiTesto 16"/>
          <p:cNvSpPr txBox="1"/>
          <p:nvPr/>
        </p:nvSpPr>
        <p:spPr>
          <a:xfrm>
            <a:off x="6494822" y="4052179"/>
            <a:ext cx="2168887" cy="707886"/>
          </a:xfrm>
          <a:prstGeom prst="rect">
            <a:avLst/>
          </a:prstGeom>
          <a:solidFill>
            <a:srgbClr val="FFFF00"/>
          </a:solidFill>
          <a:ln>
            <a:solidFill>
              <a:schemeClr val="accent1"/>
            </a:solidFill>
          </a:ln>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4000" b="0" i="0" u="none" strike="noStrike" kern="1200" cap="none" spc="0" normalizeH="0" baseline="0" noProof="0" dirty="0" smtClean="0">
                <a:ln>
                  <a:noFill/>
                </a:ln>
                <a:solidFill>
                  <a:srgbClr val="000000"/>
                </a:solidFill>
                <a:effectLst/>
                <a:uLnTx/>
                <a:uFillTx/>
                <a:latin typeface="Arial" pitchFamily="34" charset="0"/>
                <a:ea typeface="ＭＳ Ｐゴシック" pitchFamily="34" charset="-128"/>
                <a:cs typeface="+mn-cs"/>
              </a:rPr>
              <a:t>Antitrust</a:t>
            </a:r>
            <a:endParaRPr kumimoji="0" lang="en-US" sz="4000" b="0" i="0" u="none" strike="noStrike" kern="1200" cap="none" spc="0" normalizeH="0" baseline="0" noProof="0" dirty="0">
              <a:ln>
                <a:noFill/>
              </a:ln>
              <a:solidFill>
                <a:srgbClr val="000000"/>
              </a:solidFill>
              <a:effectLst/>
              <a:uLnTx/>
              <a:uFillTx/>
              <a:latin typeface="Arial" pitchFamily="34" charset="0"/>
              <a:ea typeface="ＭＳ Ｐゴシック" pitchFamily="34" charset="-128"/>
              <a:cs typeface="+mn-cs"/>
            </a:endParaRPr>
          </a:p>
        </p:txBody>
      </p:sp>
    </p:spTree>
    <p:extLst>
      <p:ext uri="{BB962C8B-B14F-4D97-AF65-F5344CB8AC3E}">
        <p14:creationId xmlns:p14="http://schemas.microsoft.com/office/powerpoint/2010/main" val="217526410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Antitrust areas</a:t>
            </a:r>
            <a:endParaRPr lang="en-US" dirty="0"/>
          </a:p>
        </p:txBody>
      </p:sp>
      <p:sp>
        <p:nvSpPr>
          <p:cNvPr id="3" name="Segnaposto contenuto 2"/>
          <p:cNvSpPr>
            <a:spLocks noGrp="1"/>
          </p:cNvSpPr>
          <p:nvPr>
            <p:ph idx="1"/>
          </p:nvPr>
        </p:nvSpPr>
        <p:spPr>
          <a:xfrm>
            <a:off x="0" y="990600"/>
            <a:ext cx="9144000" cy="4953000"/>
          </a:xfrm>
        </p:spPr>
        <p:txBody>
          <a:bodyPr/>
          <a:lstStyle/>
          <a:p>
            <a:r>
              <a:rPr lang="en-US" b="1" dirty="0" smtClean="0">
                <a:hlinkClick r:id="rId2"/>
              </a:rPr>
              <a:t>Agreements between companies that restrict competition</a:t>
            </a:r>
            <a:r>
              <a:rPr lang="en-US" b="1" dirty="0" smtClean="0"/>
              <a:t> </a:t>
            </a:r>
            <a:r>
              <a:rPr lang="en-US" dirty="0" smtClean="0"/>
              <a:t>(Art. 85 EU Treaty of Rome, 1958 [~Art. 101 TFEU, 2007]; US Sherman act 1890)</a:t>
            </a:r>
            <a:endParaRPr lang="en-US" b="1" dirty="0" smtClean="0"/>
          </a:p>
          <a:p>
            <a:pPr>
              <a:buNone/>
            </a:pPr>
            <a:r>
              <a:rPr lang="en-US" dirty="0" smtClean="0"/>
              <a:t>	Cartels or other unfair arrangements in which companies agree to avoid competing with each other and try to set their own rules.</a:t>
            </a:r>
          </a:p>
          <a:p>
            <a:pPr>
              <a:buNone/>
            </a:pPr>
            <a:endParaRPr lang="en-US" dirty="0" smtClean="0"/>
          </a:p>
          <a:p>
            <a:pPr>
              <a:buNone/>
            </a:pPr>
            <a:r>
              <a:rPr lang="en-US" dirty="0" smtClean="0"/>
              <a:t>	Anticompetitive practices: </a:t>
            </a:r>
            <a:r>
              <a:rPr lang="en-US" i="1" dirty="0" smtClean="0"/>
              <a:t>Cartels (Collusion)</a:t>
            </a:r>
          </a:p>
          <a:p>
            <a:pPr>
              <a:buNone/>
            </a:pPr>
            <a:endParaRPr lang="en-US" dirty="0" smtClean="0"/>
          </a:p>
          <a:p>
            <a:r>
              <a:rPr lang="en-US" b="1" dirty="0" smtClean="0">
                <a:hlinkClick r:id="rId3"/>
              </a:rPr>
              <a:t>Abuse of a dominant position </a:t>
            </a:r>
            <a:r>
              <a:rPr lang="en-US" dirty="0" smtClean="0"/>
              <a:t>(Art. 86 EU Treaty of Rome, </a:t>
            </a:r>
            <a:r>
              <a:rPr lang="en-US" dirty="0"/>
              <a:t>1958 [~Art. </a:t>
            </a:r>
            <a:r>
              <a:rPr lang="en-US" dirty="0" smtClean="0"/>
              <a:t>102 </a:t>
            </a:r>
            <a:r>
              <a:rPr lang="en-US" dirty="0"/>
              <a:t>TFEU, 2007]; </a:t>
            </a:r>
            <a:r>
              <a:rPr lang="en-US" dirty="0" smtClean="0"/>
              <a:t>Sherman act 1890) </a:t>
            </a:r>
          </a:p>
          <a:p>
            <a:endParaRPr lang="en-US" dirty="0" smtClean="0"/>
          </a:p>
          <a:p>
            <a:pPr>
              <a:buNone/>
            </a:pPr>
            <a:r>
              <a:rPr lang="en-US" dirty="0" smtClean="0"/>
              <a:t>	A major player tries to squeeze competitors out of the market: </a:t>
            </a:r>
            <a:r>
              <a:rPr lang="en-US" i="1" dirty="0" smtClean="0"/>
              <a:t>Predatory pricing </a:t>
            </a:r>
          </a:p>
          <a:p>
            <a:pPr>
              <a:buNone/>
            </a:pPr>
            <a:endParaRPr lang="en-US" dirty="0" smtClean="0"/>
          </a:p>
          <a:p>
            <a:r>
              <a:rPr lang="en-US" b="1" dirty="0" smtClean="0">
                <a:hlinkClick r:id="rId4"/>
              </a:rPr>
              <a:t>Mergers &amp; Acquisitions</a:t>
            </a:r>
            <a:r>
              <a:rPr lang="en-US" b="1" dirty="0" smtClean="0"/>
              <a:t> </a:t>
            </a:r>
            <a:r>
              <a:rPr lang="en-US" dirty="0" smtClean="0"/>
              <a:t>(Art. Clayton act 1914; EU Council Regulation (EEC) No 4064/89 of 21 December 1989) </a:t>
            </a:r>
          </a:p>
          <a:p>
            <a:pPr>
              <a:buNone/>
            </a:pPr>
            <a:r>
              <a:rPr lang="en-US" sz="1800" dirty="0" smtClean="0"/>
              <a:t>	</a:t>
            </a:r>
          </a:p>
          <a:p>
            <a:pPr>
              <a:buNone/>
            </a:pPr>
            <a:endParaRPr lang="en-US" dirty="0" smtClean="0"/>
          </a:p>
          <a:p>
            <a:pPr>
              <a:buNone/>
            </a:pPr>
            <a:r>
              <a:rPr lang="en-US" dirty="0" smtClean="0"/>
              <a:t>	</a:t>
            </a:r>
          </a:p>
          <a:p>
            <a:pPr>
              <a:buNone/>
            </a:pPr>
            <a:endParaRPr lang="en-US" dirty="0" smtClean="0"/>
          </a:p>
          <a:p>
            <a:pPr>
              <a:buNone/>
            </a:pPr>
            <a:r>
              <a:rPr lang="en-US" dirty="0" smtClean="0"/>
              <a:t> </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5</a:t>
            </a:fld>
            <a:endParaRPr lang="it-IT"/>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609600" y="45754"/>
            <a:ext cx="6477000" cy="646331"/>
          </a:xfrm>
          <a:prstGeom prst="rect">
            <a:avLst/>
          </a:prstGeom>
          <a:noFill/>
          <a:ln w="9525">
            <a:noFill/>
            <a:miter lim="800000"/>
            <a:headEnd/>
            <a:tailEnd/>
          </a:ln>
          <a:effectLst/>
        </p:spPr>
        <p:txBody>
          <a:bodyPr wrap="square">
            <a:spAutoFit/>
          </a:bodyPr>
          <a:lstStyle/>
          <a:p>
            <a:pPr algn="ctr">
              <a:spcBef>
                <a:spcPct val="50000"/>
              </a:spcBef>
            </a:pPr>
            <a:r>
              <a:rPr lang="it-IT" sz="3600" b="1" dirty="0" smtClean="0">
                <a:solidFill>
                  <a:srgbClr val="CC3300"/>
                </a:solidFill>
              </a:rPr>
              <a:t>COLLUSION</a:t>
            </a:r>
            <a:endParaRPr lang="it-IT" sz="3600" b="1" dirty="0">
              <a:solidFill>
                <a:srgbClr val="CC3300"/>
              </a:solidFill>
            </a:endParaRPr>
          </a:p>
        </p:txBody>
      </p:sp>
      <p:sp>
        <p:nvSpPr>
          <p:cNvPr id="149507" name="Text Box 3"/>
          <p:cNvSpPr txBox="1">
            <a:spLocks noChangeArrowheads="1"/>
          </p:cNvSpPr>
          <p:nvPr/>
        </p:nvSpPr>
        <p:spPr bwMode="auto">
          <a:xfrm>
            <a:off x="228600" y="914400"/>
            <a:ext cx="8229600" cy="396875"/>
          </a:xfrm>
          <a:prstGeom prst="rect">
            <a:avLst/>
          </a:prstGeom>
          <a:noFill/>
          <a:ln w="9525">
            <a:noFill/>
            <a:miter lim="800000"/>
            <a:headEnd/>
            <a:tailEnd/>
          </a:ln>
          <a:effectLst/>
        </p:spPr>
        <p:txBody>
          <a:bodyPr>
            <a:spAutoFit/>
          </a:bodyPr>
          <a:lstStyle/>
          <a:p>
            <a:pPr>
              <a:spcBef>
                <a:spcPct val="50000"/>
              </a:spcBef>
            </a:pPr>
            <a:endParaRPr lang="it-IT" sz="2000" b="1"/>
          </a:p>
        </p:txBody>
      </p:sp>
      <p:sp>
        <p:nvSpPr>
          <p:cNvPr id="149508" name="Text Box 4"/>
          <p:cNvSpPr txBox="1">
            <a:spLocks noChangeArrowheads="1"/>
          </p:cNvSpPr>
          <p:nvPr/>
        </p:nvSpPr>
        <p:spPr bwMode="auto">
          <a:xfrm>
            <a:off x="228600" y="838200"/>
            <a:ext cx="8610600" cy="2939266"/>
          </a:xfrm>
          <a:prstGeom prst="rect">
            <a:avLst/>
          </a:prstGeom>
          <a:noFill/>
          <a:ln w="9525">
            <a:noFill/>
            <a:miter lim="800000"/>
            <a:headEnd/>
            <a:tailEnd/>
          </a:ln>
          <a:effectLst/>
        </p:spPr>
        <p:txBody>
          <a:bodyPr>
            <a:spAutoFit/>
          </a:bodyPr>
          <a:lstStyle/>
          <a:p>
            <a:pPr>
              <a:spcBef>
                <a:spcPct val="50000"/>
              </a:spcBef>
            </a:pPr>
            <a:r>
              <a:rPr lang="it-IT" sz="2000" dirty="0" smtClean="0"/>
              <a:t>STRATEGIC VARIABLE</a:t>
            </a:r>
            <a:r>
              <a:rPr lang="it-IT" sz="2000" b="1" dirty="0" smtClean="0"/>
              <a:t>: </a:t>
            </a:r>
            <a:r>
              <a:rPr lang="it-IT" sz="2000" dirty="0" err="1" smtClean="0"/>
              <a:t>Q</a:t>
            </a:r>
            <a:r>
              <a:rPr lang="it-IT" sz="2000" b="1" dirty="0" err="1" smtClean="0"/>
              <a:t>uantity</a:t>
            </a:r>
            <a:endParaRPr lang="it-IT" sz="2000" b="1" dirty="0"/>
          </a:p>
          <a:p>
            <a:pPr>
              <a:spcBef>
                <a:spcPct val="50000"/>
              </a:spcBef>
            </a:pPr>
            <a:r>
              <a:rPr lang="it-IT" sz="1800" b="1" dirty="0"/>
              <a:t>p = a – b(q1 + q2)</a:t>
            </a:r>
          </a:p>
          <a:p>
            <a:pPr>
              <a:spcBef>
                <a:spcPct val="50000"/>
              </a:spcBef>
            </a:pPr>
            <a:r>
              <a:rPr lang="el-GR" sz="1800" b="1" dirty="0"/>
              <a:t>Π</a:t>
            </a:r>
            <a:r>
              <a:rPr lang="it-IT" sz="1800" b="1" dirty="0"/>
              <a:t>1 = pq1 – cq1 = [a – b(q1+q2)]q1 – cq1</a:t>
            </a:r>
          </a:p>
          <a:p>
            <a:pPr>
              <a:spcBef>
                <a:spcPct val="50000"/>
              </a:spcBef>
            </a:pPr>
            <a:r>
              <a:rPr lang="el-GR" sz="1800" b="1" dirty="0"/>
              <a:t>Π</a:t>
            </a:r>
            <a:r>
              <a:rPr lang="it-IT" sz="1800" b="1" dirty="0"/>
              <a:t>2 = pq2 – cq2 = [a – b(q1+q2)]q2 – cq2</a:t>
            </a:r>
          </a:p>
          <a:p>
            <a:pPr>
              <a:spcBef>
                <a:spcPct val="50000"/>
              </a:spcBef>
            </a:pPr>
            <a:r>
              <a:rPr lang="it-IT" sz="1800" b="1" dirty="0"/>
              <a:t>d</a:t>
            </a:r>
            <a:r>
              <a:rPr lang="el-GR" sz="1800" b="1" dirty="0"/>
              <a:t>Π</a:t>
            </a:r>
            <a:r>
              <a:rPr lang="it-IT" sz="1800" b="1" dirty="0"/>
              <a:t>1/dq1 = a – 2bq1 – bq2 – c = 0		q1* = [(a – c) /2b] – (1/2)q2*  </a:t>
            </a:r>
          </a:p>
          <a:p>
            <a:pPr>
              <a:spcBef>
                <a:spcPct val="50000"/>
              </a:spcBef>
            </a:pPr>
            <a:r>
              <a:rPr lang="it-IT" sz="1800" b="1" dirty="0"/>
              <a:t>d</a:t>
            </a:r>
            <a:r>
              <a:rPr lang="el-GR" sz="1800" b="1" dirty="0"/>
              <a:t>Π</a:t>
            </a:r>
            <a:r>
              <a:rPr lang="it-IT" sz="1800" b="1" dirty="0"/>
              <a:t>2/dq2 = a – 2bq2 – bq1 – c = 0		q2* = [(a – c) /2b] – (1/2)q1*</a:t>
            </a:r>
          </a:p>
          <a:p>
            <a:pPr>
              <a:spcBef>
                <a:spcPct val="50000"/>
              </a:spcBef>
            </a:pPr>
            <a:endParaRPr lang="it-IT" sz="2000" b="1" dirty="0"/>
          </a:p>
        </p:txBody>
      </p:sp>
      <p:sp>
        <p:nvSpPr>
          <p:cNvPr id="149509" name="Line 5"/>
          <p:cNvSpPr>
            <a:spLocks noChangeShapeType="1"/>
          </p:cNvSpPr>
          <p:nvPr/>
        </p:nvSpPr>
        <p:spPr bwMode="auto">
          <a:xfrm>
            <a:off x="3962400" y="2743200"/>
            <a:ext cx="685800" cy="0"/>
          </a:xfrm>
          <a:prstGeom prst="line">
            <a:avLst/>
          </a:prstGeom>
          <a:noFill/>
          <a:ln w="9525">
            <a:solidFill>
              <a:schemeClr val="tx1"/>
            </a:solidFill>
            <a:round/>
            <a:headEnd/>
            <a:tailEnd type="triangle" w="med" len="med"/>
          </a:ln>
          <a:effectLst/>
        </p:spPr>
        <p:txBody>
          <a:bodyPr/>
          <a:lstStyle/>
          <a:p>
            <a:endParaRPr lang="en-US"/>
          </a:p>
        </p:txBody>
      </p:sp>
      <p:sp>
        <p:nvSpPr>
          <p:cNvPr id="149510" name="Line 6"/>
          <p:cNvSpPr>
            <a:spLocks noChangeShapeType="1"/>
          </p:cNvSpPr>
          <p:nvPr/>
        </p:nvSpPr>
        <p:spPr bwMode="auto">
          <a:xfrm>
            <a:off x="4038600" y="3124200"/>
            <a:ext cx="685800" cy="0"/>
          </a:xfrm>
          <a:prstGeom prst="line">
            <a:avLst/>
          </a:prstGeom>
          <a:noFill/>
          <a:ln w="9525">
            <a:solidFill>
              <a:schemeClr val="tx1"/>
            </a:solidFill>
            <a:round/>
            <a:headEnd/>
            <a:tailEnd type="triangle" w="med" len="med"/>
          </a:ln>
          <a:effectLst/>
        </p:spPr>
        <p:txBody>
          <a:bodyPr/>
          <a:lstStyle/>
          <a:p>
            <a:endParaRPr lang="en-US"/>
          </a:p>
        </p:txBody>
      </p:sp>
      <p:sp>
        <p:nvSpPr>
          <p:cNvPr id="149511" name="Line 7"/>
          <p:cNvSpPr>
            <a:spLocks noChangeShapeType="1"/>
          </p:cNvSpPr>
          <p:nvPr/>
        </p:nvSpPr>
        <p:spPr bwMode="auto">
          <a:xfrm>
            <a:off x="2133600" y="3810000"/>
            <a:ext cx="0" cy="2514600"/>
          </a:xfrm>
          <a:prstGeom prst="line">
            <a:avLst/>
          </a:prstGeom>
          <a:noFill/>
          <a:ln w="9525">
            <a:solidFill>
              <a:schemeClr val="tx1"/>
            </a:solidFill>
            <a:round/>
            <a:headEnd type="triangle" w="med" len="med"/>
            <a:tailEnd/>
          </a:ln>
          <a:effectLst/>
        </p:spPr>
        <p:txBody>
          <a:bodyPr/>
          <a:lstStyle/>
          <a:p>
            <a:endParaRPr lang="en-US"/>
          </a:p>
        </p:txBody>
      </p:sp>
      <p:sp>
        <p:nvSpPr>
          <p:cNvPr id="149512" name="Line 8"/>
          <p:cNvSpPr>
            <a:spLocks noChangeShapeType="1"/>
          </p:cNvSpPr>
          <p:nvPr/>
        </p:nvSpPr>
        <p:spPr bwMode="auto">
          <a:xfrm>
            <a:off x="2133600" y="6324600"/>
            <a:ext cx="4572000" cy="0"/>
          </a:xfrm>
          <a:prstGeom prst="line">
            <a:avLst/>
          </a:prstGeom>
          <a:noFill/>
          <a:ln w="9525">
            <a:solidFill>
              <a:schemeClr val="tx1"/>
            </a:solidFill>
            <a:round/>
            <a:headEnd/>
            <a:tailEnd type="triangle" w="med" len="med"/>
          </a:ln>
          <a:effectLst/>
        </p:spPr>
        <p:txBody>
          <a:bodyPr/>
          <a:lstStyle/>
          <a:p>
            <a:endParaRPr lang="en-US"/>
          </a:p>
        </p:txBody>
      </p:sp>
      <p:sp>
        <p:nvSpPr>
          <p:cNvPr id="149513" name="Line 9"/>
          <p:cNvSpPr>
            <a:spLocks noChangeShapeType="1"/>
          </p:cNvSpPr>
          <p:nvPr/>
        </p:nvSpPr>
        <p:spPr bwMode="auto">
          <a:xfrm>
            <a:off x="2133600" y="4114800"/>
            <a:ext cx="2362200" cy="2209800"/>
          </a:xfrm>
          <a:prstGeom prst="line">
            <a:avLst/>
          </a:prstGeom>
          <a:noFill/>
          <a:ln w="9525">
            <a:solidFill>
              <a:schemeClr val="tx1"/>
            </a:solidFill>
            <a:round/>
            <a:headEnd/>
            <a:tailEnd/>
          </a:ln>
          <a:effectLst/>
        </p:spPr>
        <p:txBody>
          <a:bodyPr/>
          <a:lstStyle/>
          <a:p>
            <a:endParaRPr lang="en-US"/>
          </a:p>
        </p:txBody>
      </p:sp>
      <p:sp>
        <p:nvSpPr>
          <p:cNvPr id="149514" name="Text Box 10"/>
          <p:cNvSpPr txBox="1">
            <a:spLocks noChangeArrowheads="1"/>
          </p:cNvSpPr>
          <p:nvPr/>
        </p:nvSpPr>
        <p:spPr bwMode="auto">
          <a:xfrm>
            <a:off x="1447800" y="3505200"/>
            <a:ext cx="838200" cy="396875"/>
          </a:xfrm>
          <a:prstGeom prst="rect">
            <a:avLst/>
          </a:prstGeom>
          <a:noFill/>
          <a:ln w="9525">
            <a:noFill/>
            <a:miter lim="800000"/>
            <a:headEnd/>
            <a:tailEnd/>
          </a:ln>
          <a:effectLst/>
        </p:spPr>
        <p:txBody>
          <a:bodyPr wrap="square">
            <a:spAutoFit/>
          </a:bodyPr>
          <a:lstStyle/>
          <a:p>
            <a:pPr>
              <a:spcBef>
                <a:spcPct val="50000"/>
              </a:spcBef>
            </a:pPr>
            <a:r>
              <a:rPr lang="it-IT" sz="2000" b="1" dirty="0"/>
              <a:t>q1</a:t>
            </a:r>
          </a:p>
        </p:txBody>
      </p:sp>
      <p:sp>
        <p:nvSpPr>
          <p:cNvPr id="149515" name="Text Box 11"/>
          <p:cNvSpPr txBox="1">
            <a:spLocks noChangeArrowheads="1"/>
          </p:cNvSpPr>
          <p:nvPr/>
        </p:nvSpPr>
        <p:spPr bwMode="auto">
          <a:xfrm>
            <a:off x="6705600" y="6096000"/>
            <a:ext cx="990600" cy="396875"/>
          </a:xfrm>
          <a:prstGeom prst="rect">
            <a:avLst/>
          </a:prstGeom>
          <a:noFill/>
          <a:ln w="9525">
            <a:noFill/>
            <a:miter lim="800000"/>
            <a:headEnd/>
            <a:tailEnd/>
          </a:ln>
          <a:effectLst/>
        </p:spPr>
        <p:txBody>
          <a:bodyPr wrap="square">
            <a:spAutoFit/>
          </a:bodyPr>
          <a:lstStyle/>
          <a:p>
            <a:pPr>
              <a:spcBef>
                <a:spcPct val="50000"/>
              </a:spcBef>
            </a:pPr>
            <a:r>
              <a:rPr lang="it-IT" sz="2000" b="1" dirty="0"/>
              <a:t>q2</a:t>
            </a:r>
          </a:p>
        </p:txBody>
      </p:sp>
      <p:sp>
        <p:nvSpPr>
          <p:cNvPr id="149516" name="Text Box 12"/>
          <p:cNvSpPr txBox="1">
            <a:spLocks noChangeArrowheads="1"/>
          </p:cNvSpPr>
          <p:nvPr/>
        </p:nvSpPr>
        <p:spPr bwMode="auto">
          <a:xfrm>
            <a:off x="2247901" y="4040971"/>
            <a:ext cx="1143000" cy="396875"/>
          </a:xfrm>
          <a:prstGeom prst="rect">
            <a:avLst/>
          </a:prstGeom>
          <a:noFill/>
          <a:ln w="9525">
            <a:noFill/>
            <a:miter lim="800000"/>
            <a:headEnd/>
            <a:tailEnd/>
          </a:ln>
          <a:effectLst/>
        </p:spPr>
        <p:txBody>
          <a:bodyPr wrap="square">
            <a:spAutoFit/>
          </a:bodyPr>
          <a:lstStyle/>
          <a:p>
            <a:pPr>
              <a:spcBef>
                <a:spcPct val="50000"/>
              </a:spcBef>
            </a:pPr>
            <a:r>
              <a:rPr lang="it-IT" sz="2000" b="1" dirty="0"/>
              <a:t>q2(q1)</a:t>
            </a:r>
          </a:p>
        </p:txBody>
      </p:sp>
      <p:sp>
        <p:nvSpPr>
          <p:cNvPr id="149517" name="Line 13"/>
          <p:cNvSpPr>
            <a:spLocks noChangeShapeType="1"/>
          </p:cNvSpPr>
          <p:nvPr/>
        </p:nvSpPr>
        <p:spPr bwMode="auto">
          <a:xfrm>
            <a:off x="2133600" y="4876800"/>
            <a:ext cx="3505200" cy="1447800"/>
          </a:xfrm>
          <a:prstGeom prst="line">
            <a:avLst/>
          </a:prstGeom>
          <a:noFill/>
          <a:ln w="9525">
            <a:solidFill>
              <a:schemeClr val="tx1"/>
            </a:solidFill>
            <a:round/>
            <a:headEnd/>
            <a:tailEnd/>
          </a:ln>
          <a:effectLst/>
        </p:spPr>
        <p:txBody>
          <a:bodyPr/>
          <a:lstStyle/>
          <a:p>
            <a:endParaRPr lang="en-US"/>
          </a:p>
        </p:txBody>
      </p:sp>
      <p:sp>
        <p:nvSpPr>
          <p:cNvPr id="149518" name="Text Box 14"/>
          <p:cNvSpPr txBox="1">
            <a:spLocks noChangeArrowheads="1"/>
          </p:cNvSpPr>
          <p:nvPr/>
        </p:nvSpPr>
        <p:spPr bwMode="auto">
          <a:xfrm>
            <a:off x="4800600" y="5867400"/>
            <a:ext cx="1295400" cy="396875"/>
          </a:xfrm>
          <a:prstGeom prst="rect">
            <a:avLst/>
          </a:prstGeom>
          <a:noFill/>
          <a:ln w="9525">
            <a:noFill/>
            <a:miter lim="800000"/>
            <a:headEnd/>
            <a:tailEnd/>
          </a:ln>
          <a:effectLst/>
        </p:spPr>
        <p:txBody>
          <a:bodyPr wrap="square">
            <a:spAutoFit/>
          </a:bodyPr>
          <a:lstStyle/>
          <a:p>
            <a:pPr>
              <a:spcBef>
                <a:spcPct val="50000"/>
              </a:spcBef>
            </a:pPr>
            <a:r>
              <a:rPr lang="it-IT" sz="2000" b="1" dirty="0"/>
              <a:t>q1(q2)</a:t>
            </a:r>
          </a:p>
        </p:txBody>
      </p:sp>
      <p:sp>
        <p:nvSpPr>
          <p:cNvPr id="149519" name="Line 15"/>
          <p:cNvSpPr>
            <a:spLocks noChangeShapeType="1"/>
          </p:cNvSpPr>
          <p:nvPr/>
        </p:nvSpPr>
        <p:spPr bwMode="auto">
          <a:xfrm>
            <a:off x="2133600" y="4114800"/>
            <a:ext cx="3505200" cy="2209800"/>
          </a:xfrm>
          <a:prstGeom prst="line">
            <a:avLst/>
          </a:prstGeom>
          <a:noFill/>
          <a:ln w="9525" cap="rnd">
            <a:solidFill>
              <a:schemeClr val="tx1"/>
            </a:solidFill>
            <a:prstDash val="sysDot"/>
            <a:round/>
            <a:headEnd/>
            <a:tailEnd/>
          </a:ln>
          <a:effectLst/>
        </p:spPr>
        <p:txBody>
          <a:bodyPr/>
          <a:lstStyle/>
          <a:p>
            <a:endParaRPr lang="en-US"/>
          </a:p>
        </p:txBody>
      </p:sp>
      <p:sp>
        <p:nvSpPr>
          <p:cNvPr id="149520" name="Line 16"/>
          <p:cNvSpPr>
            <a:spLocks noChangeShapeType="1"/>
          </p:cNvSpPr>
          <p:nvPr/>
        </p:nvSpPr>
        <p:spPr bwMode="auto">
          <a:xfrm>
            <a:off x="2133600" y="4876800"/>
            <a:ext cx="2362200" cy="1447800"/>
          </a:xfrm>
          <a:prstGeom prst="line">
            <a:avLst/>
          </a:prstGeom>
          <a:noFill/>
          <a:ln w="9525" cap="rnd">
            <a:solidFill>
              <a:schemeClr val="tx1"/>
            </a:solidFill>
            <a:prstDash val="sysDot"/>
            <a:round/>
            <a:headEnd/>
            <a:tailEnd/>
          </a:ln>
          <a:effectLst/>
        </p:spPr>
        <p:txBody>
          <a:bodyPr/>
          <a:lstStyle/>
          <a:p>
            <a:endParaRPr lang="en-US"/>
          </a:p>
        </p:txBody>
      </p:sp>
      <p:sp>
        <p:nvSpPr>
          <p:cNvPr id="149521" name="Line 17"/>
          <p:cNvSpPr>
            <a:spLocks noChangeShapeType="1"/>
          </p:cNvSpPr>
          <p:nvPr/>
        </p:nvSpPr>
        <p:spPr bwMode="auto">
          <a:xfrm flipV="1">
            <a:off x="3657600" y="4648200"/>
            <a:ext cx="838200" cy="685800"/>
          </a:xfrm>
          <a:prstGeom prst="line">
            <a:avLst/>
          </a:prstGeom>
          <a:noFill/>
          <a:ln w="9525">
            <a:solidFill>
              <a:schemeClr val="tx1"/>
            </a:solidFill>
            <a:round/>
            <a:headEnd/>
            <a:tailEnd type="triangle" w="med" len="med"/>
          </a:ln>
          <a:effectLst/>
        </p:spPr>
        <p:txBody>
          <a:bodyPr/>
          <a:lstStyle/>
          <a:p>
            <a:endParaRPr lang="en-US"/>
          </a:p>
        </p:txBody>
      </p:sp>
      <p:sp>
        <p:nvSpPr>
          <p:cNvPr id="149522" name="Text Box 18"/>
          <p:cNvSpPr txBox="1">
            <a:spLocks noChangeArrowheads="1"/>
          </p:cNvSpPr>
          <p:nvPr/>
        </p:nvSpPr>
        <p:spPr bwMode="auto">
          <a:xfrm>
            <a:off x="4724400" y="4419600"/>
            <a:ext cx="1447800" cy="396875"/>
          </a:xfrm>
          <a:prstGeom prst="rect">
            <a:avLst/>
          </a:prstGeom>
          <a:noFill/>
          <a:ln w="9525">
            <a:noFill/>
            <a:miter lim="800000"/>
            <a:headEnd/>
            <a:tailEnd/>
          </a:ln>
          <a:effectLst/>
        </p:spPr>
        <p:txBody>
          <a:bodyPr>
            <a:spAutoFit/>
          </a:bodyPr>
          <a:lstStyle/>
          <a:p>
            <a:pPr>
              <a:spcBef>
                <a:spcPct val="50000"/>
              </a:spcBef>
            </a:pPr>
            <a:r>
              <a:rPr lang="it-IT" sz="2000" b="1" dirty="0"/>
              <a:t>q1* = q2*</a:t>
            </a:r>
          </a:p>
        </p:txBody>
      </p:sp>
      <p:cxnSp>
        <p:nvCxnSpPr>
          <p:cNvPr id="20" name="Connettore 1 19"/>
          <p:cNvCxnSpPr/>
          <p:nvPr/>
        </p:nvCxnSpPr>
        <p:spPr bwMode="auto">
          <a:xfrm>
            <a:off x="2133600" y="5562600"/>
            <a:ext cx="1066800" cy="0"/>
          </a:xfrm>
          <a:prstGeom prst="line">
            <a:avLst/>
          </a:prstGeom>
          <a:noFill/>
          <a:ln w="9525" cap="flat" cmpd="sng" algn="ctr">
            <a:solidFill>
              <a:srgbClr val="92D050"/>
            </a:solidFill>
            <a:prstDash val="solid"/>
            <a:round/>
            <a:headEnd type="none" w="med" len="med"/>
            <a:tailEnd type="none" w="med" len="med"/>
          </a:ln>
          <a:effectLst/>
        </p:spPr>
      </p:cxnSp>
      <p:cxnSp>
        <p:nvCxnSpPr>
          <p:cNvPr id="22" name="Connettore 1 21"/>
          <p:cNvCxnSpPr/>
          <p:nvPr/>
        </p:nvCxnSpPr>
        <p:spPr bwMode="auto">
          <a:xfrm>
            <a:off x="3200400" y="5562600"/>
            <a:ext cx="0" cy="762000"/>
          </a:xfrm>
          <a:prstGeom prst="line">
            <a:avLst/>
          </a:prstGeom>
          <a:noFill/>
          <a:ln w="9525" cap="flat" cmpd="sng" algn="ctr">
            <a:solidFill>
              <a:srgbClr val="92D050"/>
            </a:solidFill>
            <a:prstDash val="solid"/>
            <a:round/>
            <a:headEnd type="none" w="med" len="med"/>
            <a:tailEnd type="none" w="med" len="med"/>
          </a:ln>
          <a:effectLst/>
        </p:spPr>
      </p:cxnSp>
      <p:sp>
        <p:nvSpPr>
          <p:cNvPr id="23" name="CasellaDiTesto 22"/>
          <p:cNvSpPr txBox="1"/>
          <p:nvPr/>
        </p:nvSpPr>
        <p:spPr>
          <a:xfrm>
            <a:off x="304800" y="5410200"/>
            <a:ext cx="1600200" cy="338554"/>
          </a:xfrm>
          <a:prstGeom prst="rect">
            <a:avLst/>
          </a:prstGeom>
          <a:noFill/>
        </p:spPr>
        <p:txBody>
          <a:bodyPr wrap="square" rtlCol="0">
            <a:spAutoFit/>
          </a:bodyPr>
          <a:lstStyle/>
          <a:p>
            <a:r>
              <a:rPr lang="en-US" dirty="0" smtClean="0"/>
              <a:t>Collusion</a:t>
            </a:r>
            <a:endParaRPr lang="en-US" dirty="0"/>
          </a:p>
        </p:txBody>
      </p:sp>
      <p:sp>
        <p:nvSpPr>
          <p:cNvPr id="24" name="CasellaDiTesto 23"/>
          <p:cNvSpPr txBox="1"/>
          <p:nvPr/>
        </p:nvSpPr>
        <p:spPr>
          <a:xfrm>
            <a:off x="2514600" y="6324600"/>
            <a:ext cx="1600200" cy="338554"/>
          </a:xfrm>
          <a:prstGeom prst="rect">
            <a:avLst/>
          </a:prstGeom>
          <a:noFill/>
        </p:spPr>
        <p:txBody>
          <a:bodyPr wrap="square" rtlCol="0">
            <a:spAutoFit/>
          </a:bodyPr>
          <a:lstStyle/>
          <a:p>
            <a:r>
              <a:rPr lang="en-US" dirty="0" smtClean="0"/>
              <a:t>Collusion</a:t>
            </a:r>
            <a:endParaRPr lang="en-US" dirty="0"/>
          </a:p>
        </p:txBody>
      </p:sp>
      <p:sp>
        <p:nvSpPr>
          <p:cNvPr id="2" name="CasellaDiTesto 1"/>
          <p:cNvSpPr txBox="1"/>
          <p:nvPr/>
        </p:nvSpPr>
        <p:spPr>
          <a:xfrm>
            <a:off x="6591300" y="5047484"/>
            <a:ext cx="2209800" cy="338554"/>
          </a:xfrm>
          <a:prstGeom prst="rect">
            <a:avLst/>
          </a:prstGeom>
          <a:solidFill>
            <a:srgbClr val="FFFF00"/>
          </a:solidFill>
          <a:ln>
            <a:solidFill>
              <a:schemeClr val="accent1">
                <a:lumMod val="60000"/>
                <a:lumOff val="40000"/>
              </a:schemeClr>
            </a:solidFill>
          </a:ln>
        </p:spPr>
        <p:txBody>
          <a:bodyPr wrap="square" rtlCol="0">
            <a:spAutoFit/>
          </a:bodyPr>
          <a:lstStyle/>
          <a:p>
            <a:r>
              <a:rPr lang="en-US" dirty="0" smtClean="0"/>
              <a:t>(1/2)</a:t>
            </a:r>
            <a:r>
              <a:rPr lang="el-GR" dirty="0"/>
              <a:t> </a:t>
            </a:r>
            <a:r>
              <a:rPr lang="el-GR" dirty="0" smtClean="0"/>
              <a:t>Π</a:t>
            </a:r>
            <a:r>
              <a:rPr lang="it-IT" baseline="30000" dirty="0" smtClean="0"/>
              <a:t>M </a:t>
            </a:r>
            <a:r>
              <a:rPr lang="it-IT" dirty="0" smtClean="0"/>
              <a:t>&gt; </a:t>
            </a:r>
            <a:r>
              <a:rPr lang="el-GR" dirty="0"/>
              <a:t>Π</a:t>
            </a:r>
            <a:r>
              <a:rPr lang="it-IT" dirty="0" smtClean="0"/>
              <a:t>1 (</a:t>
            </a:r>
            <a:r>
              <a:rPr lang="el-GR" dirty="0" smtClean="0"/>
              <a:t>Π</a:t>
            </a:r>
            <a:r>
              <a:rPr lang="it-IT" dirty="0" smtClean="0"/>
              <a:t>2)  </a:t>
            </a:r>
            <a:r>
              <a:rPr lang="en-US" dirty="0" smtClean="0"/>
              <a:t> </a:t>
            </a:r>
            <a:endParaRPr lang="en-US" dirty="0"/>
          </a:p>
        </p:txBody>
      </p:sp>
      <p:sp>
        <p:nvSpPr>
          <p:cNvPr id="3" name="CasellaDiTesto 2"/>
          <p:cNvSpPr txBox="1"/>
          <p:nvPr/>
        </p:nvSpPr>
        <p:spPr>
          <a:xfrm>
            <a:off x="6019800" y="1143000"/>
            <a:ext cx="2362200" cy="338554"/>
          </a:xfrm>
          <a:prstGeom prst="rect">
            <a:avLst/>
          </a:prstGeom>
          <a:solidFill>
            <a:srgbClr val="FFC000"/>
          </a:solidFill>
          <a:ln>
            <a:solidFill>
              <a:srgbClr val="92D050"/>
            </a:solidFill>
          </a:ln>
        </p:spPr>
        <p:txBody>
          <a:bodyPr wrap="square" rtlCol="0">
            <a:spAutoFit/>
          </a:bodyPr>
          <a:lstStyle/>
          <a:p>
            <a:pPr algn="ctr"/>
            <a:r>
              <a:rPr lang="en-US" dirty="0" smtClean="0">
                <a:solidFill>
                  <a:srgbClr val="FF0000"/>
                </a:solidFill>
              </a:rPr>
              <a:t>Cournot example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7</a:t>
            </a:fld>
            <a:endParaRPr lang="it-IT"/>
          </a:p>
        </p:txBody>
      </p:sp>
      <p:sp>
        <p:nvSpPr>
          <p:cNvPr id="4" name="Text Box 4"/>
          <p:cNvSpPr txBox="1">
            <a:spLocks noChangeArrowheads="1"/>
          </p:cNvSpPr>
          <p:nvPr/>
        </p:nvSpPr>
        <p:spPr bwMode="auto">
          <a:xfrm>
            <a:off x="228600" y="2743200"/>
            <a:ext cx="8686800" cy="3046988"/>
          </a:xfrm>
          <a:prstGeom prst="rect">
            <a:avLst/>
          </a:prstGeom>
          <a:noFill/>
          <a:ln w="9525">
            <a:noFill/>
            <a:miter lim="800000"/>
            <a:headEnd/>
            <a:tailEnd/>
          </a:ln>
          <a:effectLst/>
        </p:spPr>
        <p:txBody>
          <a:bodyPr>
            <a:spAutoFit/>
          </a:bodyPr>
          <a:lstStyle/>
          <a:p>
            <a:pPr eaLnBrk="1" hangingPunct="1">
              <a:spcBef>
                <a:spcPct val="50000"/>
              </a:spcBef>
            </a:pPr>
            <a:r>
              <a:rPr lang="it-IT" sz="2400" dirty="0" err="1">
                <a:solidFill>
                  <a:srgbClr val="000000"/>
                </a:solidFill>
                <a:latin typeface="Times New Roman" pitchFamily="18" charset="0"/>
              </a:rPr>
              <a:t>Rohlfs</a:t>
            </a:r>
            <a:r>
              <a:rPr lang="it-IT" sz="2400" dirty="0">
                <a:solidFill>
                  <a:srgbClr val="000000"/>
                </a:solidFill>
                <a:latin typeface="Times New Roman" pitchFamily="18" charset="0"/>
              </a:rPr>
              <a:t>, </a:t>
            </a:r>
            <a:r>
              <a:rPr lang="it-IT" sz="2400" dirty="0" smtClean="0">
                <a:solidFill>
                  <a:srgbClr val="000000"/>
                </a:solidFill>
                <a:latin typeface="Times New Roman" pitchFamily="18" charset="0"/>
              </a:rPr>
              <a:t>2003,</a:t>
            </a:r>
            <a:r>
              <a:rPr lang="it-IT" sz="2400" b="0" dirty="0" smtClean="0">
                <a:solidFill>
                  <a:srgbClr val="000000"/>
                </a:solidFill>
                <a:latin typeface="Times New Roman" pitchFamily="18" charset="0"/>
              </a:rPr>
              <a:t> </a:t>
            </a:r>
            <a:r>
              <a:rPr lang="it-IT" sz="2400" b="0" i="1" dirty="0" err="1">
                <a:solidFill>
                  <a:srgbClr val="000000"/>
                </a:solidFill>
                <a:latin typeface="Times New Roman" pitchFamily="18" charset="0"/>
              </a:rPr>
              <a:t>Bandwagon</a:t>
            </a:r>
            <a:r>
              <a:rPr lang="it-IT" sz="2400" b="0" i="1" dirty="0">
                <a:solidFill>
                  <a:srgbClr val="000000"/>
                </a:solidFill>
                <a:latin typeface="Times New Roman" pitchFamily="18" charset="0"/>
              </a:rPr>
              <a:t> </a:t>
            </a:r>
            <a:r>
              <a:rPr lang="it-IT" sz="2400" b="0" i="1" dirty="0" err="1">
                <a:solidFill>
                  <a:srgbClr val="000000"/>
                </a:solidFill>
                <a:latin typeface="Times New Roman" pitchFamily="18" charset="0"/>
              </a:rPr>
              <a:t>effects</a:t>
            </a:r>
            <a:r>
              <a:rPr lang="it-IT" sz="2400" b="0" i="1" dirty="0">
                <a:solidFill>
                  <a:srgbClr val="000000"/>
                </a:solidFill>
                <a:latin typeface="Times New Roman" pitchFamily="18" charset="0"/>
              </a:rPr>
              <a:t> in high-</a:t>
            </a:r>
            <a:r>
              <a:rPr lang="it-IT" sz="2400" b="0" i="1" dirty="0" err="1">
                <a:solidFill>
                  <a:srgbClr val="000000"/>
                </a:solidFill>
                <a:latin typeface="Times New Roman" pitchFamily="18" charset="0"/>
              </a:rPr>
              <a:t>technology</a:t>
            </a:r>
            <a:r>
              <a:rPr lang="it-IT" sz="2400" b="0" i="1" dirty="0">
                <a:solidFill>
                  <a:srgbClr val="000000"/>
                </a:solidFill>
                <a:latin typeface="Times New Roman" pitchFamily="18" charset="0"/>
              </a:rPr>
              <a:t> </a:t>
            </a:r>
            <a:r>
              <a:rPr lang="it-IT" sz="2400" b="0" i="1" dirty="0" smtClean="0">
                <a:solidFill>
                  <a:srgbClr val="000000"/>
                </a:solidFill>
                <a:latin typeface="Times New Roman" pitchFamily="18" charset="0"/>
              </a:rPr>
              <a:t>industries</a:t>
            </a:r>
            <a:r>
              <a:rPr lang="it-IT" sz="2400" b="0" dirty="0" smtClean="0">
                <a:solidFill>
                  <a:srgbClr val="000000"/>
                </a:solidFill>
                <a:latin typeface="Times New Roman" pitchFamily="18" charset="0"/>
              </a:rPr>
              <a:t>,</a:t>
            </a:r>
            <a:r>
              <a:rPr lang="it-IT" sz="2400" dirty="0" smtClean="0">
                <a:solidFill>
                  <a:srgbClr val="000000"/>
                </a:solidFill>
                <a:latin typeface="Times New Roman" pitchFamily="18" charset="0"/>
              </a:rPr>
              <a:t> </a:t>
            </a:r>
            <a:r>
              <a:rPr lang="it-IT" sz="2400" dirty="0">
                <a:solidFill>
                  <a:srgbClr val="000000"/>
                </a:solidFill>
                <a:latin typeface="Times New Roman" pitchFamily="18" charset="0"/>
              </a:rPr>
              <a:t>p. </a:t>
            </a:r>
            <a:r>
              <a:rPr lang="it-IT" sz="2400" dirty="0" smtClean="0">
                <a:solidFill>
                  <a:srgbClr val="000000"/>
                </a:solidFill>
                <a:latin typeface="Times New Roman" pitchFamily="18" charset="0"/>
              </a:rPr>
              <a:t>45: [in </a:t>
            </a:r>
            <a:r>
              <a:rPr lang="it-IT" sz="2400" dirty="0">
                <a:solidFill>
                  <a:srgbClr val="000000"/>
                </a:solidFill>
                <a:latin typeface="Times New Roman" pitchFamily="18" charset="0"/>
              </a:rPr>
              <a:t>the case firms </a:t>
            </a:r>
            <a:r>
              <a:rPr lang="it-IT" sz="2400" dirty="0" err="1">
                <a:solidFill>
                  <a:srgbClr val="000000"/>
                </a:solidFill>
                <a:latin typeface="Times New Roman" pitchFamily="18" charset="0"/>
              </a:rPr>
              <a:t>choose</a:t>
            </a:r>
            <a:r>
              <a:rPr lang="it-IT" sz="2400" dirty="0">
                <a:solidFill>
                  <a:srgbClr val="CC3300"/>
                </a:solidFill>
                <a:latin typeface="Times New Roman" pitchFamily="18" charset="0"/>
              </a:rPr>
              <a:t> </a:t>
            </a:r>
            <a:r>
              <a:rPr lang="it-IT" sz="2400" dirty="0">
                <a:solidFill>
                  <a:srgbClr val="000000"/>
                </a:solidFill>
                <a:latin typeface="Times New Roman" pitchFamily="18" charset="0"/>
              </a:rPr>
              <a:t>NO COMP, the </a:t>
            </a:r>
            <a:r>
              <a:rPr lang="it-IT" sz="2400" dirty="0" err="1">
                <a:solidFill>
                  <a:srgbClr val="000000"/>
                </a:solidFill>
                <a:latin typeface="Times New Roman" pitchFamily="18" charset="0"/>
              </a:rPr>
              <a:t>most</a:t>
            </a:r>
            <a:r>
              <a:rPr lang="it-IT" sz="2400" dirty="0">
                <a:solidFill>
                  <a:srgbClr val="000000"/>
                </a:solidFill>
                <a:latin typeface="Times New Roman" pitchFamily="18" charset="0"/>
              </a:rPr>
              <a:t> </a:t>
            </a:r>
            <a:r>
              <a:rPr lang="it-IT" sz="2400" dirty="0" err="1">
                <a:solidFill>
                  <a:srgbClr val="000000"/>
                </a:solidFill>
                <a:latin typeface="Times New Roman" pitchFamily="18" charset="0"/>
              </a:rPr>
              <a:t>rationale</a:t>
            </a:r>
            <a:r>
              <a:rPr lang="it-IT" sz="2400" dirty="0">
                <a:solidFill>
                  <a:srgbClr val="000000"/>
                </a:solidFill>
                <a:latin typeface="Times New Roman" pitchFamily="18" charset="0"/>
              </a:rPr>
              <a:t> </a:t>
            </a:r>
            <a:r>
              <a:rPr lang="it-IT" sz="2400" dirty="0" smtClean="0">
                <a:solidFill>
                  <a:srgbClr val="000000"/>
                </a:solidFill>
                <a:latin typeface="Times New Roman" pitchFamily="18" charset="0"/>
              </a:rPr>
              <a:t>strategy] </a:t>
            </a:r>
            <a:r>
              <a:rPr lang="it-IT" sz="2400" dirty="0">
                <a:solidFill>
                  <a:srgbClr val="000000"/>
                </a:solidFill>
                <a:latin typeface="Times New Roman" pitchFamily="18" charset="0"/>
              </a:rPr>
              <a:t>“</a:t>
            </a:r>
            <a:r>
              <a:rPr lang="it-IT" sz="2400" dirty="0" err="1">
                <a:solidFill>
                  <a:srgbClr val="000000"/>
                </a:solidFill>
                <a:latin typeface="Times New Roman" pitchFamily="18" charset="0"/>
              </a:rPr>
              <a:t>may</a:t>
            </a:r>
            <a:r>
              <a:rPr lang="it-IT" sz="2400" dirty="0">
                <a:solidFill>
                  <a:srgbClr val="000000"/>
                </a:solidFill>
                <a:latin typeface="Times New Roman" pitchFamily="18" charset="0"/>
              </a:rPr>
              <a:t> be to </a:t>
            </a:r>
            <a:r>
              <a:rPr lang="it-IT" sz="2400" dirty="0" err="1">
                <a:solidFill>
                  <a:srgbClr val="000000"/>
                </a:solidFill>
                <a:latin typeface="Times New Roman" pitchFamily="18" charset="0"/>
              </a:rPr>
              <a:t>signal</a:t>
            </a:r>
            <a:r>
              <a:rPr lang="it-IT" sz="2400" dirty="0">
                <a:solidFill>
                  <a:srgbClr val="000000"/>
                </a:solidFill>
                <a:latin typeface="Times New Roman" pitchFamily="18" charset="0"/>
              </a:rPr>
              <a:t> an </a:t>
            </a:r>
            <a:r>
              <a:rPr lang="it-IT" sz="2400" dirty="0" err="1">
                <a:solidFill>
                  <a:srgbClr val="000000"/>
                </a:solidFill>
                <a:latin typeface="Times New Roman" pitchFamily="18" charset="0"/>
              </a:rPr>
              <a:t>irrational</a:t>
            </a:r>
            <a:r>
              <a:rPr lang="it-IT" sz="2400" dirty="0">
                <a:solidFill>
                  <a:srgbClr val="000000"/>
                </a:solidFill>
                <a:latin typeface="Times New Roman" pitchFamily="18" charset="0"/>
              </a:rPr>
              <a:t> </a:t>
            </a:r>
            <a:r>
              <a:rPr lang="it-IT" sz="2400" dirty="0" err="1">
                <a:solidFill>
                  <a:srgbClr val="000000"/>
                </a:solidFill>
                <a:latin typeface="Times New Roman" pitchFamily="18" charset="0"/>
              </a:rPr>
              <a:t>commitment</a:t>
            </a:r>
            <a:r>
              <a:rPr lang="it-IT" sz="2400" dirty="0">
                <a:solidFill>
                  <a:srgbClr val="000000"/>
                </a:solidFill>
                <a:latin typeface="Times New Roman" pitchFamily="18" charset="0"/>
              </a:rPr>
              <a:t> to </a:t>
            </a:r>
            <a:r>
              <a:rPr lang="it-IT" sz="2400" dirty="0" err="1">
                <a:solidFill>
                  <a:srgbClr val="000000"/>
                </a:solidFill>
                <a:latin typeface="Times New Roman" pitchFamily="18" charset="0"/>
              </a:rPr>
              <a:t>win</a:t>
            </a:r>
            <a:r>
              <a:rPr lang="it-IT" sz="2400" dirty="0">
                <a:solidFill>
                  <a:srgbClr val="000000"/>
                </a:solidFill>
                <a:latin typeface="Times New Roman" pitchFamily="18" charset="0"/>
              </a:rPr>
              <a:t> the race </a:t>
            </a:r>
            <a:r>
              <a:rPr lang="it-IT" sz="2400" dirty="0" smtClean="0">
                <a:solidFill>
                  <a:srgbClr val="000000"/>
                </a:solidFill>
                <a:latin typeface="Times New Roman" pitchFamily="18" charset="0"/>
              </a:rPr>
              <a:t>(of the </a:t>
            </a:r>
            <a:r>
              <a:rPr lang="it-IT" sz="2400" dirty="0">
                <a:solidFill>
                  <a:srgbClr val="000000"/>
                </a:solidFill>
                <a:latin typeface="Times New Roman" pitchFamily="18" charset="0"/>
              </a:rPr>
              <a:t>standard) </a:t>
            </a:r>
            <a:r>
              <a:rPr lang="it-IT" sz="2400" dirty="0" err="1">
                <a:solidFill>
                  <a:srgbClr val="000000"/>
                </a:solidFill>
                <a:latin typeface="Times New Roman" pitchFamily="18" charset="0"/>
              </a:rPr>
              <a:t>at</a:t>
            </a:r>
            <a:r>
              <a:rPr lang="it-IT" sz="2400" dirty="0">
                <a:solidFill>
                  <a:srgbClr val="000000"/>
                </a:solidFill>
                <a:latin typeface="Times New Roman" pitchFamily="18" charset="0"/>
              </a:rPr>
              <a:t> </a:t>
            </a:r>
            <a:r>
              <a:rPr lang="it-IT" sz="2400" dirty="0" err="1">
                <a:solidFill>
                  <a:srgbClr val="000000"/>
                </a:solidFill>
                <a:latin typeface="Times New Roman" pitchFamily="18" charset="0"/>
              </a:rPr>
              <a:t>all</a:t>
            </a:r>
            <a:r>
              <a:rPr lang="it-IT" sz="2400" dirty="0">
                <a:solidFill>
                  <a:srgbClr val="000000"/>
                </a:solidFill>
                <a:latin typeface="Times New Roman" pitchFamily="18" charset="0"/>
              </a:rPr>
              <a:t> costs. This </a:t>
            </a:r>
            <a:r>
              <a:rPr lang="it-IT" sz="2400" dirty="0" err="1">
                <a:solidFill>
                  <a:srgbClr val="000000"/>
                </a:solidFill>
                <a:latin typeface="Times New Roman" pitchFamily="18" charset="0"/>
              </a:rPr>
              <a:t>is</a:t>
            </a:r>
            <a:r>
              <a:rPr lang="it-IT" sz="2400" dirty="0">
                <a:solidFill>
                  <a:srgbClr val="000000"/>
                </a:solidFill>
                <a:latin typeface="Times New Roman" pitchFamily="18" charset="0"/>
              </a:rPr>
              <a:t> </a:t>
            </a:r>
            <a:r>
              <a:rPr lang="it-IT" sz="2400" dirty="0" err="1">
                <a:solidFill>
                  <a:srgbClr val="000000"/>
                </a:solidFill>
                <a:latin typeface="Times New Roman" pitchFamily="18" charset="0"/>
              </a:rPr>
              <a:t>analogous</a:t>
            </a:r>
            <a:r>
              <a:rPr lang="it-IT" sz="2400" dirty="0">
                <a:solidFill>
                  <a:srgbClr val="000000"/>
                </a:solidFill>
                <a:latin typeface="Times New Roman" pitchFamily="18" charset="0"/>
              </a:rPr>
              <a:t> to a </a:t>
            </a:r>
            <a:r>
              <a:rPr lang="it-IT" sz="2400" dirty="0" err="1">
                <a:solidFill>
                  <a:srgbClr val="000000"/>
                </a:solidFill>
                <a:latin typeface="Times New Roman" pitchFamily="18" charset="0"/>
              </a:rPr>
              <a:t>well-known</a:t>
            </a:r>
            <a:r>
              <a:rPr lang="it-IT" sz="2400" dirty="0">
                <a:solidFill>
                  <a:srgbClr val="000000"/>
                </a:solidFill>
                <a:latin typeface="Times New Roman" pitchFamily="18" charset="0"/>
              </a:rPr>
              <a:t> </a:t>
            </a:r>
            <a:r>
              <a:rPr lang="it-IT" sz="2400" dirty="0" err="1">
                <a:solidFill>
                  <a:srgbClr val="000000"/>
                </a:solidFill>
                <a:latin typeface="Times New Roman" pitchFamily="18" charset="0"/>
              </a:rPr>
              <a:t>result</a:t>
            </a:r>
            <a:r>
              <a:rPr lang="it-IT" sz="2400" dirty="0">
                <a:solidFill>
                  <a:srgbClr val="000000"/>
                </a:solidFill>
                <a:latin typeface="Times New Roman" pitchFamily="18" charset="0"/>
              </a:rPr>
              <a:t> of </a:t>
            </a:r>
            <a:r>
              <a:rPr lang="it-IT" sz="2400" dirty="0" err="1">
                <a:solidFill>
                  <a:srgbClr val="000000"/>
                </a:solidFill>
                <a:latin typeface="Times New Roman" pitchFamily="18" charset="0"/>
              </a:rPr>
              <a:t>oligopoly</a:t>
            </a:r>
            <a:r>
              <a:rPr lang="it-IT" sz="2400" dirty="0">
                <a:solidFill>
                  <a:srgbClr val="000000"/>
                </a:solidFill>
                <a:latin typeface="Times New Roman" pitchFamily="18" charset="0"/>
              </a:rPr>
              <a:t> theory; </a:t>
            </a:r>
            <a:r>
              <a:rPr lang="it-IT" sz="2400" dirty="0" err="1">
                <a:solidFill>
                  <a:srgbClr val="000000"/>
                </a:solidFill>
                <a:latin typeface="Times New Roman" pitchFamily="18" charset="0"/>
              </a:rPr>
              <a:t>namely</a:t>
            </a:r>
            <a:r>
              <a:rPr lang="it-IT" sz="2400" dirty="0">
                <a:solidFill>
                  <a:srgbClr val="000000"/>
                </a:solidFill>
                <a:latin typeface="Times New Roman" pitchFamily="18" charset="0"/>
              </a:rPr>
              <a:t>, </a:t>
            </a:r>
            <a:r>
              <a:rPr lang="it-IT" sz="2400" u="sng" dirty="0">
                <a:solidFill>
                  <a:srgbClr val="000000"/>
                </a:solidFill>
                <a:latin typeface="Times New Roman" pitchFamily="18" charset="0"/>
              </a:rPr>
              <a:t>the </a:t>
            </a:r>
            <a:r>
              <a:rPr lang="it-IT" sz="2400" u="sng" dirty="0" err="1">
                <a:solidFill>
                  <a:srgbClr val="000000"/>
                </a:solidFill>
                <a:latin typeface="Times New Roman" pitchFamily="18" charset="0"/>
              </a:rPr>
              <a:t>most</a:t>
            </a:r>
            <a:r>
              <a:rPr lang="it-IT" sz="2400" u="sng" dirty="0">
                <a:solidFill>
                  <a:srgbClr val="000000"/>
                </a:solidFill>
                <a:latin typeface="Times New Roman" pitchFamily="18" charset="0"/>
              </a:rPr>
              <a:t> </a:t>
            </a:r>
            <a:r>
              <a:rPr lang="it-IT" sz="2400" u="sng" dirty="0" err="1">
                <a:solidFill>
                  <a:srgbClr val="000000"/>
                </a:solidFill>
                <a:latin typeface="Times New Roman" pitchFamily="18" charset="0"/>
              </a:rPr>
              <a:t>rational</a:t>
            </a:r>
            <a:r>
              <a:rPr lang="it-IT" sz="2400" u="sng" dirty="0">
                <a:solidFill>
                  <a:srgbClr val="000000"/>
                </a:solidFill>
                <a:latin typeface="Times New Roman" pitchFamily="18" charset="0"/>
              </a:rPr>
              <a:t> strategy for an </a:t>
            </a:r>
            <a:r>
              <a:rPr lang="it-IT" sz="2400" u="sng" dirty="0" err="1">
                <a:solidFill>
                  <a:srgbClr val="000000"/>
                </a:solidFill>
                <a:latin typeface="Times New Roman" pitchFamily="18" charset="0"/>
              </a:rPr>
              <a:t>oligopolist</a:t>
            </a:r>
            <a:r>
              <a:rPr lang="it-IT" sz="2400" u="sng" dirty="0">
                <a:solidFill>
                  <a:srgbClr val="000000"/>
                </a:solidFill>
                <a:latin typeface="Times New Roman" pitchFamily="18" charset="0"/>
              </a:rPr>
              <a:t> </a:t>
            </a:r>
            <a:r>
              <a:rPr lang="it-IT" sz="2400" u="sng" dirty="0" err="1">
                <a:solidFill>
                  <a:srgbClr val="000000"/>
                </a:solidFill>
                <a:latin typeface="Times New Roman" pitchFamily="18" charset="0"/>
              </a:rPr>
              <a:t>may</a:t>
            </a:r>
            <a:r>
              <a:rPr lang="it-IT" sz="2400" u="sng" dirty="0">
                <a:solidFill>
                  <a:srgbClr val="000000"/>
                </a:solidFill>
                <a:latin typeface="Times New Roman" pitchFamily="18" charset="0"/>
              </a:rPr>
              <a:t> be to </a:t>
            </a:r>
            <a:r>
              <a:rPr lang="it-IT" sz="2400" u="sng" dirty="0" err="1">
                <a:solidFill>
                  <a:srgbClr val="000000"/>
                </a:solidFill>
                <a:latin typeface="Times New Roman" pitchFamily="18" charset="0"/>
              </a:rPr>
              <a:t>signal</a:t>
            </a:r>
            <a:r>
              <a:rPr lang="it-IT" sz="2400" u="sng" dirty="0">
                <a:solidFill>
                  <a:srgbClr val="000000"/>
                </a:solidFill>
                <a:latin typeface="Times New Roman" pitchFamily="18" charset="0"/>
              </a:rPr>
              <a:t> an </a:t>
            </a:r>
            <a:r>
              <a:rPr lang="it-IT" sz="2400" u="sng" dirty="0" err="1">
                <a:solidFill>
                  <a:srgbClr val="000000"/>
                </a:solidFill>
                <a:latin typeface="Times New Roman" pitchFamily="18" charset="0"/>
              </a:rPr>
              <a:t>irrational</a:t>
            </a:r>
            <a:r>
              <a:rPr lang="it-IT" sz="2400" u="sng" dirty="0">
                <a:solidFill>
                  <a:srgbClr val="000000"/>
                </a:solidFill>
                <a:latin typeface="Times New Roman" pitchFamily="18" charset="0"/>
              </a:rPr>
              <a:t> strategy </a:t>
            </a:r>
            <a:r>
              <a:rPr lang="it-IT" sz="2400" u="sng" dirty="0" err="1">
                <a:solidFill>
                  <a:srgbClr val="000000"/>
                </a:solidFill>
                <a:latin typeface="Times New Roman" pitchFamily="18" charset="0"/>
              </a:rPr>
              <a:t>commitment</a:t>
            </a:r>
            <a:r>
              <a:rPr lang="it-IT" sz="2400" u="sng" dirty="0">
                <a:solidFill>
                  <a:srgbClr val="000000"/>
                </a:solidFill>
                <a:latin typeface="Times New Roman" pitchFamily="18" charset="0"/>
              </a:rPr>
              <a:t> </a:t>
            </a:r>
            <a:r>
              <a:rPr lang="it-IT" sz="2400" u="sng" dirty="0" smtClean="0">
                <a:solidFill>
                  <a:srgbClr val="000000"/>
                </a:solidFill>
                <a:latin typeface="Times New Roman" pitchFamily="18" charset="0"/>
              </a:rPr>
              <a:t>to </a:t>
            </a:r>
            <a:r>
              <a:rPr lang="it-IT" sz="2400" u="sng" dirty="0" err="1">
                <a:solidFill>
                  <a:srgbClr val="000000"/>
                </a:solidFill>
                <a:latin typeface="Times New Roman" pitchFamily="18" charset="0"/>
              </a:rPr>
              <a:t>punish</a:t>
            </a:r>
            <a:r>
              <a:rPr lang="it-IT" sz="2400" u="sng" dirty="0">
                <a:solidFill>
                  <a:srgbClr val="000000"/>
                </a:solidFill>
                <a:latin typeface="Times New Roman" pitchFamily="18" charset="0"/>
              </a:rPr>
              <a:t> </a:t>
            </a:r>
            <a:r>
              <a:rPr lang="it-IT" sz="2400" u="sng" dirty="0" err="1">
                <a:solidFill>
                  <a:srgbClr val="000000"/>
                </a:solidFill>
                <a:latin typeface="Times New Roman" pitchFamily="18" charset="0"/>
              </a:rPr>
              <a:t>price</a:t>
            </a:r>
            <a:r>
              <a:rPr lang="it-IT" sz="2400" u="sng" dirty="0">
                <a:solidFill>
                  <a:srgbClr val="000000"/>
                </a:solidFill>
                <a:latin typeface="Times New Roman" pitchFamily="18" charset="0"/>
              </a:rPr>
              <a:t> cutters-</a:t>
            </a:r>
            <a:r>
              <a:rPr lang="it-IT" sz="2400" u="sng" dirty="0" err="1">
                <a:solidFill>
                  <a:srgbClr val="000000"/>
                </a:solidFill>
                <a:latin typeface="Times New Roman" pitchFamily="18" charset="0"/>
              </a:rPr>
              <a:t>regardless</a:t>
            </a:r>
            <a:r>
              <a:rPr lang="it-IT" sz="2400" u="sng" dirty="0">
                <a:solidFill>
                  <a:srgbClr val="000000"/>
                </a:solidFill>
                <a:latin typeface="Times New Roman" pitchFamily="18" charset="0"/>
              </a:rPr>
              <a:t> of the </a:t>
            </a:r>
            <a:r>
              <a:rPr lang="it-IT" sz="2400" u="sng" dirty="0" err="1">
                <a:solidFill>
                  <a:srgbClr val="000000"/>
                </a:solidFill>
                <a:latin typeface="Times New Roman" pitchFamily="18" charset="0"/>
              </a:rPr>
              <a:t>ruinous</a:t>
            </a:r>
            <a:r>
              <a:rPr lang="it-IT" sz="2400" u="sng" dirty="0">
                <a:solidFill>
                  <a:srgbClr val="000000"/>
                </a:solidFill>
                <a:latin typeface="Times New Roman" pitchFamily="18" charset="0"/>
              </a:rPr>
              <a:t> </a:t>
            </a:r>
            <a:r>
              <a:rPr lang="it-IT" sz="2400" u="sng" dirty="0" err="1">
                <a:solidFill>
                  <a:srgbClr val="000000"/>
                </a:solidFill>
                <a:latin typeface="Times New Roman" pitchFamily="18" charset="0"/>
              </a:rPr>
              <a:t>cost</a:t>
            </a:r>
            <a:r>
              <a:rPr lang="it-IT" sz="2400" u="sng" dirty="0">
                <a:solidFill>
                  <a:srgbClr val="000000"/>
                </a:solidFill>
                <a:latin typeface="Times New Roman" pitchFamily="18" charset="0"/>
              </a:rPr>
              <a:t> that it </a:t>
            </a:r>
            <a:r>
              <a:rPr lang="it-IT" sz="2400" u="sng" dirty="0" err="1">
                <a:solidFill>
                  <a:srgbClr val="000000"/>
                </a:solidFill>
                <a:latin typeface="Times New Roman" pitchFamily="18" charset="0"/>
              </a:rPr>
              <a:t>may</a:t>
            </a:r>
            <a:r>
              <a:rPr lang="it-IT" sz="2400" u="sng" dirty="0">
                <a:solidFill>
                  <a:srgbClr val="000000"/>
                </a:solidFill>
                <a:latin typeface="Times New Roman" pitchFamily="18" charset="0"/>
              </a:rPr>
              <a:t> </a:t>
            </a:r>
            <a:r>
              <a:rPr lang="it-IT" sz="2400" u="sng" dirty="0" err="1">
                <a:solidFill>
                  <a:srgbClr val="000000"/>
                </a:solidFill>
                <a:latin typeface="Times New Roman" pitchFamily="18" charset="0"/>
              </a:rPr>
              <a:t>incur</a:t>
            </a:r>
            <a:r>
              <a:rPr lang="it-IT" sz="2400" u="sng" dirty="0">
                <a:solidFill>
                  <a:srgbClr val="000000"/>
                </a:solidFill>
                <a:latin typeface="Times New Roman" pitchFamily="18" charset="0"/>
              </a:rPr>
              <a:t> by </a:t>
            </a:r>
            <a:r>
              <a:rPr lang="it-IT" sz="2400" u="sng" dirty="0" err="1">
                <a:solidFill>
                  <a:srgbClr val="000000"/>
                </a:solidFill>
                <a:latin typeface="Times New Roman" pitchFamily="18" charset="0"/>
              </a:rPr>
              <a:t>doing</a:t>
            </a:r>
            <a:r>
              <a:rPr lang="it-IT" sz="2400" u="sng" dirty="0">
                <a:solidFill>
                  <a:srgbClr val="000000"/>
                </a:solidFill>
                <a:latin typeface="Times New Roman" pitchFamily="18" charset="0"/>
              </a:rPr>
              <a:t> so</a:t>
            </a:r>
            <a:r>
              <a:rPr lang="it-IT" sz="2400" u="sng" dirty="0" smtClean="0">
                <a:solidFill>
                  <a:srgbClr val="000000"/>
                </a:solidFill>
                <a:latin typeface="Times New Roman" pitchFamily="18" charset="0"/>
              </a:rPr>
              <a:t>.”</a:t>
            </a:r>
            <a:endParaRPr lang="it-IT" sz="2400" u="sng" dirty="0">
              <a:solidFill>
                <a:srgbClr val="CC3300"/>
              </a:solidFill>
              <a:latin typeface="Times New Roman" pitchFamily="18" charset="0"/>
            </a:endParaRPr>
          </a:p>
        </p:txBody>
      </p:sp>
      <p:sp>
        <p:nvSpPr>
          <p:cNvPr id="5" name="CasellaDiTesto 4"/>
          <p:cNvSpPr txBox="1"/>
          <p:nvPr/>
        </p:nvSpPr>
        <p:spPr>
          <a:xfrm>
            <a:off x="838200" y="152400"/>
            <a:ext cx="5867400" cy="461665"/>
          </a:xfrm>
          <a:prstGeom prst="rect">
            <a:avLst/>
          </a:prstGeom>
          <a:noFill/>
        </p:spPr>
        <p:txBody>
          <a:bodyPr wrap="square" rtlCol="0">
            <a:spAutoFit/>
          </a:bodyPr>
          <a:lstStyle/>
          <a:p>
            <a:r>
              <a:rPr lang="en-US" sz="2400" dirty="0" smtClean="0">
                <a:solidFill>
                  <a:srgbClr val="FF0000"/>
                </a:solidFill>
              </a:rPr>
              <a:t>Premise</a:t>
            </a:r>
            <a:endParaRPr lang="en-US" sz="2400" dirty="0">
              <a:solidFill>
                <a:srgbClr val="FF0000"/>
              </a:solidFill>
            </a:endParaRPr>
          </a:p>
        </p:txBody>
      </p:sp>
      <p:sp>
        <p:nvSpPr>
          <p:cNvPr id="6" name="CasellaDiTesto 5"/>
          <p:cNvSpPr txBox="1"/>
          <p:nvPr/>
        </p:nvSpPr>
        <p:spPr>
          <a:xfrm>
            <a:off x="412750" y="1219200"/>
            <a:ext cx="7588250" cy="338554"/>
          </a:xfrm>
          <a:prstGeom prst="rect">
            <a:avLst/>
          </a:prstGeom>
          <a:noFill/>
          <a:ln>
            <a:solidFill>
              <a:schemeClr val="accent1"/>
            </a:solidFill>
          </a:ln>
        </p:spPr>
        <p:txBody>
          <a:bodyPr wrap="square" rtlCol="0">
            <a:spAutoFit/>
          </a:bodyPr>
          <a:lstStyle/>
          <a:p>
            <a:r>
              <a:rPr lang="en-US" dirty="0" smtClean="0"/>
              <a:t>Remember </a:t>
            </a:r>
            <a:r>
              <a:rPr lang="en-US" dirty="0" err="1" smtClean="0"/>
              <a:t>Rohlfs’s</a:t>
            </a:r>
            <a:r>
              <a:rPr lang="en-US" dirty="0" smtClean="0"/>
              <a:t> words (Lecture on “Network economics 4”):</a:t>
            </a:r>
            <a:endParaRPr lang="en-US" dirty="0"/>
          </a:p>
        </p:txBody>
      </p:sp>
    </p:spTree>
    <p:extLst>
      <p:ext uri="{BB962C8B-B14F-4D97-AF65-F5344CB8AC3E}">
        <p14:creationId xmlns:p14="http://schemas.microsoft.com/office/powerpoint/2010/main" val="3469356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8</a:t>
            </a:fld>
            <a:endParaRPr lang="it-IT"/>
          </a:p>
        </p:txBody>
      </p:sp>
      <p:sp>
        <p:nvSpPr>
          <p:cNvPr id="3" name="Text Box 2"/>
          <p:cNvSpPr txBox="1">
            <a:spLocks noChangeArrowheads="1"/>
          </p:cNvSpPr>
          <p:nvPr/>
        </p:nvSpPr>
        <p:spPr bwMode="auto">
          <a:xfrm>
            <a:off x="1219200" y="0"/>
            <a:ext cx="6477000" cy="646331"/>
          </a:xfrm>
          <a:prstGeom prst="rect">
            <a:avLst/>
          </a:prstGeom>
          <a:noFill/>
          <a:ln w="9525">
            <a:noFill/>
            <a:miter lim="800000"/>
            <a:headEnd/>
            <a:tailEnd/>
          </a:ln>
          <a:effectLst/>
        </p:spPr>
        <p:txBody>
          <a:bodyPr wrap="square">
            <a:spAutoFit/>
          </a:bodyPr>
          <a:lstStyle/>
          <a:p>
            <a:pPr algn="ctr">
              <a:spcBef>
                <a:spcPct val="50000"/>
              </a:spcBef>
            </a:pPr>
            <a:r>
              <a:rPr lang="it-IT" sz="3600" b="1" dirty="0" smtClean="0">
                <a:solidFill>
                  <a:srgbClr val="CC3300"/>
                </a:solidFill>
              </a:rPr>
              <a:t>COLLUSION</a:t>
            </a:r>
            <a:endParaRPr lang="it-IT" sz="3600" b="1" dirty="0">
              <a:solidFill>
                <a:srgbClr val="CC3300"/>
              </a:solidFill>
            </a:endParaRPr>
          </a:p>
        </p:txBody>
      </p:sp>
      <p:sp>
        <p:nvSpPr>
          <p:cNvPr id="4" name="CasellaDiTesto 3"/>
          <p:cNvSpPr txBox="1"/>
          <p:nvPr/>
        </p:nvSpPr>
        <p:spPr>
          <a:xfrm>
            <a:off x="762000" y="1400145"/>
            <a:ext cx="7620000" cy="523220"/>
          </a:xfrm>
          <a:prstGeom prst="rect">
            <a:avLst/>
          </a:prstGeom>
          <a:noFill/>
        </p:spPr>
        <p:txBody>
          <a:bodyPr wrap="square" rtlCol="0">
            <a:spAutoFit/>
          </a:bodyPr>
          <a:lstStyle/>
          <a:p>
            <a:pPr algn="ctr"/>
            <a:r>
              <a:rPr lang="en-US" sz="2800" b="0" i="1" dirty="0" smtClean="0"/>
              <a:t>Sustainability</a:t>
            </a:r>
            <a:endParaRPr lang="en-US" sz="2800" b="0" i="1" dirty="0"/>
          </a:p>
        </p:txBody>
      </p:sp>
      <p:sp>
        <p:nvSpPr>
          <p:cNvPr id="6" name="Freccia in giù 5"/>
          <p:cNvSpPr/>
          <p:nvPr/>
        </p:nvSpPr>
        <p:spPr bwMode="auto">
          <a:xfrm>
            <a:off x="4267200" y="2133600"/>
            <a:ext cx="609600" cy="658305"/>
          </a:xfrm>
          <a:prstGeom prst="downArrow">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7" name="CasellaDiTesto 6"/>
          <p:cNvSpPr txBox="1"/>
          <p:nvPr/>
        </p:nvSpPr>
        <p:spPr>
          <a:xfrm>
            <a:off x="381000" y="3200400"/>
            <a:ext cx="8382000" cy="3367076"/>
          </a:xfrm>
          <a:prstGeom prst="rect">
            <a:avLst/>
          </a:prstGeom>
          <a:noFill/>
        </p:spPr>
        <p:txBody>
          <a:bodyPr wrap="square" rtlCol="0">
            <a:spAutoFit/>
          </a:bodyPr>
          <a:lstStyle/>
          <a:p>
            <a:r>
              <a:rPr lang="en-US" sz="2800" dirty="0" smtClean="0"/>
              <a:t>1) n° of (identical/similar) firms</a:t>
            </a:r>
          </a:p>
          <a:p>
            <a:r>
              <a:rPr lang="en-US" sz="2800" dirty="0" smtClean="0"/>
              <a:t>2) probability that no external factor will occur to change the game (e.g. entry of new firms, obsolescence of the focal product). </a:t>
            </a:r>
          </a:p>
          <a:p>
            <a:r>
              <a:rPr lang="en-US" sz="2800" dirty="0" smtClean="0"/>
              <a:t>3) frequency of interactions between firms (i.e. the number of times firms play the same game)</a:t>
            </a:r>
          </a:p>
          <a:p>
            <a:endParaRPr lang="en-US" sz="2800" dirty="0"/>
          </a:p>
        </p:txBody>
      </p:sp>
    </p:spTree>
    <p:extLst>
      <p:ext uri="{BB962C8B-B14F-4D97-AF65-F5344CB8AC3E}">
        <p14:creationId xmlns:p14="http://schemas.microsoft.com/office/powerpoint/2010/main" val="4514198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9</a:t>
            </a:fld>
            <a:endParaRPr lang="it-IT"/>
          </a:p>
        </p:txBody>
      </p:sp>
      <p:sp>
        <p:nvSpPr>
          <p:cNvPr id="3" name="CasellaDiTesto 2"/>
          <p:cNvSpPr txBox="1"/>
          <p:nvPr/>
        </p:nvSpPr>
        <p:spPr>
          <a:xfrm>
            <a:off x="914400" y="101600"/>
            <a:ext cx="6248400" cy="461665"/>
          </a:xfrm>
          <a:prstGeom prst="rect">
            <a:avLst/>
          </a:prstGeom>
          <a:noFill/>
        </p:spPr>
        <p:txBody>
          <a:bodyPr wrap="square" rtlCol="0">
            <a:spAutoFit/>
          </a:bodyPr>
          <a:lstStyle/>
          <a:p>
            <a:pPr eaLnBrk="1" hangingPunct="1">
              <a:spcBef>
                <a:spcPct val="50000"/>
              </a:spcBef>
              <a:defRPr/>
            </a:pPr>
            <a:r>
              <a:rPr lang="en-US" sz="2400" u="sng" dirty="0" smtClean="0">
                <a:solidFill>
                  <a:srgbClr val="FF0000"/>
                </a:solidFill>
                <a:latin typeface="Times New Roman" pitchFamily="18" charset="0"/>
              </a:rPr>
              <a:t>1. N° of firms </a:t>
            </a:r>
            <a:endParaRPr lang="en-US" sz="2400" u="sng" dirty="0">
              <a:solidFill>
                <a:srgbClr val="FF0000"/>
              </a:solidFill>
              <a:latin typeface="Times New Roman" pitchFamily="18" charset="0"/>
            </a:endParaRPr>
          </a:p>
        </p:txBody>
      </p:sp>
      <p:pic>
        <p:nvPicPr>
          <p:cNvPr id="6" name="Immagine 5"/>
          <p:cNvPicPr>
            <a:picLocks noChangeAspect="1"/>
          </p:cNvPicPr>
          <p:nvPr/>
        </p:nvPicPr>
        <p:blipFill>
          <a:blip r:embed="rId2"/>
          <a:stretch>
            <a:fillRect/>
          </a:stretch>
        </p:blipFill>
        <p:spPr>
          <a:xfrm>
            <a:off x="710418" y="1371600"/>
            <a:ext cx="7366781" cy="4267200"/>
          </a:xfrm>
          <a:prstGeom prst="rect">
            <a:avLst/>
          </a:prstGeom>
        </p:spPr>
      </p:pic>
      <p:sp>
        <p:nvSpPr>
          <p:cNvPr id="7" name="CasellaDiTesto 6"/>
          <p:cNvSpPr txBox="1"/>
          <p:nvPr/>
        </p:nvSpPr>
        <p:spPr>
          <a:xfrm>
            <a:off x="304800" y="5867400"/>
            <a:ext cx="8153400" cy="338554"/>
          </a:xfrm>
          <a:prstGeom prst="rect">
            <a:avLst/>
          </a:prstGeom>
          <a:noFill/>
        </p:spPr>
        <p:txBody>
          <a:bodyPr wrap="square" rtlCol="0">
            <a:spAutoFit/>
          </a:bodyPr>
          <a:lstStyle/>
          <a:p>
            <a:r>
              <a:rPr lang="en-US" dirty="0" smtClean="0"/>
              <a:t>Source: Massimo Motta, Competition Policy: Theory and Practice, 2003, </a:t>
            </a:r>
            <a:r>
              <a:rPr lang="en-US" dirty="0" err="1" smtClean="0"/>
              <a:t>ch.</a:t>
            </a:r>
            <a:r>
              <a:rPr lang="en-US" dirty="0" smtClean="0"/>
              <a:t> 4, p. 7</a:t>
            </a:r>
            <a:endParaRPr lang="en-US" dirty="0"/>
          </a:p>
        </p:txBody>
      </p:sp>
      <p:sp>
        <p:nvSpPr>
          <p:cNvPr id="4" name="CasellaDiTesto 3"/>
          <p:cNvSpPr txBox="1"/>
          <p:nvPr/>
        </p:nvSpPr>
        <p:spPr>
          <a:xfrm>
            <a:off x="747363" y="1222527"/>
            <a:ext cx="1575582" cy="338554"/>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217103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truttura predefinita">
  <a:themeElements>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ersonalizzato">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2400" b="0" i="0" u="none" strike="noStrike" cap="none" normalizeH="0" baseline="0" smtClean="0">
            <a:ln>
              <a:noFill/>
            </a:ln>
            <a:solidFill>
              <a:schemeClr val="tx1"/>
            </a:solidFill>
            <a:effectLst/>
            <a:latin typeface="Arial" charset="0"/>
          </a:defRPr>
        </a:defPPr>
      </a:lstStyle>
    </a:lnDef>
    <a:txDef>
      <a:spPr bwMode="auto">
        <a:noFill/>
        <a:ln w="9525">
          <a:noFill/>
          <a:miter lim="800000"/>
          <a:headEnd/>
          <a:tailEnd/>
        </a:ln>
        <a:effectLst/>
      </a:spPr>
      <a:bodyPr wrap="square">
        <a:spAutoFit/>
      </a:bodyPr>
      <a:lstStyle>
        <a:defPPr algn="just">
          <a:spcBef>
            <a:spcPct val="50000"/>
          </a:spcBef>
          <a:defRPr sz="1800" b="1" dirty="0" err="1">
            <a:latin typeface="+mj-lt"/>
            <a:cs typeface="Arial" charset="0"/>
          </a:defRPr>
        </a:defPPr>
      </a:lstStyle>
    </a:tx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0</TotalTime>
  <Words>2905</Words>
  <Application>Microsoft Office PowerPoint</Application>
  <PresentationFormat>Presentazione su schermo (4:3)</PresentationFormat>
  <Paragraphs>284</Paragraphs>
  <Slides>27</Slides>
  <Notes>1</Notes>
  <HiddenSlides>0</HiddenSlides>
  <MMClips>0</MMClips>
  <ScaleCrop>false</ScaleCrop>
  <HeadingPairs>
    <vt:vector size="6" baseType="variant">
      <vt:variant>
        <vt:lpstr>Caratteri utilizzati</vt:lpstr>
      </vt:variant>
      <vt:variant>
        <vt:i4>9</vt:i4>
      </vt:variant>
      <vt:variant>
        <vt:lpstr>Tema</vt:lpstr>
      </vt:variant>
      <vt:variant>
        <vt:i4>3</vt:i4>
      </vt:variant>
      <vt:variant>
        <vt:lpstr>Titoli diapositive</vt:lpstr>
      </vt:variant>
      <vt:variant>
        <vt:i4>27</vt:i4>
      </vt:variant>
    </vt:vector>
  </HeadingPairs>
  <TitlesOfParts>
    <vt:vector size="39" baseType="lpstr">
      <vt:lpstr>ＭＳ Ｐゴシック</vt:lpstr>
      <vt:lpstr>Arial</vt:lpstr>
      <vt:lpstr>Calibri</vt:lpstr>
      <vt:lpstr>Cambria Math</vt:lpstr>
      <vt:lpstr>Comic Sans MS</vt:lpstr>
      <vt:lpstr>Minion Web</vt:lpstr>
      <vt:lpstr>Times</vt:lpstr>
      <vt:lpstr>Times New Roman</vt:lpstr>
      <vt:lpstr>Wingdings</vt:lpstr>
      <vt:lpstr>tema polimi</vt:lpstr>
      <vt:lpstr>Struttura predefinita</vt:lpstr>
      <vt:lpstr>1_Struttura predefinita</vt:lpstr>
      <vt:lpstr>Presentazione standard di PowerPoint</vt:lpstr>
      <vt:lpstr>Presentazione standard di PowerPoint</vt:lpstr>
      <vt:lpstr>Presentazione standard di PowerPoint</vt:lpstr>
      <vt:lpstr>Public Policy towards business</vt:lpstr>
      <vt:lpstr>Antitrust areas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Premise: Dominant position is never punished if not artificial (see slide on drastic vs. non drastic innovation)  </vt:lpstr>
      <vt:lpstr>Presentazione standard di PowerPoint</vt:lpstr>
      <vt:lpstr>Relevant market </vt:lpstr>
      <vt:lpstr>Presentazione standard di PowerPoint</vt:lpstr>
      <vt:lpstr>Presentazione standard di PowerPoint</vt:lpstr>
      <vt:lpstr>What makes a price a predatory price?</vt:lpstr>
      <vt:lpstr>Presentazione standard di PowerPoint</vt:lpstr>
      <vt:lpstr>The Chicago Law and Economics School (vs. The New Brandeis Movement)</vt:lpstr>
      <vt:lpstr>Presentazione standard di PowerPoint</vt:lpstr>
      <vt:lpstr>Example on predatory pricing</vt:lpstr>
      <vt:lpstr>Presentazione standard di PowerPoint</vt:lpstr>
      <vt:lpstr>Different implementation methods</vt:lpstr>
      <vt:lpstr>Rule of reason vs. Rule of law (evolution)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Luca Grilli</cp:lastModifiedBy>
  <cp:revision>595</cp:revision>
  <dcterms:created xsi:type="dcterms:W3CDTF">2012-10-29T17:53:33Z</dcterms:created>
  <dcterms:modified xsi:type="dcterms:W3CDTF">2024-05-22T07:32:00Z</dcterms:modified>
</cp:coreProperties>
</file>