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9"/>
  </p:notesMasterIdLst>
  <p:handoutMasterIdLst>
    <p:handoutMasterId r:id="rId20"/>
  </p:handoutMasterIdLst>
  <p:sldIdLst>
    <p:sldId id="294" r:id="rId2"/>
    <p:sldId id="435" r:id="rId3"/>
    <p:sldId id="417" r:id="rId4"/>
    <p:sldId id="418" r:id="rId5"/>
    <p:sldId id="419" r:id="rId6"/>
    <p:sldId id="420" r:id="rId7"/>
    <p:sldId id="421" r:id="rId8"/>
    <p:sldId id="433" r:id="rId9"/>
    <p:sldId id="434" r:id="rId10"/>
    <p:sldId id="382" r:id="rId11"/>
    <p:sldId id="431" r:id="rId12"/>
    <p:sldId id="422" r:id="rId13"/>
    <p:sldId id="423" r:id="rId14"/>
    <p:sldId id="425" r:id="rId15"/>
    <p:sldId id="426" r:id="rId16"/>
    <p:sldId id="427" r:id="rId17"/>
    <p:sldId id="428" r:id="rId18"/>
  </p:sldIdLst>
  <p:sldSz cx="9144000" cy="6858000" type="screen4x3"/>
  <p:notesSz cx="6797675" cy="9926638"/>
  <p:defaultTextStyle>
    <a:defPPr>
      <a:defRPr lang="it-IT"/>
    </a:defPPr>
    <a:lvl1pPr algn="l" rtl="0" eaLnBrk="0" fontAlgn="base" hangingPunct="0">
      <a:spcBef>
        <a:spcPct val="20000"/>
      </a:spcBef>
      <a:spcAft>
        <a:spcPct val="0"/>
      </a:spcAft>
      <a:defRPr sz="1600" b="1" kern="1200">
        <a:solidFill>
          <a:schemeClr val="tx1"/>
        </a:solidFill>
        <a:latin typeface="Arial" charset="0"/>
        <a:ea typeface="+mn-ea"/>
        <a:cs typeface="+mn-cs"/>
      </a:defRPr>
    </a:lvl1pPr>
    <a:lvl2pPr marL="457200" algn="l" rtl="0" eaLnBrk="0" fontAlgn="base" hangingPunct="0">
      <a:spcBef>
        <a:spcPct val="20000"/>
      </a:spcBef>
      <a:spcAft>
        <a:spcPct val="0"/>
      </a:spcAft>
      <a:defRPr sz="1600" b="1" kern="1200">
        <a:solidFill>
          <a:schemeClr val="tx1"/>
        </a:solidFill>
        <a:latin typeface="Arial" charset="0"/>
        <a:ea typeface="+mn-ea"/>
        <a:cs typeface="+mn-cs"/>
      </a:defRPr>
    </a:lvl2pPr>
    <a:lvl3pPr marL="914400" algn="l" rtl="0" eaLnBrk="0" fontAlgn="base" hangingPunct="0">
      <a:spcBef>
        <a:spcPct val="20000"/>
      </a:spcBef>
      <a:spcAft>
        <a:spcPct val="0"/>
      </a:spcAft>
      <a:defRPr sz="1600" b="1" kern="1200">
        <a:solidFill>
          <a:schemeClr val="tx1"/>
        </a:solidFill>
        <a:latin typeface="Arial" charset="0"/>
        <a:ea typeface="+mn-ea"/>
        <a:cs typeface="+mn-cs"/>
      </a:defRPr>
    </a:lvl3pPr>
    <a:lvl4pPr marL="1371600" algn="l" rtl="0" eaLnBrk="0" fontAlgn="base" hangingPunct="0">
      <a:spcBef>
        <a:spcPct val="20000"/>
      </a:spcBef>
      <a:spcAft>
        <a:spcPct val="0"/>
      </a:spcAft>
      <a:defRPr sz="1600" b="1" kern="1200">
        <a:solidFill>
          <a:schemeClr val="tx1"/>
        </a:solidFill>
        <a:latin typeface="Arial" charset="0"/>
        <a:ea typeface="+mn-ea"/>
        <a:cs typeface="+mn-cs"/>
      </a:defRPr>
    </a:lvl4pPr>
    <a:lvl5pPr marL="1828800" algn="l" rtl="0" eaLnBrk="0" fontAlgn="base" hangingPunct="0">
      <a:spcBef>
        <a:spcPct val="2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tente"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p:cViewPr varScale="1">
        <p:scale>
          <a:sx n="88" d="100"/>
          <a:sy n="88" d="100"/>
        </p:scale>
        <p:origin x="1200"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406" cy="495793"/>
          </a:xfrm>
          <a:prstGeom prst="rect">
            <a:avLst/>
          </a:prstGeom>
        </p:spPr>
        <p:txBody>
          <a:bodyPr vert="horz" lIns="85990" tIns="42995" rIns="85990" bIns="42995" rtlCol="0"/>
          <a:lstStyle>
            <a:lvl1pPr algn="l">
              <a:defRPr sz="1100"/>
            </a:lvl1pPr>
          </a:lstStyle>
          <a:p>
            <a:endParaRPr lang="en-US"/>
          </a:p>
        </p:txBody>
      </p:sp>
      <p:sp>
        <p:nvSpPr>
          <p:cNvPr id="3" name="Date Placeholder 2"/>
          <p:cNvSpPr>
            <a:spLocks noGrp="1"/>
          </p:cNvSpPr>
          <p:nvPr>
            <p:ph type="dt" sz="quarter" idx="1"/>
          </p:nvPr>
        </p:nvSpPr>
        <p:spPr>
          <a:xfrm>
            <a:off x="3850750" y="1"/>
            <a:ext cx="2945405" cy="495793"/>
          </a:xfrm>
          <a:prstGeom prst="rect">
            <a:avLst/>
          </a:prstGeom>
        </p:spPr>
        <p:txBody>
          <a:bodyPr vert="horz" lIns="85990" tIns="42995" rIns="85990" bIns="42995" rtlCol="0"/>
          <a:lstStyle>
            <a:lvl1pPr algn="r">
              <a:defRPr sz="1100"/>
            </a:lvl1pPr>
          </a:lstStyle>
          <a:p>
            <a:fld id="{2D9B4FF5-3FA6-9045-92A7-AFACDACBD77C}" type="datetimeFigureOut">
              <a:rPr lang="en-US" smtClean="0"/>
              <a:pPr/>
              <a:t>5/28/2024</a:t>
            </a:fld>
            <a:endParaRPr lang="en-US"/>
          </a:p>
        </p:txBody>
      </p:sp>
      <p:sp>
        <p:nvSpPr>
          <p:cNvPr id="4" name="Footer Placeholder 3"/>
          <p:cNvSpPr>
            <a:spLocks noGrp="1"/>
          </p:cNvSpPr>
          <p:nvPr>
            <p:ph type="ftr" sz="quarter" idx="2"/>
          </p:nvPr>
        </p:nvSpPr>
        <p:spPr>
          <a:xfrm>
            <a:off x="1" y="9429306"/>
            <a:ext cx="2945406" cy="495793"/>
          </a:xfrm>
          <a:prstGeom prst="rect">
            <a:avLst/>
          </a:prstGeom>
        </p:spPr>
        <p:txBody>
          <a:bodyPr vert="horz" lIns="85990" tIns="42995" rIns="85990" bIns="42995" rtlCol="0" anchor="b"/>
          <a:lstStyle>
            <a:lvl1pPr algn="l">
              <a:defRPr sz="1100"/>
            </a:lvl1pPr>
          </a:lstStyle>
          <a:p>
            <a:endParaRPr lang="en-US"/>
          </a:p>
        </p:txBody>
      </p:sp>
      <p:sp>
        <p:nvSpPr>
          <p:cNvPr id="5" name="Slide Number Placeholder 4"/>
          <p:cNvSpPr>
            <a:spLocks noGrp="1"/>
          </p:cNvSpPr>
          <p:nvPr>
            <p:ph type="sldNum" sz="quarter" idx="3"/>
          </p:nvPr>
        </p:nvSpPr>
        <p:spPr>
          <a:xfrm>
            <a:off x="3850750" y="9429306"/>
            <a:ext cx="2945405" cy="495793"/>
          </a:xfrm>
          <a:prstGeom prst="rect">
            <a:avLst/>
          </a:prstGeom>
        </p:spPr>
        <p:txBody>
          <a:bodyPr vert="horz" lIns="85990" tIns="42995" rIns="85990" bIns="42995" rtlCol="0" anchor="b"/>
          <a:lstStyle>
            <a:lvl1pPr algn="r">
              <a:defRPr sz="1100"/>
            </a:lvl1pPr>
          </a:lstStyle>
          <a:p>
            <a:fld id="{BB3570DE-8B2C-2541-9C3C-10B742EDF45C}" type="slidenum">
              <a:rPr lang="en-US" smtClean="0"/>
              <a:pPr/>
              <a:t>‹N›</a:t>
            </a:fld>
            <a:endParaRPr lang="en-US"/>
          </a:p>
        </p:txBody>
      </p:sp>
    </p:spTree>
    <p:extLst>
      <p:ext uri="{BB962C8B-B14F-4D97-AF65-F5344CB8AC3E}">
        <p14:creationId xmlns:p14="http://schemas.microsoft.com/office/powerpoint/2010/main" val="26980245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406" cy="495793"/>
          </a:xfrm>
          <a:prstGeom prst="rect">
            <a:avLst/>
          </a:prstGeom>
        </p:spPr>
        <p:txBody>
          <a:bodyPr vert="horz" lIns="85990" tIns="42995" rIns="85990" bIns="42995" rtlCol="0"/>
          <a:lstStyle>
            <a:lvl1pPr algn="l">
              <a:defRPr sz="1100"/>
            </a:lvl1pPr>
          </a:lstStyle>
          <a:p>
            <a:endParaRPr lang="en-US"/>
          </a:p>
        </p:txBody>
      </p:sp>
      <p:sp>
        <p:nvSpPr>
          <p:cNvPr id="3" name="Date Placeholder 2"/>
          <p:cNvSpPr>
            <a:spLocks noGrp="1"/>
          </p:cNvSpPr>
          <p:nvPr>
            <p:ph type="dt" idx="1"/>
          </p:nvPr>
        </p:nvSpPr>
        <p:spPr>
          <a:xfrm>
            <a:off x="3850750" y="1"/>
            <a:ext cx="2945405" cy="495793"/>
          </a:xfrm>
          <a:prstGeom prst="rect">
            <a:avLst/>
          </a:prstGeom>
        </p:spPr>
        <p:txBody>
          <a:bodyPr vert="horz" lIns="85990" tIns="42995" rIns="85990" bIns="42995" rtlCol="0"/>
          <a:lstStyle>
            <a:lvl1pPr algn="r">
              <a:defRPr sz="1100"/>
            </a:lvl1pPr>
          </a:lstStyle>
          <a:p>
            <a:fld id="{C1B1D0D8-0177-7B4A-B306-BF5D19CA5172}" type="datetimeFigureOut">
              <a:rPr lang="en-US" smtClean="0"/>
              <a:pPr/>
              <a:t>5/28/2024</a:t>
            </a:fld>
            <a:endParaRPr lang="en-US"/>
          </a:p>
        </p:txBody>
      </p:sp>
      <p:sp>
        <p:nvSpPr>
          <p:cNvPr id="4" name="Slide Image Placeholder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85990" tIns="42995" rIns="85990" bIns="42995" rtlCol="0" anchor="ctr"/>
          <a:lstStyle/>
          <a:p>
            <a:endParaRPr lang="en-US"/>
          </a:p>
        </p:txBody>
      </p:sp>
      <p:sp>
        <p:nvSpPr>
          <p:cNvPr id="5" name="Notes Placeholder 4"/>
          <p:cNvSpPr>
            <a:spLocks noGrp="1"/>
          </p:cNvSpPr>
          <p:nvPr>
            <p:ph type="body" sz="quarter" idx="3"/>
          </p:nvPr>
        </p:nvSpPr>
        <p:spPr>
          <a:xfrm>
            <a:off x="680527" y="4714652"/>
            <a:ext cx="5438140" cy="4466756"/>
          </a:xfrm>
          <a:prstGeom prst="rect">
            <a:avLst/>
          </a:prstGeom>
        </p:spPr>
        <p:txBody>
          <a:bodyPr vert="horz" lIns="85990" tIns="42995" rIns="85990" bIns="42995" rtlCol="0"/>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Footer Placeholder 5"/>
          <p:cNvSpPr>
            <a:spLocks noGrp="1"/>
          </p:cNvSpPr>
          <p:nvPr>
            <p:ph type="ftr" sz="quarter" idx="4"/>
          </p:nvPr>
        </p:nvSpPr>
        <p:spPr>
          <a:xfrm>
            <a:off x="1" y="9429306"/>
            <a:ext cx="2945406" cy="495793"/>
          </a:xfrm>
          <a:prstGeom prst="rect">
            <a:avLst/>
          </a:prstGeom>
        </p:spPr>
        <p:txBody>
          <a:bodyPr vert="horz" lIns="85990" tIns="42995" rIns="85990" bIns="42995" rtlCol="0" anchor="b"/>
          <a:lstStyle>
            <a:lvl1pPr algn="l">
              <a:defRPr sz="1100"/>
            </a:lvl1pPr>
          </a:lstStyle>
          <a:p>
            <a:endParaRPr lang="en-US"/>
          </a:p>
        </p:txBody>
      </p:sp>
      <p:sp>
        <p:nvSpPr>
          <p:cNvPr id="7" name="Slide Number Placeholder 6"/>
          <p:cNvSpPr>
            <a:spLocks noGrp="1"/>
          </p:cNvSpPr>
          <p:nvPr>
            <p:ph type="sldNum" sz="quarter" idx="5"/>
          </p:nvPr>
        </p:nvSpPr>
        <p:spPr>
          <a:xfrm>
            <a:off x="3850750" y="9429306"/>
            <a:ext cx="2945405" cy="495793"/>
          </a:xfrm>
          <a:prstGeom prst="rect">
            <a:avLst/>
          </a:prstGeom>
        </p:spPr>
        <p:txBody>
          <a:bodyPr vert="horz" lIns="85990" tIns="42995" rIns="85990" bIns="42995" rtlCol="0" anchor="b"/>
          <a:lstStyle>
            <a:lvl1pPr algn="r">
              <a:defRPr sz="1100"/>
            </a:lvl1pPr>
          </a:lstStyle>
          <a:p>
            <a:fld id="{785DAA39-471D-E04E-8735-59E65E16979C}" type="slidenum">
              <a:rPr lang="en-US" smtClean="0"/>
              <a:pPr/>
              <a:t>‹N›</a:t>
            </a:fld>
            <a:endParaRPr lang="en-US"/>
          </a:p>
        </p:txBody>
      </p:sp>
    </p:spTree>
    <p:extLst>
      <p:ext uri="{BB962C8B-B14F-4D97-AF65-F5344CB8AC3E}">
        <p14:creationId xmlns:p14="http://schemas.microsoft.com/office/powerpoint/2010/main" val="15463779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719138" y="1066800"/>
            <a:ext cx="8229600" cy="4953000"/>
          </a:xfrm>
        </p:spPr>
        <p:txBody>
          <a:bodyPr/>
          <a:lstStyle/>
          <a:p>
            <a:pPr lvl="0"/>
            <a:r>
              <a:rPr lang="it-IT" noProof="0" smtClean="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grafico 2"/>
          <p:cNvSpPr>
            <a:spLocks noGrp="1"/>
          </p:cNvSpPr>
          <p:nvPr>
            <p:ph type="chart" idx="1"/>
          </p:nvPr>
        </p:nvSpPr>
        <p:spPr>
          <a:xfrm>
            <a:off x="719138" y="1066800"/>
            <a:ext cx="8229600" cy="4953000"/>
          </a:xfrm>
        </p:spPr>
        <p:txBody>
          <a:bodyPr/>
          <a:lstStyle/>
          <a:p>
            <a:pPr lvl="0"/>
            <a:r>
              <a:rPr lang="it-IT" noProof="0" smtClean="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Fare clic per modificare il testo</a:t>
            </a:r>
          </a:p>
          <a:p>
            <a:pPr lvl="1"/>
            <a:r>
              <a:rPr lang="it-IT" smtClean="0"/>
              <a:t>Testo</a:t>
            </a:r>
          </a:p>
          <a:p>
            <a:pPr lvl="2"/>
            <a:r>
              <a:rPr lang="it-IT" smtClean="0"/>
              <a:t>Testo</a:t>
            </a:r>
          </a:p>
          <a:p>
            <a:pPr lvl="3"/>
            <a:r>
              <a:rPr lang="it-IT" smtClean="0"/>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‹N›</a:t>
            </a:fld>
            <a:endParaRPr lang="it-IT"/>
          </a:p>
        </p:txBody>
      </p:sp>
      <p:pic>
        <p:nvPicPr>
          <p:cNvPr id="1030" name="Picture 74" descr="powerpoint1_sec"/>
          <p:cNvPicPr>
            <a:picLocks noChangeAspect="1" noChangeArrowheads="1"/>
          </p:cNvPicPr>
          <p:nvPr/>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cSld>
  <p:clrMap bg1="lt1" tx1="dk1" bg2="lt2" tx2="dk2" accent1="accent1" accent2="accent2" accent3="accent3" accent4="accent4" accent5="accent5" accent6="accent6" hlink="hlink" folHlink="folHlink"/>
  <p:sldLayoutIdLst>
    <p:sldLayoutId id="2147483927"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c.europa.eu/competition-policy/index_e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0908" y="4343400"/>
            <a:ext cx="7772400" cy="533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r>
              <a:rPr lang="en-US" sz="3600" dirty="0" smtClean="0"/>
              <a:t>Antitrust II </a:t>
            </a:r>
            <a:endParaRPr lang="en-GB" sz="3600" b="0" dirty="0"/>
          </a:p>
        </p:txBody>
      </p:sp>
      <p:sp>
        <p:nvSpPr>
          <p:cNvPr id="3"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smtClean="0"/>
              <a:t>Business and Industrial Economics </a:t>
            </a:r>
          </a:p>
          <a:p>
            <a:pPr algn="r"/>
            <a:endParaRPr lang="en-GB" sz="2000" b="0" dirty="0" smtClean="0"/>
          </a:p>
          <a:p>
            <a:pPr algn="r"/>
            <a:r>
              <a:rPr lang="en-GB" sz="2000" b="0" dirty="0" err="1" smtClean="0"/>
              <a:t>Prof.</a:t>
            </a:r>
            <a:r>
              <a:rPr lang="en-GB" sz="2000" b="0" dirty="0" smtClean="0"/>
              <a:t> Luca Grilli</a:t>
            </a:r>
          </a:p>
        </p:txBody>
      </p:sp>
    </p:spTree>
    <p:extLst>
      <p:ext uri="{BB962C8B-B14F-4D97-AF65-F5344CB8AC3E}">
        <p14:creationId xmlns:p14="http://schemas.microsoft.com/office/powerpoint/2010/main" val="1050151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a:t>
            </a:r>
            <a:endParaRPr lang="en-US" dirty="0"/>
          </a:p>
        </p:txBody>
      </p:sp>
      <p:sp>
        <p:nvSpPr>
          <p:cNvPr id="3" name="Segnaposto contenuto 2"/>
          <p:cNvSpPr>
            <a:spLocks noGrp="1"/>
          </p:cNvSpPr>
          <p:nvPr>
            <p:ph idx="1"/>
          </p:nvPr>
        </p:nvSpPr>
        <p:spPr>
          <a:xfrm>
            <a:off x="381000" y="1066800"/>
            <a:ext cx="8229600" cy="4953000"/>
          </a:xfrm>
        </p:spPr>
        <p:txBody>
          <a:bodyPr/>
          <a:lstStyle/>
          <a:p>
            <a:pPr>
              <a:buNone/>
            </a:pPr>
            <a:r>
              <a:rPr lang="en-US" dirty="0">
                <a:hlinkClick r:id="rId2"/>
              </a:rPr>
              <a:t>https://</a:t>
            </a:r>
            <a:r>
              <a:rPr lang="en-US" dirty="0" smtClean="0">
                <a:hlinkClick r:id="rId2"/>
              </a:rPr>
              <a:t>ec.europa.eu/competition-policy/index_en</a:t>
            </a:r>
            <a:endParaRPr lang="en-US" dirty="0" smtClean="0"/>
          </a:p>
          <a:p>
            <a:pPr>
              <a:buNone/>
            </a:pPr>
            <a:endParaRPr lang="en-US" dirty="0"/>
          </a:p>
          <a:p>
            <a:pPr>
              <a:buNone/>
            </a:pPr>
            <a:endParaRPr lang="en-US" dirty="0" smtClean="0"/>
          </a:p>
          <a:p>
            <a:pPr>
              <a:buNone/>
            </a:pPr>
            <a:r>
              <a:rPr lang="en-US" dirty="0" smtClean="0"/>
              <a:t>Further reading:</a:t>
            </a:r>
          </a:p>
          <a:p>
            <a:pPr>
              <a:buNone/>
            </a:pPr>
            <a:endParaRPr lang="en-US" dirty="0" smtClean="0"/>
          </a:p>
          <a:p>
            <a:pPr>
              <a:buNone/>
            </a:pPr>
            <a:r>
              <a:rPr lang="en-US" dirty="0" smtClean="0"/>
              <a:t>Cabral, Introduction to Industrial Organization, 2000, I edition, chapters 8 and 15.2, 15.3 [2018, II edition, chapter 9, 11 and 12.3] .</a:t>
            </a:r>
          </a:p>
          <a:p>
            <a:pPr>
              <a:buNone/>
            </a:pPr>
            <a:r>
              <a:rPr lang="en-US" dirty="0" err="1" smtClean="0"/>
              <a:t>Besanko</a:t>
            </a:r>
            <a:r>
              <a:rPr lang="en-US" dirty="0" smtClean="0"/>
              <a:t> et al., The Economics of Strategy, chapter 5, pp. 166-167 (SSNIP test)</a:t>
            </a:r>
          </a:p>
          <a:p>
            <a:pPr>
              <a:buNone/>
            </a:pPr>
            <a:r>
              <a:rPr lang="en-US" dirty="0" smtClean="0"/>
              <a:t> </a:t>
            </a:r>
          </a:p>
          <a:p>
            <a:pPr>
              <a:buNone/>
            </a:pPr>
            <a:endParaRPr lang="en-US" dirty="0" smtClean="0"/>
          </a:p>
          <a:p>
            <a:pPr>
              <a:buNone/>
            </a:pPr>
            <a:endParaRPr lang="en-US" dirty="0"/>
          </a:p>
          <a:p>
            <a:pPr>
              <a:buNone/>
            </a:pP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10</a:t>
            </a:fld>
            <a:endParaRPr lang="it-IT"/>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a:xfrm>
            <a:off x="457200" y="1219200"/>
            <a:ext cx="8229600" cy="4953000"/>
          </a:xfrm>
        </p:spPr>
        <p:txBody>
          <a:bodyPr/>
          <a:lstStyle/>
          <a:p>
            <a:pPr marL="0" indent="0" algn="ctr">
              <a:buNone/>
            </a:pPr>
            <a:r>
              <a:rPr lang="en-US" sz="5400" dirty="0" smtClean="0"/>
              <a:t>APPENDIX 1</a:t>
            </a:r>
          </a:p>
          <a:p>
            <a:pPr marL="0" indent="0" algn="ctr">
              <a:buNone/>
            </a:pPr>
            <a:r>
              <a:rPr lang="en-US" sz="5400" dirty="0" smtClean="0">
                <a:solidFill>
                  <a:srgbClr val="FF0000"/>
                </a:solidFill>
              </a:rPr>
              <a:t>FURTHER DETAILS ON M&amp;A CONTROL IN EU</a:t>
            </a:r>
            <a:endParaRPr lang="en-US" sz="5400" dirty="0">
              <a:solidFill>
                <a:srgbClr val="FF0000"/>
              </a:solidFill>
            </a:endParaRP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11</a:t>
            </a:fld>
            <a:endParaRPr lang="it-IT"/>
          </a:p>
        </p:txBody>
      </p:sp>
    </p:spTree>
    <p:extLst>
      <p:ext uri="{BB962C8B-B14F-4D97-AF65-F5344CB8AC3E}">
        <p14:creationId xmlns:p14="http://schemas.microsoft.com/office/powerpoint/2010/main" val="339684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28600" y="1676400"/>
            <a:ext cx="8229600" cy="4953000"/>
          </a:xfrm>
        </p:spPr>
        <p:txBody>
          <a:bodyPr/>
          <a:lstStyle/>
          <a:p>
            <a:pPr>
              <a:buNone/>
            </a:pPr>
            <a:r>
              <a:rPr lang="en-US" dirty="0" smtClean="0"/>
              <a:t>	“</a:t>
            </a:r>
            <a:r>
              <a:rPr lang="en-US" b="1" dirty="0" smtClean="0"/>
              <a:t>In assessing the competitive effects of a merger, the Commission compares the competitive conditions that would result from the notified merger with the conditions that would have prevailed without the merger</a:t>
            </a:r>
            <a:r>
              <a:rPr lang="en-US" dirty="0" smtClean="0"/>
              <a:t>. </a:t>
            </a:r>
          </a:p>
          <a:p>
            <a:pPr>
              <a:buNone/>
            </a:pPr>
            <a:endParaRPr lang="en-US" dirty="0" smtClean="0"/>
          </a:p>
          <a:p>
            <a:pPr>
              <a:buNone/>
            </a:pPr>
            <a:r>
              <a:rPr lang="en-US" dirty="0" smtClean="0"/>
              <a:t>	</a:t>
            </a:r>
            <a:r>
              <a:rPr lang="en-US" b="1" dirty="0" smtClean="0"/>
              <a:t>In most cases the competitive conditions existing at the time of the merger constitute the relevant comparison for evaluating the effects of a merger.</a:t>
            </a:r>
          </a:p>
          <a:p>
            <a:pPr>
              <a:buNone/>
            </a:pPr>
            <a:r>
              <a:rPr lang="en-US" b="1" dirty="0" smtClean="0"/>
              <a:t>	</a:t>
            </a:r>
          </a:p>
          <a:p>
            <a:pPr>
              <a:buNone/>
            </a:pPr>
            <a:r>
              <a:rPr lang="en-US" b="1" dirty="0" smtClean="0"/>
              <a:t>	However, in some circumstances, the Commission may take into account future changes to the market that can reasonably be predicted. It may, in particular, take account of the likely entry or exit of firms if the merger did not take place when considering what constitutes the relevant comparison”</a:t>
            </a:r>
            <a:endParaRPr lang="en-US" b="1"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12</a:t>
            </a:fld>
            <a:endParaRPr lang="it-IT"/>
          </a:p>
        </p:txBody>
      </p:sp>
      <p:sp>
        <p:nvSpPr>
          <p:cNvPr id="5" name="Titolo 1"/>
          <p:cNvSpPr>
            <a:spLocks noGrp="1"/>
          </p:cNvSpPr>
          <p:nvPr>
            <p:ph type="title"/>
          </p:nvPr>
        </p:nvSpPr>
        <p:spPr>
          <a:xfrm>
            <a:off x="719138" y="34925"/>
            <a:ext cx="7205662" cy="838200"/>
          </a:xfrm>
        </p:spPr>
        <p:txBody>
          <a:bodyPr/>
          <a:lstStyle/>
          <a:p>
            <a:r>
              <a:rPr lang="en-US" dirty="0" smtClean="0"/>
              <a:t>M&amp;A control in the EU (“as is” vs. “as if”) </a:t>
            </a:r>
            <a:endParaRPr lang="en-US" dirty="0"/>
          </a:p>
        </p:txBody>
      </p:sp>
      <p:sp>
        <p:nvSpPr>
          <p:cNvPr id="6" name="CasellaDiTesto 5"/>
          <p:cNvSpPr txBox="1"/>
          <p:nvPr/>
        </p:nvSpPr>
        <p:spPr>
          <a:xfrm>
            <a:off x="457200" y="1143000"/>
            <a:ext cx="4343400" cy="338554"/>
          </a:xfrm>
          <a:prstGeom prst="rect">
            <a:avLst/>
          </a:prstGeom>
          <a:noFill/>
        </p:spPr>
        <p:txBody>
          <a:bodyPr wrap="square" rtlCol="0">
            <a:spAutoFit/>
          </a:bodyPr>
          <a:lstStyle/>
          <a:p>
            <a:r>
              <a:rPr lang="en-US" dirty="0" smtClean="0"/>
              <a:t>From EU antitrust guidelines</a:t>
            </a:r>
            <a:endParaRPr lang="en-US" dirty="0"/>
          </a:p>
        </p:txBody>
      </p:sp>
    </p:spTree>
    <p:extLst>
      <p:ext uri="{BB962C8B-B14F-4D97-AF65-F5344CB8AC3E}">
        <p14:creationId xmlns:p14="http://schemas.microsoft.com/office/powerpoint/2010/main" val="331384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6900862" cy="838200"/>
          </a:xfrm>
        </p:spPr>
        <p:txBody>
          <a:bodyPr/>
          <a:lstStyle/>
          <a:p>
            <a:r>
              <a:rPr lang="en-US" dirty="0" smtClean="0"/>
              <a:t>M&amp;A control in the EU (thresholds)</a:t>
            </a:r>
            <a:endParaRPr lang="en-US" dirty="0"/>
          </a:p>
        </p:txBody>
      </p:sp>
      <p:sp>
        <p:nvSpPr>
          <p:cNvPr id="3" name="Segnaposto contenuto 2"/>
          <p:cNvSpPr>
            <a:spLocks noGrp="1"/>
          </p:cNvSpPr>
          <p:nvPr>
            <p:ph idx="1"/>
          </p:nvPr>
        </p:nvSpPr>
        <p:spPr>
          <a:xfrm>
            <a:off x="0" y="1066800"/>
            <a:ext cx="9144000" cy="4953000"/>
          </a:xfrm>
        </p:spPr>
        <p:txBody>
          <a:bodyPr/>
          <a:lstStyle/>
          <a:p>
            <a:r>
              <a:rPr lang="en-US" sz="1400" dirty="0" smtClean="0"/>
              <a:t>The Commission in principle only examines larger mergers with an </a:t>
            </a:r>
            <a:r>
              <a:rPr lang="en-US" sz="1400" b="1" dirty="0" smtClean="0"/>
              <a:t>EU dimension</a:t>
            </a:r>
            <a:r>
              <a:rPr lang="en-US" sz="1400" dirty="0" smtClean="0"/>
              <a:t>, meaning that the merging firms reach certain </a:t>
            </a:r>
            <a:r>
              <a:rPr lang="en-US" sz="1400" b="1" dirty="0" smtClean="0"/>
              <a:t>turnover thresholds</a:t>
            </a:r>
            <a:r>
              <a:rPr lang="en-US" sz="1400" dirty="0" smtClean="0"/>
              <a:t>. There are two alternative ways to reach turnover thresholds for EU dimension. </a:t>
            </a:r>
          </a:p>
          <a:p>
            <a:pPr>
              <a:buNone/>
            </a:pPr>
            <a:endParaRPr lang="en-US" sz="1400" dirty="0" smtClean="0"/>
          </a:p>
          <a:p>
            <a:pPr>
              <a:buNone/>
            </a:pPr>
            <a:r>
              <a:rPr lang="en-US" sz="1400" dirty="0" smtClean="0"/>
              <a:t>The first alternative requires: </a:t>
            </a:r>
          </a:p>
          <a:p>
            <a:r>
              <a:rPr lang="en-US" sz="1400" dirty="0" smtClean="0"/>
              <a:t>(</a:t>
            </a:r>
            <a:r>
              <a:rPr lang="en-US" sz="1400" dirty="0" err="1" smtClean="0"/>
              <a:t>i</a:t>
            </a:r>
            <a:r>
              <a:rPr lang="en-US" sz="1400" dirty="0" smtClean="0"/>
              <a:t>) a combined worldwide turnover of all the merging firms over €5 000 million, and </a:t>
            </a:r>
          </a:p>
          <a:p>
            <a:r>
              <a:rPr lang="en-US" sz="1400" dirty="0" smtClean="0"/>
              <a:t>(ii) an EU-wide turnover for each of at least two of the firms over €250 million. </a:t>
            </a:r>
          </a:p>
          <a:p>
            <a:pPr>
              <a:buNone/>
            </a:pPr>
            <a:r>
              <a:rPr lang="en-US" sz="1400" dirty="0" smtClean="0"/>
              <a:t>The second alternative requires:</a:t>
            </a:r>
          </a:p>
          <a:p>
            <a:r>
              <a:rPr lang="en-US" sz="1400" dirty="0" smtClean="0"/>
              <a:t>(</a:t>
            </a:r>
            <a:r>
              <a:rPr lang="en-US" sz="1400" dirty="0" err="1" smtClean="0"/>
              <a:t>i</a:t>
            </a:r>
            <a:r>
              <a:rPr lang="en-US" sz="1400" dirty="0" smtClean="0"/>
              <a:t>) a worldwide turnover of all the merging firms over €2 500 million, and </a:t>
            </a:r>
          </a:p>
          <a:p>
            <a:r>
              <a:rPr lang="en-US" sz="1400" dirty="0" smtClean="0"/>
              <a:t>(ii) a combined turnover of all the merging firms over € 100 million in each of at least three Member States, </a:t>
            </a:r>
          </a:p>
          <a:p>
            <a:r>
              <a:rPr lang="en-US" sz="1400" dirty="0" smtClean="0"/>
              <a:t>(iii) a turnover of over €25 million for each of at least two of the firms in each of the three Member States included under ii, and</a:t>
            </a:r>
          </a:p>
          <a:p>
            <a:r>
              <a:rPr lang="en-US" sz="1400" dirty="0" smtClean="0"/>
              <a:t>(iv) EU-wide turnover of each of at least two firms of more than €100 million.</a:t>
            </a:r>
          </a:p>
          <a:p>
            <a:pPr>
              <a:buNone/>
            </a:pPr>
            <a:r>
              <a:rPr lang="en-US" sz="1400" dirty="0" smtClean="0"/>
              <a:t>	</a:t>
            </a:r>
          </a:p>
          <a:p>
            <a:pPr>
              <a:buNone/>
            </a:pPr>
            <a:r>
              <a:rPr lang="en-US" sz="1400" dirty="0" smtClean="0"/>
              <a:t>	In both alternatives, an EU dimension is not met if each of the firms archives more than two thirds of its EU-wide turnover within one and the same Member State. </a:t>
            </a:r>
            <a:r>
              <a:rPr lang="en-US" sz="1400" u="sng" dirty="0" smtClean="0"/>
              <a:t>About 300 mergers are typically notified to the Commission each year</a:t>
            </a:r>
            <a:r>
              <a:rPr lang="en-US" sz="1400" dirty="0" smtClean="0"/>
              <a:t>.</a:t>
            </a:r>
          </a:p>
          <a:p>
            <a:endParaRPr lang="en-US" sz="1400" dirty="0" smtClean="0"/>
          </a:p>
          <a:p>
            <a:r>
              <a:rPr lang="en-US" sz="1400" dirty="0" smtClean="0"/>
              <a:t>Smaller mergers which do not have an EU dimension may fall instead under the remit of Member States' competition authorities. There is a </a:t>
            </a:r>
            <a:r>
              <a:rPr lang="en-US" sz="1400" b="1" dirty="0" smtClean="0"/>
              <a:t>referral</a:t>
            </a:r>
            <a:r>
              <a:rPr lang="en-US" sz="1400" dirty="0" smtClean="0"/>
              <a:t> mechanism in place which allows the Member States and the Commission to transfer the case between themselves, both at the request of the companies involved and of the Member States. This allows the companies to benefit from a one-stop-shop review and to allocate the case to the most appropriate authority.</a:t>
            </a:r>
          </a:p>
          <a:p>
            <a:pPr>
              <a:buNone/>
            </a:pPr>
            <a:endParaRPr lang="en-US" dirty="0" smtClean="0"/>
          </a:p>
          <a:p>
            <a:pPr>
              <a:buNone/>
            </a:pP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13</a:t>
            </a:fld>
            <a:endParaRPr lang="it-IT"/>
          </a:p>
        </p:txBody>
      </p:sp>
    </p:spTree>
    <p:extLst>
      <p:ext uri="{BB962C8B-B14F-4D97-AF65-F5344CB8AC3E}">
        <p14:creationId xmlns:p14="http://schemas.microsoft.com/office/powerpoint/2010/main" val="4228784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a:xfrm>
            <a:off x="457200" y="1219200"/>
            <a:ext cx="8229600" cy="4953000"/>
          </a:xfrm>
        </p:spPr>
        <p:txBody>
          <a:bodyPr/>
          <a:lstStyle/>
          <a:p>
            <a:pPr marL="0" indent="0" algn="ctr">
              <a:buNone/>
            </a:pPr>
            <a:r>
              <a:rPr lang="en-US" sz="5400" dirty="0" smtClean="0"/>
              <a:t>APPENDIX 2</a:t>
            </a:r>
          </a:p>
          <a:p>
            <a:pPr marL="0" indent="0" algn="ctr">
              <a:buNone/>
            </a:pPr>
            <a:r>
              <a:rPr lang="en-US" sz="5400" dirty="0" smtClean="0">
                <a:solidFill>
                  <a:srgbClr val="FF0000"/>
                </a:solidFill>
              </a:rPr>
              <a:t>CONCENTRATION AND MKT POWER</a:t>
            </a:r>
            <a:endParaRPr lang="en-US" sz="5400" dirty="0">
              <a:solidFill>
                <a:srgbClr val="FF0000"/>
              </a:solidFill>
            </a:endParaRP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14</a:t>
            </a:fld>
            <a:endParaRPr lang="it-IT"/>
          </a:p>
        </p:txBody>
      </p:sp>
    </p:spTree>
    <p:extLst>
      <p:ext uri="{BB962C8B-B14F-4D97-AF65-F5344CB8AC3E}">
        <p14:creationId xmlns:p14="http://schemas.microsoft.com/office/powerpoint/2010/main" val="4105711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Line 3"/>
          <p:cNvSpPr>
            <a:spLocks noChangeShapeType="1"/>
          </p:cNvSpPr>
          <p:nvPr/>
        </p:nvSpPr>
        <p:spPr bwMode="auto">
          <a:xfrm>
            <a:off x="457200" y="914400"/>
            <a:ext cx="7620000" cy="0"/>
          </a:xfrm>
          <a:prstGeom prst="line">
            <a:avLst/>
          </a:prstGeom>
          <a:noFill/>
          <a:ln w="9525">
            <a:solidFill>
              <a:schemeClr val="tx1"/>
            </a:solidFill>
            <a:round/>
            <a:headEnd/>
            <a:tailEnd/>
          </a:ln>
          <a:effectLst/>
        </p:spPr>
        <p:txBody>
          <a:bodyPr/>
          <a:lstStyle/>
          <a:p>
            <a:endParaRPr lang="en-US"/>
          </a:p>
        </p:txBody>
      </p:sp>
      <p:sp>
        <p:nvSpPr>
          <p:cNvPr id="120836" name="Text Box 4"/>
          <p:cNvSpPr txBox="1">
            <a:spLocks noChangeArrowheads="1"/>
          </p:cNvSpPr>
          <p:nvPr/>
        </p:nvSpPr>
        <p:spPr bwMode="auto">
          <a:xfrm>
            <a:off x="2514600" y="2743199"/>
            <a:ext cx="3276600" cy="338554"/>
          </a:xfrm>
          <a:prstGeom prst="rect">
            <a:avLst/>
          </a:prstGeom>
          <a:noFill/>
          <a:ln w="9525">
            <a:noFill/>
            <a:miter lim="800000"/>
            <a:headEnd/>
            <a:tailEnd/>
          </a:ln>
          <a:effectLst/>
        </p:spPr>
        <p:txBody>
          <a:bodyPr>
            <a:spAutoFit/>
          </a:bodyPr>
          <a:lstStyle/>
          <a:p>
            <a:pPr algn="ctr">
              <a:spcBef>
                <a:spcPct val="50000"/>
              </a:spcBef>
            </a:pPr>
            <a:r>
              <a:rPr lang="it-IT" dirty="0" smtClean="0"/>
              <a:t>Market </a:t>
            </a:r>
            <a:r>
              <a:rPr lang="it-IT" dirty="0" err="1" smtClean="0"/>
              <a:t>power</a:t>
            </a:r>
            <a:r>
              <a:rPr lang="it-IT" dirty="0" smtClean="0"/>
              <a:t> </a:t>
            </a:r>
            <a:endParaRPr lang="it-IT" dirty="0"/>
          </a:p>
        </p:txBody>
      </p:sp>
      <p:sp>
        <p:nvSpPr>
          <p:cNvPr id="120837" name="Line 5"/>
          <p:cNvSpPr>
            <a:spLocks noChangeShapeType="1"/>
          </p:cNvSpPr>
          <p:nvPr/>
        </p:nvSpPr>
        <p:spPr bwMode="auto">
          <a:xfrm>
            <a:off x="457200" y="914400"/>
            <a:ext cx="0" cy="228600"/>
          </a:xfrm>
          <a:prstGeom prst="line">
            <a:avLst/>
          </a:prstGeom>
          <a:noFill/>
          <a:ln w="9525">
            <a:solidFill>
              <a:schemeClr val="tx1"/>
            </a:solidFill>
            <a:round/>
            <a:headEnd/>
            <a:tailEnd/>
          </a:ln>
          <a:effectLst/>
        </p:spPr>
        <p:txBody>
          <a:bodyPr/>
          <a:lstStyle/>
          <a:p>
            <a:endParaRPr lang="en-US"/>
          </a:p>
        </p:txBody>
      </p:sp>
      <p:sp>
        <p:nvSpPr>
          <p:cNvPr id="120838" name="Text Box 6"/>
          <p:cNvSpPr txBox="1">
            <a:spLocks noChangeArrowheads="1"/>
          </p:cNvSpPr>
          <p:nvPr/>
        </p:nvSpPr>
        <p:spPr bwMode="auto">
          <a:xfrm>
            <a:off x="152400" y="1219200"/>
            <a:ext cx="914400" cy="338554"/>
          </a:xfrm>
          <a:prstGeom prst="rect">
            <a:avLst/>
          </a:prstGeom>
          <a:noFill/>
          <a:ln w="9525">
            <a:noFill/>
            <a:miter lim="800000"/>
            <a:headEnd/>
            <a:tailEnd/>
          </a:ln>
          <a:effectLst/>
        </p:spPr>
        <p:txBody>
          <a:bodyPr>
            <a:spAutoFit/>
          </a:bodyPr>
          <a:lstStyle/>
          <a:p>
            <a:pPr>
              <a:spcBef>
                <a:spcPct val="50000"/>
              </a:spcBef>
            </a:pPr>
            <a:r>
              <a:rPr lang="it-IT" dirty="0" err="1" smtClean="0"/>
              <a:t>P.c.</a:t>
            </a:r>
            <a:endParaRPr lang="it-IT" dirty="0"/>
          </a:p>
        </p:txBody>
      </p:sp>
      <p:sp>
        <p:nvSpPr>
          <p:cNvPr id="120840" name="Line 8"/>
          <p:cNvSpPr>
            <a:spLocks noChangeShapeType="1"/>
          </p:cNvSpPr>
          <p:nvPr/>
        </p:nvSpPr>
        <p:spPr bwMode="auto">
          <a:xfrm>
            <a:off x="1371600" y="914400"/>
            <a:ext cx="0" cy="228600"/>
          </a:xfrm>
          <a:prstGeom prst="line">
            <a:avLst/>
          </a:prstGeom>
          <a:noFill/>
          <a:ln w="9525">
            <a:solidFill>
              <a:schemeClr val="tx1"/>
            </a:solidFill>
            <a:round/>
            <a:headEnd/>
            <a:tailEnd/>
          </a:ln>
          <a:effectLst/>
        </p:spPr>
        <p:txBody>
          <a:bodyPr/>
          <a:lstStyle/>
          <a:p>
            <a:endParaRPr lang="en-US"/>
          </a:p>
        </p:txBody>
      </p:sp>
      <p:sp>
        <p:nvSpPr>
          <p:cNvPr id="120841" name="Text Box 9"/>
          <p:cNvSpPr txBox="1">
            <a:spLocks noChangeArrowheads="1"/>
          </p:cNvSpPr>
          <p:nvPr/>
        </p:nvSpPr>
        <p:spPr bwMode="auto">
          <a:xfrm>
            <a:off x="914400" y="1219200"/>
            <a:ext cx="1905000" cy="584775"/>
          </a:xfrm>
          <a:prstGeom prst="rect">
            <a:avLst/>
          </a:prstGeom>
          <a:noFill/>
          <a:ln w="9525">
            <a:noFill/>
            <a:miter lim="800000"/>
            <a:headEnd/>
            <a:tailEnd/>
          </a:ln>
          <a:effectLst/>
        </p:spPr>
        <p:txBody>
          <a:bodyPr wrap="square">
            <a:spAutoFit/>
          </a:bodyPr>
          <a:lstStyle/>
          <a:p>
            <a:pPr>
              <a:spcBef>
                <a:spcPct val="50000"/>
              </a:spcBef>
            </a:pPr>
            <a:r>
              <a:rPr lang="en-US" dirty="0" smtClean="0"/>
              <a:t>Potential competition</a:t>
            </a:r>
            <a:endParaRPr lang="en-US" dirty="0"/>
          </a:p>
        </p:txBody>
      </p:sp>
      <p:sp>
        <p:nvSpPr>
          <p:cNvPr id="120842" name="Text Box 10"/>
          <p:cNvSpPr txBox="1">
            <a:spLocks noChangeArrowheads="1"/>
          </p:cNvSpPr>
          <p:nvPr/>
        </p:nvSpPr>
        <p:spPr bwMode="auto">
          <a:xfrm>
            <a:off x="3581400" y="1219200"/>
            <a:ext cx="1143000" cy="338554"/>
          </a:xfrm>
          <a:prstGeom prst="rect">
            <a:avLst/>
          </a:prstGeom>
          <a:noFill/>
          <a:ln w="9525">
            <a:noFill/>
            <a:miter lim="800000"/>
            <a:headEnd/>
            <a:tailEnd/>
          </a:ln>
          <a:effectLst/>
        </p:spPr>
        <p:txBody>
          <a:bodyPr>
            <a:spAutoFit/>
          </a:bodyPr>
          <a:lstStyle/>
          <a:p>
            <a:pPr>
              <a:spcBef>
                <a:spcPct val="50000"/>
              </a:spcBef>
            </a:pPr>
            <a:r>
              <a:rPr lang="it-IT" dirty="0" err="1" smtClean="0"/>
              <a:t>Oligopoly</a:t>
            </a:r>
            <a:endParaRPr lang="it-IT" dirty="0"/>
          </a:p>
        </p:txBody>
      </p:sp>
      <p:sp>
        <p:nvSpPr>
          <p:cNvPr id="120843" name="Line 11"/>
          <p:cNvSpPr>
            <a:spLocks noChangeShapeType="1"/>
          </p:cNvSpPr>
          <p:nvPr/>
        </p:nvSpPr>
        <p:spPr bwMode="auto">
          <a:xfrm>
            <a:off x="4038600" y="914400"/>
            <a:ext cx="0" cy="228600"/>
          </a:xfrm>
          <a:prstGeom prst="line">
            <a:avLst/>
          </a:prstGeom>
          <a:noFill/>
          <a:ln w="9525">
            <a:solidFill>
              <a:schemeClr val="tx1"/>
            </a:solidFill>
            <a:round/>
            <a:headEnd/>
            <a:tailEnd/>
          </a:ln>
          <a:effectLst/>
        </p:spPr>
        <p:txBody>
          <a:bodyPr/>
          <a:lstStyle/>
          <a:p>
            <a:endParaRPr lang="en-US"/>
          </a:p>
        </p:txBody>
      </p:sp>
      <p:sp>
        <p:nvSpPr>
          <p:cNvPr id="120844" name="Line 12"/>
          <p:cNvSpPr>
            <a:spLocks noChangeShapeType="1"/>
          </p:cNvSpPr>
          <p:nvPr/>
        </p:nvSpPr>
        <p:spPr bwMode="auto">
          <a:xfrm>
            <a:off x="6629400" y="914400"/>
            <a:ext cx="0" cy="228600"/>
          </a:xfrm>
          <a:prstGeom prst="line">
            <a:avLst/>
          </a:prstGeom>
          <a:noFill/>
          <a:ln w="9525">
            <a:solidFill>
              <a:schemeClr val="tx1"/>
            </a:solidFill>
            <a:round/>
            <a:headEnd/>
            <a:tailEnd/>
          </a:ln>
          <a:effectLst/>
        </p:spPr>
        <p:txBody>
          <a:bodyPr/>
          <a:lstStyle/>
          <a:p>
            <a:endParaRPr lang="en-US"/>
          </a:p>
        </p:txBody>
      </p:sp>
      <p:sp>
        <p:nvSpPr>
          <p:cNvPr id="120845" name="Line 13"/>
          <p:cNvSpPr>
            <a:spLocks noChangeShapeType="1"/>
          </p:cNvSpPr>
          <p:nvPr/>
        </p:nvSpPr>
        <p:spPr bwMode="auto">
          <a:xfrm>
            <a:off x="8077200" y="914400"/>
            <a:ext cx="0" cy="228600"/>
          </a:xfrm>
          <a:prstGeom prst="line">
            <a:avLst/>
          </a:prstGeom>
          <a:noFill/>
          <a:ln w="9525">
            <a:solidFill>
              <a:schemeClr val="tx1"/>
            </a:solidFill>
            <a:round/>
            <a:headEnd/>
            <a:tailEnd/>
          </a:ln>
          <a:effectLst/>
        </p:spPr>
        <p:txBody>
          <a:bodyPr/>
          <a:lstStyle/>
          <a:p>
            <a:endParaRPr lang="en-US"/>
          </a:p>
        </p:txBody>
      </p:sp>
      <p:sp>
        <p:nvSpPr>
          <p:cNvPr id="120846" name="Text Box 14"/>
          <p:cNvSpPr txBox="1">
            <a:spLocks noChangeArrowheads="1"/>
          </p:cNvSpPr>
          <p:nvPr/>
        </p:nvSpPr>
        <p:spPr bwMode="auto">
          <a:xfrm>
            <a:off x="7696200" y="1143000"/>
            <a:ext cx="1143000" cy="338554"/>
          </a:xfrm>
          <a:prstGeom prst="rect">
            <a:avLst/>
          </a:prstGeom>
          <a:noFill/>
          <a:ln w="9525">
            <a:noFill/>
            <a:miter lim="800000"/>
            <a:headEnd/>
            <a:tailEnd/>
          </a:ln>
          <a:effectLst/>
        </p:spPr>
        <p:txBody>
          <a:bodyPr>
            <a:spAutoFit/>
          </a:bodyPr>
          <a:lstStyle/>
          <a:p>
            <a:pPr>
              <a:spcBef>
                <a:spcPct val="50000"/>
              </a:spcBef>
            </a:pPr>
            <a:r>
              <a:rPr lang="it-IT" dirty="0" err="1" smtClean="0"/>
              <a:t>Monopoly</a:t>
            </a:r>
            <a:endParaRPr lang="it-IT" dirty="0"/>
          </a:p>
        </p:txBody>
      </p:sp>
      <p:sp>
        <p:nvSpPr>
          <p:cNvPr id="120847" name="Text Box 15"/>
          <p:cNvSpPr txBox="1">
            <a:spLocks noChangeArrowheads="1"/>
          </p:cNvSpPr>
          <p:nvPr/>
        </p:nvSpPr>
        <p:spPr bwMode="auto">
          <a:xfrm>
            <a:off x="6019800" y="1219200"/>
            <a:ext cx="1371600" cy="584775"/>
          </a:xfrm>
          <a:prstGeom prst="rect">
            <a:avLst/>
          </a:prstGeom>
          <a:noFill/>
          <a:ln w="9525">
            <a:noFill/>
            <a:miter lim="800000"/>
            <a:headEnd/>
            <a:tailEnd/>
          </a:ln>
          <a:effectLst/>
        </p:spPr>
        <p:txBody>
          <a:bodyPr>
            <a:spAutoFit/>
          </a:bodyPr>
          <a:lstStyle/>
          <a:p>
            <a:pPr>
              <a:spcBef>
                <a:spcPct val="50000"/>
              </a:spcBef>
            </a:pPr>
            <a:r>
              <a:rPr lang="it-IT" dirty="0" err="1" smtClean="0"/>
              <a:t>Dominant</a:t>
            </a:r>
            <a:r>
              <a:rPr lang="it-IT" dirty="0" smtClean="0"/>
              <a:t> </a:t>
            </a:r>
            <a:r>
              <a:rPr lang="it-IT" dirty="0" err="1" smtClean="0"/>
              <a:t>firm</a:t>
            </a:r>
            <a:endParaRPr lang="it-IT" dirty="0"/>
          </a:p>
        </p:txBody>
      </p:sp>
      <p:cxnSp>
        <p:nvCxnSpPr>
          <p:cNvPr id="16" name="Connettore 2 15"/>
          <p:cNvCxnSpPr/>
          <p:nvPr/>
        </p:nvCxnSpPr>
        <p:spPr bwMode="auto">
          <a:xfrm>
            <a:off x="5029200" y="2949421"/>
            <a:ext cx="990600" cy="0"/>
          </a:xfrm>
          <a:prstGeom prst="straightConnector1">
            <a:avLst/>
          </a:prstGeom>
          <a:noFill/>
          <a:ln w="9525" cap="flat" cmpd="sng" algn="ctr">
            <a:solidFill>
              <a:schemeClr val="tx1"/>
            </a:solidFill>
            <a:prstDash val="solid"/>
            <a:round/>
            <a:headEnd type="none" w="med" len="med"/>
            <a:tailEnd type="arrow"/>
          </a:ln>
          <a:effectLst/>
        </p:spPr>
      </p:cxnSp>
      <p:cxnSp>
        <p:nvCxnSpPr>
          <p:cNvPr id="17" name="Connettore 2 16"/>
          <p:cNvCxnSpPr/>
          <p:nvPr/>
        </p:nvCxnSpPr>
        <p:spPr bwMode="auto">
          <a:xfrm>
            <a:off x="2324100" y="2971800"/>
            <a:ext cx="990600" cy="0"/>
          </a:xfrm>
          <a:prstGeom prst="straightConnector1">
            <a:avLst/>
          </a:prstGeom>
          <a:noFill/>
          <a:ln w="9525" cap="flat" cmpd="sng" algn="ctr">
            <a:solidFill>
              <a:schemeClr val="tx1"/>
            </a:solidFill>
            <a:prstDash val="solid"/>
            <a:round/>
            <a:headEnd type="none" w="med" len="med"/>
            <a:tailEnd type="arrow"/>
          </a:ln>
          <a:effectLst/>
        </p:spPr>
      </p:cxnSp>
      <p:sp>
        <p:nvSpPr>
          <p:cNvPr id="19" name="Line 8"/>
          <p:cNvSpPr>
            <a:spLocks noChangeShapeType="1"/>
          </p:cNvSpPr>
          <p:nvPr/>
        </p:nvSpPr>
        <p:spPr bwMode="auto">
          <a:xfrm>
            <a:off x="2667000" y="914400"/>
            <a:ext cx="0" cy="762000"/>
          </a:xfrm>
          <a:prstGeom prst="line">
            <a:avLst/>
          </a:prstGeom>
          <a:noFill/>
          <a:ln w="9525">
            <a:solidFill>
              <a:schemeClr val="tx1"/>
            </a:solidFill>
            <a:round/>
            <a:headEnd/>
            <a:tailEnd/>
          </a:ln>
          <a:effectLst/>
        </p:spPr>
        <p:txBody>
          <a:bodyPr/>
          <a:lstStyle/>
          <a:p>
            <a:endParaRPr lang="en-US"/>
          </a:p>
        </p:txBody>
      </p:sp>
      <p:sp>
        <p:nvSpPr>
          <p:cNvPr id="20" name="Text Box 10"/>
          <p:cNvSpPr txBox="1">
            <a:spLocks noChangeArrowheads="1"/>
          </p:cNvSpPr>
          <p:nvPr/>
        </p:nvSpPr>
        <p:spPr bwMode="auto">
          <a:xfrm>
            <a:off x="2209800" y="1676400"/>
            <a:ext cx="1524000" cy="584775"/>
          </a:xfrm>
          <a:prstGeom prst="rect">
            <a:avLst/>
          </a:prstGeom>
          <a:noFill/>
          <a:ln w="9525">
            <a:noFill/>
            <a:miter lim="800000"/>
            <a:headEnd/>
            <a:tailEnd/>
          </a:ln>
          <a:effectLst/>
        </p:spPr>
        <p:txBody>
          <a:bodyPr wrap="square">
            <a:spAutoFit/>
          </a:bodyPr>
          <a:lstStyle/>
          <a:p>
            <a:pPr>
              <a:spcBef>
                <a:spcPct val="50000"/>
              </a:spcBef>
            </a:pPr>
            <a:r>
              <a:rPr lang="it-IT" dirty="0" smtClean="0"/>
              <a:t>Monopolistic competition</a:t>
            </a:r>
            <a:endParaRPr lang="it-IT" dirty="0"/>
          </a:p>
        </p:txBody>
      </p:sp>
      <p:sp>
        <p:nvSpPr>
          <p:cNvPr id="21" name="Title 1"/>
          <p:cNvSpPr txBox="1">
            <a:spLocks/>
          </p:cNvSpPr>
          <p:nvPr/>
        </p:nvSpPr>
        <p:spPr>
          <a:xfrm>
            <a:off x="762000" y="0"/>
            <a:ext cx="5943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F6E"/>
                </a:solidFill>
                <a:effectLst/>
                <a:uLnTx/>
                <a:uFillTx/>
                <a:latin typeface="+mj-lt"/>
                <a:ea typeface="+mj-ea"/>
                <a:cs typeface="+mj-cs"/>
              </a:rPr>
              <a:t>Classification of market structures</a:t>
            </a:r>
            <a:endParaRPr kumimoji="0" lang="en-US" sz="2200" b="1" i="0" u="none" strike="noStrike" kern="0" cap="none" spc="0" normalizeH="0" baseline="0" noProof="0" dirty="0">
              <a:ln>
                <a:noFill/>
              </a:ln>
              <a:solidFill>
                <a:srgbClr val="003F6E"/>
              </a:solidFill>
              <a:effectLst/>
              <a:uLnTx/>
              <a:uFillTx/>
              <a:latin typeface="+mj-lt"/>
              <a:ea typeface="+mj-ea"/>
              <a:cs typeface="+mj-cs"/>
            </a:endParaRPr>
          </a:p>
        </p:txBody>
      </p:sp>
      <p:sp>
        <p:nvSpPr>
          <p:cNvPr id="22" name="CasellaDiTesto 21"/>
          <p:cNvSpPr txBox="1"/>
          <p:nvPr/>
        </p:nvSpPr>
        <p:spPr>
          <a:xfrm>
            <a:off x="6248400" y="113437"/>
            <a:ext cx="1323703" cy="584775"/>
          </a:xfrm>
          <a:prstGeom prst="rect">
            <a:avLst/>
          </a:prstGeom>
          <a:solidFill>
            <a:srgbClr val="FFC000"/>
          </a:solidFill>
          <a:ln>
            <a:solidFill>
              <a:srgbClr val="FFFF00"/>
            </a:solidFill>
          </a:ln>
        </p:spPr>
        <p:txBody>
          <a:bodyPr wrap="square" rtlCol="0">
            <a:spAutoFit/>
          </a:bodyPr>
          <a:lstStyle/>
          <a:p>
            <a:r>
              <a:rPr lang="en-US" dirty="0" smtClean="0"/>
              <a:t>From Lecture 2a</a:t>
            </a:r>
            <a:endParaRPr lang="en-US" dirty="0"/>
          </a:p>
        </p:txBody>
      </p:sp>
      <p:sp>
        <p:nvSpPr>
          <p:cNvPr id="3" name="CasellaDiTesto 2"/>
          <p:cNvSpPr txBox="1"/>
          <p:nvPr/>
        </p:nvSpPr>
        <p:spPr>
          <a:xfrm>
            <a:off x="304800" y="4967706"/>
            <a:ext cx="8382000" cy="1421928"/>
          </a:xfrm>
          <a:prstGeom prst="rect">
            <a:avLst/>
          </a:prstGeom>
          <a:solidFill>
            <a:srgbClr val="92D050"/>
          </a:solidFill>
          <a:ln>
            <a:solidFill>
              <a:srgbClr val="92D050"/>
            </a:solidFill>
          </a:ln>
        </p:spPr>
        <p:txBody>
          <a:bodyPr wrap="square" rtlCol="0">
            <a:spAutoFit/>
          </a:bodyPr>
          <a:lstStyle/>
          <a:p>
            <a:pPr algn="ctr"/>
            <a:r>
              <a:rPr lang="en-US" dirty="0" smtClean="0"/>
              <a:t>As we know in presence of barriers to entry (and exit) and homogenous goods mkt power increases with market concentration. </a:t>
            </a:r>
          </a:p>
          <a:p>
            <a:pPr algn="ctr"/>
            <a:endParaRPr lang="en-US" dirty="0"/>
          </a:p>
          <a:p>
            <a:pPr algn="ctr"/>
            <a:r>
              <a:rPr lang="en-US" dirty="0" smtClean="0"/>
              <a:t>See next slides to see formally how the Cournot game leads towards competitive outcomes when the number of players increases. </a:t>
            </a:r>
            <a:endParaRPr lang="en-US" dirty="0"/>
          </a:p>
        </p:txBody>
      </p:sp>
      <p:sp>
        <p:nvSpPr>
          <p:cNvPr id="23" name="CasellaDiTesto 22"/>
          <p:cNvSpPr txBox="1"/>
          <p:nvPr/>
        </p:nvSpPr>
        <p:spPr>
          <a:xfrm>
            <a:off x="3605348" y="3680254"/>
            <a:ext cx="1323703" cy="338554"/>
          </a:xfrm>
          <a:prstGeom prst="rect">
            <a:avLst/>
          </a:prstGeom>
          <a:solidFill>
            <a:srgbClr val="FFC000"/>
          </a:solidFill>
          <a:ln>
            <a:solidFill>
              <a:srgbClr val="FFFF00"/>
            </a:solidFill>
          </a:ln>
        </p:spPr>
        <p:txBody>
          <a:bodyPr wrap="square" rtlCol="0">
            <a:spAutoFit/>
          </a:bodyPr>
          <a:lstStyle/>
          <a:p>
            <a:pPr algn="ctr"/>
            <a:r>
              <a:rPr lang="en-US" dirty="0" smtClean="0">
                <a:solidFill>
                  <a:srgbClr val="FF0000"/>
                </a:solidFill>
              </a:rPr>
              <a:t>Note</a:t>
            </a:r>
            <a:endParaRPr lang="en-US" dirty="0">
              <a:solidFill>
                <a:srgbClr val="FF0000"/>
              </a:solidFill>
            </a:endParaRPr>
          </a:p>
        </p:txBody>
      </p:sp>
      <p:cxnSp>
        <p:nvCxnSpPr>
          <p:cNvPr id="5" name="Connettore 2 4"/>
          <p:cNvCxnSpPr>
            <a:stCxn id="23" idx="2"/>
          </p:cNvCxnSpPr>
          <p:nvPr/>
        </p:nvCxnSpPr>
        <p:spPr bwMode="auto">
          <a:xfrm>
            <a:off x="4267200" y="4018808"/>
            <a:ext cx="0" cy="872697"/>
          </a:xfrm>
          <a:prstGeom prst="straightConnector1">
            <a:avLst/>
          </a:prstGeom>
          <a:noFill/>
          <a:ln w="9525" cap="flat" cmpd="sng" algn="ctr">
            <a:solidFill>
              <a:schemeClr val="accent1"/>
            </a:solidFill>
            <a:prstDash val="solid"/>
            <a:round/>
            <a:headEnd type="none" w="med" len="med"/>
            <a:tailEnd type="triangle"/>
          </a:ln>
          <a:effectLst/>
        </p:spPr>
      </p:cxnSp>
    </p:spTree>
    <p:extLst>
      <p:ext uri="{BB962C8B-B14F-4D97-AF65-F5344CB8AC3E}">
        <p14:creationId xmlns:p14="http://schemas.microsoft.com/office/powerpoint/2010/main" val="2640385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0"/>
          </p:nvPr>
        </p:nvSpPr>
        <p:spPr/>
        <p:txBody>
          <a:bodyPr/>
          <a:lstStyle/>
          <a:p>
            <a:pPr>
              <a:defRPr/>
            </a:pPr>
            <a:fld id="{EE5EF864-C14B-49A5-B906-9E816E9B3C6A}" type="slidenum">
              <a:rPr lang="it-IT" smtClean="0"/>
              <a:pPr>
                <a:defRPr/>
              </a:pPr>
              <a:t>16</a:t>
            </a:fld>
            <a:endParaRPr lang="it-IT"/>
          </a:p>
        </p:txBody>
      </p:sp>
      <mc:AlternateContent xmlns:mc="http://schemas.openxmlformats.org/markup-compatibility/2006" xmlns:a14="http://schemas.microsoft.com/office/drawing/2010/main">
        <mc:Choice Requires="a14">
          <p:sp>
            <p:nvSpPr>
              <p:cNvPr id="3" name="Segnaposto contenuto 2"/>
              <p:cNvSpPr txBox="1">
                <a:spLocks/>
              </p:cNvSpPr>
              <p:nvPr/>
            </p:nvSpPr>
            <p:spPr>
              <a:xfrm>
                <a:off x="457200" y="2362200"/>
                <a:ext cx="8323726" cy="5134450"/>
              </a:xfrm>
              <a:prstGeom prst="rect">
                <a:avLst/>
              </a:prstGeom>
            </p:spPr>
            <p:txBody>
              <a:bodyPr vert="horz" lIns="91440" tIns="45720" rIns="91440" bIns="45720" rtlCol="0">
                <a:normAutofit/>
              </a:bodyPr>
              <a:lstStyle>
                <a:lvl1pPr marL="0" indent="0" algn="l" defTabSz="457200" rtl="0" eaLnBrk="1" latinLnBrk="0" hangingPunct="1">
                  <a:lnSpc>
                    <a:spcPts val="2400"/>
                  </a:lnSpc>
                  <a:spcBef>
                    <a:spcPts val="600"/>
                  </a:spcBef>
                  <a:buFont typeface="Wingdings" charset="2"/>
                  <a:buNone/>
                  <a:defRPr sz="2400" kern="1200">
                    <a:solidFill>
                      <a:schemeClr val="tx1"/>
                    </a:solidFill>
                    <a:latin typeface="Arial"/>
                    <a:ea typeface="+mn-ea"/>
                    <a:cs typeface="Arial"/>
                  </a:defRPr>
                </a:lvl1pPr>
                <a:lvl2pPr marL="742950" indent="-285750" algn="l" defTabSz="457200" rtl="0" eaLnBrk="1" latinLnBrk="0" hangingPunct="1">
                  <a:lnSpc>
                    <a:spcPts val="2400"/>
                  </a:lnSpc>
                  <a:spcBef>
                    <a:spcPts val="600"/>
                  </a:spcBef>
                  <a:buFont typeface="Arial"/>
                  <a:buChar char="–"/>
                  <a:defRPr sz="2200" kern="1200">
                    <a:solidFill>
                      <a:schemeClr val="tx1"/>
                    </a:solidFill>
                    <a:latin typeface="Arial"/>
                    <a:ea typeface="+mn-ea"/>
                    <a:cs typeface="Arial"/>
                  </a:defRPr>
                </a:lvl2pPr>
                <a:lvl3pPr marL="1143000" indent="-228600" algn="l" defTabSz="457200" rtl="0" eaLnBrk="1" latinLnBrk="0" hangingPunct="1">
                  <a:lnSpc>
                    <a:spcPts val="2400"/>
                  </a:lnSpc>
                  <a:spcBef>
                    <a:spcPts val="600"/>
                  </a:spcBef>
                  <a:buFont typeface="Arial"/>
                  <a:buChar char="•"/>
                  <a:defRPr sz="2000" kern="1200">
                    <a:solidFill>
                      <a:schemeClr val="tx1"/>
                    </a:solidFill>
                    <a:latin typeface="Arial"/>
                    <a:ea typeface="+mn-ea"/>
                    <a:cs typeface="Arial"/>
                  </a:defRPr>
                </a:lvl3pPr>
                <a:lvl4pPr marL="1600200" indent="-228600" algn="l" defTabSz="457200" rtl="0" eaLnBrk="1" latinLnBrk="0" hangingPunct="1">
                  <a:lnSpc>
                    <a:spcPts val="2400"/>
                  </a:lnSpc>
                  <a:spcBef>
                    <a:spcPts val="600"/>
                  </a:spcBef>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ts val="2400"/>
                  </a:lnSpc>
                  <a:spcBef>
                    <a:spcPts val="6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marR="0" lvl="1" indent="0" algn="l" defTabSz="457200" rtl="0" eaLnBrk="1" fontAlgn="auto" latinLnBrk="0" hangingPunct="1">
                  <a:lnSpc>
                    <a:spcPts val="2400"/>
                  </a:lnSpc>
                  <a:spcBef>
                    <a:spcPts val="600"/>
                  </a:spcBef>
                  <a:spcAft>
                    <a:spcPts val="0"/>
                  </a:spcAft>
                  <a:buClrTx/>
                  <a:buSzTx/>
                  <a:buNone/>
                  <a:tabLst/>
                  <a:defRPr/>
                </a:pPr>
                <a:r>
                  <a:rPr kumimoji="0" lang="en-US" sz="2200" b="0" i="0" u="none" strike="noStrike" kern="1200" cap="none" spc="0" normalizeH="0" baseline="0" noProof="0" dirty="0" smtClean="0">
                    <a:ln>
                      <a:noFill/>
                    </a:ln>
                    <a:solidFill>
                      <a:sysClr val="windowText" lastClr="000000"/>
                    </a:solidFill>
                    <a:effectLst/>
                    <a:uLnTx/>
                    <a:uFillTx/>
                    <a:latin typeface="Arial"/>
                    <a:ea typeface="+mn-ea"/>
                    <a:cs typeface="Arial"/>
                  </a:rPr>
                  <a:t>Equilibrium </a:t>
                </a:r>
                <a:r>
                  <a:rPr kumimoji="0" lang="en-US" sz="2200" b="0" i="0" u="none" strike="noStrike" kern="1200" cap="none" spc="0" normalizeH="0" baseline="0" noProof="0" dirty="0">
                    <a:ln>
                      <a:noFill/>
                    </a:ln>
                    <a:solidFill>
                      <a:sysClr val="windowText" lastClr="000000"/>
                    </a:solidFill>
                    <a:effectLst/>
                    <a:uLnTx/>
                    <a:uFillTx/>
                    <a:latin typeface="Arial"/>
                    <a:ea typeface="+mn-ea"/>
                    <a:cs typeface="Arial"/>
                  </a:rPr>
                  <a:t>of a </a:t>
                </a:r>
                <a:r>
                  <a:rPr kumimoji="0" lang="en-US" sz="2200" b="1" i="0" u="none" strike="noStrike" kern="1200" cap="none" spc="0" normalizeH="0" baseline="0" noProof="0" dirty="0">
                    <a:ln>
                      <a:noFill/>
                    </a:ln>
                    <a:solidFill>
                      <a:srgbClr val="FF0000"/>
                    </a:solidFill>
                    <a:effectLst/>
                    <a:uLnTx/>
                    <a:uFillTx/>
                    <a:latin typeface="Arial"/>
                    <a:ea typeface="+mn-ea"/>
                    <a:cs typeface="Arial"/>
                  </a:rPr>
                  <a:t>symmetric Cournot oligopoly </a:t>
                </a:r>
                <a:r>
                  <a:rPr kumimoji="0" lang="en-US" sz="2200" b="0" i="0" u="none" strike="noStrike" kern="1200" cap="none" spc="0" normalizeH="0" baseline="0" noProof="0" dirty="0">
                    <a:ln>
                      <a:noFill/>
                    </a:ln>
                    <a:solidFill>
                      <a:sysClr val="windowText" lastClr="000000"/>
                    </a:solidFill>
                    <a:effectLst/>
                    <a:uLnTx/>
                    <a:uFillTx/>
                    <a:latin typeface="Arial"/>
                    <a:ea typeface="+mn-ea"/>
                    <a:cs typeface="Arial"/>
                  </a:rPr>
                  <a:t>as a function of the number N of firms populating the market</a:t>
                </a:r>
              </a:p>
              <a:p>
                <a:pPr marL="1143000" marR="0" lvl="2" indent="-228600" algn="l" defTabSz="457200" rtl="0" eaLnBrk="1" fontAlgn="auto" latinLnBrk="0" hangingPunct="1">
                  <a:lnSpc>
                    <a:spcPts val="2400"/>
                  </a:lnSpc>
                  <a:spcBef>
                    <a:spcPts val="600"/>
                  </a:spcBef>
                  <a:spcAft>
                    <a:spcPts val="0"/>
                  </a:spcAft>
                  <a:buClrTx/>
                  <a:buSzTx/>
                  <a:buFont typeface="Arial"/>
                  <a:buChar char="•"/>
                  <a:tabLst/>
                  <a:defRPr/>
                </a:pPr>
                <a:r>
                  <a:rPr kumimoji="0" lang="en-US" sz="2000" b="1" i="0" u="none" strike="noStrike" kern="1200" cap="none" spc="0" normalizeH="0" baseline="0" noProof="0" dirty="0">
                    <a:ln>
                      <a:noFill/>
                    </a:ln>
                    <a:solidFill>
                      <a:srgbClr val="FF0000"/>
                    </a:solidFill>
                    <a:effectLst/>
                    <a:uLnTx/>
                    <a:uFillTx/>
                    <a:latin typeface="Arial"/>
                    <a:ea typeface="+mn-ea"/>
                    <a:cs typeface="Arial"/>
                  </a:rPr>
                  <a:t>N homogeneous firms</a:t>
                </a:r>
                <a:r>
                  <a:rPr kumimoji="0" lang="en-US" sz="2000" b="0" i="0" u="none" strike="noStrike" kern="1200" cap="none" spc="0" normalizeH="0" baseline="0" noProof="0" dirty="0">
                    <a:ln>
                      <a:noFill/>
                    </a:ln>
                    <a:solidFill>
                      <a:sysClr val="windowText" lastClr="000000"/>
                    </a:solidFill>
                    <a:effectLst/>
                    <a:uLnTx/>
                    <a:uFillTx/>
                    <a:latin typeface="Arial"/>
                    <a:ea typeface="+mn-ea"/>
                    <a:cs typeface="Arial"/>
                  </a:rPr>
                  <a:t> (equal linear costs) </a:t>
                </a:r>
                <a:endParaRPr kumimoji="0" lang="it-IT"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panose="02040503050406030204" pitchFamily="18" charset="0"/>
                  <a:cs typeface="Arial"/>
                </a:endParaRPr>
              </a:p>
              <a:p>
                <a:pPr marL="457200" marR="0" lvl="1" indent="0" algn="l" defTabSz="457200" rtl="0" eaLnBrk="1" fontAlgn="auto" latinLnBrk="0" hangingPunct="1">
                  <a:lnSpc>
                    <a:spcPts val="2400"/>
                  </a:lnSpc>
                  <a:spcBef>
                    <a:spcPts val="600"/>
                  </a:spcBef>
                  <a:spcAft>
                    <a:spcPts val="0"/>
                  </a:spcAft>
                  <a:buClrTx/>
                  <a:buSzTx/>
                  <a:buFont typeface="Arial"/>
                  <a:buNone/>
                  <a:tabLst/>
                  <a:defRPr/>
                </a:pPr>
                <a14:m>
                  <m:oMathPara xmlns:m="http://schemas.openxmlformats.org/officeDocument/2006/math">
                    <m:oMathParaPr>
                      <m:jc m:val="centerGroup"/>
                    </m:oMathParaPr>
                    <m:oMath xmlns:m="http://schemas.openxmlformats.org/officeDocument/2006/math">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𝑖</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=1, …</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𝑁</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 </m:t>
                      </m:r>
                      <m:sSub>
                        <m:sSubPr>
                          <m:ctrlP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ctrlPr>
                        </m:sSubPr>
                        <m:e>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𝑇𝐶</m:t>
                          </m:r>
                        </m:e>
                        <m:sub>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𝑖</m:t>
                          </m:r>
                        </m:sub>
                      </m:sSub>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𝑐</m:t>
                      </m:r>
                      <m:sSub>
                        <m:sSubPr>
                          <m:ctrlP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ctrlPr>
                        </m:sSubPr>
                        <m:e>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𝑞</m:t>
                          </m:r>
                        </m:e>
                        <m:sub>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𝑖</m:t>
                          </m:r>
                        </m:sub>
                      </m:sSub>
                    </m:oMath>
                  </m:oMathPara>
                </a14:m>
                <a:endParaRPr kumimoji="0" lang="en-US" sz="2200" b="0" i="0" u="none" strike="noStrike" kern="1200" cap="none" spc="0" normalizeH="0" baseline="0" noProof="0" dirty="0">
                  <a:ln>
                    <a:noFill/>
                  </a:ln>
                  <a:solidFill>
                    <a:sysClr val="windowText" lastClr="000000"/>
                  </a:solidFill>
                  <a:effectLst/>
                  <a:uLnTx/>
                  <a:uFillTx/>
                  <a:latin typeface="Arial"/>
                  <a:ea typeface="+mn-ea"/>
                  <a:cs typeface="Arial"/>
                </a:endParaRPr>
              </a:p>
              <a:p>
                <a:pPr marL="1143000" marR="0" lvl="2" indent="-228600" algn="l" defTabSz="457200" rtl="0" eaLnBrk="1" fontAlgn="auto" latinLnBrk="0" hangingPunct="1">
                  <a:lnSpc>
                    <a:spcPts val="2400"/>
                  </a:lnSpc>
                  <a:spcBef>
                    <a:spcPts val="60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latin typeface="Arial"/>
                    <a:ea typeface="+mn-ea"/>
                    <a:cs typeface="Arial"/>
                  </a:rPr>
                  <a:t>Inverse demand </a:t>
                </a:r>
                <a:r>
                  <a:rPr kumimoji="0" lang="en-US" sz="2000" b="0" i="0" u="none" strike="noStrike" kern="1200" cap="none" spc="0" normalizeH="0" baseline="0" noProof="0" dirty="0" smtClean="0">
                    <a:ln>
                      <a:noFill/>
                    </a:ln>
                    <a:solidFill>
                      <a:sysClr val="windowText" lastClr="000000"/>
                    </a:solidFill>
                    <a:effectLst/>
                    <a:uLnTx/>
                    <a:uFillTx/>
                    <a:latin typeface="Arial"/>
                    <a:ea typeface="+mn-ea"/>
                    <a:cs typeface="Arial"/>
                  </a:rPr>
                  <a:t>function</a:t>
                </a:r>
              </a:p>
              <a:p>
                <a:pPr marL="457200" marR="0" lvl="1" indent="0" algn="ctr" defTabSz="457200" rtl="0" eaLnBrk="1" fontAlgn="auto" latinLnBrk="0" hangingPunct="1">
                  <a:lnSpc>
                    <a:spcPts val="2400"/>
                  </a:lnSpc>
                  <a:spcBef>
                    <a:spcPts val="600"/>
                  </a:spcBef>
                  <a:spcAft>
                    <a:spcPts val="0"/>
                  </a:spcAft>
                  <a:buClrTx/>
                  <a:buSzTx/>
                  <a:buFont typeface="Arial"/>
                  <a:buNone/>
                  <a:tabLst/>
                  <a:defRPr/>
                </a:pPr>
                <a:endParaRPr kumimoji="0" lang="it-IT" sz="22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Arial"/>
                </a:endParaRPr>
              </a:p>
              <a:p>
                <a:pPr marL="457200" marR="0" lvl="1" indent="0" algn="ctr" defTabSz="457200" rtl="0" eaLnBrk="1" fontAlgn="auto" latinLnBrk="0" hangingPunct="1">
                  <a:lnSpc>
                    <a:spcPts val="2400"/>
                  </a:lnSpc>
                  <a:spcBef>
                    <a:spcPts val="600"/>
                  </a:spcBef>
                  <a:spcAft>
                    <a:spcPts val="0"/>
                  </a:spcAft>
                  <a:buClrTx/>
                  <a:buSzTx/>
                  <a:buFont typeface="Arial"/>
                  <a:buNone/>
                  <a:tabLst/>
                  <a:defRPr/>
                </a:pPr>
                <a14:m>
                  <m:oMathPara xmlns:m="http://schemas.openxmlformats.org/officeDocument/2006/math">
                    <m:oMathParaPr>
                      <m:jc m:val="center"/>
                    </m:oMathParaPr>
                    <m:oMath xmlns:m="http://schemas.openxmlformats.org/officeDocument/2006/math">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𝑝</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𝑎</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𝑏𝑄</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 </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𝑄</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nary>
                        <m:naryPr>
                          <m:chr m:val="∑"/>
                          <m:supHide m:val="on"/>
                          <m:ctrlP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ctrlPr>
                        </m:naryPr>
                        <m:sub>
                          <m:r>
                            <m:rPr>
                              <m:brk m:alnAt="7"/>
                            </m:rP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𝑘</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=1, …</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𝑁</m:t>
                          </m:r>
                        </m:sub>
                        <m:sup/>
                        <m:e>
                          <m:sSub>
                            <m:sSubPr>
                              <m:ctrlP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ctrlPr>
                            </m:sSubPr>
                            <m:e>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𝑞</m:t>
                              </m:r>
                            </m:e>
                            <m:sub>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𝑘</m:t>
                              </m:r>
                            </m:sub>
                          </m:sSub>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sSub>
                            <m:sSubPr>
                              <m:ctrlP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ctrlPr>
                            </m:sSubPr>
                            <m:e>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𝑞</m:t>
                              </m:r>
                            </m:e>
                            <m:sub>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𝑖</m:t>
                              </m:r>
                            </m:sub>
                          </m:sSub>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sSub>
                            <m:sSubPr>
                              <m:ctrlP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ctrlPr>
                            </m:sSubPr>
                            <m:e>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𝑞</m:t>
                              </m:r>
                            </m:e>
                            <m:sub>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m:t>
                              </m:r>
                              <m:r>
                                <a:rPr kumimoji="0" lang="it-IT" sz="2200"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𝑖</m:t>
                              </m:r>
                            </m:sub>
                          </m:sSub>
                        </m:e>
                      </m:nary>
                    </m:oMath>
                  </m:oMathPara>
                </a14:m>
                <a:endParaRPr kumimoji="0" lang="en-US" sz="2200" b="0" i="0" u="none" strike="noStrike" kern="1200" cap="none" spc="0" normalizeH="0" baseline="0" noProof="0" dirty="0" smtClean="0">
                  <a:ln>
                    <a:noFill/>
                  </a:ln>
                  <a:solidFill>
                    <a:sysClr val="windowText" lastClr="000000"/>
                  </a:solidFill>
                  <a:effectLst/>
                  <a:uLnTx/>
                  <a:uFillTx/>
                  <a:latin typeface="Arial"/>
                  <a:ea typeface="+mn-ea"/>
                  <a:cs typeface="Arial"/>
                </a:endParaRPr>
              </a:p>
              <a:p>
                <a:pPr marL="742950" marR="0" lvl="1" indent="-285750" algn="l" defTabSz="457200" rtl="0" eaLnBrk="1" fontAlgn="auto" latinLnBrk="0" hangingPunct="1">
                  <a:lnSpc>
                    <a:spcPts val="2400"/>
                  </a:lnSpc>
                  <a:spcBef>
                    <a:spcPts val="600"/>
                  </a:spcBef>
                  <a:spcAft>
                    <a:spcPts val="0"/>
                  </a:spcAft>
                  <a:buClrTx/>
                  <a:buSzTx/>
                  <a:buFont typeface="Arial"/>
                  <a:buChar char="–"/>
                  <a:tabLst/>
                  <a:defRPr/>
                </a:pPr>
                <a:endParaRPr kumimoji="0" lang="en-US" sz="2200" b="0" i="0" u="none" strike="noStrike" kern="1200" cap="none" spc="0" normalizeH="0" baseline="0" noProof="0" dirty="0" smtClean="0">
                  <a:ln>
                    <a:noFill/>
                  </a:ln>
                  <a:solidFill>
                    <a:sysClr val="windowText" lastClr="000000"/>
                  </a:solidFill>
                  <a:effectLst/>
                  <a:uLnTx/>
                  <a:uFillTx/>
                  <a:latin typeface="Arial"/>
                  <a:ea typeface="+mn-ea"/>
                  <a:cs typeface="Arial"/>
                </a:endParaRPr>
              </a:p>
            </p:txBody>
          </p:sp>
        </mc:Choice>
        <mc:Fallback xmlns="">
          <p:sp>
            <p:nvSpPr>
              <p:cNvPr id="3" name="Segnaposto contenuto 2"/>
              <p:cNvSpPr txBox="1">
                <a:spLocks noRot="1" noChangeAspect="1" noMove="1" noResize="1" noEditPoints="1" noAdjustHandles="1" noChangeArrowheads="1" noChangeShapeType="1" noTextEdit="1"/>
              </p:cNvSpPr>
              <p:nvPr/>
            </p:nvSpPr>
            <p:spPr>
              <a:xfrm>
                <a:off x="457200" y="2362200"/>
                <a:ext cx="8323726" cy="5134450"/>
              </a:xfrm>
              <a:prstGeom prst="rect">
                <a:avLst/>
              </a:prstGeom>
              <a:blipFill>
                <a:blip r:embed="rId2"/>
                <a:stretch>
                  <a:fillRect t="-1306" r="-366"/>
                </a:stretch>
              </a:blipFill>
            </p:spPr>
            <p:txBody>
              <a:bodyPr/>
              <a:lstStyle/>
              <a:p>
                <a:r>
                  <a:rPr lang="en-US">
                    <a:noFill/>
                  </a:rPr>
                  <a:t> </a:t>
                </a:r>
              </a:p>
            </p:txBody>
          </p:sp>
        </mc:Fallback>
      </mc:AlternateContent>
      <p:sp>
        <p:nvSpPr>
          <p:cNvPr id="4" name="Title 1"/>
          <p:cNvSpPr txBox="1">
            <a:spLocks/>
          </p:cNvSpPr>
          <p:nvPr/>
        </p:nvSpPr>
        <p:spPr>
          <a:xfrm>
            <a:off x="762000" y="0"/>
            <a:ext cx="73914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F6E"/>
                </a:solidFill>
                <a:effectLst/>
                <a:uLnTx/>
                <a:uFillTx/>
                <a:latin typeface="+mj-lt"/>
                <a:ea typeface="+mj-ea"/>
                <a:cs typeface="+mj-cs"/>
              </a:rPr>
              <a:t>Cournot with N firms</a:t>
            </a:r>
            <a:endParaRPr kumimoji="0" lang="en-US" sz="2200" b="1" i="0" u="none" strike="noStrike" kern="0" cap="none" spc="0" normalizeH="0" baseline="0" noProof="0" dirty="0">
              <a:ln>
                <a:noFill/>
              </a:ln>
              <a:solidFill>
                <a:srgbClr val="003F6E"/>
              </a:solidFill>
              <a:effectLst/>
              <a:uLnTx/>
              <a:uFillTx/>
              <a:latin typeface="+mj-lt"/>
              <a:ea typeface="+mj-ea"/>
              <a:cs typeface="+mj-cs"/>
            </a:endParaRPr>
          </a:p>
        </p:txBody>
      </p:sp>
    </p:spTree>
    <p:extLst>
      <p:ext uri="{BB962C8B-B14F-4D97-AF65-F5344CB8AC3E}">
        <p14:creationId xmlns:p14="http://schemas.microsoft.com/office/powerpoint/2010/main" val="975142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0"/>
          </p:nvPr>
        </p:nvSpPr>
        <p:spPr/>
        <p:txBody>
          <a:bodyPr/>
          <a:lstStyle/>
          <a:p>
            <a:pPr>
              <a:defRPr/>
            </a:pPr>
            <a:fld id="{EE5EF864-C14B-49A5-B906-9E816E9B3C6A}" type="slidenum">
              <a:rPr lang="it-IT" smtClean="0"/>
              <a:pPr>
                <a:defRPr/>
              </a:pPr>
              <a:t>17</a:t>
            </a:fld>
            <a:endParaRPr lang="it-IT"/>
          </a:p>
        </p:txBody>
      </p:sp>
      <mc:AlternateContent xmlns:mc="http://schemas.openxmlformats.org/markup-compatibility/2006" xmlns:a14="http://schemas.microsoft.com/office/drawing/2010/main">
        <mc:Choice Requires="a14">
          <p:sp>
            <p:nvSpPr>
              <p:cNvPr id="3" name="Segnaposto contenuto 2"/>
              <p:cNvSpPr txBox="1">
                <a:spLocks/>
              </p:cNvSpPr>
              <p:nvPr/>
            </p:nvSpPr>
            <p:spPr>
              <a:xfrm>
                <a:off x="457200" y="1295400"/>
                <a:ext cx="8323726" cy="5134450"/>
              </a:xfrm>
              <a:prstGeom prst="rect">
                <a:avLst/>
              </a:prstGeom>
            </p:spPr>
            <p:txBody>
              <a:bodyPr>
                <a:normAutofit lnSpcReduction="10000"/>
              </a:bodyPr>
              <a:lst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a:lstStyle>
              <a:p>
                <a:r>
                  <a:rPr lang="en-US" b="1" kern="0" dirty="0" smtClean="0">
                    <a:solidFill>
                      <a:srgbClr val="FF0000"/>
                    </a:solidFill>
                  </a:rPr>
                  <a:t>Equilibrium</a:t>
                </a:r>
                <a:r>
                  <a:rPr lang="en-US" b="0" kern="0" dirty="0" smtClean="0"/>
                  <a:t> of the </a:t>
                </a:r>
                <a:r>
                  <a:rPr lang="en-US" b="1" kern="0" dirty="0" smtClean="0">
                    <a:solidFill>
                      <a:srgbClr val="FF0000"/>
                    </a:solidFill>
                  </a:rPr>
                  <a:t>symmetric Cournot oligopoly </a:t>
                </a:r>
              </a:p>
              <a:p>
                <a:pPr lvl="1"/>
                <a:r>
                  <a:rPr lang="en-US" b="0" kern="0" dirty="0" smtClean="0"/>
                  <a:t>Firm’s profit </a:t>
                </a:r>
              </a:p>
              <a:p>
                <a:pPr marL="514350" lvl="1" indent="0">
                  <a:buFont typeface="Wingdings" pitchFamily="2" charset="2"/>
                  <a:buNone/>
                </a:pPr>
                <a14:m>
                  <m:oMathPara xmlns:m="http://schemas.openxmlformats.org/officeDocument/2006/math">
                    <m:oMathParaPr>
                      <m:jc m:val="center"/>
                    </m:oMathParaPr>
                    <m:oMath xmlns:m="http://schemas.openxmlformats.org/officeDocument/2006/math">
                      <m:r>
                        <a:rPr lang="it-IT" b="0" i="1" kern="0">
                          <a:latin typeface="Cambria Math" panose="02040503050406030204" pitchFamily="18" charset="0"/>
                          <a:ea typeface="Cambria Math" panose="02040503050406030204" pitchFamily="18" charset="0"/>
                        </a:rPr>
                        <m:t>∀</m:t>
                      </m:r>
                      <m:r>
                        <a:rPr lang="it-IT" b="0" i="1" kern="0">
                          <a:latin typeface="Cambria Math" panose="02040503050406030204" pitchFamily="18" charset="0"/>
                        </a:rPr>
                        <m:t>𝑖</m:t>
                      </m:r>
                      <m:r>
                        <a:rPr lang="it-IT" b="0" i="1" kern="0">
                          <a:latin typeface="Cambria Math" panose="02040503050406030204" pitchFamily="18" charset="0"/>
                        </a:rPr>
                        <m:t>=1, …</m:t>
                      </m:r>
                      <m:r>
                        <a:rPr lang="it-IT" b="0" i="1" kern="0">
                          <a:latin typeface="Cambria Math" panose="02040503050406030204" pitchFamily="18" charset="0"/>
                        </a:rPr>
                        <m:t>𝑁</m:t>
                      </m:r>
                      <m:r>
                        <a:rPr lang="it-IT" b="0" i="1" kern="0" smtClean="0">
                          <a:latin typeface="Cambria Math" panose="02040503050406030204" pitchFamily="18" charset="0"/>
                        </a:rPr>
                        <m:t>:</m:t>
                      </m:r>
                      <m:r>
                        <a:rPr lang="it-IT" b="0" i="1" kern="0">
                          <a:latin typeface="Cambria Math" panose="02040503050406030204" pitchFamily="18" charset="0"/>
                        </a:rPr>
                        <m:t> </m:t>
                      </m:r>
                      <m:sSub>
                        <m:sSubPr>
                          <m:ctrlPr>
                            <a:rPr lang="it-IT" b="0" i="1" kern="0">
                              <a:latin typeface="Cambria Math" panose="02040503050406030204" pitchFamily="18" charset="0"/>
                            </a:rPr>
                          </m:ctrlPr>
                        </m:sSubPr>
                        <m:e>
                          <m:r>
                            <a:rPr lang="it-IT" b="0" i="1" kern="0" smtClean="0">
                              <a:latin typeface="Cambria Math" panose="02040503050406030204" pitchFamily="18" charset="0"/>
                              <a:ea typeface="Cambria Math" panose="02040503050406030204" pitchFamily="18" charset="0"/>
                            </a:rPr>
                            <m:t>𝜋</m:t>
                          </m:r>
                        </m:e>
                        <m:sub>
                          <m:r>
                            <a:rPr lang="it-IT" b="0" i="1" kern="0">
                              <a:latin typeface="Cambria Math" panose="02040503050406030204" pitchFamily="18" charset="0"/>
                            </a:rPr>
                            <m:t>𝑖</m:t>
                          </m:r>
                        </m:sub>
                      </m:sSub>
                      <m:r>
                        <a:rPr lang="it-IT" b="0" i="1" kern="0" smtClea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𝑝</m:t>
                      </m:r>
                      <m:d>
                        <m:dPr>
                          <m:ctrlPr>
                            <a:rPr lang="it-IT" b="0" i="1" kern="0" smtClean="0">
                              <a:latin typeface="Cambria Math" panose="02040503050406030204" pitchFamily="18" charset="0"/>
                              <a:ea typeface="Cambria Math" panose="02040503050406030204" pitchFamily="18" charset="0"/>
                            </a:rPr>
                          </m:ctrlPr>
                        </m:dPr>
                        <m:e>
                          <m:sSub>
                            <m:sSubPr>
                              <m:ctrlPr>
                                <a:rPr lang="it-IT" b="0" i="1" kern="0" smtClean="0">
                                  <a:latin typeface="Cambria Math" panose="02040503050406030204" pitchFamily="18" charset="0"/>
                                  <a:ea typeface="Cambria Math" panose="02040503050406030204" pitchFamily="18" charset="0"/>
                                </a:rPr>
                              </m:ctrlPr>
                            </m:sSubPr>
                            <m:e>
                              <m:r>
                                <a:rPr lang="it-IT" b="0" i="1" kern="0" smtClean="0">
                                  <a:latin typeface="Cambria Math" panose="02040503050406030204" pitchFamily="18" charset="0"/>
                                  <a:ea typeface="Cambria Math" panose="02040503050406030204" pitchFamily="18" charset="0"/>
                                </a:rPr>
                                <m:t>𝑞</m:t>
                              </m:r>
                            </m:e>
                            <m:sub>
                              <m:r>
                                <a:rPr lang="it-IT" b="0" i="1" kern="0" smtClean="0">
                                  <a:latin typeface="Cambria Math" panose="02040503050406030204" pitchFamily="18" charset="0"/>
                                  <a:ea typeface="Cambria Math" panose="02040503050406030204" pitchFamily="18" charset="0"/>
                                </a:rPr>
                                <m:t>𝑖</m:t>
                              </m:r>
                            </m:sub>
                          </m:sSub>
                          <m:r>
                            <a:rPr lang="it-IT" b="0" i="1" kern="0" smtClean="0">
                              <a:latin typeface="Cambria Math" panose="02040503050406030204" pitchFamily="18" charset="0"/>
                              <a:ea typeface="Cambria Math" panose="02040503050406030204" pitchFamily="18" charset="0"/>
                            </a:rPr>
                            <m:t>+</m:t>
                          </m:r>
                          <m:sSub>
                            <m:sSubPr>
                              <m:ctrlPr>
                                <a:rPr lang="it-IT" b="0" i="1" kern="0" smtClean="0">
                                  <a:latin typeface="Cambria Math" panose="02040503050406030204" pitchFamily="18" charset="0"/>
                                  <a:ea typeface="Cambria Math" panose="02040503050406030204" pitchFamily="18" charset="0"/>
                                </a:rPr>
                              </m:ctrlPr>
                            </m:sSubPr>
                            <m:e>
                              <m:r>
                                <a:rPr lang="it-IT" b="0" i="1" kern="0" smtClean="0">
                                  <a:latin typeface="Cambria Math" panose="02040503050406030204" pitchFamily="18" charset="0"/>
                                  <a:ea typeface="Cambria Math" panose="02040503050406030204" pitchFamily="18" charset="0"/>
                                </a:rPr>
                                <m:t>𝑞</m:t>
                              </m:r>
                            </m:e>
                            <m:sub>
                              <m:r>
                                <a:rPr lang="it-IT" b="0" i="1" kern="0" smtClea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𝑖</m:t>
                              </m:r>
                            </m:sub>
                          </m:sSub>
                        </m:e>
                      </m:d>
                      <m:sSub>
                        <m:sSubPr>
                          <m:ctrlPr>
                            <a:rPr lang="it-IT" b="0" i="1" kern="0" smtClean="0">
                              <a:latin typeface="Cambria Math" panose="02040503050406030204" pitchFamily="18" charset="0"/>
                              <a:ea typeface="Cambria Math" panose="02040503050406030204" pitchFamily="18" charset="0"/>
                            </a:rPr>
                          </m:ctrlPr>
                        </m:sSubPr>
                        <m:e>
                          <m:r>
                            <a:rPr lang="it-IT" b="0" i="1" kern="0" smtClean="0">
                              <a:latin typeface="Cambria Math" panose="02040503050406030204" pitchFamily="18" charset="0"/>
                              <a:ea typeface="Cambria Math" panose="02040503050406030204" pitchFamily="18" charset="0"/>
                            </a:rPr>
                            <m:t>𝑞</m:t>
                          </m:r>
                        </m:e>
                        <m:sub>
                          <m:r>
                            <a:rPr lang="it-IT" b="0" i="1" kern="0" smtClean="0">
                              <a:latin typeface="Cambria Math" panose="02040503050406030204" pitchFamily="18" charset="0"/>
                              <a:ea typeface="Cambria Math" panose="02040503050406030204" pitchFamily="18" charset="0"/>
                            </a:rPr>
                            <m:t>𝑖</m:t>
                          </m:r>
                        </m:sub>
                      </m:sSub>
                      <m:r>
                        <a:rPr lang="it-IT" b="0" i="1" kern="0" smtClea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𝑐</m:t>
                      </m:r>
                      <m:sSub>
                        <m:sSubPr>
                          <m:ctrlPr>
                            <a:rPr lang="it-IT" b="0" i="1" kern="0" smtClean="0">
                              <a:latin typeface="Cambria Math" panose="02040503050406030204" pitchFamily="18" charset="0"/>
                              <a:ea typeface="Cambria Math" panose="02040503050406030204" pitchFamily="18" charset="0"/>
                            </a:rPr>
                          </m:ctrlPr>
                        </m:sSubPr>
                        <m:e>
                          <m:r>
                            <a:rPr lang="it-IT" b="0" i="1" kern="0" smtClean="0">
                              <a:latin typeface="Cambria Math" panose="02040503050406030204" pitchFamily="18" charset="0"/>
                              <a:ea typeface="Cambria Math" panose="02040503050406030204" pitchFamily="18" charset="0"/>
                            </a:rPr>
                            <m:t>𝑞</m:t>
                          </m:r>
                        </m:e>
                        <m:sub>
                          <m:r>
                            <a:rPr lang="it-IT" b="0" i="1" kern="0" smtClean="0">
                              <a:latin typeface="Cambria Math" panose="02040503050406030204" pitchFamily="18" charset="0"/>
                              <a:ea typeface="Cambria Math" panose="02040503050406030204" pitchFamily="18" charset="0"/>
                            </a:rPr>
                            <m:t>𝑖</m:t>
                          </m:r>
                        </m:sub>
                      </m:sSub>
                    </m:oMath>
                  </m:oMathPara>
                </a14:m>
                <a:endParaRPr lang="en-US" b="0" kern="0" dirty="0"/>
              </a:p>
              <a:p>
                <a:pPr lvl="1"/>
                <a:r>
                  <a:rPr lang="en-US" b="0" kern="0" dirty="0" smtClean="0"/>
                  <a:t>First Order Conditions (N reaction functions)</a:t>
                </a:r>
                <a:endParaRPr lang="it-IT" b="0" i="1" kern="0" dirty="0" smtClean="0">
                  <a:latin typeface="Cambria Math" panose="02040503050406030204" pitchFamily="18" charset="0"/>
                  <a:ea typeface="Cambria Math" panose="02040503050406030204" pitchFamily="18" charset="0"/>
                </a:endParaRPr>
              </a:p>
              <a:p>
                <a:pPr marL="514350" lvl="1" indent="0" algn="ctr">
                  <a:buFont typeface="Wingdings" pitchFamily="2" charset="2"/>
                  <a:buNone/>
                </a:pPr>
                <a14:m>
                  <m:oMath xmlns:m="http://schemas.openxmlformats.org/officeDocument/2006/math">
                    <m:r>
                      <a:rPr lang="it-IT" b="0" i="1" kern="0">
                        <a:latin typeface="Cambria Math" panose="02040503050406030204" pitchFamily="18" charset="0"/>
                        <a:ea typeface="Cambria Math" panose="02040503050406030204" pitchFamily="18" charset="0"/>
                      </a:rPr>
                      <m:t>∀</m:t>
                    </m:r>
                    <m:r>
                      <a:rPr lang="it-IT" b="0" i="1" kern="0">
                        <a:latin typeface="Cambria Math" panose="02040503050406030204" pitchFamily="18" charset="0"/>
                      </a:rPr>
                      <m:t>𝑖</m:t>
                    </m:r>
                    <m:r>
                      <a:rPr lang="it-IT" b="0" i="1" kern="0">
                        <a:latin typeface="Cambria Math" panose="02040503050406030204" pitchFamily="18" charset="0"/>
                      </a:rPr>
                      <m:t>=1, …</m:t>
                    </m:r>
                    <m:r>
                      <a:rPr lang="it-IT" b="0" i="1" kern="0">
                        <a:latin typeface="Cambria Math" panose="02040503050406030204" pitchFamily="18" charset="0"/>
                      </a:rPr>
                      <m:t>𝑁</m:t>
                    </m:r>
                    <m:r>
                      <a:rPr lang="it-IT" b="0" i="1" kern="0" smtClean="0">
                        <a:latin typeface="Cambria Math" panose="02040503050406030204" pitchFamily="18" charset="0"/>
                      </a:rPr>
                      <m:t>, </m:t>
                    </m:r>
                    <m:f>
                      <m:fPr>
                        <m:ctrlPr>
                          <a:rPr lang="en-US" b="0" i="1" kern="0" smtClean="0">
                            <a:latin typeface="Cambria Math" panose="02040503050406030204" pitchFamily="18" charset="0"/>
                          </a:rPr>
                        </m:ctrlPr>
                      </m:fPr>
                      <m:num>
                        <m:r>
                          <a:rPr lang="en-US" b="0" i="1" kern="0" smtClean="0">
                            <a:latin typeface="Cambria Math" panose="02040503050406030204" pitchFamily="18" charset="0"/>
                            <a:ea typeface="Cambria Math" panose="02040503050406030204" pitchFamily="18" charset="0"/>
                          </a:rPr>
                          <m:t>𝜕</m:t>
                        </m:r>
                        <m:sSub>
                          <m:sSubPr>
                            <m:ctrlPr>
                              <a:rPr lang="en-US" b="0" i="1" kern="0" smtClean="0">
                                <a:latin typeface="Cambria Math" panose="02040503050406030204" pitchFamily="18" charset="0"/>
                                <a:ea typeface="Cambria Math" panose="02040503050406030204" pitchFamily="18" charset="0"/>
                              </a:rPr>
                            </m:ctrlPr>
                          </m:sSubPr>
                          <m:e>
                            <m:r>
                              <a:rPr lang="en-US" b="0" i="1" kern="0" smtClean="0">
                                <a:latin typeface="Cambria Math" panose="02040503050406030204" pitchFamily="18" charset="0"/>
                                <a:ea typeface="Cambria Math" panose="02040503050406030204" pitchFamily="18" charset="0"/>
                              </a:rPr>
                              <m:t>𝜋</m:t>
                            </m:r>
                          </m:e>
                          <m:sub>
                            <m:r>
                              <a:rPr lang="it-IT" b="0" i="1" kern="0" smtClean="0">
                                <a:latin typeface="Cambria Math" panose="02040503050406030204" pitchFamily="18" charset="0"/>
                                <a:ea typeface="Cambria Math" panose="02040503050406030204" pitchFamily="18" charset="0"/>
                              </a:rPr>
                              <m:t>𝑖</m:t>
                            </m:r>
                          </m:sub>
                        </m:sSub>
                      </m:num>
                      <m:den>
                        <m:r>
                          <a:rPr lang="en-US" b="0" i="1" kern="0" smtClean="0">
                            <a:latin typeface="Cambria Math" panose="02040503050406030204" pitchFamily="18" charset="0"/>
                            <a:ea typeface="Cambria Math" panose="02040503050406030204" pitchFamily="18" charset="0"/>
                          </a:rPr>
                          <m:t>𝜕</m:t>
                        </m:r>
                        <m:sSub>
                          <m:sSubPr>
                            <m:ctrlPr>
                              <a:rPr lang="en-US" b="0" i="1" kern="0" smtClean="0">
                                <a:latin typeface="Cambria Math" panose="02040503050406030204" pitchFamily="18" charset="0"/>
                                <a:ea typeface="Cambria Math" panose="02040503050406030204" pitchFamily="18" charset="0"/>
                              </a:rPr>
                            </m:ctrlPr>
                          </m:sSubPr>
                          <m:e>
                            <m:r>
                              <a:rPr lang="it-IT" b="0" i="1" kern="0" smtClean="0">
                                <a:latin typeface="Cambria Math" panose="02040503050406030204" pitchFamily="18" charset="0"/>
                                <a:ea typeface="Cambria Math" panose="02040503050406030204" pitchFamily="18" charset="0"/>
                              </a:rPr>
                              <m:t>𝑞</m:t>
                            </m:r>
                          </m:e>
                          <m:sub>
                            <m:r>
                              <a:rPr lang="it-IT" b="0" i="1" kern="0" smtClean="0">
                                <a:latin typeface="Cambria Math" panose="02040503050406030204" pitchFamily="18" charset="0"/>
                                <a:ea typeface="Cambria Math" panose="02040503050406030204" pitchFamily="18" charset="0"/>
                              </a:rPr>
                              <m:t>𝑖</m:t>
                            </m:r>
                          </m:sub>
                        </m:sSub>
                      </m:den>
                    </m:f>
                    <m:r>
                      <a:rPr lang="en-US" b="0" i="1" kern="0" smtClea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0</m:t>
                    </m:r>
                  </m:oMath>
                </a14:m>
                <a:r>
                  <a:rPr lang="it-IT" b="0" i="1" kern="0" dirty="0" smtClean="0">
                    <a:latin typeface="Cambria Math" panose="02040503050406030204" pitchFamily="18" charset="0"/>
                    <a:ea typeface="Cambria Math" panose="02040503050406030204" pitchFamily="18" charset="0"/>
                  </a:rPr>
                  <a:t>, </a:t>
                </a:r>
                <a:r>
                  <a:rPr lang="it-IT" b="0" kern="0" dirty="0" smtClean="0">
                    <a:latin typeface="Cambria Math" panose="02040503050406030204" pitchFamily="18" charset="0"/>
                    <a:ea typeface="Cambria Math" panose="02040503050406030204" pitchFamily="18" charset="0"/>
                  </a:rPr>
                  <a:t>or  </a:t>
                </a:r>
                <a14:m>
                  <m:oMath xmlns:m="http://schemas.openxmlformats.org/officeDocument/2006/math">
                    <m:r>
                      <a:rPr lang="it-IT" b="0" i="1" kern="0" smtClea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𝑏</m:t>
                    </m:r>
                    <m:sSub>
                      <m:sSubPr>
                        <m:ctrlPr>
                          <a:rPr lang="it-IT" b="0" i="1" kern="0" smtClean="0">
                            <a:latin typeface="Cambria Math" panose="02040503050406030204" pitchFamily="18" charset="0"/>
                            <a:ea typeface="Cambria Math" panose="02040503050406030204" pitchFamily="18" charset="0"/>
                          </a:rPr>
                        </m:ctrlPr>
                      </m:sSubPr>
                      <m:e>
                        <m:r>
                          <a:rPr lang="it-IT" b="0" i="1" kern="0" smtClean="0">
                            <a:latin typeface="Cambria Math" panose="02040503050406030204" pitchFamily="18" charset="0"/>
                            <a:ea typeface="Cambria Math" panose="02040503050406030204" pitchFamily="18" charset="0"/>
                          </a:rPr>
                          <m:t>𝑞</m:t>
                        </m:r>
                      </m:e>
                      <m:sub>
                        <m:r>
                          <a:rPr lang="it-IT" b="0" i="1" kern="0" smtClean="0">
                            <a:latin typeface="Cambria Math" panose="02040503050406030204" pitchFamily="18" charset="0"/>
                            <a:ea typeface="Cambria Math" panose="02040503050406030204" pitchFamily="18" charset="0"/>
                          </a:rPr>
                          <m:t>𝑖</m:t>
                        </m:r>
                      </m:sub>
                    </m:sSub>
                    <m:r>
                      <a:rPr lang="it-IT" b="0" i="1" kern="0" smtClea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𝑎</m:t>
                    </m:r>
                    <m:r>
                      <a:rPr lang="it-IT" b="0" i="1" kern="0" smtClea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𝑏</m:t>
                    </m:r>
                    <m:r>
                      <a:rPr lang="it-IT" b="0" i="1" kern="0" smtClean="0">
                        <a:latin typeface="Cambria Math" panose="02040503050406030204" pitchFamily="18" charset="0"/>
                        <a:ea typeface="Cambria Math" panose="02040503050406030204" pitchFamily="18" charset="0"/>
                      </a:rPr>
                      <m:t>∙</m:t>
                    </m:r>
                    <m:d>
                      <m:dPr>
                        <m:ctrlPr>
                          <a:rPr lang="it-IT" b="0" i="1" kern="0" smtClean="0">
                            <a:latin typeface="Cambria Math" panose="02040503050406030204" pitchFamily="18" charset="0"/>
                            <a:ea typeface="Cambria Math" panose="02040503050406030204" pitchFamily="18" charset="0"/>
                          </a:rPr>
                        </m:ctrlPr>
                      </m:dPr>
                      <m:e>
                        <m:sSub>
                          <m:sSubPr>
                            <m:ctrlPr>
                              <a:rPr lang="it-IT" b="0" i="1" kern="0" smtClean="0">
                                <a:latin typeface="Cambria Math" panose="02040503050406030204" pitchFamily="18" charset="0"/>
                                <a:ea typeface="Cambria Math" panose="02040503050406030204" pitchFamily="18" charset="0"/>
                              </a:rPr>
                            </m:ctrlPr>
                          </m:sSubPr>
                          <m:e>
                            <m:r>
                              <a:rPr lang="it-IT" b="0" i="1" kern="0" smtClean="0">
                                <a:latin typeface="Cambria Math" panose="02040503050406030204" pitchFamily="18" charset="0"/>
                                <a:ea typeface="Cambria Math" panose="02040503050406030204" pitchFamily="18" charset="0"/>
                              </a:rPr>
                              <m:t>𝑞</m:t>
                            </m:r>
                          </m:e>
                          <m:sub>
                            <m:r>
                              <a:rPr lang="it-IT" b="0" i="1" kern="0" smtClean="0">
                                <a:latin typeface="Cambria Math" panose="02040503050406030204" pitchFamily="18" charset="0"/>
                                <a:ea typeface="Cambria Math" panose="02040503050406030204" pitchFamily="18" charset="0"/>
                              </a:rPr>
                              <m:t>𝑖</m:t>
                            </m:r>
                          </m:sub>
                        </m:sSub>
                        <m:r>
                          <a:rPr lang="it-IT" b="0" i="1" kern="0" smtClean="0">
                            <a:latin typeface="Cambria Math" panose="02040503050406030204" pitchFamily="18" charset="0"/>
                            <a:ea typeface="Cambria Math" panose="02040503050406030204" pitchFamily="18" charset="0"/>
                          </a:rPr>
                          <m:t>+</m:t>
                        </m:r>
                        <m:sSub>
                          <m:sSubPr>
                            <m:ctrlPr>
                              <a:rPr lang="it-IT" b="0" i="1" kern="0" smtClean="0">
                                <a:latin typeface="Cambria Math" panose="02040503050406030204" pitchFamily="18" charset="0"/>
                                <a:ea typeface="Cambria Math" panose="02040503050406030204" pitchFamily="18" charset="0"/>
                              </a:rPr>
                            </m:ctrlPr>
                          </m:sSubPr>
                          <m:e>
                            <m:r>
                              <a:rPr lang="it-IT" b="0" i="1" kern="0" smtClean="0">
                                <a:latin typeface="Cambria Math" panose="02040503050406030204" pitchFamily="18" charset="0"/>
                                <a:ea typeface="Cambria Math" panose="02040503050406030204" pitchFamily="18" charset="0"/>
                              </a:rPr>
                              <m:t>𝑞</m:t>
                            </m:r>
                          </m:e>
                          <m:sub>
                            <m:r>
                              <a:rPr lang="it-IT" b="0" i="1" kern="0" smtClea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𝑖</m:t>
                            </m:r>
                          </m:sub>
                        </m:sSub>
                      </m:e>
                    </m:d>
                    <m:r>
                      <a:rPr lang="it-IT" b="0" i="1" kern="0" smtClea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𝑐</m:t>
                    </m:r>
                    <m:r>
                      <a:rPr lang="it-IT" b="0" i="1" kern="0" smtClean="0">
                        <a:latin typeface="Cambria Math" panose="02040503050406030204" pitchFamily="18" charset="0"/>
                        <a:ea typeface="Cambria Math" panose="02040503050406030204" pitchFamily="18" charset="0"/>
                      </a:rPr>
                      <m:t>=0</m:t>
                    </m:r>
                  </m:oMath>
                </a14:m>
                <a:endParaRPr lang="en-US" b="0" kern="0" dirty="0" smtClean="0"/>
              </a:p>
              <a:p>
                <a:pPr lvl="1"/>
                <a:r>
                  <a:rPr lang="en-US" b="0" kern="0" dirty="0" smtClean="0"/>
                  <a:t>Summation yields the equilibrium </a:t>
                </a:r>
                <a:r>
                  <a:rPr lang="en-US" b="1" kern="0" dirty="0" smtClean="0">
                    <a:solidFill>
                      <a:srgbClr val="FF0000"/>
                    </a:solidFill>
                  </a:rPr>
                  <a:t>market quantity</a:t>
                </a:r>
                <a:endParaRPr lang="en-US" b="1" kern="0" dirty="0">
                  <a:solidFill>
                    <a:srgbClr val="FF0000"/>
                  </a:solidFill>
                </a:endParaRPr>
              </a:p>
              <a:p>
                <a:pPr marL="457200" lvl="1" indent="0" algn="ctr">
                  <a:buFont typeface="Wingdings" pitchFamily="2" charset="2"/>
                  <a:buNone/>
                </a:pPr>
                <a14:m>
                  <m:oMath xmlns:m="http://schemas.openxmlformats.org/officeDocument/2006/math">
                    <m:r>
                      <a:rPr lang="it-IT" b="0" i="1" kern="0">
                        <a:latin typeface="Cambria Math" panose="02040503050406030204" pitchFamily="18" charset="0"/>
                        <a:ea typeface="Cambria Math" panose="02040503050406030204" pitchFamily="18" charset="0"/>
                      </a:rPr>
                      <m:t>−</m:t>
                    </m:r>
                    <m:r>
                      <a:rPr lang="it-IT" b="0" i="1" kern="0">
                        <a:latin typeface="Cambria Math" panose="02040503050406030204" pitchFamily="18" charset="0"/>
                        <a:ea typeface="Cambria Math" panose="02040503050406030204" pitchFamily="18" charset="0"/>
                      </a:rPr>
                      <m:t>𝑏𝑄</m:t>
                    </m:r>
                    <m:r>
                      <a:rPr lang="it-IT" b="0" i="1" ker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𝑁</m:t>
                    </m:r>
                    <m:r>
                      <a:rPr lang="it-IT" b="0" i="1" kern="0">
                        <a:latin typeface="Cambria Math" panose="02040503050406030204" pitchFamily="18" charset="0"/>
                        <a:ea typeface="Cambria Math" panose="02040503050406030204" pitchFamily="18" charset="0"/>
                      </a:rPr>
                      <m:t>𝑎</m:t>
                    </m:r>
                    <m:r>
                      <a:rPr lang="it-IT" b="0" i="1" ker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𝑁</m:t>
                    </m:r>
                    <m:r>
                      <a:rPr lang="it-IT" b="0" i="1" kern="0">
                        <a:latin typeface="Cambria Math" panose="02040503050406030204" pitchFamily="18" charset="0"/>
                        <a:ea typeface="Cambria Math" panose="02040503050406030204" pitchFamily="18" charset="0"/>
                      </a:rPr>
                      <m:t>𝑏</m:t>
                    </m:r>
                    <m:r>
                      <a:rPr lang="it-IT" b="0" i="1" kern="0" smtClean="0">
                        <a:latin typeface="Cambria Math" panose="02040503050406030204" pitchFamily="18" charset="0"/>
                        <a:ea typeface="Cambria Math" panose="02040503050406030204" pitchFamily="18" charset="0"/>
                      </a:rPr>
                      <m:t>𝑄</m:t>
                    </m:r>
                    <m:r>
                      <a:rPr lang="it-IT" b="0" i="1" kern="0" smtClea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𝑁𝑐</m:t>
                    </m:r>
                    <m:r>
                      <a:rPr lang="it-IT" b="0" i="1" kern="0">
                        <a:latin typeface="Cambria Math" panose="02040503050406030204" pitchFamily="18" charset="0"/>
                        <a:ea typeface="Cambria Math" panose="02040503050406030204" pitchFamily="18" charset="0"/>
                      </a:rPr>
                      <m:t>=0</m:t>
                    </m:r>
                    <m:r>
                      <a:rPr lang="it-IT" b="0" i="1" kern="0" smtClean="0">
                        <a:latin typeface="Cambria Math" panose="02040503050406030204" pitchFamily="18" charset="0"/>
                        <a:ea typeface="Cambria Math" panose="02040503050406030204" pitchFamily="18" charset="0"/>
                      </a:rPr>
                      <m:t>, </m:t>
                    </m:r>
                  </m:oMath>
                </a14:m>
                <a:r>
                  <a:rPr lang="en-US" b="0" kern="0" dirty="0" smtClean="0"/>
                  <a:t> or </a:t>
                </a:r>
                <a14:m>
                  <m:oMath xmlns:m="http://schemas.openxmlformats.org/officeDocument/2006/math">
                    <m:sSup>
                      <m:sSupPr>
                        <m:ctrlPr>
                          <a:rPr lang="en-US" b="0" i="1" kern="0" smtClean="0">
                            <a:latin typeface="Cambria Math" panose="02040503050406030204" pitchFamily="18" charset="0"/>
                          </a:rPr>
                        </m:ctrlPr>
                      </m:sSupPr>
                      <m:e>
                        <m:r>
                          <a:rPr lang="it-IT" b="0" i="1" kern="0" smtClean="0">
                            <a:latin typeface="Cambria Math" panose="02040503050406030204" pitchFamily="18" charset="0"/>
                          </a:rPr>
                          <m:t>𝑄</m:t>
                        </m:r>
                      </m:e>
                      <m:sup>
                        <m:r>
                          <a:rPr lang="it-IT" b="0" i="1" kern="0" smtClean="0">
                            <a:latin typeface="Cambria Math" panose="02040503050406030204" pitchFamily="18" charset="0"/>
                          </a:rPr>
                          <m:t>𝐶</m:t>
                        </m:r>
                      </m:sup>
                    </m:sSup>
                    <m:r>
                      <a:rPr lang="en-US" b="0" i="1" kern="0" smtClean="0">
                        <a:latin typeface="Cambria Math" panose="02040503050406030204" pitchFamily="18" charset="0"/>
                        <a:ea typeface="Cambria Math" panose="02040503050406030204" pitchFamily="18" charset="0"/>
                      </a:rPr>
                      <m:t>=</m:t>
                    </m:r>
                    <m:f>
                      <m:fPr>
                        <m:ctrlPr>
                          <a:rPr lang="en-US" b="0" i="1" kern="0" smtClean="0">
                            <a:latin typeface="Cambria Math" panose="02040503050406030204" pitchFamily="18" charset="0"/>
                            <a:ea typeface="Cambria Math" panose="02040503050406030204" pitchFamily="18" charset="0"/>
                          </a:rPr>
                        </m:ctrlPr>
                      </m:fPr>
                      <m:num>
                        <m:r>
                          <a:rPr lang="it-IT" b="0" i="1" kern="0" smtClean="0">
                            <a:latin typeface="Cambria Math" panose="02040503050406030204" pitchFamily="18" charset="0"/>
                            <a:ea typeface="Cambria Math" panose="02040503050406030204" pitchFamily="18" charset="0"/>
                          </a:rPr>
                          <m:t>𝑁</m:t>
                        </m:r>
                      </m:num>
                      <m:den>
                        <m:r>
                          <a:rPr lang="it-IT" b="0" i="1" kern="0" smtClean="0">
                            <a:latin typeface="Cambria Math" panose="02040503050406030204" pitchFamily="18" charset="0"/>
                            <a:ea typeface="Cambria Math" panose="02040503050406030204" pitchFamily="18" charset="0"/>
                          </a:rPr>
                          <m:t>1+</m:t>
                        </m:r>
                        <m:r>
                          <a:rPr lang="it-IT" b="0" i="1" kern="0" smtClean="0">
                            <a:latin typeface="Cambria Math" panose="02040503050406030204" pitchFamily="18" charset="0"/>
                            <a:ea typeface="Cambria Math" panose="02040503050406030204" pitchFamily="18" charset="0"/>
                          </a:rPr>
                          <m:t>𝑁</m:t>
                        </m:r>
                      </m:den>
                    </m:f>
                    <m:f>
                      <m:fPr>
                        <m:ctrlPr>
                          <a:rPr lang="en-US" b="0" i="1" kern="0" smtClean="0">
                            <a:latin typeface="Cambria Math" panose="02040503050406030204" pitchFamily="18" charset="0"/>
                            <a:ea typeface="Cambria Math" panose="02040503050406030204" pitchFamily="18" charset="0"/>
                          </a:rPr>
                        </m:ctrlPr>
                      </m:fPr>
                      <m:num>
                        <m:r>
                          <a:rPr lang="it-IT" b="0" i="1" kern="0" smtClean="0">
                            <a:latin typeface="Cambria Math" panose="02040503050406030204" pitchFamily="18" charset="0"/>
                            <a:ea typeface="Cambria Math" panose="02040503050406030204" pitchFamily="18" charset="0"/>
                          </a:rPr>
                          <m:t>𝑎</m:t>
                        </m:r>
                        <m:r>
                          <a:rPr lang="it-IT" b="0" i="1" kern="0" smtClea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𝑐</m:t>
                        </m:r>
                      </m:num>
                      <m:den>
                        <m:r>
                          <a:rPr lang="it-IT" b="0" i="1" kern="0" smtClean="0">
                            <a:latin typeface="Cambria Math" panose="02040503050406030204" pitchFamily="18" charset="0"/>
                            <a:ea typeface="Cambria Math" panose="02040503050406030204" pitchFamily="18" charset="0"/>
                          </a:rPr>
                          <m:t>𝑏</m:t>
                        </m:r>
                      </m:den>
                    </m:f>
                  </m:oMath>
                </a14:m>
                <a:r>
                  <a:rPr lang="en-US" b="0" kern="0" dirty="0" smtClean="0"/>
                  <a:t> </a:t>
                </a:r>
              </a:p>
              <a:p>
                <a:pPr lvl="1"/>
                <a:r>
                  <a:rPr lang="en-US" b="0" kern="0" dirty="0" smtClean="0"/>
                  <a:t>Equilibrium </a:t>
                </a:r>
                <a:r>
                  <a:rPr lang="en-US" b="1" kern="0" dirty="0" smtClean="0">
                    <a:solidFill>
                      <a:srgbClr val="FF0000"/>
                    </a:solidFill>
                  </a:rPr>
                  <a:t>price</a:t>
                </a:r>
                <a:r>
                  <a:rPr lang="en-US" b="0" kern="0" dirty="0" smtClean="0"/>
                  <a:t> </a:t>
                </a:r>
              </a:p>
              <a:p>
                <a:pPr marL="457200" lvl="1" indent="0" algn="ctr">
                  <a:buFont typeface="Wingdings" pitchFamily="2" charset="2"/>
                  <a:buNone/>
                </a:pPr>
                <a:r>
                  <a:rPr lang="en-US" b="0" kern="0" dirty="0" smtClean="0"/>
                  <a:t> </a:t>
                </a:r>
                <a14:m>
                  <m:oMath xmlns:m="http://schemas.openxmlformats.org/officeDocument/2006/math">
                    <m:sSup>
                      <m:sSupPr>
                        <m:ctrlPr>
                          <a:rPr lang="en-US" b="0" i="1" kern="0">
                            <a:latin typeface="Cambria Math" panose="02040503050406030204" pitchFamily="18" charset="0"/>
                          </a:rPr>
                        </m:ctrlPr>
                      </m:sSupPr>
                      <m:e>
                        <m:r>
                          <a:rPr lang="it-IT" b="0" i="1" kern="0" smtClean="0">
                            <a:latin typeface="Cambria Math" panose="02040503050406030204" pitchFamily="18" charset="0"/>
                          </a:rPr>
                          <m:t>𝑝</m:t>
                        </m:r>
                      </m:e>
                      <m:sup>
                        <m:r>
                          <a:rPr lang="it-IT" b="0" i="1" kern="0">
                            <a:latin typeface="Cambria Math" panose="02040503050406030204" pitchFamily="18" charset="0"/>
                          </a:rPr>
                          <m:t>𝐶</m:t>
                        </m:r>
                      </m:sup>
                    </m:sSup>
                    <m:r>
                      <a:rPr lang="en-US" b="0" i="1" kern="0">
                        <a:latin typeface="Cambria Math" panose="02040503050406030204" pitchFamily="18" charset="0"/>
                        <a:ea typeface="Cambria Math" panose="02040503050406030204" pitchFamily="18" charset="0"/>
                      </a:rPr>
                      <m:t>=</m:t>
                    </m:r>
                    <m:f>
                      <m:fPr>
                        <m:ctrlPr>
                          <a:rPr lang="en-US" b="0" i="1" kern="0">
                            <a:latin typeface="Cambria Math" panose="02040503050406030204" pitchFamily="18" charset="0"/>
                            <a:ea typeface="Cambria Math" panose="02040503050406030204" pitchFamily="18" charset="0"/>
                          </a:rPr>
                        </m:ctrlPr>
                      </m:fPr>
                      <m:num>
                        <m:r>
                          <a:rPr lang="it-IT" b="0" i="1" kern="0">
                            <a:latin typeface="Cambria Math" panose="02040503050406030204" pitchFamily="18" charset="0"/>
                            <a:ea typeface="Cambria Math" panose="02040503050406030204" pitchFamily="18" charset="0"/>
                          </a:rPr>
                          <m:t>𝑎</m:t>
                        </m:r>
                        <m:r>
                          <a:rPr lang="it-IT" b="0" i="1" kern="0">
                            <a:latin typeface="Cambria Math" panose="02040503050406030204" pitchFamily="18" charset="0"/>
                            <a:ea typeface="Cambria Math" panose="02040503050406030204" pitchFamily="18" charset="0"/>
                          </a:rPr>
                          <m:t>+</m:t>
                        </m:r>
                        <m:r>
                          <a:rPr lang="it-IT" b="0" i="1" kern="0">
                            <a:latin typeface="Cambria Math" panose="02040503050406030204" pitchFamily="18" charset="0"/>
                            <a:ea typeface="Cambria Math" panose="02040503050406030204" pitchFamily="18" charset="0"/>
                          </a:rPr>
                          <m:t>𝑁𝑐</m:t>
                        </m:r>
                      </m:num>
                      <m:den>
                        <m:r>
                          <a:rPr lang="it-IT" b="0" i="1" kern="0">
                            <a:latin typeface="Cambria Math" panose="02040503050406030204" pitchFamily="18" charset="0"/>
                            <a:ea typeface="Cambria Math" panose="02040503050406030204" pitchFamily="18" charset="0"/>
                          </a:rPr>
                          <m:t>1+</m:t>
                        </m:r>
                        <m:r>
                          <a:rPr lang="it-IT" b="0" i="1" kern="0">
                            <a:latin typeface="Cambria Math" panose="02040503050406030204" pitchFamily="18" charset="0"/>
                            <a:ea typeface="Cambria Math" panose="02040503050406030204" pitchFamily="18" charset="0"/>
                          </a:rPr>
                          <m:t>𝑁</m:t>
                        </m:r>
                      </m:den>
                    </m:f>
                  </m:oMath>
                </a14:m>
                <a:r>
                  <a:rPr lang="en-US" b="0" kern="0" dirty="0" smtClean="0"/>
                  <a:t> (check: </a:t>
                </a:r>
                <a14:m>
                  <m:oMath xmlns:m="http://schemas.openxmlformats.org/officeDocument/2006/math">
                    <m:r>
                      <a:rPr lang="it-IT" b="0" i="1" kern="0" smtClean="0">
                        <a:latin typeface="Cambria Math" panose="02040503050406030204" pitchFamily="18" charset="0"/>
                      </a:rPr>
                      <m:t>𝑁</m:t>
                    </m:r>
                    <m:r>
                      <a:rPr lang="it-IT" b="0" i="1" kern="0" smtClean="0">
                        <a:latin typeface="Cambria Math" panose="02040503050406030204" pitchFamily="18" charset="0"/>
                        <a:ea typeface="Cambria Math" panose="02040503050406030204" pitchFamily="18" charset="0"/>
                      </a:rPr>
                      <m:t>→∞, </m:t>
                    </m:r>
                    <m:sSup>
                      <m:sSupPr>
                        <m:ctrlPr>
                          <a:rPr lang="it-IT" b="0" i="1" kern="0" smtClean="0">
                            <a:latin typeface="Cambria Math" panose="02040503050406030204" pitchFamily="18" charset="0"/>
                            <a:ea typeface="Cambria Math" panose="02040503050406030204" pitchFamily="18" charset="0"/>
                          </a:rPr>
                        </m:ctrlPr>
                      </m:sSupPr>
                      <m:e>
                        <m:r>
                          <a:rPr lang="it-IT" b="0" i="1" kern="0" smtClean="0">
                            <a:latin typeface="Cambria Math" panose="02040503050406030204" pitchFamily="18" charset="0"/>
                            <a:ea typeface="Cambria Math" panose="02040503050406030204" pitchFamily="18" charset="0"/>
                          </a:rPr>
                          <m:t>𝑝</m:t>
                        </m:r>
                      </m:e>
                      <m:sup>
                        <m:r>
                          <a:rPr lang="it-IT" b="0" i="1" kern="0" smtClean="0">
                            <a:latin typeface="Cambria Math" panose="02040503050406030204" pitchFamily="18" charset="0"/>
                            <a:ea typeface="Cambria Math" panose="02040503050406030204" pitchFamily="18" charset="0"/>
                          </a:rPr>
                          <m:t>𝐶</m:t>
                        </m:r>
                      </m:sup>
                    </m:sSup>
                    <m:r>
                      <a:rPr lang="it-IT" b="0" i="1" kern="0" smtClea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𝑐</m:t>
                    </m:r>
                  </m:oMath>
                </a14:m>
                <a:r>
                  <a:rPr lang="en-US" b="0" kern="0" dirty="0" smtClean="0"/>
                  <a:t>)</a:t>
                </a:r>
              </a:p>
              <a:p>
                <a:pPr lvl="1"/>
                <a:r>
                  <a:rPr lang="en-US" b="1" kern="0" dirty="0">
                    <a:solidFill>
                      <a:srgbClr val="FF0000"/>
                    </a:solidFill>
                  </a:rPr>
                  <a:t>Firm’s performance</a:t>
                </a:r>
                <a:r>
                  <a:rPr lang="en-US" b="0" kern="0" dirty="0"/>
                  <a:t>: Equilibrium firm’s quantity and profit</a:t>
                </a:r>
              </a:p>
              <a:p>
                <a:pPr marL="457200" lvl="1" indent="0" algn="ctr">
                  <a:buFont typeface="Wingdings" pitchFamily="2" charset="2"/>
                  <a:buNone/>
                </a:pPr>
                <a14:m>
                  <m:oMath xmlns:m="http://schemas.openxmlformats.org/officeDocument/2006/math">
                    <m:sSubSup>
                      <m:sSubSupPr>
                        <m:ctrlPr>
                          <a:rPr lang="en-US" b="0" i="1" kern="0">
                            <a:latin typeface="Cambria Math" panose="02040503050406030204" pitchFamily="18" charset="0"/>
                            <a:ea typeface="Cambria Math" panose="02040503050406030204" pitchFamily="18" charset="0"/>
                          </a:rPr>
                        </m:ctrlPr>
                      </m:sSubSupPr>
                      <m:e>
                        <m:r>
                          <a:rPr lang="it-IT" b="0" i="1" kern="0">
                            <a:latin typeface="Cambria Math" panose="02040503050406030204" pitchFamily="18" charset="0"/>
                            <a:ea typeface="Cambria Math" panose="02040503050406030204" pitchFamily="18" charset="0"/>
                          </a:rPr>
                          <m:t>𝑞</m:t>
                        </m:r>
                      </m:e>
                      <m:sub>
                        <m:r>
                          <a:rPr lang="it-IT" b="0" i="1" kern="0">
                            <a:latin typeface="Cambria Math" panose="02040503050406030204" pitchFamily="18" charset="0"/>
                            <a:ea typeface="Cambria Math" panose="02040503050406030204" pitchFamily="18" charset="0"/>
                          </a:rPr>
                          <m:t>𝑖</m:t>
                        </m:r>
                      </m:sub>
                      <m:sup>
                        <m:r>
                          <a:rPr lang="it-IT" b="0" i="1" kern="0">
                            <a:latin typeface="Cambria Math" panose="02040503050406030204" pitchFamily="18" charset="0"/>
                            <a:ea typeface="Cambria Math" panose="02040503050406030204" pitchFamily="18" charset="0"/>
                          </a:rPr>
                          <m:t>𝐶</m:t>
                        </m:r>
                      </m:sup>
                    </m:sSubSup>
                    <m:r>
                      <a:rPr lang="en-US" b="0" i="1" kern="0">
                        <a:latin typeface="Cambria Math" panose="02040503050406030204" pitchFamily="18" charset="0"/>
                        <a:ea typeface="Cambria Math" panose="02040503050406030204" pitchFamily="18" charset="0"/>
                      </a:rPr>
                      <m:t>=</m:t>
                    </m:r>
                    <m:f>
                      <m:fPr>
                        <m:ctrlPr>
                          <a:rPr lang="en-US" b="0" i="1" kern="0">
                            <a:latin typeface="Cambria Math" panose="02040503050406030204" pitchFamily="18" charset="0"/>
                            <a:ea typeface="Cambria Math" panose="02040503050406030204" pitchFamily="18" charset="0"/>
                          </a:rPr>
                        </m:ctrlPr>
                      </m:fPr>
                      <m:num>
                        <m:r>
                          <a:rPr lang="it-IT" b="0" i="1" kern="0">
                            <a:latin typeface="Cambria Math" panose="02040503050406030204" pitchFamily="18" charset="0"/>
                            <a:ea typeface="Cambria Math" panose="02040503050406030204" pitchFamily="18" charset="0"/>
                          </a:rPr>
                          <m:t>1</m:t>
                        </m:r>
                      </m:num>
                      <m:den>
                        <m:r>
                          <a:rPr lang="it-IT" b="0" i="1" kern="0">
                            <a:latin typeface="Cambria Math" panose="02040503050406030204" pitchFamily="18" charset="0"/>
                            <a:ea typeface="Cambria Math" panose="02040503050406030204" pitchFamily="18" charset="0"/>
                          </a:rPr>
                          <m:t>1+</m:t>
                        </m:r>
                        <m:r>
                          <a:rPr lang="it-IT" b="0" i="1" kern="0">
                            <a:latin typeface="Cambria Math" panose="02040503050406030204" pitchFamily="18" charset="0"/>
                            <a:ea typeface="Cambria Math" panose="02040503050406030204" pitchFamily="18" charset="0"/>
                          </a:rPr>
                          <m:t>𝑁</m:t>
                        </m:r>
                      </m:den>
                    </m:f>
                    <m:f>
                      <m:fPr>
                        <m:ctrlPr>
                          <a:rPr lang="en-US" b="0" i="1" kern="0">
                            <a:latin typeface="Cambria Math" panose="02040503050406030204" pitchFamily="18" charset="0"/>
                            <a:ea typeface="Cambria Math" panose="02040503050406030204" pitchFamily="18" charset="0"/>
                          </a:rPr>
                        </m:ctrlPr>
                      </m:fPr>
                      <m:num>
                        <m:r>
                          <a:rPr lang="it-IT" b="0" i="1" kern="0">
                            <a:latin typeface="Cambria Math" panose="02040503050406030204" pitchFamily="18" charset="0"/>
                            <a:ea typeface="Cambria Math" panose="02040503050406030204" pitchFamily="18" charset="0"/>
                          </a:rPr>
                          <m:t>𝑎</m:t>
                        </m:r>
                        <m:r>
                          <a:rPr lang="it-IT" b="0" i="1" kern="0">
                            <a:latin typeface="Cambria Math" panose="02040503050406030204" pitchFamily="18" charset="0"/>
                            <a:ea typeface="Cambria Math" panose="02040503050406030204" pitchFamily="18" charset="0"/>
                          </a:rPr>
                          <m:t>−</m:t>
                        </m:r>
                        <m:r>
                          <a:rPr lang="it-IT" b="0" i="1" kern="0">
                            <a:latin typeface="Cambria Math" panose="02040503050406030204" pitchFamily="18" charset="0"/>
                            <a:ea typeface="Cambria Math" panose="02040503050406030204" pitchFamily="18" charset="0"/>
                          </a:rPr>
                          <m:t>𝑐</m:t>
                        </m:r>
                      </m:num>
                      <m:den>
                        <m:r>
                          <a:rPr lang="it-IT" b="0" i="1" kern="0">
                            <a:latin typeface="Cambria Math" panose="02040503050406030204" pitchFamily="18" charset="0"/>
                            <a:ea typeface="Cambria Math" panose="02040503050406030204" pitchFamily="18" charset="0"/>
                          </a:rPr>
                          <m:t>𝑏</m:t>
                        </m:r>
                      </m:den>
                    </m:f>
                  </m:oMath>
                </a14:m>
                <a:r>
                  <a:rPr lang="en-US" b="0" kern="0" dirty="0"/>
                  <a:t> (check: </a:t>
                </a:r>
                <a14:m>
                  <m:oMath xmlns:m="http://schemas.openxmlformats.org/officeDocument/2006/math">
                    <m:r>
                      <a:rPr lang="it-IT" b="0" i="1" kern="0">
                        <a:latin typeface="Cambria Math" panose="02040503050406030204" pitchFamily="18" charset="0"/>
                      </a:rPr>
                      <m:t>𝑁</m:t>
                    </m:r>
                    <m:r>
                      <a:rPr lang="it-IT" b="0" i="1" kern="0">
                        <a:latin typeface="Cambria Math" panose="02040503050406030204" pitchFamily="18" charset="0"/>
                        <a:ea typeface="Cambria Math" panose="02040503050406030204" pitchFamily="18" charset="0"/>
                      </a:rPr>
                      <m:t>→∞, </m:t>
                    </m:r>
                    <m:sSubSup>
                      <m:sSubSupPr>
                        <m:ctrlPr>
                          <a:rPr lang="it-IT" b="0" i="1" kern="0">
                            <a:latin typeface="Cambria Math" panose="02040503050406030204" pitchFamily="18" charset="0"/>
                            <a:ea typeface="Cambria Math" panose="02040503050406030204" pitchFamily="18" charset="0"/>
                          </a:rPr>
                        </m:ctrlPr>
                      </m:sSubSupPr>
                      <m:e>
                        <m:r>
                          <a:rPr lang="it-IT" b="0" i="1" kern="0">
                            <a:latin typeface="Cambria Math" panose="02040503050406030204" pitchFamily="18" charset="0"/>
                            <a:ea typeface="Cambria Math" panose="02040503050406030204" pitchFamily="18" charset="0"/>
                          </a:rPr>
                          <m:t>𝑞</m:t>
                        </m:r>
                      </m:e>
                      <m:sub>
                        <m:r>
                          <a:rPr lang="it-IT" b="0" i="1" kern="0">
                            <a:latin typeface="Cambria Math" panose="02040503050406030204" pitchFamily="18" charset="0"/>
                            <a:ea typeface="Cambria Math" panose="02040503050406030204" pitchFamily="18" charset="0"/>
                          </a:rPr>
                          <m:t>𝑖</m:t>
                        </m:r>
                      </m:sub>
                      <m:sup>
                        <m:r>
                          <a:rPr lang="it-IT" b="0" i="1" kern="0">
                            <a:latin typeface="Cambria Math" panose="02040503050406030204" pitchFamily="18" charset="0"/>
                            <a:ea typeface="Cambria Math" panose="02040503050406030204" pitchFamily="18" charset="0"/>
                          </a:rPr>
                          <m:t>𝐶</m:t>
                        </m:r>
                      </m:sup>
                    </m:sSubSup>
                    <m:r>
                      <a:rPr lang="it-IT" b="0" i="1" kern="0">
                        <a:latin typeface="Cambria Math" panose="02040503050406030204" pitchFamily="18" charset="0"/>
                        <a:ea typeface="Cambria Math" panose="02040503050406030204" pitchFamily="18" charset="0"/>
                      </a:rPr>
                      <m:t>→</m:t>
                    </m:r>
                    <m:r>
                      <a:rPr lang="it-IT" b="0" i="0" kern="0" smtClean="0">
                        <a:latin typeface="Cambria Math" panose="02040503050406030204" pitchFamily="18" charset="0"/>
                        <a:ea typeface="Cambria Math" panose="02040503050406030204" pitchFamily="18" charset="0"/>
                      </a:rPr>
                      <m:t>0</m:t>
                    </m:r>
                  </m:oMath>
                </a14:m>
                <a:r>
                  <a:rPr lang="en-US" b="0" kern="0" dirty="0"/>
                  <a:t>)</a:t>
                </a:r>
              </a:p>
              <a:p>
                <a:pPr marL="457200" lvl="1" indent="0" algn="ctr">
                  <a:buFont typeface="Wingdings" pitchFamily="2" charset="2"/>
                  <a:buNone/>
                </a:pPr>
                <a14:m>
                  <m:oMath xmlns:m="http://schemas.openxmlformats.org/officeDocument/2006/math">
                    <m:sSubSup>
                      <m:sSubSupPr>
                        <m:ctrlPr>
                          <a:rPr lang="en-US" b="0" i="1" kern="0">
                            <a:latin typeface="Cambria Math" panose="02040503050406030204" pitchFamily="18" charset="0"/>
                            <a:ea typeface="Cambria Math" panose="02040503050406030204" pitchFamily="18" charset="0"/>
                          </a:rPr>
                        </m:ctrlPr>
                      </m:sSubSupPr>
                      <m:e>
                        <m:r>
                          <a:rPr lang="it-IT" b="0" i="1" kern="0">
                            <a:latin typeface="Cambria Math" panose="02040503050406030204" pitchFamily="18" charset="0"/>
                            <a:ea typeface="Cambria Math" panose="02040503050406030204" pitchFamily="18" charset="0"/>
                          </a:rPr>
                          <m:t>𝜋</m:t>
                        </m:r>
                      </m:e>
                      <m:sub>
                        <m:r>
                          <a:rPr lang="it-IT" b="0" i="1" kern="0">
                            <a:latin typeface="Cambria Math" panose="02040503050406030204" pitchFamily="18" charset="0"/>
                            <a:ea typeface="Cambria Math" panose="02040503050406030204" pitchFamily="18" charset="0"/>
                          </a:rPr>
                          <m:t>𝑖</m:t>
                        </m:r>
                      </m:sub>
                      <m:sup>
                        <m:r>
                          <a:rPr lang="it-IT" b="0" i="1" kern="0">
                            <a:latin typeface="Cambria Math" panose="02040503050406030204" pitchFamily="18" charset="0"/>
                            <a:ea typeface="Cambria Math" panose="02040503050406030204" pitchFamily="18" charset="0"/>
                          </a:rPr>
                          <m:t>𝐶</m:t>
                        </m:r>
                      </m:sup>
                    </m:sSubSup>
                    <m:r>
                      <a:rPr lang="en-US" b="0" i="1" kern="0">
                        <a:latin typeface="Cambria Math" panose="02040503050406030204" pitchFamily="18" charset="0"/>
                        <a:ea typeface="Cambria Math" panose="02040503050406030204" pitchFamily="18" charset="0"/>
                      </a:rPr>
                      <m:t>=</m:t>
                    </m:r>
                    <m:f>
                      <m:fPr>
                        <m:ctrlPr>
                          <a:rPr lang="en-US" b="0" i="1" kern="0">
                            <a:latin typeface="Cambria Math" panose="02040503050406030204" pitchFamily="18" charset="0"/>
                            <a:ea typeface="Cambria Math" panose="02040503050406030204" pitchFamily="18" charset="0"/>
                          </a:rPr>
                        </m:ctrlPr>
                      </m:fPr>
                      <m:num>
                        <m:r>
                          <a:rPr lang="it-IT" b="0" i="1" kern="0">
                            <a:latin typeface="Cambria Math" panose="02040503050406030204" pitchFamily="18" charset="0"/>
                            <a:ea typeface="Cambria Math" panose="02040503050406030204" pitchFamily="18" charset="0"/>
                          </a:rPr>
                          <m:t>1</m:t>
                        </m:r>
                      </m:num>
                      <m:den>
                        <m:r>
                          <a:rPr lang="it-IT" b="0" i="1" kern="0">
                            <a:latin typeface="Cambria Math" panose="02040503050406030204" pitchFamily="18" charset="0"/>
                            <a:ea typeface="Cambria Math" panose="02040503050406030204" pitchFamily="18" charset="0"/>
                          </a:rPr>
                          <m:t>(1+</m:t>
                        </m:r>
                        <m:r>
                          <a:rPr lang="it-IT" b="0" i="1" kern="0">
                            <a:latin typeface="Cambria Math" panose="02040503050406030204" pitchFamily="18" charset="0"/>
                            <a:ea typeface="Cambria Math" panose="02040503050406030204" pitchFamily="18" charset="0"/>
                          </a:rPr>
                          <m:t>𝑁</m:t>
                        </m:r>
                        <m:sSup>
                          <m:sSupPr>
                            <m:ctrlPr>
                              <a:rPr lang="it-IT" b="0" i="1" kern="0">
                                <a:latin typeface="Cambria Math" panose="02040503050406030204" pitchFamily="18" charset="0"/>
                                <a:ea typeface="Cambria Math" panose="02040503050406030204" pitchFamily="18" charset="0"/>
                              </a:rPr>
                            </m:ctrlPr>
                          </m:sSupPr>
                          <m:e>
                            <m:r>
                              <a:rPr lang="it-IT" b="0" i="1" kern="0">
                                <a:latin typeface="Cambria Math" panose="02040503050406030204" pitchFamily="18" charset="0"/>
                                <a:ea typeface="Cambria Math" panose="02040503050406030204" pitchFamily="18" charset="0"/>
                              </a:rPr>
                              <m:t>)</m:t>
                            </m:r>
                          </m:e>
                          <m:sup>
                            <m:r>
                              <a:rPr lang="it-IT" b="0" i="1" kern="0">
                                <a:latin typeface="Cambria Math" panose="02040503050406030204" pitchFamily="18" charset="0"/>
                                <a:ea typeface="Cambria Math" panose="02040503050406030204" pitchFamily="18" charset="0"/>
                              </a:rPr>
                              <m:t>2</m:t>
                            </m:r>
                          </m:sup>
                        </m:sSup>
                      </m:den>
                    </m:f>
                    <m:f>
                      <m:fPr>
                        <m:ctrlPr>
                          <a:rPr lang="en-US" b="0" i="1" kern="0">
                            <a:latin typeface="Cambria Math" panose="02040503050406030204" pitchFamily="18" charset="0"/>
                            <a:ea typeface="Cambria Math" panose="02040503050406030204" pitchFamily="18" charset="0"/>
                          </a:rPr>
                        </m:ctrlPr>
                      </m:fPr>
                      <m:num>
                        <m:r>
                          <a:rPr lang="it-IT" b="0" i="1" kern="0">
                            <a:latin typeface="Cambria Math" panose="02040503050406030204" pitchFamily="18" charset="0"/>
                            <a:ea typeface="Cambria Math" panose="02040503050406030204" pitchFamily="18" charset="0"/>
                          </a:rPr>
                          <m:t>(</m:t>
                        </m:r>
                        <m:r>
                          <a:rPr lang="it-IT" b="0" i="1" kern="0">
                            <a:latin typeface="Cambria Math" panose="02040503050406030204" pitchFamily="18" charset="0"/>
                            <a:ea typeface="Cambria Math" panose="02040503050406030204" pitchFamily="18" charset="0"/>
                          </a:rPr>
                          <m:t>𝑎</m:t>
                        </m:r>
                        <m:r>
                          <a:rPr lang="it-IT" b="0" i="1" kern="0">
                            <a:latin typeface="Cambria Math" panose="02040503050406030204" pitchFamily="18" charset="0"/>
                            <a:ea typeface="Cambria Math" panose="02040503050406030204" pitchFamily="18" charset="0"/>
                          </a:rPr>
                          <m:t>−</m:t>
                        </m:r>
                        <m:r>
                          <a:rPr lang="it-IT" b="0" i="1" kern="0">
                            <a:latin typeface="Cambria Math" panose="02040503050406030204" pitchFamily="18" charset="0"/>
                            <a:ea typeface="Cambria Math" panose="02040503050406030204" pitchFamily="18" charset="0"/>
                          </a:rPr>
                          <m:t>𝑐</m:t>
                        </m:r>
                        <m:sSup>
                          <m:sSupPr>
                            <m:ctrlPr>
                              <a:rPr lang="it-IT" b="0" i="1" kern="0">
                                <a:latin typeface="Cambria Math" panose="02040503050406030204" pitchFamily="18" charset="0"/>
                                <a:ea typeface="Cambria Math" panose="02040503050406030204" pitchFamily="18" charset="0"/>
                              </a:rPr>
                            </m:ctrlPr>
                          </m:sSupPr>
                          <m:e>
                            <m:r>
                              <a:rPr lang="it-IT" b="0" i="1" kern="0">
                                <a:latin typeface="Cambria Math" panose="02040503050406030204" pitchFamily="18" charset="0"/>
                                <a:ea typeface="Cambria Math" panose="02040503050406030204" pitchFamily="18" charset="0"/>
                              </a:rPr>
                              <m:t>)</m:t>
                            </m:r>
                          </m:e>
                          <m:sup>
                            <m:r>
                              <a:rPr lang="it-IT" b="0" i="1" kern="0">
                                <a:latin typeface="Cambria Math" panose="02040503050406030204" pitchFamily="18" charset="0"/>
                                <a:ea typeface="Cambria Math" panose="02040503050406030204" pitchFamily="18" charset="0"/>
                              </a:rPr>
                              <m:t>2</m:t>
                            </m:r>
                          </m:sup>
                        </m:sSup>
                      </m:num>
                      <m:den>
                        <m:r>
                          <a:rPr lang="it-IT" b="0" i="1" kern="0">
                            <a:latin typeface="Cambria Math" panose="02040503050406030204" pitchFamily="18" charset="0"/>
                            <a:ea typeface="Cambria Math" panose="02040503050406030204" pitchFamily="18" charset="0"/>
                          </a:rPr>
                          <m:t>𝑏</m:t>
                        </m:r>
                      </m:den>
                    </m:f>
                  </m:oMath>
                </a14:m>
                <a:r>
                  <a:rPr lang="en-US" b="0" kern="0" dirty="0"/>
                  <a:t> (check: </a:t>
                </a:r>
                <a14:m>
                  <m:oMath xmlns:m="http://schemas.openxmlformats.org/officeDocument/2006/math">
                    <m:r>
                      <a:rPr lang="it-IT" b="0" i="1" kern="0">
                        <a:latin typeface="Cambria Math" panose="02040503050406030204" pitchFamily="18" charset="0"/>
                      </a:rPr>
                      <m:t>𝑁</m:t>
                    </m:r>
                    <m:r>
                      <a:rPr lang="it-IT" b="0" i="1" kern="0">
                        <a:latin typeface="Cambria Math" panose="02040503050406030204" pitchFamily="18" charset="0"/>
                        <a:ea typeface="Cambria Math" panose="02040503050406030204" pitchFamily="18" charset="0"/>
                      </a:rPr>
                      <m:t>→∞, </m:t>
                    </m:r>
                    <m:sSup>
                      <m:sSupPr>
                        <m:ctrlPr>
                          <a:rPr lang="it-IT" b="0" i="1" kern="0">
                            <a:latin typeface="Cambria Math" panose="02040503050406030204" pitchFamily="18" charset="0"/>
                            <a:ea typeface="Cambria Math" panose="02040503050406030204" pitchFamily="18" charset="0"/>
                          </a:rPr>
                        </m:ctrlPr>
                      </m:sSupPr>
                      <m:e>
                        <m:r>
                          <a:rPr lang="it-IT" b="0" i="1" kern="0">
                            <a:latin typeface="Cambria Math" panose="02040503050406030204" pitchFamily="18" charset="0"/>
                            <a:ea typeface="Cambria Math" panose="02040503050406030204" pitchFamily="18" charset="0"/>
                          </a:rPr>
                          <m:t>𝜋</m:t>
                        </m:r>
                      </m:e>
                      <m:sup>
                        <m:r>
                          <a:rPr lang="it-IT" b="0" i="1" kern="0">
                            <a:latin typeface="Cambria Math" panose="02040503050406030204" pitchFamily="18" charset="0"/>
                            <a:ea typeface="Cambria Math" panose="02040503050406030204" pitchFamily="18" charset="0"/>
                          </a:rPr>
                          <m:t>𝐶</m:t>
                        </m:r>
                      </m:sup>
                    </m:sSup>
                    <m:r>
                      <a:rPr lang="it-IT" b="0" i="1" kern="0">
                        <a:latin typeface="Cambria Math" panose="02040503050406030204" pitchFamily="18" charset="0"/>
                        <a:ea typeface="Cambria Math" panose="02040503050406030204" pitchFamily="18" charset="0"/>
                      </a:rPr>
                      <m:t>→</m:t>
                    </m:r>
                    <m:r>
                      <a:rPr lang="it-IT" b="0" i="1" kern="0" smtClean="0">
                        <a:latin typeface="Cambria Math" panose="02040503050406030204" pitchFamily="18" charset="0"/>
                        <a:ea typeface="Cambria Math" panose="02040503050406030204" pitchFamily="18" charset="0"/>
                      </a:rPr>
                      <m:t>0</m:t>
                    </m:r>
                  </m:oMath>
                </a14:m>
                <a:r>
                  <a:rPr lang="en-US" b="0" i="1" kern="0" dirty="0" smtClean="0"/>
                  <a:t>) </a:t>
                </a:r>
              </a:p>
            </p:txBody>
          </p:sp>
        </mc:Choice>
        <mc:Fallback xmlns="">
          <p:sp>
            <p:nvSpPr>
              <p:cNvPr id="3" name="Segnaposto contenuto 2"/>
              <p:cNvSpPr txBox="1">
                <a:spLocks noRot="1" noChangeAspect="1" noMove="1" noResize="1" noEditPoints="1" noAdjustHandles="1" noChangeArrowheads="1" noChangeShapeType="1" noTextEdit="1"/>
              </p:cNvSpPr>
              <p:nvPr/>
            </p:nvSpPr>
            <p:spPr>
              <a:xfrm>
                <a:off x="457200" y="1295400"/>
                <a:ext cx="8323726" cy="5134450"/>
              </a:xfrm>
              <a:prstGeom prst="rect">
                <a:avLst/>
              </a:prstGeom>
              <a:blipFill>
                <a:blip r:embed="rId2"/>
                <a:stretch>
                  <a:fillRect l="-659" t="-1188"/>
                </a:stretch>
              </a:blipFill>
            </p:spPr>
            <p:txBody>
              <a:bodyPr/>
              <a:lstStyle/>
              <a:p>
                <a:r>
                  <a:rPr lang="en-US">
                    <a:noFill/>
                  </a:rPr>
                  <a:t> </a:t>
                </a:r>
              </a:p>
            </p:txBody>
          </p:sp>
        </mc:Fallback>
      </mc:AlternateContent>
      <p:sp>
        <p:nvSpPr>
          <p:cNvPr id="4" name="Title 1"/>
          <p:cNvSpPr txBox="1">
            <a:spLocks/>
          </p:cNvSpPr>
          <p:nvPr/>
        </p:nvSpPr>
        <p:spPr>
          <a:xfrm>
            <a:off x="762000" y="0"/>
            <a:ext cx="73914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F6E"/>
                </a:solidFill>
                <a:effectLst/>
                <a:uLnTx/>
                <a:uFillTx/>
                <a:latin typeface="+mj-lt"/>
                <a:ea typeface="+mj-ea"/>
                <a:cs typeface="+mj-cs"/>
              </a:rPr>
              <a:t>Cournot with N firms</a:t>
            </a:r>
            <a:endParaRPr kumimoji="0" lang="en-US" sz="2200" b="1" i="0" u="none" strike="noStrike" kern="0" cap="none" spc="0" normalizeH="0" baseline="0" noProof="0" dirty="0">
              <a:ln>
                <a:noFill/>
              </a:ln>
              <a:solidFill>
                <a:srgbClr val="003F6E"/>
              </a:solidFill>
              <a:effectLst/>
              <a:uLnTx/>
              <a:uFillTx/>
              <a:latin typeface="+mj-lt"/>
              <a:ea typeface="+mj-ea"/>
              <a:cs typeface="+mj-cs"/>
            </a:endParaRPr>
          </a:p>
        </p:txBody>
      </p:sp>
    </p:spTree>
    <p:extLst>
      <p:ext uri="{BB962C8B-B14F-4D97-AF65-F5344CB8AC3E}">
        <p14:creationId xmlns:p14="http://schemas.microsoft.com/office/powerpoint/2010/main" val="1173832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7815262" cy="838200"/>
          </a:xfrm>
        </p:spPr>
        <p:txBody>
          <a:bodyPr/>
          <a:lstStyle/>
          <a:p>
            <a:r>
              <a:rPr lang="en-US" dirty="0" smtClean="0"/>
              <a:t>Merger regulation: Consumer Welfare </a:t>
            </a:r>
            <a:br>
              <a:rPr lang="en-US" dirty="0" smtClean="0"/>
            </a:br>
            <a:r>
              <a:rPr lang="en-US" sz="1400" dirty="0" smtClean="0"/>
              <a:t>(Not in the sense of the Chicago Law School view which may often refer to “consumer welfare” meaning in reality “total welfare”)</a:t>
            </a:r>
            <a:endParaRPr lang="en-US" dirty="0"/>
          </a:p>
        </p:txBody>
      </p:sp>
      <p:sp>
        <p:nvSpPr>
          <p:cNvPr id="3" name="Segnaposto contenuto 2"/>
          <p:cNvSpPr>
            <a:spLocks noGrp="1"/>
          </p:cNvSpPr>
          <p:nvPr>
            <p:ph idx="1"/>
          </p:nvPr>
        </p:nvSpPr>
        <p:spPr>
          <a:xfrm>
            <a:off x="152400" y="1084309"/>
            <a:ext cx="8686800" cy="4953000"/>
          </a:xfrm>
        </p:spPr>
        <p:txBody>
          <a:bodyPr/>
          <a:lstStyle/>
          <a:p>
            <a:pPr algn="ctr">
              <a:buNone/>
            </a:pPr>
            <a:r>
              <a:rPr lang="en-US" dirty="0" smtClean="0"/>
              <a:t>Nowadays, generally, the focus is on Consumer Welfare (i.e. Consumer Surplus) rather than on Total Social Welfare (i.e. Consumer Surplus + Producer Surplus)</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2</a:t>
            </a:fld>
            <a:endParaRPr lang="it-IT"/>
          </a:p>
        </p:txBody>
      </p:sp>
      <p:sp>
        <p:nvSpPr>
          <p:cNvPr id="10" name="Freccia a destra 9"/>
          <p:cNvSpPr/>
          <p:nvPr/>
        </p:nvSpPr>
        <p:spPr bwMode="auto">
          <a:xfrm rot="5400000">
            <a:off x="3907631" y="2013536"/>
            <a:ext cx="490538" cy="533400"/>
          </a:xfrm>
          <a:prstGeom prst="rightArrow">
            <a:avLst>
              <a:gd name="adj1" fmla="val 43469"/>
              <a:gd name="adj2" fmla="val 50000"/>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dirty="0" smtClean="0">
              <a:ln>
                <a:noFill/>
              </a:ln>
              <a:solidFill>
                <a:schemeClr val="tx1"/>
              </a:solidFill>
              <a:effectLst/>
              <a:latin typeface="Arial" charset="0"/>
            </a:endParaRPr>
          </a:p>
        </p:txBody>
      </p:sp>
      <p:sp>
        <p:nvSpPr>
          <p:cNvPr id="11" name="CasellaDiTesto 10"/>
          <p:cNvSpPr txBox="1"/>
          <p:nvPr/>
        </p:nvSpPr>
        <p:spPr>
          <a:xfrm>
            <a:off x="76200" y="2603550"/>
            <a:ext cx="9144000" cy="1421928"/>
          </a:xfrm>
          <a:prstGeom prst="rect">
            <a:avLst/>
          </a:prstGeom>
          <a:noFill/>
        </p:spPr>
        <p:txBody>
          <a:bodyPr wrap="square" rtlCol="0">
            <a:spAutoFit/>
          </a:bodyPr>
          <a:lstStyle/>
          <a:p>
            <a:r>
              <a:rPr lang="en-US" b="0" dirty="0" smtClean="0"/>
              <a:t>The so-called Williamson’s Welfare trade-off model (American Economic Review, 1968) logic </a:t>
            </a:r>
            <a:r>
              <a:rPr lang="en-US" b="0" u="sng" dirty="0" smtClean="0"/>
              <a:t>is usually not applied</a:t>
            </a:r>
            <a:r>
              <a:rPr lang="en-US" b="0" dirty="0" smtClean="0"/>
              <a:t> (neither in the U.S. nor in Europe, see Bet and Blair, 2019, for details about other institutional contexts). </a:t>
            </a:r>
          </a:p>
          <a:p>
            <a:endParaRPr lang="en-US" b="0" dirty="0"/>
          </a:p>
          <a:p>
            <a:endParaRPr lang="en-US" b="0" dirty="0"/>
          </a:p>
        </p:txBody>
      </p:sp>
      <p:pic>
        <p:nvPicPr>
          <p:cNvPr id="16" name="Immagine 15"/>
          <p:cNvPicPr>
            <a:picLocks noChangeAspect="1"/>
          </p:cNvPicPr>
          <p:nvPr/>
        </p:nvPicPr>
        <p:blipFill>
          <a:blip r:embed="rId2"/>
          <a:stretch>
            <a:fillRect/>
          </a:stretch>
        </p:blipFill>
        <p:spPr>
          <a:xfrm>
            <a:off x="76200" y="3581400"/>
            <a:ext cx="4800600" cy="3276599"/>
          </a:xfrm>
          <a:prstGeom prst="rect">
            <a:avLst/>
          </a:prstGeom>
        </p:spPr>
      </p:pic>
      <p:sp>
        <p:nvSpPr>
          <p:cNvPr id="19" name="Freccia a destra 18"/>
          <p:cNvSpPr/>
          <p:nvPr/>
        </p:nvSpPr>
        <p:spPr bwMode="auto">
          <a:xfrm>
            <a:off x="4285946" y="3905554"/>
            <a:ext cx="1352854" cy="533400"/>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dirty="0" smtClean="0">
              <a:ln>
                <a:noFill/>
              </a:ln>
              <a:solidFill>
                <a:schemeClr val="tx1"/>
              </a:solidFill>
              <a:effectLst/>
              <a:latin typeface="Arial" charset="0"/>
            </a:endParaRPr>
          </a:p>
        </p:txBody>
      </p:sp>
      <p:sp>
        <p:nvSpPr>
          <p:cNvPr id="20" name="CasellaDiTesto 19"/>
          <p:cNvSpPr txBox="1"/>
          <p:nvPr/>
        </p:nvSpPr>
        <p:spPr>
          <a:xfrm>
            <a:off x="6019800" y="3560809"/>
            <a:ext cx="2286000" cy="2554545"/>
          </a:xfrm>
          <a:prstGeom prst="rect">
            <a:avLst/>
          </a:prstGeom>
          <a:noFill/>
          <a:ln>
            <a:solidFill>
              <a:schemeClr val="accent2"/>
            </a:solidFill>
          </a:ln>
        </p:spPr>
        <p:txBody>
          <a:bodyPr wrap="square" rtlCol="0">
            <a:spAutoFit/>
          </a:bodyPr>
          <a:lstStyle/>
          <a:p>
            <a:r>
              <a:rPr lang="en-US" dirty="0" smtClean="0"/>
              <a:t>In other words, any merging activity that is likely to bring allocative inefficiency is stopped despite of the extent of the gains in productive efficiency that may bring. </a:t>
            </a:r>
            <a:endParaRPr lang="en-US" dirty="0"/>
          </a:p>
        </p:txBody>
      </p:sp>
    </p:spTree>
    <p:extLst>
      <p:ext uri="{BB962C8B-B14F-4D97-AF65-F5344CB8AC3E}">
        <p14:creationId xmlns:p14="http://schemas.microsoft.com/office/powerpoint/2010/main" val="2325510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sellaDiTesto 12"/>
          <p:cNvSpPr txBox="1"/>
          <p:nvPr/>
        </p:nvSpPr>
        <p:spPr>
          <a:xfrm>
            <a:off x="1072429" y="1529265"/>
            <a:ext cx="6562436" cy="2259835"/>
          </a:xfrm>
          <a:prstGeom prst="rect">
            <a:avLst/>
          </a:prstGeom>
          <a:solidFill>
            <a:srgbClr val="FFFF00"/>
          </a:solidFill>
          <a:ln>
            <a:solidFill>
              <a:srgbClr val="FFFF00"/>
            </a:solidFill>
          </a:ln>
        </p:spPr>
        <p:txBody>
          <a:bodyPr wrap="square" rtlCol="0">
            <a:spAutoFit/>
          </a:bodyPr>
          <a:lstStyle/>
          <a:p>
            <a:endParaRPr lang="en-US" dirty="0"/>
          </a:p>
        </p:txBody>
      </p:sp>
      <p:sp>
        <p:nvSpPr>
          <p:cNvPr id="2" name="Titolo 1"/>
          <p:cNvSpPr>
            <a:spLocks noGrp="1"/>
          </p:cNvSpPr>
          <p:nvPr>
            <p:ph type="title"/>
          </p:nvPr>
        </p:nvSpPr>
        <p:spPr/>
        <p:txBody>
          <a:bodyPr/>
          <a:lstStyle/>
          <a:p>
            <a:r>
              <a:rPr lang="en-US" dirty="0" smtClean="0"/>
              <a:t>Merger regulation: Horizontal focus</a:t>
            </a:r>
            <a:endParaRPr lang="en-US" dirty="0"/>
          </a:p>
        </p:txBody>
      </p:sp>
      <p:sp>
        <p:nvSpPr>
          <p:cNvPr id="3" name="Segnaposto contenuto 2"/>
          <p:cNvSpPr>
            <a:spLocks noGrp="1"/>
          </p:cNvSpPr>
          <p:nvPr>
            <p:ph idx="1"/>
          </p:nvPr>
        </p:nvSpPr>
        <p:spPr>
          <a:xfrm>
            <a:off x="228600" y="1066800"/>
            <a:ext cx="8610600" cy="4953000"/>
          </a:xfrm>
        </p:spPr>
        <p:txBody>
          <a:bodyPr/>
          <a:lstStyle/>
          <a:p>
            <a:pPr algn="ctr">
              <a:buNone/>
            </a:pPr>
            <a:r>
              <a:rPr lang="en-US" dirty="0" smtClean="0"/>
              <a:t>Horizontal vs. Vertical or conglomerate mergers</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a:t>
            </a:fld>
            <a:endParaRPr lang="it-IT"/>
          </a:p>
        </p:txBody>
      </p:sp>
      <p:sp>
        <p:nvSpPr>
          <p:cNvPr id="5" name="Ovale 4"/>
          <p:cNvSpPr/>
          <p:nvPr/>
        </p:nvSpPr>
        <p:spPr bwMode="auto">
          <a:xfrm>
            <a:off x="1221475" y="1679404"/>
            <a:ext cx="2133600" cy="19050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6" name="Ovale 5"/>
          <p:cNvSpPr/>
          <p:nvPr/>
        </p:nvSpPr>
        <p:spPr bwMode="auto">
          <a:xfrm>
            <a:off x="5128567" y="1679404"/>
            <a:ext cx="2133600" cy="1918973"/>
          </a:xfrm>
          <a:prstGeom prst="ellipse">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7" name="CasellaDiTesto 6"/>
          <p:cNvSpPr txBox="1"/>
          <p:nvPr/>
        </p:nvSpPr>
        <p:spPr>
          <a:xfrm>
            <a:off x="5616293" y="2315876"/>
            <a:ext cx="1295400" cy="584775"/>
          </a:xfrm>
          <a:prstGeom prst="rect">
            <a:avLst/>
          </a:prstGeom>
          <a:noFill/>
        </p:spPr>
        <p:txBody>
          <a:bodyPr wrap="square" rtlCol="0">
            <a:spAutoFit/>
          </a:bodyPr>
          <a:lstStyle/>
          <a:p>
            <a:r>
              <a:rPr lang="en-US" dirty="0" smtClean="0"/>
              <a:t>Allocative efficiency</a:t>
            </a:r>
            <a:endParaRPr lang="en-US" dirty="0"/>
          </a:p>
        </p:txBody>
      </p:sp>
      <p:sp>
        <p:nvSpPr>
          <p:cNvPr id="8" name="CasellaDiTesto 7"/>
          <p:cNvSpPr txBox="1"/>
          <p:nvPr/>
        </p:nvSpPr>
        <p:spPr>
          <a:xfrm>
            <a:off x="1651220" y="2282827"/>
            <a:ext cx="1295400" cy="584775"/>
          </a:xfrm>
          <a:prstGeom prst="rect">
            <a:avLst/>
          </a:prstGeom>
          <a:noFill/>
        </p:spPr>
        <p:txBody>
          <a:bodyPr wrap="square" rtlCol="0">
            <a:spAutoFit/>
          </a:bodyPr>
          <a:lstStyle/>
          <a:p>
            <a:r>
              <a:rPr lang="en-US" dirty="0" smtClean="0"/>
              <a:t>Productive efficiency</a:t>
            </a:r>
            <a:endParaRPr lang="en-US" dirty="0"/>
          </a:p>
        </p:txBody>
      </p:sp>
      <p:sp>
        <p:nvSpPr>
          <p:cNvPr id="9" name="CasellaDiTesto 8"/>
          <p:cNvSpPr txBox="1"/>
          <p:nvPr/>
        </p:nvSpPr>
        <p:spPr>
          <a:xfrm>
            <a:off x="3924232" y="2381511"/>
            <a:ext cx="1028768" cy="707886"/>
          </a:xfrm>
          <a:prstGeom prst="rect">
            <a:avLst/>
          </a:prstGeom>
          <a:noFill/>
        </p:spPr>
        <p:txBody>
          <a:bodyPr wrap="square" rtlCol="0">
            <a:spAutoFit/>
          </a:bodyPr>
          <a:lstStyle/>
          <a:p>
            <a:r>
              <a:rPr lang="en-US" sz="4000" dirty="0" smtClean="0"/>
              <a:t>Vs</a:t>
            </a:r>
            <a:endParaRPr lang="en-US" dirty="0"/>
          </a:p>
        </p:txBody>
      </p:sp>
      <p:sp>
        <p:nvSpPr>
          <p:cNvPr id="10" name="Freccia a destra 9"/>
          <p:cNvSpPr/>
          <p:nvPr/>
        </p:nvSpPr>
        <p:spPr bwMode="auto">
          <a:xfrm>
            <a:off x="219365" y="3943214"/>
            <a:ext cx="695036" cy="533400"/>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11" name="CasellaDiTesto 10"/>
          <p:cNvSpPr txBox="1"/>
          <p:nvPr/>
        </p:nvSpPr>
        <p:spPr>
          <a:xfrm>
            <a:off x="46247" y="4862288"/>
            <a:ext cx="9144000" cy="1618905"/>
          </a:xfrm>
          <a:prstGeom prst="rect">
            <a:avLst/>
          </a:prstGeom>
          <a:noFill/>
        </p:spPr>
        <p:txBody>
          <a:bodyPr wrap="square" rtlCol="0">
            <a:spAutoFit/>
          </a:bodyPr>
          <a:lstStyle/>
          <a:p>
            <a:r>
              <a:rPr lang="en-US" b="0" dirty="0" smtClean="0"/>
              <a:t>From EU antitrust guidelines (art. 11, 12, 13, </a:t>
            </a:r>
            <a:r>
              <a:rPr lang="en-GB" dirty="0"/>
              <a:t>2008/C 265/07)</a:t>
            </a:r>
            <a:r>
              <a:rPr lang="en-US" b="0" dirty="0" smtClean="0"/>
              <a:t>: “</a:t>
            </a:r>
            <a:r>
              <a:rPr lang="en-GB" b="0" dirty="0" smtClean="0"/>
              <a:t>Non-horizontal </a:t>
            </a:r>
            <a:r>
              <a:rPr lang="en-GB" b="0" dirty="0"/>
              <a:t>mergers are generally less likely to significantly impede effective competition than horizontal </a:t>
            </a:r>
            <a:r>
              <a:rPr lang="en-GB" b="0" dirty="0" smtClean="0"/>
              <a:t>mergers. First</a:t>
            </a:r>
            <a:r>
              <a:rPr lang="en-GB" b="0" dirty="0"/>
              <a:t>, unlike horizontal mergers, vertical or conglomerate mergers do not entail the loss of direct competition between the merging firms in the same relevant </a:t>
            </a:r>
            <a:r>
              <a:rPr lang="en-GB" b="0" dirty="0" smtClean="0"/>
              <a:t>market. </a:t>
            </a:r>
            <a:r>
              <a:rPr lang="en-GB" b="0" dirty="0"/>
              <a:t>As a result, the main source of anti-competitive effect in horizontal mergers is absent from vertical and conglomerate </a:t>
            </a:r>
            <a:r>
              <a:rPr lang="en-GB" b="0" dirty="0" smtClean="0"/>
              <a:t>mergers. Second</a:t>
            </a:r>
            <a:r>
              <a:rPr lang="en-GB" b="0" dirty="0"/>
              <a:t>, vertical and conglomerate mergers provide substantial scope for efficiencies</a:t>
            </a:r>
            <a:r>
              <a:rPr lang="en-GB" b="0" dirty="0" smtClean="0"/>
              <a:t>.”</a:t>
            </a:r>
            <a:endParaRPr lang="en-US" b="0" dirty="0"/>
          </a:p>
        </p:txBody>
      </p:sp>
      <p:sp>
        <p:nvSpPr>
          <p:cNvPr id="12" name="CasellaDiTesto 11"/>
          <p:cNvSpPr txBox="1"/>
          <p:nvPr/>
        </p:nvSpPr>
        <p:spPr>
          <a:xfrm>
            <a:off x="923636" y="3963589"/>
            <a:ext cx="8229600" cy="634020"/>
          </a:xfrm>
          <a:prstGeom prst="rect">
            <a:avLst/>
          </a:prstGeom>
          <a:noFill/>
        </p:spPr>
        <p:txBody>
          <a:bodyPr wrap="square" rtlCol="0">
            <a:spAutoFit/>
          </a:bodyPr>
          <a:lstStyle/>
          <a:p>
            <a:r>
              <a:rPr lang="en-US" u="sng" dirty="0" smtClean="0"/>
              <a:t>HORIZONTAL are the main focus (but not exclusive)</a:t>
            </a:r>
          </a:p>
          <a:p>
            <a:r>
              <a:rPr lang="en-US" dirty="0" smtClean="0"/>
              <a:t>(see also Appendix 2 on Cournot oligopoly: more concentration = more mkt power)</a:t>
            </a:r>
            <a:endParaRPr lang="en-US" dirty="0"/>
          </a:p>
        </p:txBody>
      </p:sp>
      <p:sp>
        <p:nvSpPr>
          <p:cNvPr id="14" name="Per 13"/>
          <p:cNvSpPr/>
          <p:nvPr/>
        </p:nvSpPr>
        <p:spPr bwMode="auto">
          <a:xfrm>
            <a:off x="4038600" y="2514600"/>
            <a:ext cx="533400" cy="353002"/>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cxnSp>
        <p:nvCxnSpPr>
          <p:cNvPr id="16" name="Connettore 2 15"/>
          <p:cNvCxnSpPr/>
          <p:nvPr/>
        </p:nvCxnSpPr>
        <p:spPr bwMode="auto">
          <a:xfrm flipH="1">
            <a:off x="4038600" y="3238102"/>
            <a:ext cx="1295400" cy="876698"/>
          </a:xfrm>
          <a:prstGeom prst="straightConnector1">
            <a:avLst/>
          </a:prstGeom>
          <a:noFill/>
          <a:ln w="9525" cap="flat" cmpd="sng" algn="ctr">
            <a:noFill/>
            <a:prstDash val="solid"/>
            <a:round/>
            <a:headEnd type="none" w="med" len="med"/>
            <a:tailEnd type="triangle"/>
          </a:ln>
          <a:effectLst/>
        </p:spPr>
      </p:cxnSp>
      <p:cxnSp>
        <p:nvCxnSpPr>
          <p:cNvPr id="19" name="Connettore 2 18"/>
          <p:cNvCxnSpPr>
            <a:endCxn id="6" idx="3"/>
          </p:cNvCxnSpPr>
          <p:nvPr/>
        </p:nvCxnSpPr>
        <p:spPr bwMode="auto">
          <a:xfrm flipV="1">
            <a:off x="3018924" y="3317350"/>
            <a:ext cx="2422101" cy="17541"/>
          </a:xfrm>
          <a:prstGeom prst="straightConnector1">
            <a:avLst/>
          </a:prstGeom>
          <a:noFill/>
          <a:ln w="9525" cap="flat" cmpd="sng" algn="ctr">
            <a:solidFill>
              <a:schemeClr val="accent1"/>
            </a:solidFill>
            <a:prstDash val="solid"/>
            <a:round/>
            <a:headEnd type="none" w="med" len="med"/>
            <a:tailEnd type="triangle"/>
          </a:ln>
          <a:effectLst/>
        </p:spPr>
      </p:cxnSp>
    </p:spTree>
    <p:extLst>
      <p:ext uri="{BB962C8B-B14F-4D97-AF65-F5344CB8AC3E}">
        <p14:creationId xmlns:p14="http://schemas.microsoft.com/office/powerpoint/2010/main" val="2342843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Merger regulation: dynamic efficiency?</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4</a:t>
            </a:fld>
            <a:endParaRPr lang="it-IT"/>
          </a:p>
        </p:txBody>
      </p:sp>
      <p:sp>
        <p:nvSpPr>
          <p:cNvPr id="14" name="CasellaDiTesto 13"/>
          <p:cNvSpPr txBox="1"/>
          <p:nvPr/>
        </p:nvSpPr>
        <p:spPr>
          <a:xfrm>
            <a:off x="0" y="873125"/>
            <a:ext cx="9144000" cy="5539978"/>
          </a:xfrm>
          <a:prstGeom prst="rect">
            <a:avLst/>
          </a:prstGeom>
          <a:noFill/>
        </p:spPr>
        <p:txBody>
          <a:bodyPr wrap="square" rtlCol="0">
            <a:spAutoFit/>
          </a:bodyPr>
          <a:lstStyle/>
          <a:p>
            <a:pPr algn="ctr"/>
            <a:r>
              <a:rPr lang="en-US" sz="1400" dirty="0" smtClean="0">
                <a:solidFill>
                  <a:srgbClr val="FF0000"/>
                </a:solidFill>
              </a:rPr>
              <a:t>Historically, considerations related to dynamic efficiency were on the background and did not enter invasively into the decision.</a:t>
            </a:r>
          </a:p>
          <a:p>
            <a:pPr algn="just"/>
            <a:endParaRPr lang="en-US" sz="1400" b="0" dirty="0"/>
          </a:p>
          <a:p>
            <a:pPr algn="just"/>
            <a:r>
              <a:rPr lang="en-US" b="0" dirty="0" smtClean="0"/>
              <a:t>See </a:t>
            </a:r>
            <a:r>
              <a:rPr lang="en-US" b="0" dirty="0" err="1" smtClean="0"/>
              <a:t>Denicolò</a:t>
            </a:r>
            <a:r>
              <a:rPr lang="en-US" b="0" dirty="0" smtClean="0"/>
              <a:t> and Polo (2019, Antitrust Law Journal): “[…] </a:t>
            </a:r>
            <a:r>
              <a:rPr lang="en-GB" b="0" i="1" dirty="0" smtClean="0"/>
              <a:t>the </a:t>
            </a:r>
            <a:r>
              <a:rPr lang="en-GB" b="0" i="1" dirty="0"/>
              <a:t>literature has shown that </a:t>
            </a:r>
            <a:r>
              <a:rPr lang="en-GB" b="0" i="1" dirty="0" smtClean="0"/>
              <a:t>competition </a:t>
            </a:r>
            <a:r>
              <a:rPr lang="en-GB" b="0" i="1" dirty="0"/>
              <a:t>may either increase or decrease innovation, depending on the </a:t>
            </a:r>
            <a:r>
              <a:rPr lang="en-GB" b="0" i="1" dirty="0" smtClean="0"/>
              <a:t>circumstances</a:t>
            </a:r>
            <a:r>
              <a:rPr lang="en-GB" b="0" i="1" dirty="0"/>
              <a:t>. Significant progress has been made in identifying which circumstances are relevant, but a broad consensus is still lacking</a:t>
            </a:r>
            <a:r>
              <a:rPr lang="en-GB" b="0" i="1" dirty="0" smtClean="0"/>
              <a:t>. </a:t>
            </a:r>
            <a:r>
              <a:rPr lang="en-GB" b="0" i="1" dirty="0"/>
              <a:t>In light of this, antitrust authorities have generally taken a cautious </a:t>
            </a:r>
            <a:r>
              <a:rPr lang="en-GB" b="0" i="1" dirty="0" smtClean="0"/>
              <a:t>approach</a:t>
            </a:r>
            <a:r>
              <a:rPr lang="en-GB" b="0" i="1" dirty="0"/>
              <a:t>, limiting intervention mostly to cases in which the merging firms’ </a:t>
            </a:r>
            <a:r>
              <a:rPr lang="en-GB" b="0" i="1" dirty="0" smtClean="0"/>
              <a:t>innovative </a:t>
            </a:r>
            <a:r>
              <a:rPr lang="en-GB" b="0" i="1" dirty="0"/>
              <a:t>products are close to commercialization (the “product pipeline”). In these cases, innovation outcomes have been regarded as predictable enough to be amenable to the standard, static analysis.</a:t>
            </a:r>
            <a:r>
              <a:rPr lang="en-GB" b="0" i="1" dirty="0" smtClean="0"/>
              <a:t>”</a:t>
            </a:r>
          </a:p>
          <a:p>
            <a:pPr algn="just"/>
            <a:endParaRPr lang="en-GB" b="0" dirty="0"/>
          </a:p>
          <a:p>
            <a:pPr algn="just"/>
            <a:r>
              <a:rPr lang="en-GB" u="sng" dirty="0"/>
              <a:t>This </a:t>
            </a:r>
            <a:r>
              <a:rPr lang="en-GB" u="sng" dirty="0" smtClean="0"/>
              <a:t>is probably </a:t>
            </a:r>
            <a:r>
              <a:rPr lang="en-GB" u="sng" dirty="0"/>
              <a:t>still very much the case, even if things may change in the (near) future</a:t>
            </a:r>
            <a:r>
              <a:rPr lang="en-GB" u="sng" dirty="0" smtClean="0"/>
              <a:t>.</a:t>
            </a:r>
          </a:p>
          <a:p>
            <a:pPr algn="just"/>
            <a:endParaRPr lang="en-US" sz="1400" b="0" dirty="0" smtClean="0"/>
          </a:p>
          <a:p>
            <a:pPr algn="just"/>
            <a:r>
              <a:rPr lang="en-US" sz="1400" b="0" dirty="0" smtClean="0"/>
              <a:t>A decision in 2017 by EU antitrust has cleared the 130 Billion Euro merger between </a:t>
            </a:r>
            <a:r>
              <a:rPr lang="en-US" sz="1400" dirty="0" smtClean="0"/>
              <a:t>Dow/DuPont</a:t>
            </a:r>
            <a:r>
              <a:rPr lang="en-US" sz="1400" b="0" dirty="0" smtClean="0"/>
              <a:t> (agro-chemical sector) but only subject to structural remedies (i.e. </a:t>
            </a:r>
            <a:r>
              <a:rPr lang="en-GB" sz="1400" dirty="0"/>
              <a:t>the divestiture of major parts of DuPont's global pesticide business, including its global R&amp;D </a:t>
            </a:r>
            <a:r>
              <a:rPr lang="en-GB" sz="1400" dirty="0" smtClean="0"/>
              <a:t>organisation</a:t>
            </a:r>
            <a:r>
              <a:rPr lang="en-GB" sz="1400" b="0" dirty="0" smtClean="0"/>
              <a:t>)</a:t>
            </a:r>
            <a:r>
              <a:rPr lang="en-US" sz="1400" b="0" dirty="0" smtClean="0"/>
              <a:t> on the argumented basis, then also formulated in the so-called  “</a:t>
            </a:r>
            <a:r>
              <a:rPr lang="en-US" sz="1400" b="0" dirty="0"/>
              <a:t>innovation theory of harm</a:t>
            </a:r>
            <a:r>
              <a:rPr lang="en-US" sz="1400" b="0" dirty="0" smtClean="0"/>
              <a:t>” (ITOH), that the eventual merger (without remedies) would have led (in the view of the EU Commission) to a significant decrease in the innovation rate among the involved parties that would exceed any possible gain in the other efficiency dimensions.</a:t>
            </a:r>
          </a:p>
          <a:p>
            <a:pPr algn="just"/>
            <a:endParaRPr lang="en-US" sz="1400" b="0" dirty="0"/>
          </a:p>
          <a:p>
            <a:pPr algn="just"/>
            <a:r>
              <a:rPr lang="en-US" b="0" dirty="0" smtClean="0"/>
              <a:t>The ITOH has triggered an academic (surely not </a:t>
            </a:r>
            <a:r>
              <a:rPr lang="en-US" b="0" dirty="0"/>
              <a:t>“ivory tower</a:t>
            </a:r>
            <a:r>
              <a:rPr lang="en-US" b="0" dirty="0" smtClean="0"/>
              <a:t>”) debate on the merits of this (new) approach in antitrust merger control, with many opponents, see </a:t>
            </a:r>
            <a:r>
              <a:rPr lang="en-US" b="0" dirty="0" err="1" smtClean="0"/>
              <a:t>Jullien</a:t>
            </a:r>
            <a:r>
              <a:rPr lang="en-US" b="0" dirty="0" smtClean="0"/>
              <a:t>/</a:t>
            </a:r>
            <a:r>
              <a:rPr lang="en-US" b="0" dirty="0" err="1" smtClean="0"/>
              <a:t>Lefouilli</a:t>
            </a:r>
            <a:r>
              <a:rPr lang="en-US" b="0" dirty="0" smtClean="0"/>
              <a:t> – </a:t>
            </a:r>
            <a:r>
              <a:rPr lang="en-US" b="0" dirty="0" err="1" smtClean="0"/>
              <a:t>Denicolò</a:t>
            </a:r>
            <a:r>
              <a:rPr lang="en-US" b="0" dirty="0" smtClean="0"/>
              <a:t>/Polo.</a:t>
            </a:r>
            <a:endParaRPr lang="en-US" b="0" dirty="0"/>
          </a:p>
        </p:txBody>
      </p:sp>
    </p:spTree>
    <p:extLst>
      <p:ext uri="{BB962C8B-B14F-4D97-AF65-F5344CB8AC3E}">
        <p14:creationId xmlns:p14="http://schemas.microsoft.com/office/powerpoint/2010/main" val="921010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Merger regulation</a:t>
            </a:r>
            <a:endParaRPr lang="en-US" dirty="0"/>
          </a:p>
        </p:txBody>
      </p:sp>
      <p:sp>
        <p:nvSpPr>
          <p:cNvPr id="3" name="Segnaposto contenuto 2"/>
          <p:cNvSpPr>
            <a:spLocks noGrp="1"/>
          </p:cNvSpPr>
          <p:nvPr>
            <p:ph idx="1"/>
          </p:nvPr>
        </p:nvSpPr>
        <p:spPr>
          <a:xfrm>
            <a:off x="228600" y="1066800"/>
            <a:ext cx="8610600" cy="4953000"/>
          </a:xfrm>
        </p:spPr>
        <p:txBody>
          <a:bodyPr/>
          <a:lstStyle/>
          <a:p>
            <a:pPr>
              <a:buNone/>
            </a:pPr>
            <a:r>
              <a:rPr lang="en-US" dirty="0" smtClean="0"/>
              <a:t>Mergers are scrutinized only if they involve sufficiently big actors (ex-ante or ex-post). See EU thresholds in Appendix 1.</a:t>
            </a:r>
          </a:p>
          <a:p>
            <a:pPr>
              <a:buNone/>
            </a:pPr>
            <a:endParaRPr lang="en-US" dirty="0" smtClean="0"/>
          </a:p>
          <a:p>
            <a:pPr>
              <a:buNone/>
            </a:pPr>
            <a:r>
              <a:rPr lang="en-US" dirty="0" smtClean="0"/>
              <a:t>Why “smallness” is excluded?</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5</a:t>
            </a:fld>
            <a:endParaRPr lang="it-IT"/>
          </a:p>
        </p:txBody>
      </p:sp>
      <p:sp>
        <p:nvSpPr>
          <p:cNvPr id="5" name="Ovale 4"/>
          <p:cNvSpPr/>
          <p:nvPr/>
        </p:nvSpPr>
        <p:spPr bwMode="auto">
          <a:xfrm>
            <a:off x="4876800" y="4191000"/>
            <a:ext cx="2133600" cy="19050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6" name="Ovale 5"/>
          <p:cNvSpPr/>
          <p:nvPr/>
        </p:nvSpPr>
        <p:spPr bwMode="auto">
          <a:xfrm>
            <a:off x="457200" y="3962400"/>
            <a:ext cx="2133600" cy="20574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7" name="CasellaDiTesto 6"/>
          <p:cNvSpPr txBox="1"/>
          <p:nvPr/>
        </p:nvSpPr>
        <p:spPr>
          <a:xfrm>
            <a:off x="5181600" y="4800600"/>
            <a:ext cx="1295400" cy="584775"/>
          </a:xfrm>
          <a:prstGeom prst="rect">
            <a:avLst/>
          </a:prstGeom>
          <a:noFill/>
        </p:spPr>
        <p:txBody>
          <a:bodyPr wrap="square" rtlCol="0">
            <a:spAutoFit/>
          </a:bodyPr>
          <a:lstStyle/>
          <a:p>
            <a:r>
              <a:rPr lang="en-US" dirty="0" smtClean="0"/>
              <a:t>Allocative efficiency</a:t>
            </a:r>
            <a:endParaRPr lang="en-US" dirty="0"/>
          </a:p>
        </p:txBody>
      </p:sp>
      <p:sp>
        <p:nvSpPr>
          <p:cNvPr id="8" name="CasellaDiTesto 7"/>
          <p:cNvSpPr txBox="1"/>
          <p:nvPr/>
        </p:nvSpPr>
        <p:spPr>
          <a:xfrm>
            <a:off x="838200" y="4572000"/>
            <a:ext cx="1295400" cy="584775"/>
          </a:xfrm>
          <a:prstGeom prst="rect">
            <a:avLst/>
          </a:prstGeom>
          <a:noFill/>
        </p:spPr>
        <p:txBody>
          <a:bodyPr wrap="square" rtlCol="0">
            <a:spAutoFit/>
          </a:bodyPr>
          <a:lstStyle/>
          <a:p>
            <a:r>
              <a:rPr lang="en-US" dirty="0" smtClean="0"/>
              <a:t>Productive efficiency</a:t>
            </a:r>
            <a:endParaRPr lang="en-US" dirty="0"/>
          </a:p>
        </p:txBody>
      </p:sp>
      <p:cxnSp>
        <p:nvCxnSpPr>
          <p:cNvPr id="14" name="Connettore 2 13"/>
          <p:cNvCxnSpPr/>
          <p:nvPr/>
        </p:nvCxnSpPr>
        <p:spPr bwMode="auto">
          <a:xfrm>
            <a:off x="1600200" y="2590800"/>
            <a:ext cx="0" cy="1143000"/>
          </a:xfrm>
          <a:prstGeom prst="straightConnector1">
            <a:avLst/>
          </a:prstGeom>
          <a:noFill/>
          <a:ln w="9525" cap="flat" cmpd="sng" algn="ctr">
            <a:solidFill>
              <a:srgbClr val="92D050"/>
            </a:solidFill>
            <a:prstDash val="solid"/>
            <a:round/>
            <a:headEnd type="none" w="med" len="med"/>
            <a:tailEnd type="arrow"/>
          </a:ln>
          <a:effectLst/>
        </p:spPr>
      </p:cxnSp>
      <p:cxnSp>
        <p:nvCxnSpPr>
          <p:cNvPr id="17" name="Connettore 2 16"/>
          <p:cNvCxnSpPr/>
          <p:nvPr/>
        </p:nvCxnSpPr>
        <p:spPr bwMode="auto">
          <a:xfrm>
            <a:off x="2743200" y="5181600"/>
            <a:ext cx="1905000" cy="0"/>
          </a:xfrm>
          <a:prstGeom prst="straightConnector1">
            <a:avLst/>
          </a:prstGeom>
          <a:noFill/>
          <a:ln w="9525" cap="flat" cmpd="sng" algn="ctr">
            <a:noFill/>
            <a:prstDash val="solid"/>
            <a:round/>
            <a:headEnd type="none" w="med" len="med"/>
            <a:tailEnd type="arrow"/>
          </a:ln>
          <a:effectLst/>
        </p:spPr>
      </p:cxnSp>
      <p:cxnSp>
        <p:nvCxnSpPr>
          <p:cNvPr id="22" name="Connettore 2 21"/>
          <p:cNvCxnSpPr/>
          <p:nvPr/>
        </p:nvCxnSpPr>
        <p:spPr bwMode="auto">
          <a:xfrm>
            <a:off x="2819400" y="5029200"/>
            <a:ext cx="1828800" cy="0"/>
          </a:xfrm>
          <a:prstGeom prst="straightConnector1">
            <a:avLst/>
          </a:prstGeom>
          <a:noFill/>
          <a:ln w="9525" cap="flat" cmpd="sng" algn="ctr">
            <a:solidFill>
              <a:srgbClr val="92D050"/>
            </a:solidFill>
            <a:prstDash val="solid"/>
            <a:round/>
            <a:headEnd type="none" w="med" len="med"/>
            <a:tailEnd type="arrow"/>
          </a:ln>
          <a:effectLst/>
        </p:spPr>
      </p:cxnSp>
      <p:cxnSp>
        <p:nvCxnSpPr>
          <p:cNvPr id="25" name="Connettore 2 24"/>
          <p:cNvCxnSpPr/>
          <p:nvPr/>
        </p:nvCxnSpPr>
        <p:spPr bwMode="auto">
          <a:xfrm>
            <a:off x="7239000" y="5105400"/>
            <a:ext cx="457200" cy="0"/>
          </a:xfrm>
          <a:prstGeom prst="straightConnector1">
            <a:avLst/>
          </a:prstGeom>
          <a:noFill/>
          <a:ln w="9525" cap="flat" cmpd="sng" algn="ctr">
            <a:solidFill>
              <a:srgbClr val="92D050"/>
            </a:solidFill>
            <a:prstDash val="solid"/>
            <a:round/>
            <a:headEnd type="none" w="med" len="med"/>
            <a:tailEnd type="arrow"/>
          </a:ln>
          <a:effectLst/>
        </p:spPr>
      </p:cxnSp>
      <p:sp>
        <p:nvSpPr>
          <p:cNvPr id="32" name="CasellaDiTesto 31"/>
          <p:cNvSpPr txBox="1"/>
          <p:nvPr/>
        </p:nvSpPr>
        <p:spPr>
          <a:xfrm>
            <a:off x="7737475" y="4800600"/>
            <a:ext cx="1406525" cy="584775"/>
          </a:xfrm>
          <a:prstGeom prst="rect">
            <a:avLst/>
          </a:prstGeom>
          <a:noFill/>
        </p:spPr>
        <p:txBody>
          <a:bodyPr wrap="square" rtlCol="0">
            <a:spAutoFit/>
          </a:bodyPr>
          <a:lstStyle/>
          <a:p>
            <a:r>
              <a:rPr lang="en-US" dirty="0" smtClean="0"/>
              <a:t>(potentially) win-win</a:t>
            </a:r>
            <a:endParaRPr lang="en-US" dirty="0"/>
          </a:p>
        </p:txBody>
      </p:sp>
      <p:sp>
        <p:nvSpPr>
          <p:cNvPr id="34" name="CasellaDiTesto 33"/>
          <p:cNvSpPr txBox="1"/>
          <p:nvPr/>
        </p:nvSpPr>
        <p:spPr>
          <a:xfrm>
            <a:off x="1752600" y="3429000"/>
            <a:ext cx="304800" cy="338554"/>
          </a:xfrm>
          <a:prstGeom prst="rect">
            <a:avLst/>
          </a:prstGeom>
          <a:noFill/>
        </p:spPr>
        <p:txBody>
          <a:bodyPr wrap="square" rtlCol="0">
            <a:spAutoFit/>
          </a:bodyPr>
          <a:lstStyle/>
          <a:p>
            <a:r>
              <a:rPr lang="en-US" dirty="0" smtClean="0"/>
              <a:t>+</a:t>
            </a:r>
            <a:endParaRPr lang="en-US" dirty="0"/>
          </a:p>
        </p:txBody>
      </p:sp>
      <p:sp>
        <p:nvSpPr>
          <p:cNvPr id="35" name="CasellaDiTesto 34"/>
          <p:cNvSpPr txBox="1"/>
          <p:nvPr/>
        </p:nvSpPr>
        <p:spPr>
          <a:xfrm>
            <a:off x="4191000" y="4631863"/>
            <a:ext cx="533400" cy="338554"/>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2352134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Merger regulation (Horizontal)</a:t>
            </a:r>
            <a:endParaRPr lang="en-US" dirty="0"/>
          </a:p>
        </p:txBody>
      </p:sp>
      <p:sp>
        <p:nvSpPr>
          <p:cNvPr id="3" name="Segnaposto contenuto 2"/>
          <p:cNvSpPr>
            <a:spLocks noGrp="1"/>
          </p:cNvSpPr>
          <p:nvPr>
            <p:ph idx="1"/>
          </p:nvPr>
        </p:nvSpPr>
        <p:spPr>
          <a:xfrm>
            <a:off x="228600" y="1066800"/>
            <a:ext cx="8610600" cy="4953000"/>
          </a:xfrm>
        </p:spPr>
        <p:txBody>
          <a:bodyPr/>
          <a:lstStyle/>
          <a:p>
            <a:pPr>
              <a:buNone/>
            </a:pPr>
            <a:r>
              <a:rPr lang="en-US" dirty="0" smtClean="0"/>
              <a:t>Is (ex-post) largeness automatically punished in horizontal mergers?</a:t>
            </a:r>
          </a:p>
          <a:p>
            <a:pPr>
              <a:buNone/>
            </a:pPr>
            <a:endParaRPr lang="en-US" dirty="0" smtClean="0"/>
          </a:p>
          <a:p>
            <a:pPr>
              <a:buNone/>
            </a:pPr>
            <a:r>
              <a:rPr lang="en-US" dirty="0" smtClean="0"/>
              <a:t>Not really (rule of reason)</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6</a:t>
            </a:fld>
            <a:endParaRPr lang="it-IT"/>
          </a:p>
        </p:txBody>
      </p:sp>
      <p:sp>
        <p:nvSpPr>
          <p:cNvPr id="5" name="Ovale 4"/>
          <p:cNvSpPr/>
          <p:nvPr/>
        </p:nvSpPr>
        <p:spPr bwMode="auto">
          <a:xfrm>
            <a:off x="1671298" y="4031238"/>
            <a:ext cx="2133600" cy="19050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6" name="Ovale 5"/>
          <p:cNvSpPr/>
          <p:nvPr/>
        </p:nvSpPr>
        <p:spPr bwMode="auto">
          <a:xfrm>
            <a:off x="6010115" y="3928094"/>
            <a:ext cx="2133600" cy="20574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7" name="CasellaDiTesto 6"/>
          <p:cNvSpPr txBox="1"/>
          <p:nvPr/>
        </p:nvSpPr>
        <p:spPr>
          <a:xfrm>
            <a:off x="2014198" y="4691350"/>
            <a:ext cx="1447800" cy="584775"/>
          </a:xfrm>
          <a:prstGeom prst="rect">
            <a:avLst/>
          </a:prstGeom>
          <a:noFill/>
        </p:spPr>
        <p:txBody>
          <a:bodyPr wrap="square" rtlCol="0">
            <a:spAutoFit/>
          </a:bodyPr>
          <a:lstStyle/>
          <a:p>
            <a:r>
              <a:rPr lang="en-US" dirty="0" smtClean="0"/>
              <a:t>Productive efficiency</a:t>
            </a:r>
            <a:endParaRPr lang="en-US" dirty="0"/>
          </a:p>
        </p:txBody>
      </p:sp>
      <p:sp>
        <p:nvSpPr>
          <p:cNvPr id="8" name="CasellaDiTesto 7"/>
          <p:cNvSpPr txBox="1"/>
          <p:nvPr/>
        </p:nvSpPr>
        <p:spPr>
          <a:xfrm>
            <a:off x="6542267" y="4655427"/>
            <a:ext cx="1295400" cy="584775"/>
          </a:xfrm>
          <a:prstGeom prst="rect">
            <a:avLst/>
          </a:prstGeom>
          <a:noFill/>
        </p:spPr>
        <p:txBody>
          <a:bodyPr wrap="square" rtlCol="0">
            <a:spAutoFit/>
          </a:bodyPr>
          <a:lstStyle/>
          <a:p>
            <a:r>
              <a:rPr lang="en-US" dirty="0" smtClean="0"/>
              <a:t>Allocative efficiency </a:t>
            </a:r>
            <a:endParaRPr lang="en-US" dirty="0"/>
          </a:p>
        </p:txBody>
      </p:sp>
      <p:cxnSp>
        <p:nvCxnSpPr>
          <p:cNvPr id="17" name="Connettore 2 16"/>
          <p:cNvCxnSpPr/>
          <p:nvPr/>
        </p:nvCxnSpPr>
        <p:spPr bwMode="auto">
          <a:xfrm>
            <a:off x="2743200" y="5181600"/>
            <a:ext cx="1905000" cy="0"/>
          </a:xfrm>
          <a:prstGeom prst="straightConnector1">
            <a:avLst/>
          </a:prstGeom>
          <a:noFill/>
          <a:ln w="9525" cap="flat" cmpd="sng" algn="ctr">
            <a:noFill/>
            <a:prstDash val="solid"/>
            <a:round/>
            <a:headEnd type="none" w="med" len="med"/>
            <a:tailEnd type="arrow"/>
          </a:ln>
          <a:effectLst/>
        </p:spPr>
      </p:cxnSp>
      <p:cxnSp>
        <p:nvCxnSpPr>
          <p:cNvPr id="22" name="Connettore 2 21"/>
          <p:cNvCxnSpPr/>
          <p:nvPr/>
        </p:nvCxnSpPr>
        <p:spPr bwMode="auto">
          <a:xfrm>
            <a:off x="218395" y="5080575"/>
            <a:ext cx="1289628" cy="0"/>
          </a:xfrm>
          <a:prstGeom prst="straightConnector1">
            <a:avLst/>
          </a:prstGeom>
          <a:noFill/>
          <a:ln w="9525" cap="flat" cmpd="sng" algn="ctr">
            <a:solidFill>
              <a:srgbClr val="92D050"/>
            </a:solidFill>
            <a:prstDash val="solid"/>
            <a:round/>
            <a:headEnd type="none" w="med" len="med"/>
            <a:tailEnd type="arrow"/>
          </a:ln>
          <a:effectLst/>
        </p:spPr>
      </p:cxnSp>
      <p:sp>
        <p:nvSpPr>
          <p:cNvPr id="15" name="CasellaDiTesto 14"/>
          <p:cNvSpPr txBox="1"/>
          <p:nvPr/>
        </p:nvSpPr>
        <p:spPr>
          <a:xfrm>
            <a:off x="4305118" y="4519682"/>
            <a:ext cx="1219200" cy="338554"/>
          </a:xfrm>
          <a:prstGeom prst="rect">
            <a:avLst/>
          </a:prstGeom>
          <a:noFill/>
        </p:spPr>
        <p:txBody>
          <a:bodyPr wrap="square" rtlCol="0">
            <a:spAutoFit/>
          </a:bodyPr>
          <a:lstStyle/>
          <a:p>
            <a:r>
              <a:rPr lang="en-US" dirty="0" smtClean="0"/>
              <a:t>? (+/-)</a:t>
            </a:r>
            <a:endParaRPr lang="en-US" dirty="0"/>
          </a:p>
        </p:txBody>
      </p:sp>
      <p:sp>
        <p:nvSpPr>
          <p:cNvPr id="24" name="CasellaDiTesto 23"/>
          <p:cNvSpPr txBox="1"/>
          <p:nvPr/>
        </p:nvSpPr>
        <p:spPr>
          <a:xfrm>
            <a:off x="162400" y="3664803"/>
            <a:ext cx="1472046" cy="830997"/>
          </a:xfrm>
          <a:prstGeom prst="rect">
            <a:avLst/>
          </a:prstGeom>
          <a:noFill/>
        </p:spPr>
        <p:txBody>
          <a:bodyPr wrap="square" rtlCol="0">
            <a:spAutoFit/>
          </a:bodyPr>
          <a:lstStyle/>
          <a:p>
            <a:r>
              <a:rPr lang="en-US" dirty="0" smtClean="0"/>
              <a:t>Synergies?  Economies of scale?</a:t>
            </a:r>
            <a:endParaRPr lang="en-US" dirty="0"/>
          </a:p>
        </p:txBody>
      </p:sp>
      <p:sp>
        <p:nvSpPr>
          <p:cNvPr id="30" name="CasellaDiTesto 29"/>
          <p:cNvSpPr txBox="1"/>
          <p:nvPr/>
        </p:nvSpPr>
        <p:spPr>
          <a:xfrm>
            <a:off x="3815103" y="2633884"/>
            <a:ext cx="3752273" cy="1569660"/>
          </a:xfrm>
          <a:prstGeom prst="rect">
            <a:avLst/>
          </a:prstGeom>
          <a:noFill/>
        </p:spPr>
        <p:txBody>
          <a:bodyPr wrap="square" rtlCol="0">
            <a:spAutoFit/>
          </a:bodyPr>
          <a:lstStyle/>
          <a:p>
            <a:r>
              <a:rPr lang="en-US" dirty="0" smtClean="0"/>
              <a:t>If synergies do exist, can productive efficiency be transferred at least in part to consumers (also more allocative efficiency) or at least can we be sure that competition in the mkt will not decrease?</a:t>
            </a:r>
            <a:endParaRPr lang="en-US" dirty="0"/>
          </a:p>
        </p:txBody>
      </p:sp>
      <p:sp>
        <p:nvSpPr>
          <p:cNvPr id="20" name="CasellaDiTesto 19"/>
          <p:cNvSpPr txBox="1"/>
          <p:nvPr/>
        </p:nvSpPr>
        <p:spPr>
          <a:xfrm>
            <a:off x="288823" y="4645184"/>
            <a:ext cx="1219200" cy="338554"/>
          </a:xfrm>
          <a:prstGeom prst="rect">
            <a:avLst/>
          </a:prstGeom>
          <a:noFill/>
        </p:spPr>
        <p:txBody>
          <a:bodyPr wrap="square" rtlCol="0">
            <a:spAutoFit/>
          </a:bodyPr>
          <a:lstStyle/>
          <a:p>
            <a:r>
              <a:rPr lang="en-US" dirty="0" smtClean="0"/>
              <a:t>? (+/-)</a:t>
            </a:r>
            <a:endParaRPr lang="en-US" dirty="0"/>
          </a:p>
        </p:txBody>
      </p:sp>
      <p:cxnSp>
        <p:nvCxnSpPr>
          <p:cNvPr id="21" name="Connettore 2 20"/>
          <p:cNvCxnSpPr/>
          <p:nvPr/>
        </p:nvCxnSpPr>
        <p:spPr bwMode="auto">
          <a:xfrm flipV="1">
            <a:off x="4080028" y="4983737"/>
            <a:ext cx="1187162" cy="16067"/>
          </a:xfrm>
          <a:prstGeom prst="straightConnector1">
            <a:avLst/>
          </a:prstGeom>
          <a:noFill/>
          <a:ln w="9525" cap="flat" cmpd="sng" algn="ctr">
            <a:solidFill>
              <a:srgbClr val="92D050"/>
            </a:solidFill>
            <a:prstDash val="solid"/>
            <a:round/>
            <a:headEnd type="none" w="med" len="med"/>
            <a:tailEnd type="arrow"/>
          </a:ln>
          <a:effectLst/>
        </p:spPr>
      </p:cxnSp>
    </p:spTree>
    <p:extLst>
      <p:ext uri="{BB962C8B-B14F-4D97-AF65-F5344CB8AC3E}">
        <p14:creationId xmlns:p14="http://schemas.microsoft.com/office/powerpoint/2010/main" val="2147896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15109" y="0"/>
            <a:ext cx="8458200" cy="838200"/>
          </a:xfrm>
        </p:spPr>
        <p:txBody>
          <a:bodyPr/>
          <a:lstStyle/>
          <a:p>
            <a:r>
              <a:rPr lang="en-US" dirty="0" smtClean="0"/>
              <a:t>Merger regulation: how it (generally) </a:t>
            </a:r>
            <a:r>
              <a:rPr lang="en-US" dirty="0" smtClean="0"/>
              <a:t>proceeds</a:t>
            </a:r>
            <a:br>
              <a:rPr lang="en-US" dirty="0" smtClean="0"/>
            </a:br>
            <a:r>
              <a:rPr lang="en-US" sz="900" b="0" dirty="0" smtClean="0"/>
              <a:t>Note: Cabral (2018, p. 296): “In the US, the DOJ and the FTC lack the power to unilaterally prevent the merger from taking place. Normally, their threat of asking a court to do so is sufficient. […]. In Europe, both national agencies and the EU Commission have the power to block the merger.”</a:t>
            </a:r>
            <a:endParaRPr lang="en-US" sz="900" b="0" dirty="0"/>
          </a:p>
        </p:txBody>
      </p:sp>
      <p:cxnSp>
        <p:nvCxnSpPr>
          <p:cNvPr id="11" name="Connettore 2 10"/>
          <p:cNvCxnSpPr/>
          <p:nvPr/>
        </p:nvCxnSpPr>
        <p:spPr bwMode="auto">
          <a:xfrm>
            <a:off x="1981200" y="1600200"/>
            <a:ext cx="0" cy="1600200"/>
          </a:xfrm>
          <a:prstGeom prst="straightConnector1">
            <a:avLst/>
          </a:prstGeom>
          <a:noFill/>
          <a:ln w="9525" cap="flat" cmpd="sng" algn="ctr">
            <a:solidFill>
              <a:srgbClr val="92D050"/>
            </a:solidFill>
            <a:prstDash val="solid"/>
            <a:round/>
            <a:headEnd type="none" w="med" len="med"/>
            <a:tailEnd type="arrow"/>
          </a:ln>
          <a:effectLst/>
        </p:spPr>
      </p:cxnSp>
      <p:sp>
        <p:nvSpPr>
          <p:cNvPr id="12" name="CasellaDiTesto 11"/>
          <p:cNvSpPr txBox="1"/>
          <p:nvPr/>
        </p:nvSpPr>
        <p:spPr>
          <a:xfrm>
            <a:off x="533400" y="3276600"/>
            <a:ext cx="2743200" cy="338554"/>
          </a:xfrm>
          <a:prstGeom prst="rect">
            <a:avLst/>
          </a:prstGeom>
          <a:noFill/>
          <a:ln>
            <a:solidFill>
              <a:srgbClr val="FFC000"/>
            </a:solidFill>
          </a:ln>
        </p:spPr>
        <p:txBody>
          <a:bodyPr wrap="square" rtlCol="0">
            <a:spAutoFit/>
          </a:bodyPr>
          <a:lstStyle/>
          <a:p>
            <a:r>
              <a:rPr lang="en-US" dirty="0" smtClean="0"/>
              <a:t>Antitrust investigates</a:t>
            </a:r>
            <a:endParaRPr lang="en-US" dirty="0"/>
          </a:p>
        </p:txBody>
      </p:sp>
      <p:cxnSp>
        <p:nvCxnSpPr>
          <p:cNvPr id="13" name="Connettore 2 12"/>
          <p:cNvCxnSpPr/>
          <p:nvPr/>
        </p:nvCxnSpPr>
        <p:spPr bwMode="auto">
          <a:xfrm flipV="1">
            <a:off x="3268518" y="1659521"/>
            <a:ext cx="2217882" cy="1722265"/>
          </a:xfrm>
          <a:prstGeom prst="straightConnector1">
            <a:avLst/>
          </a:prstGeom>
          <a:noFill/>
          <a:ln w="9525" cap="flat" cmpd="sng" algn="ctr">
            <a:solidFill>
              <a:srgbClr val="92D050"/>
            </a:solidFill>
            <a:prstDash val="solid"/>
            <a:round/>
            <a:headEnd type="none" w="med" len="med"/>
            <a:tailEnd type="arrow"/>
          </a:ln>
          <a:effectLst/>
        </p:spPr>
      </p:cxnSp>
      <p:sp>
        <p:nvSpPr>
          <p:cNvPr id="16" name="CasellaDiTesto 15"/>
          <p:cNvSpPr txBox="1"/>
          <p:nvPr/>
        </p:nvSpPr>
        <p:spPr>
          <a:xfrm>
            <a:off x="5486400" y="950676"/>
            <a:ext cx="1066800" cy="584775"/>
          </a:xfrm>
          <a:prstGeom prst="rect">
            <a:avLst/>
          </a:prstGeom>
          <a:noFill/>
          <a:ln>
            <a:solidFill>
              <a:srgbClr val="FFC000"/>
            </a:solidFill>
          </a:ln>
        </p:spPr>
        <p:txBody>
          <a:bodyPr wrap="square" rtlCol="0">
            <a:spAutoFit/>
          </a:bodyPr>
          <a:lstStyle/>
          <a:p>
            <a:r>
              <a:rPr lang="en-US" dirty="0" smtClean="0"/>
              <a:t>Relevant market</a:t>
            </a:r>
            <a:endParaRPr lang="en-US" dirty="0"/>
          </a:p>
        </p:txBody>
      </p:sp>
      <p:sp>
        <p:nvSpPr>
          <p:cNvPr id="15" name="CasellaDiTesto 14"/>
          <p:cNvSpPr txBox="1"/>
          <p:nvPr/>
        </p:nvSpPr>
        <p:spPr>
          <a:xfrm>
            <a:off x="4343400" y="2732300"/>
            <a:ext cx="4800600" cy="863086"/>
          </a:xfrm>
          <a:prstGeom prst="rect">
            <a:avLst/>
          </a:prstGeom>
          <a:noFill/>
          <a:ln>
            <a:solidFill>
              <a:srgbClr val="FFC000"/>
            </a:solidFill>
          </a:ln>
        </p:spPr>
        <p:txBody>
          <a:bodyPr wrap="square" rtlCol="0">
            <a:spAutoFit/>
          </a:bodyPr>
          <a:lstStyle/>
          <a:p>
            <a:r>
              <a:rPr lang="en-US" dirty="0" smtClean="0"/>
              <a:t>Ascertained that productive efficiency gains do exist, is M&amp;A leading to a dominant position or risking to seriously undermine competition?</a:t>
            </a:r>
            <a:endParaRPr lang="en-US" dirty="0"/>
          </a:p>
        </p:txBody>
      </p:sp>
      <p:cxnSp>
        <p:nvCxnSpPr>
          <p:cNvPr id="18" name="Connettore 2 17"/>
          <p:cNvCxnSpPr/>
          <p:nvPr/>
        </p:nvCxnSpPr>
        <p:spPr bwMode="auto">
          <a:xfrm>
            <a:off x="5943600" y="1676280"/>
            <a:ext cx="0" cy="982147"/>
          </a:xfrm>
          <a:prstGeom prst="straightConnector1">
            <a:avLst/>
          </a:prstGeom>
          <a:noFill/>
          <a:ln w="9525" cap="flat" cmpd="sng" algn="ctr">
            <a:solidFill>
              <a:srgbClr val="92D050"/>
            </a:solidFill>
            <a:prstDash val="solid"/>
            <a:round/>
            <a:headEnd type="none" w="med" len="med"/>
            <a:tailEnd type="arrow"/>
          </a:ln>
          <a:effectLst/>
        </p:spPr>
      </p:cxnSp>
      <p:cxnSp>
        <p:nvCxnSpPr>
          <p:cNvPr id="20" name="Connettore 2 19"/>
          <p:cNvCxnSpPr/>
          <p:nvPr/>
        </p:nvCxnSpPr>
        <p:spPr bwMode="auto">
          <a:xfrm flipH="1">
            <a:off x="5044209" y="3652588"/>
            <a:ext cx="381000" cy="558225"/>
          </a:xfrm>
          <a:prstGeom prst="straightConnector1">
            <a:avLst/>
          </a:prstGeom>
          <a:noFill/>
          <a:ln w="9525" cap="flat" cmpd="sng" algn="ctr">
            <a:solidFill>
              <a:srgbClr val="92D050"/>
            </a:solidFill>
            <a:prstDash val="solid"/>
            <a:round/>
            <a:headEnd type="none" w="med" len="med"/>
            <a:tailEnd type="arrow"/>
          </a:ln>
          <a:effectLst/>
        </p:spPr>
      </p:cxnSp>
      <p:cxnSp>
        <p:nvCxnSpPr>
          <p:cNvPr id="22" name="Connettore 2 21"/>
          <p:cNvCxnSpPr/>
          <p:nvPr/>
        </p:nvCxnSpPr>
        <p:spPr bwMode="auto">
          <a:xfrm>
            <a:off x="8141524" y="3647699"/>
            <a:ext cx="297873" cy="603413"/>
          </a:xfrm>
          <a:prstGeom prst="straightConnector1">
            <a:avLst/>
          </a:prstGeom>
          <a:noFill/>
          <a:ln w="9525" cap="flat" cmpd="sng" algn="ctr">
            <a:solidFill>
              <a:srgbClr val="92D050"/>
            </a:solidFill>
            <a:prstDash val="solid"/>
            <a:round/>
            <a:headEnd type="none" w="med" len="med"/>
            <a:tailEnd type="arrow"/>
          </a:ln>
          <a:effectLst/>
        </p:spPr>
      </p:cxnSp>
      <p:sp>
        <p:nvSpPr>
          <p:cNvPr id="24" name="CasellaDiTesto 23"/>
          <p:cNvSpPr txBox="1"/>
          <p:nvPr/>
        </p:nvSpPr>
        <p:spPr>
          <a:xfrm>
            <a:off x="4114800" y="4291563"/>
            <a:ext cx="2286000" cy="338554"/>
          </a:xfrm>
          <a:prstGeom prst="rect">
            <a:avLst/>
          </a:prstGeom>
          <a:noFill/>
          <a:ln>
            <a:solidFill>
              <a:srgbClr val="FFC000"/>
            </a:solidFill>
          </a:ln>
        </p:spPr>
        <p:txBody>
          <a:bodyPr wrap="square" rtlCol="0">
            <a:spAutoFit/>
          </a:bodyPr>
          <a:lstStyle/>
          <a:p>
            <a:r>
              <a:rPr lang="en-US" dirty="0" smtClean="0"/>
              <a:t>No: consent decree</a:t>
            </a:r>
            <a:endParaRPr lang="en-US" dirty="0"/>
          </a:p>
        </p:txBody>
      </p:sp>
      <p:sp>
        <p:nvSpPr>
          <p:cNvPr id="25" name="Parentesi graffa aperta 24"/>
          <p:cNvSpPr/>
          <p:nvPr/>
        </p:nvSpPr>
        <p:spPr bwMode="auto">
          <a:xfrm>
            <a:off x="3429000" y="4038600"/>
            <a:ext cx="274319" cy="2057400"/>
          </a:xfrm>
          <a:prstGeom prst="leftBrace">
            <a:avLst/>
          </a:prstGeom>
          <a:noFill/>
          <a:ln w="9525" cap="flat" cmpd="sng" algn="ctr">
            <a:solidFill>
              <a:srgbClr val="92D05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26" name="CasellaDiTesto 25"/>
          <p:cNvSpPr txBox="1"/>
          <p:nvPr/>
        </p:nvSpPr>
        <p:spPr>
          <a:xfrm>
            <a:off x="38100" y="6138446"/>
            <a:ext cx="7239000" cy="338554"/>
          </a:xfrm>
          <a:prstGeom prst="rect">
            <a:avLst/>
          </a:prstGeom>
          <a:noFill/>
          <a:ln>
            <a:solidFill>
              <a:srgbClr val="FFC000"/>
            </a:solidFill>
          </a:ln>
        </p:spPr>
        <p:txBody>
          <a:bodyPr wrap="square" rtlCol="0">
            <a:spAutoFit/>
          </a:bodyPr>
          <a:lstStyle/>
          <a:p>
            <a:r>
              <a:rPr lang="en-US" dirty="0" smtClean="0"/>
              <a:t>Decision: Denial (or Consent with structural and/or behavioral remedies)</a:t>
            </a:r>
            <a:endParaRPr lang="en-US" dirty="0"/>
          </a:p>
        </p:txBody>
      </p:sp>
      <p:sp>
        <p:nvSpPr>
          <p:cNvPr id="27" name="CasellaDiTesto 26"/>
          <p:cNvSpPr txBox="1"/>
          <p:nvPr/>
        </p:nvSpPr>
        <p:spPr>
          <a:xfrm>
            <a:off x="0" y="4876800"/>
            <a:ext cx="3429000" cy="338554"/>
          </a:xfrm>
          <a:prstGeom prst="rect">
            <a:avLst/>
          </a:prstGeom>
          <a:noFill/>
          <a:ln>
            <a:solidFill>
              <a:srgbClr val="FFC000"/>
            </a:solidFill>
          </a:ln>
        </p:spPr>
        <p:txBody>
          <a:bodyPr wrap="square" rtlCol="0">
            <a:spAutoFit/>
          </a:bodyPr>
          <a:lstStyle/>
          <a:p>
            <a:pPr algn="ctr"/>
            <a:r>
              <a:rPr lang="en-US" dirty="0" smtClean="0"/>
              <a:t>Parties involvement</a:t>
            </a:r>
            <a:endParaRPr lang="en-US" dirty="0"/>
          </a:p>
        </p:txBody>
      </p:sp>
      <p:sp>
        <p:nvSpPr>
          <p:cNvPr id="30" name="CasellaDiTesto 29"/>
          <p:cNvSpPr txBox="1"/>
          <p:nvPr/>
        </p:nvSpPr>
        <p:spPr>
          <a:xfrm>
            <a:off x="3657600" y="5410200"/>
            <a:ext cx="5486400" cy="584775"/>
          </a:xfrm>
          <a:prstGeom prst="rect">
            <a:avLst/>
          </a:prstGeom>
          <a:noFill/>
          <a:ln>
            <a:solidFill>
              <a:srgbClr val="FFC000"/>
            </a:solidFill>
          </a:ln>
        </p:spPr>
        <p:txBody>
          <a:bodyPr wrap="square" rtlCol="0">
            <a:spAutoFit/>
          </a:bodyPr>
          <a:lstStyle/>
          <a:p>
            <a:r>
              <a:rPr lang="en-US" dirty="0" smtClean="0"/>
              <a:t>Antitrust believes that allocative efficiency would be seriously compromised if the focal M&amp;A takes place</a:t>
            </a:r>
            <a:endParaRPr lang="en-US" dirty="0"/>
          </a:p>
        </p:txBody>
      </p:sp>
      <p:sp>
        <p:nvSpPr>
          <p:cNvPr id="31" name="CasellaDiTesto 30"/>
          <p:cNvSpPr txBox="1"/>
          <p:nvPr/>
        </p:nvSpPr>
        <p:spPr>
          <a:xfrm>
            <a:off x="381000" y="990600"/>
            <a:ext cx="4800600" cy="584775"/>
          </a:xfrm>
          <a:prstGeom prst="rect">
            <a:avLst/>
          </a:prstGeom>
          <a:noFill/>
          <a:ln>
            <a:solidFill>
              <a:srgbClr val="FFC000"/>
            </a:solidFill>
          </a:ln>
        </p:spPr>
        <p:txBody>
          <a:bodyPr wrap="square" rtlCol="0">
            <a:spAutoFit/>
          </a:bodyPr>
          <a:lstStyle/>
          <a:p>
            <a:pPr>
              <a:buNone/>
            </a:pPr>
            <a:r>
              <a:rPr lang="en-US" dirty="0" smtClean="0"/>
              <a:t>M&amp;A exceeding a certain threshold have to be communicated in advance</a:t>
            </a:r>
          </a:p>
        </p:txBody>
      </p:sp>
      <p:cxnSp>
        <p:nvCxnSpPr>
          <p:cNvPr id="32" name="Connettore 2 31"/>
          <p:cNvCxnSpPr/>
          <p:nvPr/>
        </p:nvCxnSpPr>
        <p:spPr bwMode="auto">
          <a:xfrm>
            <a:off x="8472054" y="4893677"/>
            <a:ext cx="0" cy="304800"/>
          </a:xfrm>
          <a:prstGeom prst="straightConnector1">
            <a:avLst/>
          </a:prstGeom>
          <a:noFill/>
          <a:ln w="9525" cap="flat" cmpd="sng" algn="ctr">
            <a:solidFill>
              <a:srgbClr val="92D050"/>
            </a:solidFill>
            <a:prstDash val="solid"/>
            <a:round/>
            <a:headEnd type="none" w="med" len="med"/>
            <a:tailEnd type="arrow"/>
          </a:ln>
          <a:effectLst/>
        </p:spPr>
      </p:cxnSp>
      <p:sp>
        <p:nvSpPr>
          <p:cNvPr id="34" name="CasellaDiTesto 33"/>
          <p:cNvSpPr txBox="1"/>
          <p:nvPr/>
        </p:nvSpPr>
        <p:spPr>
          <a:xfrm>
            <a:off x="8119918" y="4415920"/>
            <a:ext cx="685800" cy="338554"/>
          </a:xfrm>
          <a:prstGeom prst="rect">
            <a:avLst/>
          </a:prstGeom>
          <a:noFill/>
          <a:ln>
            <a:solidFill>
              <a:srgbClr val="FFC000"/>
            </a:solidFill>
          </a:ln>
        </p:spPr>
        <p:txBody>
          <a:bodyPr wrap="square" rtlCol="0">
            <a:spAutoFit/>
          </a:bodyPr>
          <a:lstStyle/>
          <a:p>
            <a:r>
              <a:rPr lang="en-US" dirty="0" smtClean="0"/>
              <a:t>Yes </a:t>
            </a:r>
            <a:endParaRPr lang="en-US" dirty="0"/>
          </a:p>
        </p:txBody>
      </p:sp>
      <p:cxnSp>
        <p:nvCxnSpPr>
          <p:cNvPr id="37" name="Connettore 1 36"/>
          <p:cNvCxnSpPr/>
          <p:nvPr/>
        </p:nvCxnSpPr>
        <p:spPr bwMode="auto">
          <a:xfrm>
            <a:off x="8610600" y="6096000"/>
            <a:ext cx="0" cy="228600"/>
          </a:xfrm>
          <a:prstGeom prst="line">
            <a:avLst/>
          </a:prstGeom>
          <a:noFill/>
          <a:ln w="9525" cap="flat" cmpd="sng" algn="ctr">
            <a:noFill/>
            <a:prstDash val="solid"/>
            <a:round/>
            <a:headEnd type="none" w="med" len="med"/>
            <a:tailEnd type="none" w="med" len="med"/>
          </a:ln>
          <a:effectLst/>
        </p:spPr>
      </p:cxnSp>
      <p:cxnSp>
        <p:nvCxnSpPr>
          <p:cNvPr id="39" name="Connettore 1 38"/>
          <p:cNvCxnSpPr/>
          <p:nvPr/>
        </p:nvCxnSpPr>
        <p:spPr bwMode="auto">
          <a:xfrm>
            <a:off x="8534400" y="6019800"/>
            <a:ext cx="0" cy="304800"/>
          </a:xfrm>
          <a:prstGeom prst="line">
            <a:avLst/>
          </a:prstGeom>
          <a:noFill/>
          <a:ln w="9525" cap="flat" cmpd="sng" algn="ctr">
            <a:solidFill>
              <a:srgbClr val="92D050"/>
            </a:solidFill>
            <a:prstDash val="solid"/>
            <a:round/>
            <a:headEnd type="none" w="med" len="med"/>
            <a:tailEnd type="none" w="med" len="med"/>
          </a:ln>
          <a:effectLst/>
        </p:spPr>
      </p:cxnSp>
      <p:cxnSp>
        <p:nvCxnSpPr>
          <p:cNvPr id="41" name="Connettore 2 40"/>
          <p:cNvCxnSpPr/>
          <p:nvPr/>
        </p:nvCxnSpPr>
        <p:spPr bwMode="auto">
          <a:xfrm flipH="1">
            <a:off x="7391400" y="6324600"/>
            <a:ext cx="1143000" cy="0"/>
          </a:xfrm>
          <a:prstGeom prst="straightConnector1">
            <a:avLst/>
          </a:prstGeom>
          <a:noFill/>
          <a:ln w="9525" cap="flat" cmpd="sng" algn="ctr">
            <a:solidFill>
              <a:srgbClr val="92D050"/>
            </a:solidFill>
            <a:prstDash val="solid"/>
            <a:round/>
            <a:headEnd type="none" w="med" len="med"/>
            <a:tailEnd type="arrow"/>
          </a:ln>
          <a:effectLst/>
        </p:spPr>
      </p:cxnSp>
      <p:sp>
        <p:nvSpPr>
          <p:cNvPr id="4" name="CasellaDiTesto 3"/>
          <p:cNvSpPr txBox="1"/>
          <p:nvPr/>
        </p:nvSpPr>
        <p:spPr>
          <a:xfrm>
            <a:off x="6868886" y="962993"/>
            <a:ext cx="1936832" cy="646331"/>
          </a:xfrm>
          <a:prstGeom prst="rect">
            <a:avLst/>
          </a:prstGeom>
          <a:noFill/>
          <a:ln>
            <a:solidFill>
              <a:srgbClr val="FFC000"/>
            </a:solidFill>
          </a:ln>
        </p:spPr>
        <p:txBody>
          <a:bodyPr wrap="square" rtlCol="0">
            <a:spAutoFit/>
          </a:bodyPr>
          <a:lstStyle/>
          <a:p>
            <a:r>
              <a:rPr lang="en-GB" sz="1200" b="0" dirty="0"/>
              <a:t>If the </a:t>
            </a:r>
            <a:r>
              <a:rPr lang="en-GB" sz="1200" b="0" dirty="0" smtClean="0"/>
              <a:t>M&amp;A firms </a:t>
            </a:r>
            <a:r>
              <a:rPr lang="en-GB" sz="1200" b="0" dirty="0"/>
              <a:t>are not operating in the same </a:t>
            </a:r>
            <a:r>
              <a:rPr lang="en-GB" sz="1200" b="0" dirty="0" smtClean="0"/>
              <a:t>market</a:t>
            </a:r>
            <a:endParaRPr lang="en-US" sz="1200" dirty="0"/>
          </a:p>
        </p:txBody>
      </p:sp>
      <p:cxnSp>
        <p:nvCxnSpPr>
          <p:cNvPr id="28" name="Connettore 2 27"/>
          <p:cNvCxnSpPr/>
          <p:nvPr/>
        </p:nvCxnSpPr>
        <p:spPr bwMode="auto">
          <a:xfrm flipV="1">
            <a:off x="6553200" y="1384164"/>
            <a:ext cx="315686" cy="10090"/>
          </a:xfrm>
          <a:prstGeom prst="straightConnector1">
            <a:avLst/>
          </a:prstGeom>
          <a:noFill/>
          <a:ln w="9525" cap="flat" cmpd="sng" algn="ctr">
            <a:solidFill>
              <a:srgbClr val="92D050"/>
            </a:solidFill>
            <a:prstDash val="solid"/>
            <a:round/>
            <a:headEnd type="none" w="med" len="med"/>
            <a:tailEnd type="arrow"/>
          </a:ln>
          <a:effectLst/>
        </p:spPr>
      </p:cxnSp>
      <p:cxnSp>
        <p:nvCxnSpPr>
          <p:cNvPr id="29" name="Connettore 2 28"/>
          <p:cNvCxnSpPr/>
          <p:nvPr/>
        </p:nvCxnSpPr>
        <p:spPr bwMode="auto">
          <a:xfrm flipV="1">
            <a:off x="7027817" y="1916325"/>
            <a:ext cx="315686" cy="10090"/>
          </a:xfrm>
          <a:prstGeom prst="straightConnector1">
            <a:avLst/>
          </a:prstGeom>
          <a:noFill/>
          <a:ln w="9525" cap="flat" cmpd="sng" algn="ctr">
            <a:solidFill>
              <a:srgbClr val="92D050"/>
            </a:solidFill>
            <a:prstDash val="solid"/>
            <a:round/>
            <a:headEnd type="none" w="med" len="med"/>
            <a:tailEnd type="arrow"/>
          </a:ln>
          <a:effectLst/>
        </p:spPr>
      </p:cxnSp>
      <p:sp>
        <p:nvSpPr>
          <p:cNvPr id="8" name="CasellaDiTesto 7"/>
          <p:cNvSpPr txBox="1"/>
          <p:nvPr/>
        </p:nvSpPr>
        <p:spPr>
          <a:xfrm>
            <a:off x="7391400" y="1691812"/>
            <a:ext cx="1676400" cy="1015663"/>
          </a:xfrm>
          <a:prstGeom prst="rect">
            <a:avLst/>
          </a:prstGeom>
          <a:noFill/>
          <a:ln>
            <a:solidFill>
              <a:srgbClr val="FFC000"/>
            </a:solidFill>
          </a:ln>
        </p:spPr>
        <p:txBody>
          <a:bodyPr wrap="square" rtlCol="0">
            <a:spAutoFit/>
          </a:bodyPr>
          <a:lstStyle/>
          <a:p>
            <a:r>
              <a:rPr lang="en-US" sz="1200" dirty="0" smtClean="0"/>
              <a:t>Light Control/Consent decree </a:t>
            </a:r>
            <a:r>
              <a:rPr lang="en-US" sz="1200" b="0" dirty="0" smtClean="0"/>
              <a:t>(if no risk of foreclosure of rivals is present)</a:t>
            </a:r>
            <a:endParaRPr lang="en-US" sz="1200" dirty="0"/>
          </a:p>
        </p:txBody>
      </p:sp>
      <p:cxnSp>
        <p:nvCxnSpPr>
          <p:cNvPr id="10" name="Connettore diritto 9"/>
          <p:cNvCxnSpPr/>
          <p:nvPr/>
        </p:nvCxnSpPr>
        <p:spPr bwMode="auto">
          <a:xfrm>
            <a:off x="7010400" y="1600200"/>
            <a:ext cx="0" cy="321170"/>
          </a:xfrm>
          <a:prstGeom prst="line">
            <a:avLst/>
          </a:prstGeom>
          <a:noFill/>
          <a:ln w="9525" cap="flat" cmpd="sng" algn="ctr">
            <a:solidFill>
              <a:srgbClr val="92D050"/>
            </a:solidFill>
            <a:prstDash val="solid"/>
            <a:round/>
            <a:headEnd type="none" w="med" len="med"/>
            <a:tailEnd type="none" w="med" len="med"/>
          </a:ln>
          <a:effectLst/>
        </p:spPr>
      </p:cxnSp>
      <p:sp>
        <p:nvSpPr>
          <p:cNvPr id="19" name="CasellaDiTesto 18"/>
          <p:cNvSpPr txBox="1"/>
          <p:nvPr/>
        </p:nvSpPr>
        <p:spPr>
          <a:xfrm flipH="1">
            <a:off x="5328349" y="1935878"/>
            <a:ext cx="1491669" cy="276999"/>
          </a:xfrm>
          <a:prstGeom prst="rect">
            <a:avLst/>
          </a:prstGeom>
          <a:noFill/>
        </p:spPr>
        <p:txBody>
          <a:bodyPr wrap="square" rtlCol="0">
            <a:spAutoFit/>
          </a:bodyPr>
          <a:lstStyle/>
          <a:p>
            <a:r>
              <a:rPr lang="en-US" sz="1200" b="0" dirty="0" smtClean="0"/>
              <a:t>Horizontal M&amp;A</a:t>
            </a:r>
            <a:endParaRPr lang="en-US" sz="1200" b="0" dirty="0"/>
          </a:p>
        </p:txBody>
      </p:sp>
    </p:spTree>
    <p:extLst>
      <p:ext uri="{BB962C8B-B14F-4D97-AF65-F5344CB8AC3E}">
        <p14:creationId xmlns:p14="http://schemas.microsoft.com/office/powerpoint/2010/main" val="3764342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Antitrust – open issues</a:t>
            </a:r>
            <a:endParaRPr lang="en-US" dirty="0"/>
          </a:p>
        </p:txBody>
      </p:sp>
      <p:sp>
        <p:nvSpPr>
          <p:cNvPr id="3" name="Segnaposto contenuto 2"/>
          <p:cNvSpPr>
            <a:spLocks noGrp="1"/>
          </p:cNvSpPr>
          <p:nvPr>
            <p:ph idx="1"/>
          </p:nvPr>
        </p:nvSpPr>
        <p:spPr>
          <a:xfrm>
            <a:off x="152400" y="873125"/>
            <a:ext cx="8839200" cy="4953000"/>
          </a:xfrm>
        </p:spPr>
        <p:txBody>
          <a:bodyPr/>
          <a:lstStyle/>
          <a:p>
            <a:pPr marL="0" indent="0">
              <a:buNone/>
            </a:pPr>
            <a:r>
              <a:rPr lang="en-US" sz="2800" dirty="0" smtClean="0">
                <a:solidFill>
                  <a:srgbClr val="00B050"/>
                </a:solidFill>
              </a:rPr>
              <a:t>AI and collusion</a:t>
            </a:r>
          </a:p>
          <a:p>
            <a:pPr marL="0" indent="0">
              <a:buNone/>
            </a:pPr>
            <a:r>
              <a:rPr lang="en-US" sz="1800" dirty="0" smtClean="0"/>
              <a:t>“</a:t>
            </a:r>
            <a:r>
              <a:rPr lang="en-GB" sz="1800" dirty="0" smtClean="0"/>
              <a:t>First</a:t>
            </a:r>
            <a:r>
              <a:rPr lang="en-GB" sz="1800" dirty="0"/>
              <a:t>, pricing algorithms had once been based on pricing rules set by programmers but now often rely on AI systems that learn autonomously through active experimentation. After the programmer has set a goal, such as profit maximization, algorithms are capable of autonomously learning rules of conduct that achieve the goal, possibly with no human intervention. </a:t>
            </a:r>
            <a:r>
              <a:rPr lang="en-GB" sz="1800" b="1" dirty="0"/>
              <a:t>The enhanced sophistication of learning algorithms makes it more likely that AI systems will discover profit-enhancing collusive pricing rules, just as they have succeeded in discovering winning strategies in complex board games such as </a:t>
            </a:r>
            <a:r>
              <a:rPr lang="en-GB" sz="1800" b="1" dirty="0" smtClean="0"/>
              <a:t>chess</a:t>
            </a:r>
            <a:r>
              <a:rPr lang="en-GB" sz="1800" dirty="0" smtClean="0"/>
              <a:t>” (</a:t>
            </a:r>
            <a:r>
              <a:rPr lang="en-GB" sz="1800" dirty="0" err="1" smtClean="0"/>
              <a:t>Calvano</a:t>
            </a:r>
            <a:r>
              <a:rPr lang="en-GB" sz="1800" dirty="0" smtClean="0"/>
              <a:t> et al. 2020, p. 1040, Protecting </a:t>
            </a:r>
            <a:r>
              <a:rPr lang="en-GB" sz="1800" dirty="0"/>
              <a:t>consumers from collusive prices due to </a:t>
            </a:r>
            <a:r>
              <a:rPr lang="en-GB" sz="1800" dirty="0" smtClean="0"/>
              <a:t>AI</a:t>
            </a:r>
            <a:r>
              <a:rPr lang="en-GB" sz="1800" b="1" dirty="0" smtClean="0"/>
              <a:t>, </a:t>
            </a:r>
            <a:r>
              <a:rPr lang="en-GB" sz="1800" i="1" dirty="0" smtClean="0"/>
              <a:t>Science, 370, 6520, pp. 1040-1042).</a:t>
            </a:r>
          </a:p>
          <a:p>
            <a:pPr marL="0" indent="0">
              <a:buNone/>
            </a:pPr>
            <a:r>
              <a:rPr lang="en-GB" sz="1800" dirty="0" smtClean="0"/>
              <a:t>“The </a:t>
            </a:r>
            <a:r>
              <a:rPr lang="en-GB" sz="1800" dirty="0"/>
              <a:t>field of discussion is the one of collusion between firms. Any textbook </a:t>
            </a:r>
            <a:r>
              <a:rPr lang="en-GB" sz="1800" dirty="0" smtClean="0"/>
              <a:t>of microeconomics </a:t>
            </a:r>
            <a:r>
              <a:rPr lang="en-GB" sz="1800" dirty="0"/>
              <a:t>explains how collusion produces a distortion in the market, </a:t>
            </a:r>
            <a:r>
              <a:rPr lang="en-GB" sz="1800" dirty="0" smtClean="0"/>
              <a:t>resulting in  </a:t>
            </a:r>
            <a:r>
              <a:rPr lang="en-GB" sz="1800" dirty="0"/>
              <a:t>a deadweight loss of efficiency and a reduction in consumer welfare. </a:t>
            </a:r>
            <a:r>
              <a:rPr lang="en-GB" sz="1800" dirty="0" smtClean="0"/>
              <a:t>[…] Should </a:t>
            </a:r>
            <a:r>
              <a:rPr lang="en-GB" sz="1800" dirty="0"/>
              <a:t>algorithmic collusion </a:t>
            </a:r>
            <a:r>
              <a:rPr lang="en-GB" sz="1800" dirty="0" smtClean="0"/>
              <a:t>emerge in </a:t>
            </a:r>
            <a:r>
              <a:rPr lang="en-GB" sz="1800" dirty="0"/>
              <a:t>a market, </a:t>
            </a:r>
            <a:r>
              <a:rPr lang="en-GB" sz="1800" b="1" dirty="0"/>
              <a:t>society lacks an effective </a:t>
            </a:r>
            <a:r>
              <a:rPr lang="en-GB" sz="1800" b="1" dirty="0" err="1"/>
              <a:t>defense</a:t>
            </a:r>
            <a:r>
              <a:rPr lang="en-GB" sz="1800" b="1" dirty="0"/>
              <a:t> to stop it</a:t>
            </a:r>
            <a:r>
              <a:rPr lang="en-GB" sz="1800" dirty="0"/>
              <a:t>. </a:t>
            </a:r>
            <a:r>
              <a:rPr lang="en-GB" sz="1800" b="1" dirty="0"/>
              <a:t>Indeed, firms are, or </a:t>
            </a:r>
            <a:r>
              <a:rPr lang="en-GB" sz="1800" b="1" dirty="0" smtClean="0"/>
              <a:t>declare themselves</a:t>
            </a:r>
            <a:r>
              <a:rPr lang="en-GB" sz="1800" b="1" dirty="0"/>
              <a:t>, unaware of collusion</a:t>
            </a:r>
            <a:r>
              <a:rPr lang="en-GB" sz="1800" dirty="0"/>
              <a:t>, while AI does not have a mind, a will, a </a:t>
            </a:r>
            <a:r>
              <a:rPr lang="en-GB" sz="1800" dirty="0" smtClean="0"/>
              <a:t>consciousness. Therefore</a:t>
            </a:r>
            <a:r>
              <a:rPr lang="en-GB" sz="1800" dirty="0"/>
              <a:t>, there can be no “meeting of minds” in the collusion </a:t>
            </a:r>
            <a:r>
              <a:rPr lang="en-GB" sz="1800" dirty="0" smtClean="0"/>
              <a:t>between algorithms” (Mariotti 2021, </a:t>
            </a:r>
            <a:r>
              <a:rPr lang="en-GB" sz="1800" dirty="0"/>
              <a:t>Forging a new alliance between </a:t>
            </a:r>
            <a:r>
              <a:rPr lang="en-GB" sz="1800" dirty="0" smtClean="0"/>
              <a:t>economics </a:t>
            </a:r>
            <a:r>
              <a:rPr lang="en-US" sz="1800" dirty="0" smtClean="0"/>
              <a:t>and engineering,</a:t>
            </a:r>
            <a:r>
              <a:rPr lang="en-GB" sz="1800" dirty="0" smtClean="0"/>
              <a:t> </a:t>
            </a:r>
            <a:r>
              <a:rPr lang="en-GB" sz="1800" i="1" dirty="0">
                <a:latin typeface="MyriadPro-SemiCn"/>
              </a:rPr>
              <a:t>Journal of Industrial and Business </a:t>
            </a:r>
            <a:r>
              <a:rPr lang="en-GB" sz="1800" i="1" dirty="0" smtClean="0">
                <a:latin typeface="MyriadPro-SemiCn"/>
              </a:rPr>
              <a:t>Economics, 48, pp. 551-572</a:t>
            </a:r>
            <a:r>
              <a:rPr lang="en-GB" sz="1800" dirty="0" smtClean="0">
                <a:latin typeface="MyriadPro-SemiCn"/>
              </a:rPr>
              <a:t>).</a:t>
            </a:r>
            <a:endParaRPr lang="en-GB" sz="1800" i="1" dirty="0"/>
          </a:p>
          <a:p>
            <a:pPr marL="0" indent="0">
              <a:buNone/>
            </a:pPr>
            <a:endParaRPr lang="en-US" sz="2800"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8</a:t>
            </a:fld>
            <a:endParaRPr lang="it-IT"/>
          </a:p>
        </p:txBody>
      </p:sp>
    </p:spTree>
    <p:extLst>
      <p:ext uri="{BB962C8B-B14F-4D97-AF65-F5344CB8AC3E}">
        <p14:creationId xmlns:p14="http://schemas.microsoft.com/office/powerpoint/2010/main" val="788055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Antitrust – open issues</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9</a:t>
            </a:fld>
            <a:endParaRPr lang="it-IT"/>
          </a:p>
        </p:txBody>
      </p:sp>
      <p:sp>
        <p:nvSpPr>
          <p:cNvPr id="5" name="Rettangolo 4"/>
          <p:cNvSpPr/>
          <p:nvPr/>
        </p:nvSpPr>
        <p:spPr>
          <a:xfrm>
            <a:off x="228600" y="1004845"/>
            <a:ext cx="8839200" cy="5102935"/>
          </a:xfrm>
          <a:prstGeom prst="rect">
            <a:avLst/>
          </a:prstGeom>
        </p:spPr>
        <p:txBody>
          <a:bodyPr wrap="square">
            <a:spAutoFit/>
          </a:bodyPr>
          <a:lstStyle/>
          <a:p>
            <a:pPr lvl="0" eaLnBrk="1" hangingPunct="1"/>
            <a:r>
              <a:rPr lang="en-US" sz="2800" b="0" kern="0" dirty="0">
                <a:solidFill>
                  <a:srgbClr val="00B050"/>
                </a:solidFill>
                <a:latin typeface="Arial"/>
              </a:rPr>
              <a:t>M&amp;A control and </a:t>
            </a:r>
            <a:r>
              <a:rPr lang="en-US" sz="2800" b="0" kern="0" dirty="0" smtClean="0">
                <a:solidFill>
                  <a:srgbClr val="00B050"/>
                </a:solidFill>
                <a:latin typeface="Arial"/>
              </a:rPr>
              <a:t>big-tech (killer?) acquisitions</a:t>
            </a:r>
            <a:endParaRPr lang="en-US" sz="2800" b="0" kern="0" dirty="0">
              <a:solidFill>
                <a:srgbClr val="000000"/>
              </a:solidFill>
              <a:latin typeface="Arial"/>
            </a:endParaRPr>
          </a:p>
          <a:p>
            <a:pPr lvl="0" eaLnBrk="1" hangingPunct="1"/>
            <a:r>
              <a:rPr lang="en-US" sz="1800" b="0" kern="0" dirty="0" smtClean="0">
                <a:solidFill>
                  <a:srgbClr val="000000"/>
                </a:solidFill>
                <a:latin typeface="Arial"/>
              </a:rPr>
              <a:t>Killer acquisitions may fall below thresholds: Need </a:t>
            </a:r>
            <a:r>
              <a:rPr lang="en-US" sz="1800" b="0" kern="0" dirty="0">
                <a:solidFill>
                  <a:srgbClr val="000000"/>
                </a:solidFill>
                <a:latin typeface="Arial"/>
              </a:rPr>
              <a:t>of new </a:t>
            </a:r>
            <a:r>
              <a:rPr lang="en-US" sz="1800" b="0" kern="0" dirty="0" smtClean="0">
                <a:solidFill>
                  <a:srgbClr val="000000"/>
                </a:solidFill>
                <a:latin typeface="Arial"/>
              </a:rPr>
              <a:t>ones? </a:t>
            </a:r>
            <a:r>
              <a:rPr lang="en-US" sz="1800" b="0" kern="0" dirty="0">
                <a:solidFill>
                  <a:srgbClr val="000000"/>
                </a:solidFill>
                <a:latin typeface="Arial"/>
              </a:rPr>
              <a:t>Not simply based on turnover </a:t>
            </a:r>
            <a:r>
              <a:rPr lang="en-US" sz="1800" b="0" kern="0" dirty="0" smtClean="0">
                <a:solidFill>
                  <a:srgbClr val="000000"/>
                </a:solidFill>
                <a:latin typeface="Arial"/>
              </a:rPr>
              <a:t>(</a:t>
            </a:r>
            <a:r>
              <a:rPr lang="en-US" sz="1800" b="0" kern="0" dirty="0">
                <a:solidFill>
                  <a:srgbClr val="000000"/>
                </a:solidFill>
                <a:latin typeface="Arial"/>
              </a:rPr>
              <a:t>e</a:t>
            </a:r>
            <a:r>
              <a:rPr lang="en-US" sz="1800" b="0" kern="0" dirty="0" smtClean="0">
                <a:solidFill>
                  <a:srgbClr val="000000"/>
                </a:solidFill>
                <a:latin typeface="Arial"/>
              </a:rPr>
              <a:t>.g</a:t>
            </a:r>
            <a:r>
              <a:rPr lang="en-US" sz="1800" b="0" kern="0" dirty="0">
                <a:solidFill>
                  <a:srgbClr val="000000"/>
                </a:solidFill>
                <a:latin typeface="Arial"/>
              </a:rPr>
              <a:t>. acquisition price)? Obligation to communicate (and scrutinize) every M&amp;A for big tech companies</a:t>
            </a:r>
            <a:r>
              <a:rPr lang="en-US" sz="1800" b="0" kern="0" dirty="0" smtClean="0">
                <a:solidFill>
                  <a:srgbClr val="000000"/>
                </a:solidFill>
                <a:latin typeface="Arial"/>
              </a:rPr>
              <a:t>? But how to assess the competitive threat of a start-up?</a:t>
            </a:r>
          </a:p>
          <a:p>
            <a:pPr lvl="0" eaLnBrk="1" hangingPunct="1"/>
            <a:r>
              <a:rPr lang="en-US" sz="1800" b="0" kern="0" dirty="0" smtClean="0">
                <a:solidFill>
                  <a:srgbClr val="000000"/>
                </a:solidFill>
                <a:latin typeface="Arial"/>
              </a:rPr>
              <a:t>Lina Khan - the present chairwoman of the FTC - in one of the seminal article of the new Brandeis Movement (Amazon’s Antitrust Paradox, The Yale Law Journal)  proposes a “prophylactic ban” for digital giants (i.e. no M&amp;A activity whatsoever).</a:t>
            </a:r>
            <a:endParaRPr lang="en-US" sz="2800" b="0" kern="0" dirty="0">
              <a:solidFill>
                <a:srgbClr val="00B050"/>
              </a:solidFill>
              <a:latin typeface="Arial"/>
            </a:endParaRPr>
          </a:p>
          <a:p>
            <a:pPr lvl="0" eaLnBrk="1" hangingPunct="1"/>
            <a:r>
              <a:rPr lang="en-US" sz="2800" b="0" kern="0" dirty="0" smtClean="0">
                <a:solidFill>
                  <a:srgbClr val="00B050"/>
                </a:solidFill>
                <a:latin typeface="Arial"/>
              </a:rPr>
              <a:t>Is “digital” special and requires a specific attention?</a:t>
            </a:r>
            <a:endParaRPr lang="en-US" sz="2800" b="0" kern="0" dirty="0" smtClean="0">
              <a:solidFill>
                <a:srgbClr val="000000"/>
              </a:solidFill>
              <a:latin typeface="Arial"/>
            </a:endParaRPr>
          </a:p>
          <a:p>
            <a:pPr lvl="0" eaLnBrk="1" hangingPunct="1"/>
            <a:r>
              <a:rPr lang="en-US" sz="1800" b="0" kern="0" dirty="0" smtClean="0">
                <a:solidFill>
                  <a:srgbClr val="000000"/>
                </a:solidFill>
                <a:latin typeface="Arial"/>
              </a:rPr>
              <a:t>The EU Commission has answered “yes” with the very recent issue of the Digital Market Act (DMA), which aims at identifying “Gatekeepers” (basically </a:t>
            </a:r>
            <a:r>
              <a:rPr lang="en-US" sz="1800" b="0" kern="0" smtClean="0">
                <a:solidFill>
                  <a:srgbClr val="000000"/>
                </a:solidFill>
                <a:latin typeface="Arial"/>
              </a:rPr>
              <a:t>GAFAM or MAMAA</a:t>
            </a:r>
            <a:r>
              <a:rPr lang="en-US" sz="1800" b="0" kern="0" dirty="0" smtClean="0">
                <a:solidFill>
                  <a:srgbClr val="000000"/>
                </a:solidFill>
                <a:latin typeface="Arial"/>
              </a:rPr>
              <a:t>) and forcing them to a series of “dos and don’ts”. </a:t>
            </a:r>
          </a:p>
          <a:p>
            <a:pPr lvl="0" eaLnBrk="1" hangingPunct="1"/>
            <a:r>
              <a:rPr lang="en-US" sz="1800" b="0" kern="0" dirty="0" smtClean="0">
                <a:solidFill>
                  <a:srgbClr val="000000"/>
                </a:solidFill>
                <a:latin typeface="Arial"/>
              </a:rPr>
              <a:t>See the link reported in the previous lecture on Antitrust I (slide n. 3) or a rapid Q&amp;A version of DMA in: https://ec.europa.eu/commission/presscorner/detail/en/QANDA_20_2349.</a:t>
            </a:r>
            <a:endParaRPr lang="en-US" sz="2800" b="0" kern="0" dirty="0" smtClean="0">
              <a:solidFill>
                <a:srgbClr val="00B050"/>
              </a:solidFill>
              <a:latin typeface="Arial"/>
            </a:endParaRPr>
          </a:p>
          <a:p>
            <a:pPr lvl="0" eaLnBrk="1" hangingPunct="1"/>
            <a:r>
              <a:rPr lang="en-US" sz="2800" b="0" kern="0" dirty="0" smtClean="0">
                <a:solidFill>
                  <a:srgbClr val="00B050"/>
                </a:solidFill>
                <a:latin typeface="Arial"/>
              </a:rPr>
              <a:t>(In-)Adequacy </a:t>
            </a:r>
            <a:r>
              <a:rPr lang="en-US" sz="2800" b="0" kern="0" dirty="0">
                <a:solidFill>
                  <a:srgbClr val="00B050"/>
                </a:solidFill>
                <a:latin typeface="Arial"/>
              </a:rPr>
              <a:t>of </a:t>
            </a:r>
            <a:r>
              <a:rPr lang="en-US" sz="2800" b="0" kern="0" dirty="0" smtClean="0">
                <a:solidFill>
                  <a:srgbClr val="00B050"/>
                </a:solidFill>
                <a:latin typeface="Arial"/>
              </a:rPr>
              <a:t>sanctions</a:t>
            </a:r>
            <a:endParaRPr lang="en-US" sz="2800" b="0" kern="0" dirty="0">
              <a:solidFill>
                <a:srgbClr val="00B050"/>
              </a:solidFill>
              <a:latin typeface="Arial"/>
            </a:endParaRPr>
          </a:p>
        </p:txBody>
      </p:sp>
      <p:sp>
        <p:nvSpPr>
          <p:cNvPr id="6" name="Rettangolo 5"/>
          <p:cNvSpPr/>
          <p:nvPr/>
        </p:nvSpPr>
        <p:spPr>
          <a:xfrm>
            <a:off x="533400" y="5257800"/>
            <a:ext cx="184731" cy="338554"/>
          </a:xfrm>
          <a:prstGeom prst="rect">
            <a:avLst/>
          </a:prstGeom>
        </p:spPr>
        <p:txBody>
          <a:bodyPr wrap="none">
            <a:spAutoFit/>
          </a:bodyPr>
          <a:lstStyle/>
          <a:p>
            <a:pPr lvl="0" eaLnBrk="1" hangingPunct="1"/>
            <a:endParaRPr lang="en-US" b="0" kern="0" dirty="0">
              <a:solidFill>
                <a:srgbClr val="000000"/>
              </a:solidFill>
              <a:latin typeface="Arial"/>
            </a:endParaRPr>
          </a:p>
        </p:txBody>
      </p:sp>
      <p:sp>
        <p:nvSpPr>
          <p:cNvPr id="7" name="CasellaDiTesto 6"/>
          <p:cNvSpPr txBox="1"/>
          <p:nvPr/>
        </p:nvSpPr>
        <p:spPr>
          <a:xfrm>
            <a:off x="381000" y="4419600"/>
            <a:ext cx="184731" cy="338554"/>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457766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tema polimi</Template>
  <TotalTime>0</TotalTime>
  <Words>2314</Words>
  <Application>Microsoft Office PowerPoint</Application>
  <PresentationFormat>Presentazione su schermo (4:3)</PresentationFormat>
  <Paragraphs>153</Paragraphs>
  <Slides>17</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Arial</vt:lpstr>
      <vt:lpstr>Calibri</vt:lpstr>
      <vt:lpstr>Cambria Math</vt:lpstr>
      <vt:lpstr>Minion Web</vt:lpstr>
      <vt:lpstr>MyriadPro-SemiCn</vt:lpstr>
      <vt:lpstr>Wingdings</vt:lpstr>
      <vt:lpstr>tema polimi</vt:lpstr>
      <vt:lpstr>Presentazione standard di PowerPoint</vt:lpstr>
      <vt:lpstr>Merger regulation: Consumer Welfare  (Not in the sense of the Chicago Law School view which may often refer to “consumer welfare” meaning in reality “total welfare”)</vt:lpstr>
      <vt:lpstr>Merger regulation: Horizontal focus</vt:lpstr>
      <vt:lpstr>Merger regulation: dynamic efficiency?</vt:lpstr>
      <vt:lpstr>Merger regulation</vt:lpstr>
      <vt:lpstr>Merger regulation (Horizontal)</vt:lpstr>
      <vt:lpstr>Merger regulation: how it (generally) proceeds Note: Cabral (2018, p. 296): “In the US, the DOJ and the FTC lack the power to unilaterally prevent the merger from taking place. Normally, their threat of asking a court to do so is sufficient. […]. In Europe, both national agencies and the EU Commission have the power to block the merger.”</vt:lpstr>
      <vt:lpstr>Antitrust – open issues</vt:lpstr>
      <vt:lpstr>Antitrust – open issues</vt:lpstr>
      <vt:lpstr>References</vt:lpstr>
      <vt:lpstr>Presentazione standard di PowerPoint</vt:lpstr>
      <vt:lpstr>M&amp;A control in the EU (“as is” vs. “as if”) </vt:lpstr>
      <vt:lpstr>M&amp;A control in the EU (thresholds)</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Vittoria</dc:creator>
  <cp:lastModifiedBy>Luca Grilli</cp:lastModifiedBy>
  <cp:revision>601</cp:revision>
  <dcterms:created xsi:type="dcterms:W3CDTF">2012-10-29T17:53:33Z</dcterms:created>
  <dcterms:modified xsi:type="dcterms:W3CDTF">2024-05-28T07:45:47Z</dcterms:modified>
</cp:coreProperties>
</file>