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4" r:id="rId2"/>
    <p:sldId id="712" r:id="rId3"/>
    <p:sldId id="717" r:id="rId4"/>
    <p:sldId id="670" r:id="rId5"/>
    <p:sldId id="722" r:id="rId6"/>
    <p:sldId id="720" r:id="rId7"/>
    <p:sldId id="672" r:id="rId8"/>
    <p:sldId id="673" r:id="rId9"/>
    <p:sldId id="674" r:id="rId10"/>
    <p:sldId id="723" r:id="rId11"/>
    <p:sldId id="676" r:id="rId12"/>
    <p:sldId id="677" r:id="rId13"/>
    <p:sldId id="678" r:id="rId14"/>
    <p:sldId id="680" r:id="rId15"/>
    <p:sldId id="681" r:id="rId16"/>
    <p:sldId id="682" r:id="rId17"/>
    <p:sldId id="683" r:id="rId18"/>
    <p:sldId id="725" r:id="rId19"/>
    <p:sldId id="685" r:id="rId20"/>
    <p:sldId id="686" r:id="rId21"/>
    <p:sldId id="687" r:id="rId22"/>
    <p:sldId id="688" r:id="rId23"/>
    <p:sldId id="690" r:id="rId24"/>
    <p:sldId id="691" r:id="rId25"/>
    <p:sldId id="693" r:id="rId26"/>
    <p:sldId id="694" r:id="rId27"/>
    <p:sldId id="695" r:id="rId28"/>
    <p:sldId id="726" r:id="rId29"/>
    <p:sldId id="696" r:id="rId30"/>
  </p:sldIdLst>
  <p:sldSz cx="9144000" cy="6858000" type="screen4x3"/>
  <p:notesSz cx="6797675" cy="9926638"/>
  <p:defaultTextStyle>
    <a:defPPr>
      <a:defRPr lang="it-IT"/>
    </a:defPPr>
    <a:lvl1pPr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sa Latifi" initials="G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66CCFF"/>
    <a:srgbClr val="66FFFF"/>
    <a:srgbClr val="0099FF"/>
    <a:srgbClr val="F9B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32EA5-8CE7-4B5F-A858-0AAAD302E82F}" v="1" dt="2020-05-24T09:42:02.922"/>
  </p1510:revLst>
</p1510:revInfo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7" autoAdjust="0"/>
    <p:restoredTop sz="93979" autoAdjust="0"/>
  </p:normalViewPr>
  <p:slideViewPr>
    <p:cSldViewPr>
      <p:cViewPr varScale="1">
        <p:scale>
          <a:sx n="69" d="100"/>
          <a:sy n="69" d="100"/>
        </p:scale>
        <p:origin x="14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a Fabio Junior Pedota" userId="a228c4a8-4cdf-4643-bf98-6370ad476bb5" providerId="ADAL" clId="{24A32EA5-8CE7-4B5F-A858-0AAAD302E82F}"/>
    <pc:docChg chg="undo custSel delSld modSld">
      <pc:chgData name="Mattia Fabio Junior Pedota" userId="a228c4a8-4cdf-4643-bf98-6370ad476bb5" providerId="ADAL" clId="{24A32EA5-8CE7-4B5F-A858-0AAAD302E82F}" dt="2020-05-24T19:04:49.145" v="306" actId="47"/>
      <pc:docMkLst>
        <pc:docMk/>
      </pc:docMkLst>
      <pc:sldChg chg="modSp mod">
        <pc:chgData name="Mattia Fabio Junior Pedota" userId="a228c4a8-4cdf-4643-bf98-6370ad476bb5" providerId="ADAL" clId="{24A32EA5-8CE7-4B5F-A858-0AAAD302E82F}" dt="2020-05-24T06:44:39.152" v="5" actId="20577"/>
        <pc:sldMkLst>
          <pc:docMk/>
          <pc:sldMk cId="1050151653" sldId="294"/>
        </pc:sldMkLst>
        <pc:spChg chg="mod">
          <ac:chgData name="Mattia Fabio Junior Pedota" userId="a228c4a8-4cdf-4643-bf98-6370ad476bb5" providerId="ADAL" clId="{24A32EA5-8CE7-4B5F-A858-0AAAD302E82F}" dt="2020-05-24T06:44:39.152" v="5" actId="20577"/>
          <ac:spMkLst>
            <pc:docMk/>
            <pc:sldMk cId="1050151653" sldId="294"/>
            <ac:spMk id="3" creationId="{00000000-0000-0000-0000-000000000000}"/>
          </ac:spMkLst>
        </pc:spChg>
      </pc:sldChg>
      <pc:sldChg chg="del">
        <pc:chgData name="Mattia Fabio Junior Pedota" userId="a228c4a8-4cdf-4643-bf98-6370ad476bb5" providerId="ADAL" clId="{24A32EA5-8CE7-4B5F-A858-0AAAD302E82F}" dt="2020-05-24T19:04:49.145" v="306" actId="47"/>
        <pc:sldMkLst>
          <pc:docMk/>
          <pc:sldMk cId="1704507789" sldId="671"/>
        </pc:sldMkLst>
      </pc:sldChg>
      <pc:sldChg chg="del">
        <pc:chgData name="Mattia Fabio Junior Pedota" userId="a228c4a8-4cdf-4643-bf98-6370ad476bb5" providerId="ADAL" clId="{24A32EA5-8CE7-4B5F-A858-0AAAD302E82F}" dt="2020-05-24T08:31:47.368" v="37" actId="47"/>
        <pc:sldMkLst>
          <pc:docMk/>
          <pc:sldMk cId="2656099145" sldId="679"/>
        </pc:sldMkLst>
      </pc:sldChg>
      <pc:sldChg chg="modSp mod">
        <pc:chgData name="Mattia Fabio Junior Pedota" userId="a228c4a8-4cdf-4643-bf98-6370ad476bb5" providerId="ADAL" clId="{24A32EA5-8CE7-4B5F-A858-0AAAD302E82F}" dt="2020-05-24T09:32:05.675" v="68" actId="20577"/>
        <pc:sldMkLst>
          <pc:docMk/>
          <pc:sldMk cId="2389432080" sldId="690"/>
        </pc:sldMkLst>
        <pc:spChg chg="mod">
          <ac:chgData name="Mattia Fabio Junior Pedota" userId="a228c4a8-4cdf-4643-bf98-6370ad476bb5" providerId="ADAL" clId="{24A32EA5-8CE7-4B5F-A858-0AAAD302E82F}" dt="2020-05-24T09:32:05.675" v="68" actId="20577"/>
          <ac:spMkLst>
            <pc:docMk/>
            <pc:sldMk cId="2389432080" sldId="690"/>
            <ac:spMk id="3" creationId="{00000000-0000-0000-0000-000000000000}"/>
          </ac:spMkLst>
        </pc:spChg>
      </pc:sldChg>
      <pc:sldChg chg="modSp del mod">
        <pc:chgData name="Mattia Fabio Junior Pedota" userId="a228c4a8-4cdf-4643-bf98-6370ad476bb5" providerId="ADAL" clId="{24A32EA5-8CE7-4B5F-A858-0AAAD302E82F}" dt="2020-05-24T10:23:35.979" v="211" actId="47"/>
        <pc:sldMkLst>
          <pc:docMk/>
          <pc:sldMk cId="3326851398" sldId="692"/>
        </pc:sldMkLst>
        <pc:spChg chg="mod">
          <ac:chgData name="Mattia Fabio Junior Pedota" userId="a228c4a8-4cdf-4643-bf98-6370ad476bb5" providerId="ADAL" clId="{24A32EA5-8CE7-4B5F-A858-0AAAD302E82F}" dt="2020-05-24T09:54:42.925" v="210" actId="20577"/>
          <ac:spMkLst>
            <pc:docMk/>
            <pc:sldMk cId="3326851398" sldId="692"/>
            <ac:spMk id="3" creationId="{00000000-0000-0000-0000-000000000000}"/>
          </ac:spMkLst>
        </pc:spChg>
      </pc:sldChg>
      <pc:sldChg chg="modSp mod">
        <pc:chgData name="Mattia Fabio Junior Pedota" userId="a228c4a8-4cdf-4643-bf98-6370ad476bb5" providerId="ADAL" clId="{24A32EA5-8CE7-4B5F-A858-0AAAD302E82F}" dt="2020-05-24T09:41:54.444" v="151" actId="20577"/>
        <pc:sldMkLst>
          <pc:docMk/>
          <pc:sldMk cId="2560335943" sldId="693"/>
        </pc:sldMkLst>
        <pc:spChg chg="mod">
          <ac:chgData name="Mattia Fabio Junior Pedota" userId="a228c4a8-4cdf-4643-bf98-6370ad476bb5" providerId="ADAL" clId="{24A32EA5-8CE7-4B5F-A858-0AAAD302E82F}" dt="2020-05-24T09:41:54.444" v="151" actId="20577"/>
          <ac:spMkLst>
            <pc:docMk/>
            <pc:sldMk cId="2560335943" sldId="693"/>
            <ac:spMk id="3" creationId="{00000000-0000-0000-0000-000000000000}"/>
          </ac:spMkLst>
        </pc:spChg>
      </pc:sldChg>
      <pc:sldChg chg="modSp mod">
        <pc:chgData name="Mattia Fabio Junior Pedota" userId="a228c4a8-4cdf-4643-bf98-6370ad476bb5" providerId="ADAL" clId="{24A32EA5-8CE7-4B5F-A858-0AAAD302E82F}" dt="2020-05-24T10:43:22.723" v="305" actId="20577"/>
        <pc:sldMkLst>
          <pc:docMk/>
          <pc:sldMk cId="222110157" sldId="695"/>
        </pc:sldMkLst>
        <pc:spChg chg="mod">
          <ac:chgData name="Mattia Fabio Junior Pedota" userId="a228c4a8-4cdf-4643-bf98-6370ad476bb5" providerId="ADAL" clId="{24A32EA5-8CE7-4B5F-A858-0AAAD302E82F}" dt="2020-05-24T10:43:22.723" v="305" actId="20577"/>
          <ac:spMkLst>
            <pc:docMk/>
            <pc:sldMk cId="222110157" sldId="695"/>
            <ac:spMk id="3" creationId="{00000000-0000-0000-0000-000000000000}"/>
          </ac:spMkLst>
        </pc:spChg>
      </pc:sldChg>
      <pc:sldChg chg="modSp mod">
        <pc:chgData name="Mattia Fabio Junior Pedota" userId="a228c4a8-4cdf-4643-bf98-6370ad476bb5" providerId="ADAL" clId="{24A32EA5-8CE7-4B5F-A858-0AAAD302E82F}" dt="2020-05-24T08:44:06.463" v="53" actId="20577"/>
        <pc:sldMkLst>
          <pc:docMk/>
          <pc:sldMk cId="3837174606" sldId="702"/>
        </pc:sldMkLst>
        <pc:spChg chg="mod">
          <ac:chgData name="Mattia Fabio Junior Pedota" userId="a228c4a8-4cdf-4643-bf98-6370ad476bb5" providerId="ADAL" clId="{24A32EA5-8CE7-4B5F-A858-0AAAD302E82F}" dt="2020-05-24T08:44:06.463" v="53" actId="20577"/>
          <ac:spMkLst>
            <pc:docMk/>
            <pc:sldMk cId="3837174606" sldId="702"/>
            <ac:spMk id="7" creationId="{00000000-0000-0000-0000-000000000000}"/>
          </ac:spMkLst>
        </pc:spChg>
      </pc:sldChg>
      <pc:sldChg chg="modSp mod">
        <pc:chgData name="Mattia Fabio Junior Pedota" userId="a228c4a8-4cdf-4643-bf98-6370ad476bb5" providerId="ADAL" clId="{24A32EA5-8CE7-4B5F-A858-0AAAD302E82F}" dt="2020-05-24T08:38:57.894" v="52" actId="20577"/>
        <pc:sldMkLst>
          <pc:docMk/>
          <pc:sldMk cId="4164016701" sldId="704"/>
        </pc:sldMkLst>
        <pc:spChg chg="mod">
          <ac:chgData name="Mattia Fabio Junior Pedota" userId="a228c4a8-4cdf-4643-bf98-6370ad476bb5" providerId="ADAL" clId="{24A32EA5-8CE7-4B5F-A858-0AAAD302E82F}" dt="2020-05-24T08:38:57.894" v="52" actId="20577"/>
          <ac:spMkLst>
            <pc:docMk/>
            <pc:sldMk cId="4164016701" sldId="704"/>
            <ac:spMk id="3" creationId="{00000000-0000-0000-0000-000000000000}"/>
          </ac:spMkLst>
        </pc:spChg>
      </pc:sldChg>
      <pc:sldChg chg="modSp mod">
        <pc:chgData name="Mattia Fabio Junior Pedota" userId="a228c4a8-4cdf-4643-bf98-6370ad476bb5" providerId="ADAL" clId="{24A32EA5-8CE7-4B5F-A858-0AAAD302E82F}" dt="2020-05-24T06:47:25.947" v="36" actId="20577"/>
        <pc:sldMkLst>
          <pc:docMk/>
          <pc:sldMk cId="2680846678" sldId="720"/>
        </pc:sldMkLst>
        <pc:spChg chg="mod">
          <ac:chgData name="Mattia Fabio Junior Pedota" userId="a228c4a8-4cdf-4643-bf98-6370ad476bb5" providerId="ADAL" clId="{24A32EA5-8CE7-4B5F-A858-0AAAD302E82F}" dt="2020-05-24T06:47:19.158" v="21" actId="20577"/>
          <ac:spMkLst>
            <pc:docMk/>
            <pc:sldMk cId="2680846678" sldId="720"/>
            <ac:spMk id="3" creationId="{00000000-0000-0000-0000-000000000000}"/>
          </ac:spMkLst>
        </pc:spChg>
        <pc:spChg chg="mod">
          <ac:chgData name="Mattia Fabio Junior Pedota" userId="a228c4a8-4cdf-4643-bf98-6370ad476bb5" providerId="ADAL" clId="{24A32EA5-8CE7-4B5F-A858-0AAAD302E82F}" dt="2020-05-24T06:47:25.947" v="36" actId="20577"/>
          <ac:spMkLst>
            <pc:docMk/>
            <pc:sldMk cId="2680846678" sldId="720"/>
            <ac:spMk id="5" creationId="{00000000-0000-0000-0000-000000000000}"/>
          </ac:spMkLst>
        </pc:spChg>
      </pc:sldChg>
      <pc:sldChg chg="del">
        <pc:chgData name="Mattia Fabio Junior Pedota" userId="a228c4a8-4cdf-4643-bf98-6370ad476bb5" providerId="ADAL" clId="{24A32EA5-8CE7-4B5F-A858-0AAAD302E82F}" dt="2020-05-24T06:46:13.420" v="6" actId="47"/>
        <pc:sldMkLst>
          <pc:docMk/>
          <pc:sldMk cId="437226802" sldId="724"/>
        </pc:sldMkLst>
      </pc:sldChg>
      <pc:sldChg chg="modSp del mod">
        <pc:chgData name="Mattia Fabio Junior Pedota" userId="a228c4a8-4cdf-4643-bf98-6370ad476bb5" providerId="ADAL" clId="{24A32EA5-8CE7-4B5F-A858-0AAAD302E82F}" dt="2020-05-24T10:23:45.362" v="212" actId="47"/>
        <pc:sldMkLst>
          <pc:docMk/>
          <pc:sldMk cId="2903064986" sldId="727"/>
        </pc:sldMkLst>
        <pc:spChg chg="mod">
          <ac:chgData name="Mattia Fabio Junior Pedota" userId="a228c4a8-4cdf-4643-bf98-6370ad476bb5" providerId="ADAL" clId="{24A32EA5-8CE7-4B5F-A858-0AAAD302E82F}" dt="2020-05-24T09:42:12.561" v="153" actId="20577"/>
          <ac:spMkLst>
            <pc:docMk/>
            <pc:sldMk cId="2903064986" sldId="727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B971F-3D75-446E-ADA2-85F16BACBD9A}" type="doc">
      <dgm:prSet loTypeId="urn:microsoft.com/office/officeart/2005/8/layout/venn1" loCatId="relationship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sr-Latn-RS"/>
        </a:p>
      </dgm:t>
    </dgm:pt>
    <dgm:pt modelId="{5219FAE7-9035-4B17-9D99-9E3D702FE880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pPr rtl="0"/>
          <a:r>
            <a:rPr lang="sr-Latn-RS" sz="8800" b="1" dirty="0"/>
            <a:t>%</a:t>
          </a:r>
          <a:endParaRPr lang="sr-Latn-RS" sz="8800" dirty="0"/>
        </a:p>
      </dgm:t>
    </dgm:pt>
    <dgm:pt modelId="{2CD22352-8B95-440B-B0C6-0A323C217D57}" type="parTrans" cxnId="{DF71FD3D-EC77-401D-AD4C-384D5E9CDF0A}">
      <dgm:prSet/>
      <dgm:spPr/>
      <dgm:t>
        <a:bodyPr/>
        <a:lstStyle/>
        <a:p>
          <a:endParaRPr lang="sr-Latn-RS" sz="3600"/>
        </a:p>
      </dgm:t>
    </dgm:pt>
    <dgm:pt modelId="{2A9E8755-4290-4BA7-A03B-1AA4431081C5}" type="sibTrans" cxnId="{DF71FD3D-EC77-401D-AD4C-384D5E9CDF0A}">
      <dgm:prSet/>
      <dgm:spPr/>
      <dgm:t>
        <a:bodyPr/>
        <a:lstStyle/>
        <a:p>
          <a:endParaRPr lang="sr-Latn-RS" sz="3600"/>
        </a:p>
      </dgm:t>
    </dgm:pt>
    <dgm:pt modelId="{300540B3-10FB-4F93-BD53-4E0B34CC4BAF}" type="pres">
      <dgm:prSet presAssocID="{A70B971F-3D75-446E-ADA2-85F16BACBD9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4F895B7-F384-41A8-8A12-3E74FB81C78A}" type="pres">
      <dgm:prSet presAssocID="{5219FAE7-9035-4B17-9D99-9E3D702FE880}" presName="circ1TxSh" presStyleLbl="vennNode1" presStyleIdx="0" presStyleCnt="1"/>
      <dgm:spPr/>
      <dgm:t>
        <a:bodyPr/>
        <a:lstStyle/>
        <a:p>
          <a:endParaRPr lang="it-IT"/>
        </a:p>
      </dgm:t>
    </dgm:pt>
  </dgm:ptLst>
  <dgm:cxnLst>
    <dgm:cxn modelId="{19EDDFFE-4E68-4F68-9C65-A05D275A564C}" type="presOf" srcId="{A70B971F-3D75-446E-ADA2-85F16BACBD9A}" destId="{300540B3-10FB-4F93-BD53-4E0B34CC4BAF}" srcOrd="0" destOrd="0" presId="urn:microsoft.com/office/officeart/2005/8/layout/venn1"/>
    <dgm:cxn modelId="{DF71FD3D-EC77-401D-AD4C-384D5E9CDF0A}" srcId="{A70B971F-3D75-446E-ADA2-85F16BACBD9A}" destId="{5219FAE7-9035-4B17-9D99-9E3D702FE880}" srcOrd="0" destOrd="0" parTransId="{2CD22352-8B95-440B-B0C6-0A323C217D57}" sibTransId="{2A9E8755-4290-4BA7-A03B-1AA4431081C5}"/>
    <dgm:cxn modelId="{587C5752-28B8-49DA-A58C-25B1999E004F}" type="presOf" srcId="{5219FAE7-9035-4B17-9D99-9E3D702FE880}" destId="{44F895B7-F384-41A8-8A12-3E74FB81C78A}" srcOrd="0" destOrd="0" presId="urn:microsoft.com/office/officeart/2005/8/layout/venn1"/>
    <dgm:cxn modelId="{84DBFF06-F9F0-4AC4-B2B3-84EB08705A7F}" type="presParOf" srcId="{300540B3-10FB-4F93-BD53-4E0B34CC4BAF}" destId="{44F895B7-F384-41A8-8A12-3E74FB81C78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895B7-F384-41A8-8A12-3E74FB81C78A}">
      <dsp:nvSpPr>
        <dsp:cNvPr id="0" name=""/>
        <dsp:cNvSpPr/>
      </dsp:nvSpPr>
      <dsp:spPr>
        <a:xfrm>
          <a:off x="0" y="207039"/>
          <a:ext cx="1025260" cy="1025260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911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8800" b="1" kern="1200" dirty="0"/>
            <a:t>%</a:t>
          </a:r>
          <a:endParaRPr lang="sr-Latn-RS" sz="8800" kern="1200" dirty="0"/>
        </a:p>
      </dsp:txBody>
      <dsp:txXfrm>
        <a:off x="150146" y="357185"/>
        <a:ext cx="724968" cy="72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750" y="0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2D9B4FF5-3FA6-9045-92A7-AFACDACBD77C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305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750" y="9429305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B3570DE-8B2C-2541-9C3C-10B742EDF4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24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750" y="0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C1B1D0D8-0177-7B4A-B306-BF5D19CA5172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27" y="4714653"/>
            <a:ext cx="5438140" cy="4466756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785DAA39-471D-E04E-8735-59E65E16979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CA9F3-0D13-F74D-9A7C-77E6F999EF0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9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00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28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9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5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0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97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5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b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 sz="4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673D-0DEF-4B3C-A15F-BAF077EF187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91338" y="34925"/>
            <a:ext cx="2057400" cy="59848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19138" y="34925"/>
            <a:ext cx="6019800" cy="5984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B79E6-DB67-4828-9F52-D5337E8A15F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719138" y="1066800"/>
            <a:ext cx="8229600" cy="49530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95151-873A-4ADA-A07F-3B95CE75617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719138" y="1066800"/>
            <a:ext cx="8229600" cy="49530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2F9EC-1A84-4437-8268-1C16E9CE69A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44012"/>
            <a:ext cx="8229600" cy="55663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72B0-905E-BC4B-8774-483E317B3ABF}" type="slidenum">
              <a:rPr lang="en-GB" smtClean="0"/>
              <a:t>‹N›</a:t>
            </a:fld>
            <a:endParaRPr lang="en-GB"/>
          </a:p>
        </p:txBody>
      </p:sp>
      <p:cxnSp>
        <p:nvCxnSpPr>
          <p:cNvPr id="4" name="Connettore 1 3"/>
          <p:cNvCxnSpPr/>
          <p:nvPr/>
        </p:nvCxnSpPr>
        <p:spPr>
          <a:xfrm>
            <a:off x="3304032" y="700645"/>
            <a:ext cx="2535936" cy="0"/>
          </a:xfrm>
          <a:prstGeom prst="line">
            <a:avLst/>
          </a:prstGeom>
          <a:ln>
            <a:solidFill>
              <a:srgbClr val="409F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053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7F3B2-4914-4E11-811C-149152FB8E3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726867" cy="69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ttore 1 6"/>
          <p:cNvCxnSpPr/>
          <p:nvPr userDrawn="1"/>
        </p:nvCxnSpPr>
        <p:spPr bwMode="auto">
          <a:xfrm>
            <a:off x="0" y="6525344"/>
            <a:ext cx="91440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2284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3E5DB-3771-4158-9A30-68F59088596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E285-26A9-4CE4-A22A-3807F6C5032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19138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10138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9016B-A1B2-4368-83CF-8CBE77281A7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0661-396D-4C15-AC81-96B475519CE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CF038-0E8A-428B-A9AD-16F1F1C8016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EF864-C14B-49A5-B906-9E816E9B3C6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E1E19-25CE-4888-B51C-04D89D905E2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7400C-764E-453A-A92D-92C6B7A54E9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up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34925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Titolo diapositiva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il testo</a:t>
            </a:r>
          </a:p>
          <a:p>
            <a:pPr lvl="1"/>
            <a:r>
              <a:rPr lang="it-IT"/>
              <a:t>Testo</a:t>
            </a:r>
          </a:p>
          <a:p>
            <a:pPr lvl="2"/>
            <a:r>
              <a:rPr lang="it-IT"/>
              <a:t>Testo</a:t>
            </a:r>
          </a:p>
          <a:p>
            <a:pPr lvl="3"/>
            <a:r>
              <a:rPr lang="it-IT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37475" y="152400"/>
            <a:ext cx="1362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>
                <a:solidFill>
                  <a:srgbClr val="FF9900"/>
                </a:solidFill>
                <a:latin typeface="Arial" charset="0"/>
              </a:defRPr>
            </a:lvl1pPr>
          </a:lstStyle>
          <a:p>
            <a:pPr>
              <a:defRPr/>
            </a:pPr>
            <a:fld id="{166BBFFD-7BCA-4FF2-A94A-2235437F204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pic>
        <p:nvPicPr>
          <p:cNvPr id="1030" name="Picture 74" descr="powerpoint1_sec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" name="Text Box 71"/>
          <p:cNvSpPr txBox="1">
            <a:spLocks noChangeArrowheads="1"/>
          </p:cNvSpPr>
          <p:nvPr/>
        </p:nvSpPr>
        <p:spPr bwMode="auto">
          <a:xfrm>
            <a:off x="228600" y="6569075"/>
            <a:ext cx="449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it-IT" sz="1200">
              <a:solidFill>
                <a:srgbClr val="003F6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8" r:id="rId14"/>
    <p:sldLayoutId id="2147483929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0.emf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9.emf"/><Relationship Id="rId22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00908" y="4343400"/>
            <a:ext cx="7772400" cy="5334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r>
              <a:rPr lang="en-GB" sz="3600" dirty="0">
                <a:latin typeface="Century Gothic" panose="020B0502020202020204" pitchFamily="34" charset="0"/>
              </a:rPr>
              <a:t>Concentration Indices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81369" y="0"/>
            <a:ext cx="7772400" cy="12954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pPr algn="r"/>
            <a:r>
              <a:rPr lang="en-GB" sz="2000" b="0" dirty="0"/>
              <a:t>Business and Industrial Economics </a:t>
            </a:r>
          </a:p>
          <a:p>
            <a:pPr algn="r"/>
            <a:r>
              <a:rPr lang="en-GB" sz="2000" b="0" dirty="0"/>
              <a:t>A.Y. </a:t>
            </a:r>
            <a:r>
              <a:rPr lang="en-GB" sz="2000" b="0" dirty="0" smtClean="0"/>
              <a:t>2023/2024</a:t>
            </a:r>
            <a:endParaRPr lang="en-GB" sz="2000" b="0" dirty="0"/>
          </a:p>
          <a:p>
            <a:pPr algn="r"/>
            <a:r>
              <a:rPr lang="en-GB" sz="2000" b="0" dirty="0"/>
              <a:t>Prof. Mattia </a:t>
            </a:r>
            <a:r>
              <a:rPr lang="en-GB" sz="2000" b="0" dirty="0" err="1"/>
              <a:t>Pedota</a:t>
            </a:r>
            <a:endParaRPr lang="en-GB" sz="2000" b="0" dirty="0"/>
          </a:p>
        </p:txBody>
      </p:sp>
    </p:spTree>
    <p:extLst>
      <p:ext uri="{BB962C8B-B14F-4D97-AF65-F5344CB8AC3E}">
        <p14:creationId xmlns:p14="http://schemas.microsoft.com/office/powerpoint/2010/main" val="105015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4888" y="263377"/>
            <a:ext cx="8229600" cy="792162"/>
          </a:xfrm>
        </p:spPr>
        <p:txBody>
          <a:bodyPr anchor="t"/>
          <a:lstStyle/>
          <a:p>
            <a:pPr>
              <a:defRPr/>
            </a:pPr>
            <a:r>
              <a:rPr lang="en-US" sz="2800" dirty="0">
                <a:latin typeface="Century Gothic" panose="020B0502020202020204" pitchFamily="34" charset="0"/>
              </a:rPr>
              <a:t>Market shares and the concentration vector</a:t>
            </a:r>
            <a:endParaRPr lang="en-GB" sz="2800" b="1" kern="1200" dirty="0">
              <a:ea typeface="+mn-ea"/>
              <a:cs typeface="+mn-cs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975" y="914399"/>
            <a:ext cx="8435280" cy="4850929"/>
          </a:xfrm>
          <a:solidFill>
            <a:srgbClr val="FFFFFF"/>
          </a:solidFill>
        </p:spPr>
        <p:txBody>
          <a:bodyPr/>
          <a:lstStyle/>
          <a:p>
            <a:pPr marL="0" indent="0" algn="ctr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it-IT" sz="500" b="1" dirty="0">
              <a:sym typeface="Symbol" pitchFamily="18" charset="2"/>
            </a:endParaRPr>
          </a:p>
          <a:p>
            <a:pPr marL="0" indent="0"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it-IT" sz="2200" b="1" dirty="0">
                <a:sym typeface="Symbol" pitchFamily="18" charset="2"/>
              </a:rPr>
              <a:t>The concentration vector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/>
              <a:t>concentration vector </a:t>
            </a:r>
          </a:p>
          <a:p>
            <a:pPr marL="0" indent="0" algn="just">
              <a:buNone/>
            </a:pPr>
            <a:r>
              <a:rPr lang="en-US" dirty="0"/>
              <a:t>lists market shares in </a:t>
            </a:r>
            <a:r>
              <a:rPr lang="en-US" b="1" dirty="0"/>
              <a:t>descending</a:t>
            </a:r>
          </a:p>
          <a:p>
            <a:pPr marL="0" indent="0" algn="just">
              <a:buNone/>
            </a:pPr>
            <a:r>
              <a:rPr lang="en-US" b="1" dirty="0"/>
              <a:t>order</a:t>
            </a:r>
            <a:r>
              <a:rPr lang="en-US" dirty="0"/>
              <a:t>, in order to emphasize</a:t>
            </a:r>
          </a:p>
          <a:p>
            <a:pPr marL="0" indent="0" algn="just">
              <a:buNone/>
            </a:pPr>
            <a:r>
              <a:rPr lang="en-US" dirty="0"/>
              <a:t>the presence of large firms in</a:t>
            </a:r>
          </a:p>
          <a:p>
            <a:pPr marL="0" indent="0" algn="just">
              <a:buNone/>
            </a:pPr>
            <a:r>
              <a:rPr lang="en-US" dirty="0"/>
              <a:t>a given industry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145943" name="Group 53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6818697"/>
              </p:ext>
            </p:extLst>
          </p:nvPr>
        </p:nvGraphicFramePr>
        <p:xfrm>
          <a:off x="4200406" y="1055539"/>
          <a:ext cx="4876801" cy="5400982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Firm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Market share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500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0.5</a:t>
                      </a:r>
                      <a:endParaRPr kumimoji="0" lang="en-US" sz="2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0.3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0.1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70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0.07</a:t>
                      </a:r>
                      <a:endParaRPr kumimoji="0" lang="en-US" sz="2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0.025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0.005</a:t>
                      </a:r>
                      <a:endParaRPr kumimoji="0" lang="en-US" sz="2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8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  <a:sym typeface="Symbol" pitchFamily="18" charset="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57742"/>
              </p:ext>
            </p:extLst>
          </p:nvPr>
        </p:nvGraphicFramePr>
        <p:xfrm>
          <a:off x="609600" y="4343400"/>
          <a:ext cx="2454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zione" r:id="rId4" imgW="939600" imgH="228600" progId="Equation.3">
                  <p:embed/>
                </p:oleObj>
              </mc:Choice>
              <mc:Fallback>
                <p:oleObj name="Equazione" r:id="rId4" imgW="939600" imgH="2286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2454275" cy="596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41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944098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A useful representation of </a:t>
            </a:r>
            <a:r>
              <a:rPr lang="en-US" sz="2300" b="1" dirty="0"/>
              <a:t>concentration</a:t>
            </a:r>
            <a:r>
              <a:rPr lang="en-US" sz="2300" dirty="0"/>
              <a:t> in the </a:t>
            </a:r>
            <a:r>
              <a:rPr lang="en-US" sz="2300" b="1" dirty="0"/>
              <a:t>Cartesian plane </a:t>
            </a:r>
            <a:r>
              <a:rPr lang="en-US" sz="2300" dirty="0"/>
              <a:t>(for a certain industry at time t) is given by the </a:t>
            </a:r>
            <a:r>
              <a:rPr lang="en-US" sz="2300" b="1" dirty="0"/>
              <a:t>concentration curve</a:t>
            </a:r>
            <a:br>
              <a:rPr lang="en-US" sz="2300" b="1" dirty="0"/>
            </a:br>
            <a:endParaRPr lang="en-US" sz="2300" b="1" dirty="0"/>
          </a:p>
          <a:p>
            <a:r>
              <a:rPr lang="en-US" sz="2300" b="1" dirty="0"/>
              <a:t>Horizontal</a:t>
            </a:r>
            <a:r>
              <a:rPr lang="en-US" sz="2300" dirty="0"/>
              <a:t> </a:t>
            </a:r>
            <a:r>
              <a:rPr lang="en-US" sz="2300" b="1" dirty="0"/>
              <a:t>axis</a:t>
            </a:r>
            <a:r>
              <a:rPr lang="en-US" sz="2300" dirty="0"/>
              <a:t>: firms ordered in </a:t>
            </a:r>
            <a:r>
              <a:rPr lang="en-US" sz="2300" b="1" dirty="0"/>
              <a:t>decreasing order by size </a:t>
            </a:r>
            <a:r>
              <a:rPr lang="en-US" sz="2300" dirty="0"/>
              <a:t>(from the largest to the smallest)</a:t>
            </a:r>
          </a:p>
          <a:p>
            <a:r>
              <a:rPr lang="en-US" sz="2300" b="1" dirty="0"/>
              <a:t>Vertical</a:t>
            </a:r>
            <a:r>
              <a:rPr lang="en-US" sz="2300" dirty="0"/>
              <a:t> </a:t>
            </a:r>
            <a:r>
              <a:rPr lang="en-US" sz="2300" b="1" dirty="0"/>
              <a:t>axis</a:t>
            </a:r>
            <a:r>
              <a:rPr lang="en-US" sz="2300" dirty="0"/>
              <a:t>: </a:t>
            </a:r>
            <a:r>
              <a:rPr lang="en-US" sz="2300" b="1" dirty="0"/>
              <a:t>Cumulative Market Shares </a:t>
            </a:r>
            <a:r>
              <a:rPr lang="en-US" sz="2300" dirty="0"/>
              <a:t>(CMS)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11</a:t>
            </a:fld>
            <a:endParaRPr lang="it-IT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234063" y="3810000"/>
            <a:ext cx="6309737" cy="3190875"/>
            <a:chOff x="1199" y="0"/>
            <a:chExt cx="9937" cy="20001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447" y="0"/>
              <a:ext cx="8689" cy="16622"/>
              <a:chOff x="1754" y="-39"/>
              <a:chExt cx="8689" cy="4177"/>
            </a:xfrm>
          </p:grpSpPr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2378" y="-39"/>
                <a:ext cx="1" cy="41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lg" len="lg"/>
                <a:tailEnd type="none" w="lg" len="lg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1754" y="3848"/>
                <a:ext cx="868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1" name="Arc 9"/>
              <p:cNvSpPr>
                <a:spLocks/>
              </p:cNvSpPr>
              <p:nvPr/>
            </p:nvSpPr>
            <p:spPr bwMode="auto">
              <a:xfrm flipH="1">
                <a:off x="2378" y="1160"/>
                <a:ext cx="5953" cy="2689"/>
              </a:xfrm>
              <a:custGeom>
                <a:avLst/>
                <a:gdLst>
                  <a:gd name="T0" fmla="*/ 0 w 21600"/>
                  <a:gd name="T1" fmla="*/ 0 h 21600"/>
                  <a:gd name="T2" fmla="*/ 9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8354" y="1136"/>
                <a:ext cx="1" cy="271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H="1">
                <a:off x="2354" y="1160"/>
                <a:ext cx="6025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2354" y="2360"/>
                <a:ext cx="1105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3434" y="2336"/>
                <a:ext cx="1" cy="151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8879" y="15949"/>
              <a:ext cx="600" cy="405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en-US" sz="1200" dirty="0"/>
                <a:t>N</a:t>
              </a:r>
            </a:p>
            <a:p>
              <a:endParaRPr lang="en-US" dirty="0"/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1199" y="665"/>
              <a:ext cx="1681" cy="1117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r"/>
              <a:r>
                <a:rPr lang="en-US" sz="1200" dirty="0"/>
                <a:t>CMS</a:t>
              </a:r>
            </a:p>
            <a:p>
              <a:pPr algn="r"/>
              <a:endParaRPr lang="en-US" sz="1200" dirty="0"/>
            </a:p>
            <a:p>
              <a:pPr algn="r"/>
              <a:endParaRPr lang="en-US" sz="1200" dirty="0"/>
            </a:p>
            <a:p>
              <a:pPr algn="r"/>
              <a:r>
                <a:rPr lang="en-US" sz="1200" dirty="0"/>
                <a:t>1</a:t>
              </a:r>
            </a:p>
            <a:p>
              <a:pPr algn="r"/>
              <a:endParaRPr lang="en-US" sz="1200" dirty="0"/>
            </a:p>
            <a:p>
              <a:pPr algn="r"/>
              <a:endParaRPr lang="en-US" sz="1200" dirty="0"/>
            </a:p>
            <a:p>
              <a:pPr algn="r"/>
              <a:endParaRPr lang="en-US" sz="1200" dirty="0"/>
            </a:p>
            <a:p>
              <a:pPr algn="r"/>
              <a:r>
                <a:rPr lang="en-US" sz="1200" dirty="0"/>
                <a:t>0,5</a:t>
              </a:r>
              <a:endParaRPr lang="en-US" dirty="0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 bwMode="auto">
          <a:xfrm>
            <a:off x="719138" y="228599"/>
            <a:ext cx="59436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r>
              <a:rPr lang="en-US" sz="2400" kern="0" dirty="0">
                <a:latin typeface="Century Gothic" panose="020B0502020202020204" pitchFamily="34" charset="0"/>
              </a:rPr>
              <a:t>Concentration curve</a:t>
            </a:r>
          </a:p>
        </p:txBody>
      </p:sp>
    </p:spTree>
    <p:extLst>
      <p:ext uri="{BB962C8B-B14F-4D97-AF65-F5344CB8AC3E}">
        <p14:creationId xmlns:p14="http://schemas.microsoft.com/office/powerpoint/2010/main" val="72299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7"/>
          <p:cNvSpPr/>
          <p:nvPr/>
        </p:nvSpPr>
        <p:spPr>
          <a:xfrm>
            <a:off x="0" y="76021"/>
            <a:ext cx="9144000" cy="1108975"/>
          </a:xfrm>
          <a:prstGeom prst="rect">
            <a:avLst/>
          </a:prstGeom>
          <a:solidFill>
            <a:srgbClr val="BDDEF1"/>
          </a:solidFill>
        </p:spPr>
        <p:txBody>
          <a:bodyPr wrap="square">
            <a:spAutoFit/>
          </a:bodyPr>
          <a:lstStyle/>
          <a:p>
            <a:pPr marL="0" lvl="1" algn="ctr"/>
            <a:endParaRPr lang="en-GB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/>
          </a:p>
          <a:p>
            <a:pPr marL="0" indent="0">
              <a:buNone/>
            </a:pPr>
            <a:r>
              <a:rPr lang="en-US" sz="2100" dirty="0"/>
              <a:t>Concentration indices</a:t>
            </a:r>
          </a:p>
          <a:p>
            <a:r>
              <a:rPr lang="en-US" sz="2100" b="1" dirty="0"/>
              <a:t>synthesize</a:t>
            </a:r>
            <a:r>
              <a:rPr lang="en-US" sz="2100" dirty="0"/>
              <a:t> in one index the entire information contained in the concentration vector</a:t>
            </a:r>
          </a:p>
          <a:p>
            <a:r>
              <a:rPr lang="en-US" sz="2100" dirty="0"/>
              <a:t>facilitate the </a:t>
            </a:r>
            <a:r>
              <a:rPr lang="en-US" sz="2100" b="1" dirty="0"/>
              <a:t>comparison</a:t>
            </a:r>
            <a:r>
              <a:rPr lang="en-US" sz="2100" dirty="0"/>
              <a:t> between the degree of concentration in different periods and industries</a:t>
            </a:r>
          </a:p>
          <a:p>
            <a:endParaRPr lang="en-US" sz="2100" dirty="0"/>
          </a:p>
          <a:p>
            <a:pPr marL="0" indent="0">
              <a:buNone/>
            </a:pPr>
            <a:r>
              <a:rPr lang="en-US" sz="2100" dirty="0"/>
              <a:t>They can be:</a:t>
            </a:r>
          </a:p>
          <a:p>
            <a:pPr marL="457200" lvl="1" indent="0">
              <a:buNone/>
            </a:pPr>
            <a:r>
              <a:rPr lang="en-US" sz="2100" b="1" dirty="0"/>
              <a:t>I. Absolute</a:t>
            </a:r>
            <a:r>
              <a:rPr lang="en-US" sz="2100" dirty="0"/>
              <a:t>: weighted sum of market shares. With different weights, different concentration indices are identified</a:t>
            </a:r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pPr marL="457200" lvl="1" indent="0">
              <a:buNone/>
            </a:pPr>
            <a:r>
              <a:rPr lang="en-US" sz="2100" b="1" dirty="0"/>
              <a:t>II. Relative</a:t>
            </a:r>
            <a:r>
              <a:rPr lang="en-US" sz="2100" dirty="0"/>
              <a:t>: capture the degree of inequality between firm sizes within a certain industry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12</a:t>
            </a:fld>
            <a:endParaRPr lang="it-IT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252102"/>
              </p:ext>
            </p:extLst>
          </p:nvPr>
        </p:nvGraphicFramePr>
        <p:xfrm>
          <a:off x="1600200" y="4724400"/>
          <a:ext cx="65325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2733480" imgH="447840" progId="Equation.3">
                  <p:embed/>
                </p:oleObj>
              </mc:Choice>
              <mc:Fallback>
                <p:oleObj name="Equation" r:id="rId3" imgW="2733480" imgH="44784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6532563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72058" y="77000"/>
            <a:ext cx="8599884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latin typeface="Century Gothic" panose="020B0502020202020204" pitchFamily="34" charset="0"/>
              </a:rPr>
              <a:t>Concentration indices</a:t>
            </a:r>
          </a:p>
          <a:p>
            <a:pPr lvl="1"/>
            <a:r>
              <a:rPr lang="en-GB" sz="1800" dirty="0">
                <a:latin typeface="Century Gothic" panose="020B0502020202020204" pitchFamily="34" charset="0"/>
              </a:rPr>
              <a:t>Absolute</a:t>
            </a:r>
          </a:p>
          <a:p>
            <a:pPr lvl="1"/>
            <a:r>
              <a:rPr lang="it-IT" sz="1800" dirty="0">
                <a:latin typeface="Century Gothic" panose="020B0502020202020204" pitchFamily="34" charset="0"/>
              </a:rPr>
              <a:t>Relative</a:t>
            </a:r>
            <a:endParaRPr lang="en-GB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4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/>
          <p:cNvSpPr/>
          <p:nvPr/>
        </p:nvSpPr>
        <p:spPr>
          <a:xfrm>
            <a:off x="0" y="76021"/>
            <a:ext cx="9144000" cy="1108975"/>
          </a:xfrm>
          <a:prstGeom prst="rect">
            <a:avLst/>
          </a:prstGeom>
          <a:solidFill>
            <a:srgbClr val="BDDEF1"/>
          </a:solidFill>
        </p:spPr>
        <p:txBody>
          <a:bodyPr wrap="square">
            <a:spAutoFit/>
          </a:bodyPr>
          <a:lstStyle/>
          <a:p>
            <a:pPr marL="0" lvl="1" algn="ctr"/>
            <a:endParaRPr lang="en-GB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399"/>
            <a:ext cx="6553200" cy="1032597"/>
          </a:xfrm>
        </p:spPr>
        <p:txBody>
          <a:bodyPr/>
          <a:lstStyle/>
          <a:p>
            <a:pPr lvl="2"/>
            <a:r>
              <a:rPr lang="en-GB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Concentration indices</a:t>
            </a:r>
            <a:br>
              <a:rPr lang="en-GB" sz="18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GB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    Absolute </a:t>
            </a:r>
            <a:br>
              <a:rPr lang="en-GB" sz="18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GB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         </a:t>
            </a:r>
            <a:r>
              <a:rPr lang="en-GB" dirty="0">
                <a:solidFill>
                  <a:schemeClr val="accent2"/>
                </a:solidFill>
                <a:latin typeface="Century Gothic" panose="020B0502020202020204" pitchFamily="34" charset="0"/>
              </a:rPr>
              <a:t>C</a:t>
            </a:r>
            <a:r>
              <a:rPr lang="en-US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oncentration</a:t>
            </a:r>
            <a:r>
              <a:rPr lang="en-US" dirty="0">
                <a:solidFill>
                  <a:schemeClr val="accent2"/>
                </a:solidFill>
                <a:latin typeface="Century Gothic" panose="020B0502020202020204" pitchFamily="34" charset="0"/>
              </a:rPr>
              <a:t>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415338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Sum of market shares of the first k firms, in decreasing order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weight	       =1 for the first k firms</a:t>
            </a:r>
          </a:p>
          <a:p>
            <a:pPr marL="0" indent="0">
              <a:buNone/>
            </a:pPr>
            <a:r>
              <a:rPr lang="en-US" sz="2400" dirty="0"/>
              <a:t>The weight           =0 for the remaining N-k firms</a:t>
            </a:r>
          </a:p>
          <a:p>
            <a:pPr marL="0" indent="0">
              <a:buNone/>
            </a:pPr>
            <a:r>
              <a:rPr lang="en-US" sz="2400" dirty="0"/>
              <a:t>As rule of thumb k is usually equal to 3, 4, 8 or 20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666673"/>
              </p:ext>
            </p:extLst>
          </p:nvPr>
        </p:nvGraphicFramePr>
        <p:xfrm>
          <a:off x="3352800" y="2667000"/>
          <a:ext cx="1600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647631" imgH="431570" progId="Equation.3">
                  <p:embed/>
                </p:oleObj>
              </mc:Choice>
              <mc:Fallback>
                <p:oleObj name="Equation" r:id="rId4" imgW="647631" imgH="43157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160020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006915"/>
              </p:ext>
            </p:extLst>
          </p:nvPr>
        </p:nvGraphicFramePr>
        <p:xfrm>
          <a:off x="2133600" y="3848100"/>
          <a:ext cx="8477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6" imgW="347400" imgH="200880" progId="Equation.3">
                  <p:embed/>
                </p:oleObj>
              </mc:Choice>
              <mc:Fallback>
                <p:oleObj name="Equation" r:id="rId6" imgW="347400" imgH="20088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48100"/>
                        <a:ext cx="8477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370406"/>
              </p:ext>
            </p:extLst>
          </p:nvPr>
        </p:nvGraphicFramePr>
        <p:xfrm>
          <a:off x="2133600" y="4260850"/>
          <a:ext cx="8477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8" imgW="347400" imgH="200880" progId="Equation.3">
                  <p:embed/>
                </p:oleObj>
              </mc:Choice>
              <mc:Fallback>
                <p:oleObj name="Equation" r:id="rId8" imgW="347400" imgH="20088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0850"/>
                        <a:ext cx="8477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24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7"/>
          <p:cNvSpPr/>
          <p:nvPr/>
        </p:nvSpPr>
        <p:spPr>
          <a:xfrm>
            <a:off x="0" y="76021"/>
            <a:ext cx="9144000" cy="1108975"/>
          </a:xfrm>
          <a:prstGeom prst="rect">
            <a:avLst/>
          </a:prstGeom>
          <a:solidFill>
            <a:srgbClr val="BDDEF1"/>
          </a:solidFill>
        </p:spPr>
        <p:txBody>
          <a:bodyPr wrap="square">
            <a:spAutoFit/>
          </a:bodyPr>
          <a:lstStyle/>
          <a:p>
            <a:pPr marL="0" lvl="1" algn="ctr"/>
            <a:endParaRPr lang="en-GB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4996"/>
            <a:ext cx="8262938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Criticalities</a:t>
            </a:r>
            <a:r>
              <a:rPr lang="en-US" sz="2400" dirty="0"/>
              <a:t>:</a:t>
            </a:r>
          </a:p>
          <a:p>
            <a:pPr marL="457200" indent="-457200">
              <a:buAutoNum type="arabicParenR"/>
            </a:pPr>
            <a:r>
              <a:rPr lang="en-US" sz="2300" dirty="0"/>
              <a:t>The choice of </a:t>
            </a:r>
            <a:r>
              <a:rPr lang="en-US" sz="2300" b="1" dirty="0"/>
              <a:t>k</a:t>
            </a:r>
            <a:r>
              <a:rPr lang="en-US" sz="2300" dirty="0"/>
              <a:t> is arbitrary</a:t>
            </a:r>
          </a:p>
          <a:p>
            <a:pPr marL="457200" indent="-457200">
              <a:buAutoNum type="arabicParenR"/>
            </a:pPr>
            <a:r>
              <a:rPr lang="en-US" sz="2300" dirty="0"/>
              <a:t>It provides the </a:t>
            </a:r>
            <a:r>
              <a:rPr lang="en-US" sz="2300" b="1" dirty="0"/>
              <a:t>same result </a:t>
            </a:r>
            <a:r>
              <a:rPr lang="en-US" sz="2300" dirty="0"/>
              <a:t>for industries with </a:t>
            </a:r>
            <a:r>
              <a:rPr lang="en-US" sz="2300" b="1" dirty="0"/>
              <a:t>different concentration</a:t>
            </a:r>
          </a:p>
          <a:p>
            <a:pPr lvl="1" indent="-342900"/>
            <a:r>
              <a:rPr lang="en-US" sz="2300" dirty="0"/>
              <a:t>	</a:t>
            </a:r>
            <a:r>
              <a:rPr lang="en-US" sz="2300" i="1" dirty="0"/>
              <a:t>Example:</a:t>
            </a:r>
          </a:p>
          <a:p>
            <a:pPr lvl="1" indent="-342900"/>
            <a:r>
              <a:rPr lang="en-US" sz="2300" dirty="0"/>
              <a:t>	Industry A:</a:t>
            </a:r>
          </a:p>
          <a:p>
            <a:pPr lvl="1" indent="-342900"/>
            <a:r>
              <a:rPr lang="en-US" sz="2300" dirty="0"/>
              <a:t>	Industry B:</a:t>
            </a:r>
          </a:p>
          <a:p>
            <a:pPr lvl="1" indent="-342900"/>
            <a:endParaRPr lang="en-US" sz="2300" dirty="0">
              <a:latin typeface="Tahoma" pitchFamily="34" charset="0"/>
              <a:ea typeface="Tahoma" pitchFamily="34" charset="0"/>
              <a:cs typeface="Tahoma" pitchFamily="34" charset="0"/>
              <a:sym typeface="Symbol"/>
            </a:endParaRPr>
          </a:p>
          <a:p>
            <a:pPr lvl="1" indent="-342900"/>
            <a:r>
              <a:rPr lang="it-IT" sz="2300" dirty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 </a:t>
            </a:r>
            <a:r>
              <a:rPr lang="it-IT" sz="2300" dirty="0">
                <a:latin typeface="Tahoma" pitchFamily="34" charset="0"/>
                <a:ea typeface="Tahoma" pitchFamily="34" charset="0"/>
                <a:cs typeface="Tahoma" pitchFamily="34" charset="0"/>
                <a:sym typeface="Symbol" pitchFamily="18" charset="2"/>
              </a:rPr>
              <a:t>C</a:t>
            </a:r>
            <a:r>
              <a:rPr lang="it-IT" sz="2300" baseline="-25000" dirty="0">
                <a:latin typeface="Tahoma" pitchFamily="34" charset="0"/>
                <a:ea typeface="Tahoma" pitchFamily="34" charset="0"/>
                <a:cs typeface="Tahoma" pitchFamily="34" charset="0"/>
                <a:sym typeface="Symbol" pitchFamily="18" charset="2"/>
              </a:rPr>
              <a:t>4A</a:t>
            </a:r>
            <a:r>
              <a:rPr lang="it-IT" sz="2300" dirty="0">
                <a:latin typeface="Tahoma" pitchFamily="34" charset="0"/>
                <a:ea typeface="Tahoma" pitchFamily="34" charset="0"/>
                <a:cs typeface="Tahoma" pitchFamily="34" charset="0"/>
                <a:sym typeface="Symbol" pitchFamily="18" charset="2"/>
              </a:rPr>
              <a:t>=0.4 and C</a:t>
            </a:r>
            <a:r>
              <a:rPr lang="it-IT" sz="2300" baseline="-25000" dirty="0">
                <a:latin typeface="Tahoma" pitchFamily="34" charset="0"/>
                <a:ea typeface="Tahoma" pitchFamily="34" charset="0"/>
                <a:cs typeface="Tahoma" pitchFamily="34" charset="0"/>
                <a:sym typeface="Symbol" pitchFamily="18" charset="2"/>
              </a:rPr>
              <a:t>4B</a:t>
            </a:r>
            <a:r>
              <a:rPr lang="it-IT" sz="2300" dirty="0">
                <a:latin typeface="Tahoma" pitchFamily="34" charset="0"/>
                <a:ea typeface="Tahoma" pitchFamily="34" charset="0"/>
                <a:cs typeface="Tahoma" pitchFamily="34" charset="0"/>
                <a:sym typeface="Symbol" pitchFamily="18" charset="2"/>
              </a:rPr>
              <a:t>=0.4</a:t>
            </a:r>
          </a:p>
          <a:p>
            <a:pPr lvl="1" indent="-342900"/>
            <a:endParaRPr lang="en-US" sz="2300" dirty="0"/>
          </a:p>
          <a:p>
            <a:pPr lvl="1" indent="-342900"/>
            <a:r>
              <a:rPr lang="en-US" sz="2300" dirty="0"/>
              <a:t>While in A market shares are evenly spread, in B there is one firm that controls almost </a:t>
            </a:r>
            <a:r>
              <a:rPr lang="en-US" sz="2300" b="1" dirty="0"/>
              <a:t>40% </a:t>
            </a:r>
            <a:r>
              <a:rPr lang="en-US" sz="2300" dirty="0"/>
              <a:t>of the market: this crucial information </a:t>
            </a:r>
            <a:r>
              <a:rPr lang="en-US" sz="2300" b="1" dirty="0"/>
              <a:t>is lost</a:t>
            </a:r>
            <a:r>
              <a:rPr lang="en-US" sz="23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14</a:t>
            </a:fld>
            <a:endParaRPr lang="it-IT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034068"/>
              </p:ext>
            </p:extLst>
          </p:nvPr>
        </p:nvGraphicFramePr>
        <p:xfrm>
          <a:off x="3169693" y="3134115"/>
          <a:ext cx="3912358" cy="52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4" imgW="1444320" imgH="191880" progId="Equation.3">
                  <p:embed/>
                </p:oleObj>
              </mc:Choice>
              <mc:Fallback>
                <p:oleObj name="Equation" r:id="rId4" imgW="1444320" imgH="1918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693" y="3134115"/>
                        <a:ext cx="3912358" cy="523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058647"/>
              </p:ext>
            </p:extLst>
          </p:nvPr>
        </p:nvGraphicFramePr>
        <p:xfrm>
          <a:off x="3169693" y="3581400"/>
          <a:ext cx="4686868" cy="46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6" imgW="1755360" imgH="191880" progId="Equation.3">
                  <p:embed/>
                </p:oleObj>
              </mc:Choice>
              <mc:Fallback>
                <p:oleObj name="Equation" r:id="rId6" imgW="1755360" imgH="1918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693" y="3581400"/>
                        <a:ext cx="4686868" cy="467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auto">
          <a:xfrm>
            <a:off x="304800" y="225506"/>
            <a:ext cx="6934200" cy="95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pPr marL="0" lvl="2"/>
            <a:r>
              <a:rPr lang="en-GB" sz="1800" kern="0" dirty="0">
                <a:solidFill>
                  <a:schemeClr val="tx1"/>
                </a:solidFill>
                <a:latin typeface="Century Gothic" panose="020B0502020202020204" pitchFamily="34" charset="0"/>
              </a:rPr>
              <a:t>Concentration indices</a:t>
            </a:r>
            <a:br>
              <a:rPr lang="en-GB" sz="1800" kern="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GB" sz="1800" kern="0" dirty="0">
                <a:solidFill>
                  <a:schemeClr val="tx1"/>
                </a:solidFill>
                <a:latin typeface="Century Gothic" panose="020B0502020202020204" pitchFamily="34" charset="0"/>
              </a:rPr>
              <a:t>     Absolute </a:t>
            </a:r>
            <a:br>
              <a:rPr lang="en-GB" sz="1800" kern="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GB" sz="1800" kern="0" dirty="0">
                <a:solidFill>
                  <a:schemeClr val="tx1"/>
                </a:solidFill>
                <a:latin typeface="Century Gothic" panose="020B0502020202020204" pitchFamily="34" charset="0"/>
              </a:rPr>
              <a:t>          </a:t>
            </a:r>
            <a:r>
              <a:rPr lang="en-GB" kern="0" dirty="0">
                <a:solidFill>
                  <a:schemeClr val="accent2"/>
                </a:solidFill>
                <a:latin typeface="Century Gothic" panose="020B0502020202020204" pitchFamily="34" charset="0"/>
              </a:rPr>
              <a:t>C</a:t>
            </a:r>
            <a:r>
              <a:rPr lang="en-US" kern="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oncentration</a:t>
            </a:r>
            <a:r>
              <a:rPr lang="en-US" kern="0" dirty="0">
                <a:solidFill>
                  <a:schemeClr val="accent2"/>
                </a:solidFill>
                <a:latin typeface="Century Gothic" panose="020B0502020202020204" pitchFamily="34" charset="0"/>
              </a:rPr>
              <a:t> ratio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114800" y="3581400"/>
            <a:ext cx="838200" cy="4671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32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7"/>
          <p:cNvSpPr/>
          <p:nvPr/>
        </p:nvSpPr>
        <p:spPr>
          <a:xfrm>
            <a:off x="0" y="76021"/>
            <a:ext cx="9144000" cy="1108975"/>
          </a:xfrm>
          <a:prstGeom prst="rect">
            <a:avLst/>
          </a:prstGeom>
          <a:solidFill>
            <a:srgbClr val="BDDEF1"/>
          </a:solidFill>
        </p:spPr>
        <p:txBody>
          <a:bodyPr wrap="square">
            <a:spAutoFit/>
          </a:bodyPr>
          <a:lstStyle/>
          <a:p>
            <a:pPr marL="0" lvl="1" algn="ctr"/>
            <a:endParaRPr lang="en-GB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676398"/>
            <a:ext cx="8229600" cy="4343401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weight of each share is given by the share itself:</a:t>
            </a:r>
          </a:p>
          <a:p>
            <a:pPr marL="0" indent="0">
              <a:buNone/>
            </a:pPr>
            <a:r>
              <a:rPr lang="en-US" sz="2400" dirty="0"/>
              <a:t>the HI is given by the </a:t>
            </a:r>
            <a:r>
              <a:rPr lang="en-US" sz="2400" b="1" dirty="0"/>
              <a:t>sum of the square </a:t>
            </a:r>
            <a:r>
              <a:rPr lang="en-US" sz="2400" dirty="0"/>
              <a:t>of the </a:t>
            </a:r>
            <a:r>
              <a:rPr lang="en-US" sz="2400" b="1" dirty="0"/>
              <a:t>market shares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larger a firm, the more it contributes</a:t>
            </a:r>
            <a:r>
              <a:rPr lang="en-US" sz="2400" b="1" dirty="0"/>
              <a:t> </a:t>
            </a:r>
            <a:r>
              <a:rPr lang="en-US" sz="2400" dirty="0"/>
              <a:t>to the value of the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15</a:t>
            </a:fld>
            <a:endParaRPr lang="it-IT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939271"/>
              </p:ext>
            </p:extLst>
          </p:nvPr>
        </p:nvGraphicFramePr>
        <p:xfrm>
          <a:off x="3778716" y="3861746"/>
          <a:ext cx="14509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4" imgW="649080" imgH="447840" progId="Equation.3">
                  <p:embed/>
                </p:oleObj>
              </mc:Choice>
              <mc:Fallback>
                <p:oleObj name="Equation" r:id="rId4" imgW="649080" imgH="44784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716" y="3861746"/>
                        <a:ext cx="14509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6200" y="76021"/>
            <a:ext cx="88560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latin typeface="Century Gothic" panose="020B0502020202020204" pitchFamily="34" charset="0"/>
              </a:rPr>
              <a:t>Concentration indices</a:t>
            </a:r>
          </a:p>
          <a:p>
            <a:pPr lvl="1"/>
            <a:r>
              <a:rPr lang="en-GB" sz="1800" dirty="0">
                <a:latin typeface="Century Gothic" panose="020B0502020202020204" pitchFamily="34" charset="0"/>
              </a:rPr>
              <a:t>Absolute</a:t>
            </a:r>
          </a:p>
          <a:p>
            <a:pPr lvl="2"/>
            <a:r>
              <a:rPr lang="en-GB" sz="22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Herfindahl</a:t>
            </a:r>
            <a:r>
              <a:rPr lang="en-GB" sz="2200" dirty="0">
                <a:solidFill>
                  <a:schemeClr val="accent2"/>
                </a:solidFill>
                <a:latin typeface="Century Gothic" panose="020B0502020202020204" pitchFamily="34" charset="0"/>
              </a:rPr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366191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7"/>
          <p:cNvSpPr/>
          <p:nvPr/>
        </p:nvSpPr>
        <p:spPr>
          <a:xfrm>
            <a:off x="0" y="76021"/>
            <a:ext cx="9144000" cy="1108975"/>
          </a:xfrm>
          <a:prstGeom prst="rect">
            <a:avLst/>
          </a:prstGeom>
          <a:solidFill>
            <a:srgbClr val="BDDEF1"/>
          </a:solidFill>
        </p:spPr>
        <p:txBody>
          <a:bodyPr wrap="square">
            <a:spAutoFit/>
          </a:bodyPr>
          <a:lstStyle/>
          <a:p>
            <a:pPr marL="0" lvl="1" algn="ctr"/>
            <a:endParaRPr lang="en-GB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       HI ranges from </a:t>
            </a:r>
            <a:r>
              <a:rPr lang="en-US" sz="2400" b="1" dirty="0"/>
              <a:t>0</a:t>
            </a:r>
            <a:r>
              <a:rPr lang="en-US" sz="2400" dirty="0"/>
              <a:t> to </a:t>
            </a:r>
            <a:r>
              <a:rPr lang="en-US" sz="2400" b="1" dirty="0"/>
              <a:t>1</a:t>
            </a:r>
            <a:r>
              <a:rPr lang="en-US" sz="2400" dirty="0"/>
              <a:t> 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</a:p>
          <a:p>
            <a:pPr marL="0" indent="0">
              <a:buNone/>
            </a:pPr>
            <a:r>
              <a:rPr lang="en-US" sz="2400" dirty="0"/>
              <a:t>  If there are N firms </a:t>
            </a:r>
            <a:r>
              <a:rPr lang="en-US" sz="2400" b="1" dirty="0"/>
              <a:t>with the same size,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dirty="0"/>
              <a:t>- In perfect competition HI=0 (              )</a:t>
            </a:r>
          </a:p>
          <a:p>
            <a:pPr marL="0" indent="0">
              <a:buNone/>
            </a:pPr>
            <a:r>
              <a:rPr lang="en-US" dirty="0"/>
              <a:t>    - In monopoly HI=1 (</a:t>
            </a:r>
            <a:r>
              <a:rPr lang="en-US" b="1" dirty="0"/>
              <a:t>N</a:t>
            </a:r>
            <a:r>
              <a:rPr lang="en-US" dirty="0"/>
              <a:t> =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16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4181999" y="4114800"/>
                <a:ext cx="13038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99" y="4114800"/>
                <a:ext cx="1303878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52400" y="152400"/>
            <a:ext cx="87798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latin typeface="Century Gothic" panose="020B0502020202020204" pitchFamily="34" charset="0"/>
              </a:rPr>
              <a:t>Concentration indices</a:t>
            </a:r>
          </a:p>
          <a:p>
            <a:pPr lvl="1"/>
            <a:r>
              <a:rPr lang="en-GB" sz="1800" dirty="0">
                <a:latin typeface="Century Gothic" panose="020B0502020202020204" pitchFamily="34" charset="0"/>
              </a:rPr>
              <a:t>Absolute</a:t>
            </a:r>
          </a:p>
          <a:p>
            <a:pPr lvl="2"/>
            <a:r>
              <a:rPr lang="en-GB" sz="22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Herfindahl</a:t>
            </a:r>
            <a:r>
              <a:rPr lang="en-GB" sz="2200" dirty="0">
                <a:solidFill>
                  <a:schemeClr val="accent2"/>
                </a:solidFill>
                <a:latin typeface="Century Gothic" panose="020B0502020202020204" pitchFamily="34" charset="0"/>
              </a:rPr>
              <a:t> index</a:t>
            </a:r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445600"/>
              </p:ext>
            </p:extLst>
          </p:nvPr>
        </p:nvGraphicFramePr>
        <p:xfrm>
          <a:off x="6400800" y="2912759"/>
          <a:ext cx="1462187" cy="1032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4" imgW="533216" imgH="393302" progId="Equation.3">
                  <p:embed/>
                </p:oleObj>
              </mc:Choice>
              <mc:Fallback>
                <p:oleObj name="Equation" r:id="rId4" imgW="533216" imgH="393302" progId="Equation.3">
                  <p:embed/>
                  <p:pic>
                    <p:nvPicPr>
                      <p:cNvPr id="1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12759"/>
                        <a:ext cx="1462187" cy="10324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8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 market of credit card suppliers – market shares in 2007 and 2008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17</a:t>
            </a:fld>
            <a:endParaRPr lang="it-IT"/>
          </a:p>
        </p:txBody>
      </p:sp>
      <p:graphicFrame>
        <p:nvGraphicFramePr>
          <p:cNvPr id="7" name="Group 6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651818"/>
              </p:ext>
            </p:extLst>
          </p:nvPr>
        </p:nvGraphicFramePr>
        <p:xfrm>
          <a:off x="539750" y="1412775"/>
          <a:ext cx="8135938" cy="4663440"/>
        </p:xfrm>
        <a:graphic>
          <a:graphicData uri="http://schemas.openxmlformats.org/drawingml/2006/table">
            <a:tbl>
              <a:tblPr/>
              <a:tblGrid>
                <a:gridCol w="281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Impresa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MS 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MS 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JPMorgan Chase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17.74%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21.22%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Bank of America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19.36%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19.25%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61.53%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63.01%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Citi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13.03%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12.35%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American Express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11.40%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10.19%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Capital 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6.95%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6.95%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80.85%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83.39%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Discover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5.65%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5.75%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Wells Fargo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3.07%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4.21%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HI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HSBC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3.65%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3.47%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11.00%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11.97%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U.S. Bank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1.84%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2.14%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314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USA Savings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2.01%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</a:rPr>
                        <a:t>2.02%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51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7"/>
          <p:cNvSpPr/>
          <p:nvPr/>
        </p:nvSpPr>
        <p:spPr>
          <a:xfrm>
            <a:off x="0" y="76021"/>
            <a:ext cx="9144000" cy="1108975"/>
          </a:xfrm>
          <a:prstGeom prst="rect">
            <a:avLst/>
          </a:prstGeom>
          <a:solidFill>
            <a:srgbClr val="BDDEF1"/>
          </a:solidFill>
        </p:spPr>
        <p:txBody>
          <a:bodyPr wrap="square">
            <a:spAutoFit/>
          </a:bodyPr>
          <a:lstStyle/>
          <a:p>
            <a:pPr marL="0" lvl="1" algn="ctr"/>
            <a:endParaRPr lang="en-GB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18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228600" y="76021"/>
            <a:ext cx="86792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latin typeface="Century Gothic" panose="020B0502020202020204" pitchFamily="34" charset="0"/>
              </a:rPr>
              <a:t>Concentration indices</a:t>
            </a:r>
          </a:p>
          <a:p>
            <a:pPr lvl="1"/>
            <a:r>
              <a:rPr lang="en-GB" sz="1800" dirty="0">
                <a:latin typeface="Century Gothic" panose="020B0502020202020204" pitchFamily="34" charset="0"/>
              </a:rPr>
              <a:t>Absolute</a:t>
            </a:r>
          </a:p>
          <a:p>
            <a:pPr lvl="2"/>
            <a:r>
              <a:rPr lang="en-GB" sz="2200" dirty="0">
                <a:solidFill>
                  <a:schemeClr val="accent2"/>
                </a:solidFill>
                <a:latin typeface="Century Gothic" panose="020B0502020202020204" pitchFamily="34" charset="0"/>
              </a:rPr>
              <a:t>Entropy index</a:t>
            </a:r>
          </a:p>
        </p:txBody>
      </p:sp>
      <p:sp>
        <p:nvSpPr>
          <p:cNvPr id="8" name="Rettangolo 7"/>
          <p:cNvSpPr/>
          <p:nvPr/>
        </p:nvSpPr>
        <p:spPr>
          <a:xfrm>
            <a:off x="491546" y="13716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/>
            <a:endParaRPr lang="en-US" sz="2400" b="0" kern="0" dirty="0">
              <a:solidFill>
                <a:srgbClr val="000000"/>
              </a:solidFill>
              <a:latin typeface="Arial"/>
            </a:endParaRPr>
          </a:p>
          <a:p>
            <a:pPr lvl="0" eaLnBrk="1" hangingPunct="1"/>
            <a:r>
              <a:rPr lang="en-US" sz="2400" b="0" kern="0" dirty="0">
                <a:solidFill>
                  <a:srgbClr val="000000"/>
                </a:solidFill>
                <a:latin typeface="Arial"/>
              </a:rPr>
              <a:t>In the </a:t>
            </a:r>
            <a:r>
              <a:rPr lang="en-US" sz="2400" kern="0" dirty="0">
                <a:solidFill>
                  <a:srgbClr val="000000"/>
                </a:solidFill>
                <a:latin typeface="Arial"/>
              </a:rPr>
              <a:t>Entropy index</a:t>
            </a:r>
            <a:r>
              <a:rPr lang="en-US" sz="2400" b="0" kern="0" dirty="0">
                <a:solidFill>
                  <a:srgbClr val="000000"/>
                </a:solidFill>
                <a:latin typeface="Arial"/>
              </a:rPr>
              <a:t>, the weight of each share is equal to the logarithm of the inverse of the market share</a:t>
            </a:r>
          </a:p>
          <a:p>
            <a:pPr lvl="0" eaLnBrk="1" hangingPunct="1"/>
            <a:endParaRPr lang="en-US" sz="2400" b="0" kern="0" dirty="0">
              <a:solidFill>
                <a:srgbClr val="000000"/>
              </a:solidFill>
              <a:latin typeface="Arial"/>
            </a:endParaRPr>
          </a:p>
          <a:p>
            <a:pPr lvl="0" eaLnBrk="1" hangingPunct="1"/>
            <a:endParaRPr lang="en-US" sz="2400" b="0" kern="0" dirty="0">
              <a:solidFill>
                <a:srgbClr val="000000"/>
              </a:solidFill>
              <a:latin typeface="Arial"/>
            </a:endParaRPr>
          </a:p>
          <a:p>
            <a:pPr lvl="0" eaLnBrk="1" hangingPunct="1"/>
            <a:endParaRPr lang="en-US" sz="2400" b="0" kern="0" dirty="0">
              <a:solidFill>
                <a:srgbClr val="000000"/>
              </a:solidFill>
              <a:latin typeface="Arial"/>
            </a:endParaRPr>
          </a:p>
          <a:p>
            <a:pPr lvl="0" eaLnBrk="1" hangingPunct="1"/>
            <a:r>
              <a:rPr lang="en-US" sz="2400" b="0" kern="0" dirty="0">
                <a:solidFill>
                  <a:srgbClr val="000000"/>
                </a:solidFill>
                <a:latin typeface="Arial"/>
              </a:rPr>
              <a:t>Smaller firms provide a greater contribution to the total amount of the index through the inverse of the logarithm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269566"/>
              </p:ext>
            </p:extLst>
          </p:nvPr>
        </p:nvGraphicFramePr>
        <p:xfrm>
          <a:off x="3022030" y="2667000"/>
          <a:ext cx="292157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zione" r:id="rId3" imgW="1129910" imgH="482278" progId="Equation.3">
                  <p:embed/>
                </p:oleObj>
              </mc:Choice>
              <mc:Fallback>
                <p:oleObj name="Equazione" r:id="rId3" imgW="1129910" imgH="482278" progId="Equation.3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030" y="2667000"/>
                        <a:ext cx="292157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83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7"/>
          <p:cNvSpPr/>
          <p:nvPr/>
        </p:nvSpPr>
        <p:spPr>
          <a:xfrm>
            <a:off x="0" y="76021"/>
            <a:ext cx="9144000" cy="1108975"/>
          </a:xfrm>
          <a:prstGeom prst="rect">
            <a:avLst/>
          </a:prstGeom>
          <a:solidFill>
            <a:srgbClr val="BDDEF1"/>
          </a:solidFill>
        </p:spPr>
        <p:txBody>
          <a:bodyPr wrap="square">
            <a:spAutoFit/>
          </a:bodyPr>
          <a:lstStyle/>
          <a:p>
            <a:pPr marL="0" lvl="1" algn="ctr"/>
            <a:endParaRPr lang="en-GB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295400"/>
            <a:ext cx="8229600" cy="4531965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/>
              <a:t>The </a:t>
            </a:r>
            <a:r>
              <a:rPr lang="en-US" sz="2100" b="1" dirty="0"/>
              <a:t>entropy index </a:t>
            </a:r>
            <a:r>
              <a:rPr lang="en-US" sz="2100" dirty="0"/>
              <a:t>provides a measure of </a:t>
            </a:r>
            <a:r>
              <a:rPr lang="en-US" sz="2100" b="1" dirty="0"/>
              <a:t>disorder</a:t>
            </a:r>
            <a:r>
              <a:rPr lang="en-US" sz="2100" dirty="0"/>
              <a:t>, ranging from 0 to infinity</a:t>
            </a:r>
            <a:endParaRPr lang="en-US" sz="2100" b="1" dirty="0"/>
          </a:p>
          <a:p>
            <a:r>
              <a:rPr lang="en-US" sz="2100" dirty="0"/>
              <a:t>In an industry where there is only one firm, the entropy is minimal: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In an industry with identical firms, the entropy increases together with the increase in N, theoretically approaching infinity in perfect competition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19</a:t>
            </a:fld>
            <a:endParaRPr lang="it-IT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699269"/>
              </p:ext>
            </p:extLst>
          </p:nvPr>
        </p:nvGraphicFramePr>
        <p:xfrm>
          <a:off x="1905000" y="2438400"/>
          <a:ext cx="4283295" cy="980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zione" r:id="rId3" imgW="1764864" imgH="431570" progId="Equation.3">
                  <p:embed/>
                </p:oleObj>
              </mc:Choice>
              <mc:Fallback>
                <p:oleObj name="Equazione" r:id="rId3" imgW="1764864" imgH="43157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4283295" cy="980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414164"/>
              </p:ext>
            </p:extLst>
          </p:nvPr>
        </p:nvGraphicFramePr>
        <p:xfrm>
          <a:off x="1752600" y="4608513"/>
          <a:ext cx="5781675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5" imgW="2340360" imgH="758520" progId="Equation.3">
                  <p:embed/>
                </p:oleObj>
              </mc:Choice>
              <mc:Fallback>
                <p:oleObj name="Equation" r:id="rId5" imgW="2340360" imgH="75852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08513"/>
                        <a:ext cx="5781675" cy="171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28600" y="76021"/>
            <a:ext cx="86792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latin typeface="Century Gothic" panose="020B0502020202020204" pitchFamily="34" charset="0"/>
              </a:rPr>
              <a:t>Concentration indices</a:t>
            </a:r>
          </a:p>
          <a:p>
            <a:pPr lvl="1"/>
            <a:r>
              <a:rPr lang="en-GB" sz="1800" dirty="0">
                <a:latin typeface="Century Gothic" panose="020B0502020202020204" pitchFamily="34" charset="0"/>
              </a:rPr>
              <a:t>Absolute</a:t>
            </a:r>
          </a:p>
          <a:p>
            <a:pPr lvl="2"/>
            <a:r>
              <a:rPr lang="en-GB" sz="2200" dirty="0">
                <a:solidFill>
                  <a:schemeClr val="accent2"/>
                </a:solidFill>
                <a:latin typeface="Century Gothic" panose="020B0502020202020204" pitchFamily="34" charset="0"/>
              </a:rPr>
              <a:t>Entropy index</a:t>
            </a:r>
          </a:p>
        </p:txBody>
      </p:sp>
    </p:spTree>
    <p:extLst>
      <p:ext uri="{BB962C8B-B14F-4D97-AF65-F5344CB8AC3E}">
        <p14:creationId xmlns:p14="http://schemas.microsoft.com/office/powerpoint/2010/main" val="243753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1 24"/>
          <p:cNvCxnSpPr>
            <a:endCxn id="67" idx="4"/>
          </p:cNvCxnSpPr>
          <p:nvPr/>
        </p:nvCxnSpPr>
        <p:spPr>
          <a:xfrm>
            <a:off x="1508062" y="1311222"/>
            <a:ext cx="9812" cy="4629169"/>
          </a:xfrm>
          <a:prstGeom prst="line">
            <a:avLst/>
          </a:prstGeom>
          <a:ln w="6350">
            <a:solidFill>
              <a:srgbClr val="409FD8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35986"/>
            <a:ext cx="7924800" cy="467897"/>
          </a:xfrm>
        </p:spPr>
        <p:txBody>
          <a:bodyPr/>
          <a:lstStyle/>
          <a:p>
            <a:pPr algn="ctr"/>
            <a:r>
              <a:rPr lang="en-GB" sz="2400" dirty="0"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72B0-905E-BC4B-8774-483E317B3ABF}" type="slidenum">
              <a:rPr lang="en-GB" smtClean="0"/>
              <a:t>2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28800" y="1066801"/>
            <a:ext cx="6400800" cy="478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 Concentration – The concept</a:t>
            </a:r>
          </a:p>
          <a:p>
            <a:pPr lvl="1"/>
            <a:r>
              <a:rPr lang="en-GB" dirty="0"/>
              <a:t>Definition</a:t>
            </a:r>
          </a:p>
          <a:p>
            <a:pPr lvl="1"/>
            <a:r>
              <a:rPr lang="en-GB" dirty="0"/>
              <a:t>Market shares</a:t>
            </a:r>
          </a:p>
          <a:p>
            <a:pPr lvl="1"/>
            <a:r>
              <a:rPr lang="en-GB" dirty="0"/>
              <a:t>Concentration vector</a:t>
            </a:r>
          </a:p>
          <a:p>
            <a:pPr lvl="1"/>
            <a:r>
              <a:rPr lang="en-GB" dirty="0"/>
              <a:t>Concentration curve</a:t>
            </a:r>
          </a:p>
          <a:p>
            <a:r>
              <a:rPr lang="en-GB" sz="2400" dirty="0"/>
              <a:t>Concentration indices</a:t>
            </a:r>
          </a:p>
          <a:p>
            <a:pPr lvl="1"/>
            <a:r>
              <a:rPr lang="en-GB" dirty="0"/>
              <a:t>Absolute</a:t>
            </a:r>
          </a:p>
          <a:p>
            <a:pPr lvl="2"/>
            <a:r>
              <a:rPr lang="en-GB" dirty="0"/>
              <a:t>Concentration ratio</a:t>
            </a:r>
          </a:p>
          <a:p>
            <a:pPr lvl="2"/>
            <a:r>
              <a:rPr lang="en-GB" dirty="0" err="1"/>
              <a:t>Herfindal</a:t>
            </a:r>
            <a:r>
              <a:rPr lang="en-GB" dirty="0"/>
              <a:t> index</a:t>
            </a:r>
          </a:p>
          <a:p>
            <a:pPr lvl="2"/>
            <a:r>
              <a:rPr lang="en-GB" dirty="0"/>
              <a:t>Entropy index</a:t>
            </a:r>
          </a:p>
          <a:p>
            <a:pPr lvl="1"/>
            <a:r>
              <a:rPr lang="en-GB" dirty="0"/>
              <a:t>Relative</a:t>
            </a:r>
          </a:p>
          <a:p>
            <a:pPr lvl="2"/>
            <a:r>
              <a:rPr lang="en-GB" dirty="0"/>
              <a:t>Lorenz curve</a:t>
            </a:r>
          </a:p>
          <a:p>
            <a:pPr lvl="2"/>
            <a:r>
              <a:rPr lang="en-GB" dirty="0"/>
              <a:t>Gini index</a:t>
            </a:r>
          </a:p>
          <a:p>
            <a:r>
              <a:rPr lang="en-GB" sz="2400" dirty="0"/>
              <a:t>Qualitative classification</a:t>
            </a:r>
          </a:p>
          <a:p>
            <a:pPr algn="ctr"/>
            <a:endParaRPr lang="en-GB" sz="12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Ovale 4"/>
          <p:cNvSpPr>
            <a:spLocks noChangeAspect="1"/>
          </p:cNvSpPr>
          <p:nvPr/>
        </p:nvSpPr>
        <p:spPr>
          <a:xfrm flipH="1">
            <a:off x="1371350" y="1182808"/>
            <a:ext cx="256829" cy="256829"/>
          </a:xfrm>
          <a:prstGeom prst="ellipse">
            <a:avLst/>
          </a:prstGeom>
          <a:solidFill>
            <a:srgbClr val="409FD8"/>
          </a:solidFill>
          <a:ln>
            <a:solidFill>
              <a:srgbClr val="409FD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" name="Ovale 5"/>
          <p:cNvSpPr>
            <a:spLocks noChangeAspect="1"/>
          </p:cNvSpPr>
          <p:nvPr/>
        </p:nvSpPr>
        <p:spPr>
          <a:xfrm flipH="1">
            <a:off x="1380651" y="1650705"/>
            <a:ext cx="238228" cy="238228"/>
          </a:xfrm>
          <a:prstGeom prst="ellipse">
            <a:avLst/>
          </a:prstGeom>
          <a:solidFill>
            <a:srgbClr val="409FD8">
              <a:alpha val="30000"/>
            </a:srgbClr>
          </a:solidFill>
          <a:ln>
            <a:solidFill>
              <a:srgbClr val="409FD8">
                <a:alpha val="3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1428221" y="3578189"/>
            <a:ext cx="155609" cy="155609"/>
          </a:xfrm>
          <a:prstGeom prst="ellipse">
            <a:avLst/>
          </a:prstGeom>
          <a:solidFill>
            <a:srgbClr val="409FD8">
              <a:alpha val="30000"/>
            </a:srgbClr>
          </a:solidFill>
          <a:ln>
            <a:solidFill>
              <a:srgbClr val="409FD8">
                <a:alpha val="3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2" name="Ovale 5"/>
          <p:cNvSpPr>
            <a:spLocks noChangeAspect="1"/>
          </p:cNvSpPr>
          <p:nvPr/>
        </p:nvSpPr>
        <p:spPr>
          <a:xfrm flipH="1">
            <a:off x="1380281" y="3149781"/>
            <a:ext cx="238228" cy="238228"/>
          </a:xfrm>
          <a:prstGeom prst="ellipse">
            <a:avLst/>
          </a:prstGeom>
          <a:solidFill>
            <a:srgbClr val="409FD8">
              <a:alpha val="30000"/>
            </a:srgbClr>
          </a:solidFill>
          <a:ln>
            <a:solidFill>
              <a:srgbClr val="409FD8">
                <a:alpha val="3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7" name="Ovale 5"/>
          <p:cNvSpPr>
            <a:spLocks noChangeAspect="1"/>
          </p:cNvSpPr>
          <p:nvPr/>
        </p:nvSpPr>
        <p:spPr>
          <a:xfrm flipH="1">
            <a:off x="1398760" y="5702163"/>
            <a:ext cx="238228" cy="238228"/>
          </a:xfrm>
          <a:prstGeom prst="ellipse">
            <a:avLst/>
          </a:prstGeom>
          <a:solidFill>
            <a:srgbClr val="409FD8">
              <a:alpha val="30000"/>
            </a:srgbClr>
          </a:solidFill>
          <a:ln>
            <a:solidFill>
              <a:srgbClr val="409FD8">
                <a:alpha val="3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72" name="Ovale 7"/>
          <p:cNvSpPr>
            <a:spLocks noChangeAspect="1"/>
          </p:cNvSpPr>
          <p:nvPr/>
        </p:nvSpPr>
        <p:spPr>
          <a:xfrm>
            <a:off x="1440070" y="4699733"/>
            <a:ext cx="155609" cy="155609"/>
          </a:xfrm>
          <a:prstGeom prst="ellipse">
            <a:avLst/>
          </a:prstGeom>
          <a:solidFill>
            <a:srgbClr val="409FD8">
              <a:alpha val="30000"/>
            </a:srgbClr>
          </a:solidFill>
          <a:ln>
            <a:solidFill>
              <a:srgbClr val="409FD8">
                <a:alpha val="3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4266693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152399"/>
            <a:ext cx="5943600" cy="720725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role of the degree of disaggregation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Concentration indices are used to </a:t>
            </a:r>
            <a:r>
              <a:rPr lang="en-US" sz="2400" b="1" dirty="0"/>
              <a:t>compare</a:t>
            </a:r>
            <a:r>
              <a:rPr lang="en-US" sz="2400" dirty="0"/>
              <a:t> concentration:</a:t>
            </a:r>
          </a:p>
          <a:p>
            <a:r>
              <a:rPr lang="en-US" sz="2400" b="1" dirty="0"/>
              <a:t>Between</a:t>
            </a:r>
            <a:r>
              <a:rPr lang="en-US" sz="2400" dirty="0"/>
              <a:t> different </a:t>
            </a:r>
            <a:r>
              <a:rPr lang="en-US" sz="2400" b="1" dirty="0"/>
              <a:t>industries</a:t>
            </a:r>
            <a:r>
              <a:rPr lang="en-US" sz="2400" dirty="0"/>
              <a:t> at the same time</a:t>
            </a:r>
          </a:p>
          <a:p>
            <a:r>
              <a:rPr lang="en-US" sz="2400" dirty="0"/>
              <a:t>In the same </a:t>
            </a:r>
            <a:r>
              <a:rPr lang="en-US" sz="2400" b="1" dirty="0"/>
              <a:t>industry over time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degree of disaggregation needs to be the same in order to meaningfully compare results.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Indeed, the </a:t>
            </a:r>
            <a:r>
              <a:rPr lang="en-US" sz="2400" b="1" dirty="0"/>
              <a:t>degree of disaggregation </a:t>
            </a:r>
            <a:r>
              <a:rPr lang="en-US" sz="2400" dirty="0"/>
              <a:t>of the </a:t>
            </a:r>
            <a:r>
              <a:rPr lang="en-US" sz="2400" b="1" dirty="0"/>
              <a:t>industry </a:t>
            </a:r>
            <a:r>
              <a:rPr lang="en-US" sz="2400" dirty="0"/>
              <a:t>has an impact on concentration (typically, increasing the degree of disaggregation, concentration increases as well)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e.g. Biscuit industry </a:t>
            </a:r>
            <a:r>
              <a:rPr lang="en-US" sz="2400" dirty="0">
                <a:sym typeface="Wingdings"/>
              </a:rPr>
              <a:t> confectionery </a:t>
            </a:r>
            <a:r>
              <a:rPr lang="en-US" sz="2400" dirty="0" err="1">
                <a:sym typeface="Wingdings"/>
              </a:rPr>
              <a:t>ind.</a:t>
            </a:r>
            <a:r>
              <a:rPr lang="en-US" sz="2400" dirty="0">
                <a:sym typeface="Wingdings"/>
              </a:rPr>
              <a:t>  food </a:t>
            </a:r>
            <a:r>
              <a:rPr lang="en-US" sz="2400" dirty="0" err="1">
                <a:sym typeface="Wingdings"/>
              </a:rPr>
              <a:t>ind.</a:t>
            </a:r>
            <a:endParaRPr lang="en-US" sz="2400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266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152400"/>
            <a:ext cx="5943600" cy="838200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role of the degree of disaggregation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degree of </a:t>
            </a:r>
            <a:r>
              <a:rPr lang="en-US" sz="2400" b="1" dirty="0"/>
              <a:t>disaggregation</a:t>
            </a:r>
            <a:r>
              <a:rPr lang="en-US" sz="2400" dirty="0"/>
              <a:t> is defined r</a:t>
            </a:r>
            <a:r>
              <a:rPr lang="en-US" sz="2400" dirty="0">
                <a:sym typeface="Wingdings"/>
              </a:rPr>
              <a:t>elying on the </a:t>
            </a:r>
            <a:r>
              <a:rPr lang="en-US" sz="2400" b="1" dirty="0">
                <a:sym typeface="Wingdings"/>
              </a:rPr>
              <a:t>classification of production activities</a:t>
            </a:r>
          </a:p>
          <a:p>
            <a:r>
              <a:rPr lang="en-US" sz="2400" dirty="0">
                <a:sym typeface="Wingdings"/>
              </a:rPr>
              <a:t>There are several </a:t>
            </a:r>
            <a:r>
              <a:rPr lang="en-US" sz="2400" b="1" dirty="0">
                <a:sym typeface="Wingdings"/>
              </a:rPr>
              <a:t>national</a:t>
            </a:r>
            <a:r>
              <a:rPr lang="en-US" sz="2400" dirty="0">
                <a:sym typeface="Wingdings"/>
              </a:rPr>
              <a:t> and </a:t>
            </a:r>
            <a:r>
              <a:rPr lang="en-US" sz="2400" b="1" dirty="0">
                <a:sym typeface="Wingdings"/>
              </a:rPr>
              <a:t>international</a:t>
            </a:r>
            <a:r>
              <a:rPr lang="en-US" sz="2400" dirty="0">
                <a:sym typeface="Wingdings"/>
              </a:rPr>
              <a:t> </a:t>
            </a:r>
            <a:r>
              <a:rPr lang="en-US" sz="2400" b="1" dirty="0">
                <a:sym typeface="Wingdings"/>
              </a:rPr>
              <a:t>classification</a:t>
            </a:r>
            <a:r>
              <a:rPr lang="en-US" sz="2400" dirty="0">
                <a:sym typeface="Wingdings"/>
              </a:rPr>
              <a:t> of production activities that allow for a shared definition of the industries</a:t>
            </a:r>
          </a:p>
          <a:p>
            <a:pPr marL="0" indent="0">
              <a:buNone/>
            </a:pPr>
            <a:endParaRPr lang="en-US" sz="2400" dirty="0">
              <a:sym typeface="Wingdings"/>
            </a:endParaRPr>
          </a:p>
          <a:p>
            <a:pPr marL="0" indent="0">
              <a:buNone/>
            </a:pPr>
            <a:r>
              <a:rPr lang="en-US" sz="2400" dirty="0">
                <a:sym typeface="Wingdings"/>
              </a:rPr>
              <a:t>Example:</a:t>
            </a:r>
          </a:p>
          <a:p>
            <a:pPr lvl="2"/>
            <a:r>
              <a:rPr lang="en-US" dirty="0">
                <a:sym typeface="Wingdings"/>
              </a:rPr>
              <a:t>ATECO - </a:t>
            </a:r>
            <a:r>
              <a:rPr lang="en-US" sz="1800" b="1" dirty="0">
                <a:sym typeface="Wingdings"/>
              </a:rPr>
              <a:t>A</a:t>
            </a:r>
            <a:r>
              <a:rPr lang="en-GB" sz="1800" b="1" dirty="0" err="1"/>
              <a:t>T</a:t>
            </a:r>
            <a:r>
              <a:rPr lang="en-GB" sz="1800" dirty="0" err="1"/>
              <a:t>tività</a:t>
            </a:r>
            <a:r>
              <a:rPr lang="en-GB" sz="1800" dirty="0"/>
              <a:t> </a:t>
            </a:r>
            <a:r>
              <a:rPr lang="en-GB" sz="1800" b="1" dirty="0" err="1"/>
              <a:t>ECO</a:t>
            </a:r>
            <a:r>
              <a:rPr lang="en-GB" sz="1800" dirty="0" err="1"/>
              <a:t>nomiche</a:t>
            </a:r>
            <a:r>
              <a:rPr lang="en-GB" sz="1800" dirty="0"/>
              <a:t> </a:t>
            </a:r>
            <a:r>
              <a:rPr lang="en-US" dirty="0">
                <a:sym typeface="Wingdings"/>
              </a:rPr>
              <a:t>(ISTAT, Italy)</a:t>
            </a:r>
          </a:p>
          <a:p>
            <a:pPr lvl="2"/>
            <a:r>
              <a:rPr lang="en-US" dirty="0">
                <a:sym typeface="Wingdings"/>
              </a:rPr>
              <a:t>NACE - </a:t>
            </a:r>
            <a:r>
              <a:rPr lang="fr-FR" sz="1800" b="1" i="1" dirty="0"/>
              <a:t>N</a:t>
            </a:r>
            <a:r>
              <a:rPr lang="fr-FR" sz="1800" i="1" dirty="0"/>
              <a:t>omenclature statistique des </a:t>
            </a:r>
            <a:r>
              <a:rPr lang="fr-FR" sz="1800" b="1" i="1" dirty="0"/>
              <a:t>a</a:t>
            </a:r>
            <a:r>
              <a:rPr lang="fr-FR" sz="1800" i="1" dirty="0"/>
              <a:t>ctivités économiques dans la </a:t>
            </a:r>
            <a:r>
              <a:rPr lang="fr-FR" sz="1800" b="1" i="1" dirty="0"/>
              <a:t>C</a:t>
            </a:r>
            <a:r>
              <a:rPr lang="fr-FR" sz="1800" i="1" dirty="0"/>
              <a:t>ommunauté </a:t>
            </a:r>
            <a:r>
              <a:rPr lang="fr-FR" sz="1800" b="1" i="1" dirty="0"/>
              <a:t>e</a:t>
            </a:r>
            <a:r>
              <a:rPr lang="fr-FR" sz="1800" i="1" dirty="0"/>
              <a:t>uropéenne </a:t>
            </a:r>
            <a:r>
              <a:rPr lang="en-US" dirty="0">
                <a:sym typeface="Wingdings"/>
              </a:rPr>
              <a:t>(Europe)</a:t>
            </a:r>
          </a:p>
          <a:p>
            <a:pPr lvl="2"/>
            <a:r>
              <a:rPr lang="en-US" dirty="0">
                <a:sym typeface="Wingdings"/>
              </a:rPr>
              <a:t>SIC, </a:t>
            </a:r>
            <a:r>
              <a:rPr lang="en-US" sz="1800" dirty="0">
                <a:sym typeface="Wingdings"/>
              </a:rPr>
              <a:t>Standard Industrial Classification </a:t>
            </a:r>
            <a:r>
              <a:rPr lang="en-US" dirty="0">
                <a:sym typeface="Wingdings"/>
              </a:rPr>
              <a:t>(US)</a:t>
            </a:r>
          </a:p>
          <a:p>
            <a:pPr lvl="2"/>
            <a:endParaRPr lang="en-US" sz="2800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730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76021"/>
            <a:ext cx="9144000" cy="1108975"/>
          </a:xfrm>
          <a:prstGeom prst="rect">
            <a:avLst/>
          </a:prstGeom>
          <a:solidFill>
            <a:srgbClr val="BDDEF1"/>
          </a:solidFill>
        </p:spPr>
        <p:txBody>
          <a:bodyPr wrap="square">
            <a:spAutoFit/>
          </a:bodyPr>
          <a:lstStyle/>
          <a:p>
            <a:pPr marL="0" lvl="1" algn="ctr"/>
            <a:endParaRPr lang="en-GB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6854"/>
            <a:ext cx="8339138" cy="445294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Relative</a:t>
            </a:r>
            <a:r>
              <a:rPr lang="en-US" sz="2400" dirty="0"/>
              <a:t> concentration indices measure the </a:t>
            </a:r>
            <a:r>
              <a:rPr lang="en-US" sz="2400" b="1" dirty="0"/>
              <a:t>degree of size inequality </a:t>
            </a:r>
            <a:r>
              <a:rPr lang="en-US" sz="2400" dirty="0"/>
              <a:t>among firms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Graphically </a:t>
            </a:r>
            <a:r>
              <a:rPr lang="en-US" sz="2400" dirty="0">
                <a:sym typeface="Wingdings"/>
              </a:rPr>
              <a:t> Lorenz Curve</a:t>
            </a:r>
          </a:p>
          <a:p>
            <a:r>
              <a:rPr lang="en-US" sz="2400" dirty="0">
                <a:sym typeface="Wingdings"/>
              </a:rPr>
              <a:t>Numerically  </a:t>
            </a:r>
            <a:r>
              <a:rPr lang="en-US" sz="2400" dirty="0" err="1">
                <a:sym typeface="Wingdings"/>
              </a:rPr>
              <a:t>Gini</a:t>
            </a:r>
            <a:r>
              <a:rPr lang="en-US" sz="2400" dirty="0">
                <a:sym typeface="Wingdings"/>
              </a:rPr>
              <a:t> Index</a:t>
            </a:r>
          </a:p>
          <a:p>
            <a:endParaRPr lang="en-US" sz="2400" dirty="0">
              <a:sym typeface="Wingdings"/>
            </a:endParaRPr>
          </a:p>
          <a:p>
            <a:pPr marL="0" indent="0">
              <a:buNone/>
            </a:pPr>
            <a:r>
              <a:rPr lang="en-US" sz="2400" dirty="0">
                <a:sym typeface="Wingdings"/>
              </a:rPr>
              <a:t>These measures are traditionally adopted in labor economics in order to measure income inequality and income distribution.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22</a:t>
            </a:fld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228600" y="304800"/>
            <a:ext cx="8476338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entury Gothic" panose="020B0502020202020204" pitchFamily="34" charset="0"/>
              </a:rPr>
              <a:t>Concentration indices</a:t>
            </a:r>
          </a:p>
          <a:p>
            <a:pPr lvl="1"/>
            <a:r>
              <a:rPr lang="en-GB" sz="2200" dirty="0">
                <a:solidFill>
                  <a:schemeClr val="accent2"/>
                </a:solidFill>
                <a:latin typeface="Century Gothic" panose="020B0502020202020204" pitchFamily="34" charset="0"/>
              </a:rPr>
              <a:t>Relative</a:t>
            </a:r>
          </a:p>
        </p:txBody>
      </p:sp>
    </p:spTree>
    <p:extLst>
      <p:ext uri="{BB962C8B-B14F-4D97-AF65-F5344CB8AC3E}">
        <p14:creationId xmlns:p14="http://schemas.microsoft.com/office/powerpoint/2010/main" val="1701898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7"/>
          <p:cNvSpPr/>
          <p:nvPr/>
        </p:nvSpPr>
        <p:spPr>
          <a:xfrm>
            <a:off x="0" y="76021"/>
            <a:ext cx="9144000" cy="1108975"/>
          </a:xfrm>
          <a:prstGeom prst="rect">
            <a:avLst/>
          </a:prstGeom>
          <a:solidFill>
            <a:srgbClr val="BDDEF1"/>
          </a:solidFill>
        </p:spPr>
        <p:txBody>
          <a:bodyPr wrap="square">
            <a:spAutoFit/>
          </a:bodyPr>
          <a:lstStyle/>
          <a:p>
            <a:pPr marL="0" lvl="1" algn="ctr"/>
            <a:endParaRPr lang="en-GB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8924"/>
            <a:ext cx="8491538" cy="44608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Firms are put in </a:t>
            </a:r>
            <a:r>
              <a:rPr lang="en-US" sz="2400" b="1" dirty="0"/>
              <a:t>increasing</a:t>
            </a:r>
            <a:r>
              <a:rPr lang="en-US" sz="2400" dirty="0"/>
              <a:t> </a:t>
            </a:r>
            <a:r>
              <a:rPr lang="en-US" sz="2400" b="1" dirty="0"/>
              <a:t>order 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On the horizontal axis: </a:t>
            </a:r>
            <a:r>
              <a:rPr lang="en-US" sz="2400" b="1" dirty="0"/>
              <a:t>cumulated share of the number of firms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e.g. The 10% smallest firms…</a:t>
            </a:r>
          </a:p>
          <a:p>
            <a:r>
              <a:rPr lang="en-US" sz="2400" dirty="0"/>
              <a:t>On the vertical axis: </a:t>
            </a:r>
            <a:r>
              <a:rPr lang="en-US" sz="2400" b="1" dirty="0"/>
              <a:t>cumulated market shares</a:t>
            </a:r>
          </a:p>
          <a:p>
            <a:pPr marL="914400" lvl="2" indent="0">
              <a:buNone/>
            </a:pPr>
            <a:r>
              <a:rPr lang="en-US" dirty="0"/>
              <a:t>e.g. …produce 20% of the industry output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23</a:t>
            </a:fld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152400" y="76021"/>
            <a:ext cx="8451965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entury Gothic" panose="020B0502020202020204" pitchFamily="34" charset="0"/>
              </a:rPr>
              <a:t>Concentration indices</a:t>
            </a:r>
          </a:p>
          <a:p>
            <a:pPr lvl="1"/>
            <a:r>
              <a:rPr lang="en-GB" sz="2000" dirty="0">
                <a:latin typeface="Century Gothic" panose="020B0502020202020204" pitchFamily="34" charset="0"/>
              </a:rPr>
              <a:t>Relative</a:t>
            </a:r>
          </a:p>
          <a:p>
            <a:pPr lvl="2"/>
            <a:r>
              <a:rPr lang="en-GB" sz="2200" dirty="0">
                <a:solidFill>
                  <a:schemeClr val="accent2"/>
                </a:solidFill>
                <a:latin typeface="Century Gothic" panose="020B0502020202020204" pitchFamily="34" charset="0"/>
              </a:rPr>
              <a:t>Lorenz curve</a:t>
            </a:r>
          </a:p>
          <a:p>
            <a:pPr lvl="1"/>
            <a:endParaRPr lang="en-GB" sz="15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43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339138" cy="41147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upper bound of the </a:t>
            </a:r>
            <a:r>
              <a:rPr lang="en-US" sz="2400" b="1" dirty="0"/>
              <a:t>Lorenz curve </a:t>
            </a:r>
            <a:r>
              <a:rPr lang="en-US" sz="2400" dirty="0"/>
              <a:t>is given by the </a:t>
            </a:r>
            <a:r>
              <a:rPr lang="en-US" sz="2400" b="1" dirty="0"/>
              <a:t>perfect equality line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200" dirty="0"/>
              <a:t>The </a:t>
            </a:r>
            <a:r>
              <a:rPr lang="en-US" sz="2400" b="1" dirty="0"/>
              <a:t>perfect equality line </a:t>
            </a:r>
            <a:r>
              <a:rPr lang="en-US" sz="2400" dirty="0"/>
              <a:t>is the shape the Lorenz curve would get assuming perfect equality: </a:t>
            </a:r>
            <a:br>
              <a:rPr lang="en-US" sz="2400" dirty="0"/>
            </a:br>
            <a:endParaRPr lang="en-US" sz="2200" dirty="0"/>
          </a:p>
          <a:p>
            <a:pPr lvl="1"/>
            <a:r>
              <a:rPr lang="en-US" sz="2200" dirty="0"/>
              <a:t>The first 10% of the firms produce 10% of the output</a:t>
            </a:r>
          </a:p>
          <a:p>
            <a:pPr lvl="1"/>
            <a:r>
              <a:rPr lang="en-US" sz="2200" dirty="0"/>
              <a:t>The second 20% of the firms produce 20% of the output</a:t>
            </a:r>
          </a:p>
          <a:p>
            <a:pPr lvl="1"/>
            <a:r>
              <a:rPr lang="en-US" sz="2200" dirty="0"/>
              <a:t>…</a:t>
            </a:r>
          </a:p>
        </p:txBody>
      </p:sp>
      <p:sp>
        <p:nvSpPr>
          <p:cNvPr id="8" name="Rettangolo 7"/>
          <p:cNvSpPr/>
          <p:nvPr/>
        </p:nvSpPr>
        <p:spPr>
          <a:xfrm>
            <a:off x="0" y="110224"/>
            <a:ext cx="9144000" cy="1108975"/>
          </a:xfrm>
          <a:prstGeom prst="rect">
            <a:avLst/>
          </a:prstGeom>
          <a:solidFill>
            <a:srgbClr val="BDDEF1"/>
          </a:solidFill>
        </p:spPr>
        <p:txBody>
          <a:bodyPr wrap="square">
            <a:spAutoFit/>
          </a:bodyPr>
          <a:lstStyle/>
          <a:p>
            <a:pPr marL="0" lvl="1" algn="ctr"/>
            <a:endParaRPr lang="en-GB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24</a:t>
            </a:fld>
            <a:endParaRPr lang="it-IT" dirty="0"/>
          </a:p>
        </p:txBody>
      </p:sp>
      <p:sp>
        <p:nvSpPr>
          <p:cNvPr id="6" name="Rectangle 5"/>
          <p:cNvSpPr/>
          <p:nvPr/>
        </p:nvSpPr>
        <p:spPr>
          <a:xfrm>
            <a:off x="76200" y="152399"/>
            <a:ext cx="9213312" cy="1379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latin typeface="Century Gothic" panose="020B0502020202020204" pitchFamily="34" charset="0"/>
              </a:rPr>
              <a:t>Concentration indices</a:t>
            </a:r>
          </a:p>
          <a:p>
            <a:pPr lvl="1"/>
            <a:r>
              <a:rPr lang="en-GB" sz="1800" dirty="0">
                <a:latin typeface="Century Gothic" panose="020B0502020202020204" pitchFamily="34" charset="0"/>
              </a:rPr>
              <a:t>Relative</a:t>
            </a:r>
          </a:p>
          <a:p>
            <a:pPr lvl="2"/>
            <a:r>
              <a:rPr lang="en-GB" sz="2200" dirty="0">
                <a:solidFill>
                  <a:schemeClr val="accent2"/>
                </a:solidFill>
                <a:latin typeface="Century Gothic" panose="020B0502020202020204" pitchFamily="34" charset="0"/>
              </a:rPr>
              <a:t>Lorenz curve</a:t>
            </a:r>
          </a:p>
          <a:p>
            <a:pPr lvl="1"/>
            <a:endParaRPr lang="en-GB" sz="1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36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7"/>
          <p:cNvSpPr/>
          <p:nvPr/>
        </p:nvSpPr>
        <p:spPr>
          <a:xfrm>
            <a:off x="0" y="76021"/>
            <a:ext cx="9144000" cy="1108975"/>
          </a:xfrm>
          <a:prstGeom prst="rect">
            <a:avLst/>
          </a:prstGeom>
          <a:solidFill>
            <a:srgbClr val="BDDEF1"/>
          </a:solidFill>
        </p:spPr>
        <p:txBody>
          <a:bodyPr wrap="square">
            <a:spAutoFit/>
          </a:bodyPr>
          <a:lstStyle/>
          <a:p>
            <a:pPr marL="0" lvl="1" algn="ctr"/>
            <a:endParaRPr lang="en-GB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30336"/>
            <a:ext cx="8567738" cy="45894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Note: the portion of plane comprised between the Lorenz curve and the perfect equality line is called </a:t>
            </a:r>
            <a:r>
              <a:rPr lang="en-US" sz="2400" b="1" dirty="0"/>
              <a:t>concentration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25</a:t>
            </a:fld>
            <a:endParaRPr lang="it-IT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63938" y="4437336"/>
            <a:ext cx="1846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051050" y="3211786"/>
            <a:ext cx="0" cy="288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051050" y="6093098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051050" y="4076973"/>
            <a:ext cx="3455988" cy="2063750"/>
          </a:xfrm>
          <a:custGeom>
            <a:avLst/>
            <a:gdLst>
              <a:gd name="T0" fmla="*/ 0 w 2177"/>
              <a:gd name="T1" fmla="*/ 2147483647 h 1300"/>
              <a:gd name="T2" fmla="*/ 2147483647 w 2177"/>
              <a:gd name="T3" fmla="*/ 2147483647 h 1300"/>
              <a:gd name="T4" fmla="*/ 2147483647 w 2177"/>
              <a:gd name="T5" fmla="*/ 0 h 1300"/>
              <a:gd name="T6" fmla="*/ 0 60000 65536"/>
              <a:gd name="T7" fmla="*/ 0 60000 65536"/>
              <a:gd name="T8" fmla="*/ 0 60000 65536"/>
              <a:gd name="T9" fmla="*/ 0 w 2177"/>
              <a:gd name="T10" fmla="*/ 0 h 1300"/>
              <a:gd name="T11" fmla="*/ 2177 w 2177"/>
              <a:gd name="T12" fmla="*/ 1300 h 1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1300">
                <a:moveTo>
                  <a:pt x="0" y="1270"/>
                </a:moveTo>
                <a:cubicBezTo>
                  <a:pt x="544" y="1285"/>
                  <a:pt x="1088" y="1300"/>
                  <a:pt x="1451" y="1088"/>
                </a:cubicBezTo>
                <a:cubicBezTo>
                  <a:pt x="1814" y="876"/>
                  <a:pt x="1995" y="438"/>
                  <a:pt x="2177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051050" y="4081736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508625" y="4076973"/>
            <a:ext cx="0" cy="20161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791200" y="6092825"/>
            <a:ext cx="1285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ahoma" pitchFamily="34" charset="0"/>
                <a:ea typeface="Tahoma" pitchFamily="34" charset="0"/>
                <a:cs typeface="Tahoma" pitchFamily="34" charset="0"/>
              </a:rPr>
              <a:t>Firms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428750" y="3932511"/>
            <a:ext cx="765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100%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447800" y="3211786"/>
            <a:ext cx="765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CMS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2051050" y="4076973"/>
            <a:ext cx="3457575" cy="201612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286375" y="2867298"/>
            <a:ext cx="3136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Perfect equality line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151487" y="3212505"/>
            <a:ext cx="428625" cy="995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143500" y="6092825"/>
            <a:ext cx="765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100%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 flipV="1">
            <a:off x="4714874" y="5581923"/>
            <a:ext cx="937245" cy="788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638800" y="5444753"/>
            <a:ext cx="2520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ea typeface="Tahoma" pitchFamily="34" charset="0"/>
                <a:cs typeface="Tahoma" pitchFamily="34" charset="0"/>
              </a:rPr>
              <a:t>Lorenz curve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324600" y="4659868"/>
            <a:ext cx="3163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ea typeface="Tahoma" pitchFamily="34" charset="0"/>
                <a:cs typeface="Tahoma" pitchFamily="34" charset="0"/>
              </a:rPr>
              <a:t>Concentration area</a:t>
            </a: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4286250" y="4867548"/>
            <a:ext cx="2071688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2400" y="110225"/>
            <a:ext cx="913711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latin typeface="Century Gothic" panose="020B0502020202020204" pitchFamily="34" charset="0"/>
              </a:rPr>
              <a:t>Concentration indices</a:t>
            </a:r>
          </a:p>
          <a:p>
            <a:pPr lvl="1"/>
            <a:r>
              <a:rPr lang="en-GB" sz="1800" dirty="0">
                <a:latin typeface="Century Gothic" panose="020B0502020202020204" pitchFamily="34" charset="0"/>
              </a:rPr>
              <a:t>Relative</a:t>
            </a:r>
          </a:p>
          <a:p>
            <a:pPr lvl="2"/>
            <a:r>
              <a:rPr lang="en-GB" sz="2200" dirty="0">
                <a:solidFill>
                  <a:schemeClr val="accent2"/>
                </a:solidFill>
                <a:latin typeface="Century Gothic" panose="020B0502020202020204" pitchFamily="34" charset="0"/>
              </a:rPr>
              <a:t>Lorenz curve</a:t>
            </a:r>
          </a:p>
          <a:p>
            <a:pPr lvl="1"/>
            <a:endParaRPr lang="en-GB" sz="1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35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7"/>
          <p:cNvSpPr/>
          <p:nvPr/>
        </p:nvSpPr>
        <p:spPr>
          <a:xfrm>
            <a:off x="0" y="76021"/>
            <a:ext cx="9144000" cy="1108975"/>
          </a:xfrm>
          <a:prstGeom prst="rect">
            <a:avLst/>
          </a:prstGeom>
          <a:solidFill>
            <a:srgbClr val="BDDEF1"/>
          </a:solidFill>
        </p:spPr>
        <p:txBody>
          <a:bodyPr wrap="square">
            <a:spAutoFit/>
          </a:bodyPr>
          <a:lstStyle/>
          <a:p>
            <a:pPr marL="0" lvl="1" algn="ctr"/>
            <a:endParaRPr lang="en-GB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15951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Gini index </a:t>
            </a:r>
            <a:r>
              <a:rPr lang="en-US" sz="2200" dirty="0"/>
              <a:t>=</a:t>
            </a:r>
            <a:r>
              <a:rPr lang="en-US" sz="2200" b="1" dirty="0"/>
              <a:t> ratio</a:t>
            </a:r>
            <a:r>
              <a:rPr lang="en-US" sz="2200" dirty="0"/>
              <a:t> between the </a:t>
            </a:r>
            <a:r>
              <a:rPr lang="en-US" sz="2200" b="1" dirty="0"/>
              <a:t>concentration area </a:t>
            </a:r>
            <a:r>
              <a:rPr lang="en-US" sz="2200" dirty="0"/>
              <a:t>and the </a:t>
            </a:r>
            <a:r>
              <a:rPr lang="en-US" sz="2200" b="1" dirty="0"/>
              <a:t>area underlying the perfect equality line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</a:t>
            </a:r>
            <a:r>
              <a:rPr lang="en-US" sz="2200" b="1" dirty="0" err="1"/>
              <a:t>Gini</a:t>
            </a:r>
            <a:r>
              <a:rPr lang="en-US" sz="2200" dirty="0"/>
              <a:t> index varies between </a:t>
            </a:r>
            <a:r>
              <a:rPr lang="en-US" sz="2200" b="1" dirty="0"/>
              <a:t>0 </a:t>
            </a:r>
            <a:r>
              <a:rPr lang="en-US" sz="2200" dirty="0"/>
              <a:t>and </a:t>
            </a:r>
            <a:r>
              <a:rPr lang="en-US" sz="2200" b="1" dirty="0"/>
              <a:t>1</a:t>
            </a:r>
            <a:r>
              <a:rPr lang="en-US" sz="2200" dirty="0"/>
              <a:t>:</a:t>
            </a:r>
          </a:p>
          <a:p>
            <a:r>
              <a:rPr lang="en-US" sz="2200" b="1" dirty="0"/>
              <a:t>If all</a:t>
            </a:r>
            <a:r>
              <a:rPr lang="en-US" sz="2200" dirty="0"/>
              <a:t> the </a:t>
            </a:r>
            <a:r>
              <a:rPr lang="en-US" sz="2200" b="1" dirty="0"/>
              <a:t>firms</a:t>
            </a:r>
            <a:r>
              <a:rPr lang="en-US" sz="2200" dirty="0"/>
              <a:t> have the </a:t>
            </a:r>
            <a:r>
              <a:rPr lang="en-US" sz="2200" b="1" dirty="0"/>
              <a:t>same size</a:t>
            </a:r>
          </a:p>
          <a:p>
            <a:pPr lvl="1"/>
            <a:r>
              <a:rPr lang="en-US" sz="2200" dirty="0"/>
              <a:t>The absolute equality line and the Lorenz curve coincide</a:t>
            </a:r>
          </a:p>
          <a:p>
            <a:pPr lvl="1"/>
            <a:r>
              <a:rPr lang="en-US" sz="2200" dirty="0"/>
              <a:t>The concentration area is null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Gini</a:t>
            </a:r>
            <a:r>
              <a:rPr lang="en-US" sz="2200" dirty="0"/>
              <a:t> index is equal to 0</a:t>
            </a:r>
          </a:p>
          <a:p>
            <a:r>
              <a:rPr lang="en-US" sz="2200" b="1" dirty="0"/>
              <a:t>If one firm </a:t>
            </a:r>
            <a:r>
              <a:rPr lang="en-US" sz="2200" dirty="0"/>
              <a:t>produces for the </a:t>
            </a:r>
            <a:r>
              <a:rPr lang="en-US" sz="2200" b="1" dirty="0"/>
              <a:t>entire industry</a:t>
            </a:r>
          </a:p>
          <a:p>
            <a:pPr lvl="1"/>
            <a:r>
              <a:rPr lang="en-US" sz="2200" dirty="0"/>
              <a:t>The concentration area coincides with area underlying the perfect equality line</a:t>
            </a:r>
          </a:p>
          <a:p>
            <a:pPr lvl="1"/>
            <a:r>
              <a:rPr lang="en-US" sz="2200" dirty="0"/>
              <a:t>The </a:t>
            </a:r>
            <a:r>
              <a:rPr lang="en-US" sz="2200" b="1" dirty="0" err="1"/>
              <a:t>Gini</a:t>
            </a:r>
            <a:r>
              <a:rPr lang="en-US" sz="2200" dirty="0"/>
              <a:t> index is equal to </a:t>
            </a:r>
            <a:r>
              <a:rPr lang="en-US" sz="2200" b="1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26</a:t>
            </a:fld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539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latin typeface="Century Gothic" panose="020B0502020202020204" pitchFamily="34" charset="0"/>
              </a:rPr>
              <a:t>Concentration indices</a:t>
            </a:r>
          </a:p>
          <a:p>
            <a:pPr lvl="1"/>
            <a:r>
              <a:rPr lang="en-GB" sz="1800" dirty="0">
                <a:latin typeface="Century Gothic" panose="020B0502020202020204" pitchFamily="34" charset="0"/>
              </a:rPr>
              <a:t>Relative</a:t>
            </a:r>
          </a:p>
          <a:p>
            <a:pPr lvl="2"/>
            <a:r>
              <a:rPr lang="en-GB" sz="2200" dirty="0">
                <a:solidFill>
                  <a:schemeClr val="accent2"/>
                </a:solidFill>
                <a:latin typeface="Century Gothic" panose="020B0502020202020204" pitchFamily="34" charset="0"/>
              </a:rPr>
              <a:t>Gini index</a:t>
            </a:r>
          </a:p>
          <a:p>
            <a:pPr lvl="1"/>
            <a:endParaRPr lang="en-GB" sz="1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39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Encava</a:t>
            </a:r>
            <a:r>
              <a:rPr lang="en-US" dirty="0">
                <a:latin typeface="Century Gothic" panose="020B0502020202020204" pitchFamily="34" charset="0"/>
              </a:rPr>
              <a:t> and </a:t>
            </a:r>
            <a:r>
              <a:rPr lang="en-US" dirty="0" err="1">
                <a:latin typeface="Century Gothic" panose="020B0502020202020204" pitchFamily="34" charset="0"/>
              </a:rPr>
              <a:t>Jacquemin</a:t>
            </a:r>
            <a:r>
              <a:rPr lang="en-US" dirty="0">
                <a:latin typeface="Century Gothic" panose="020B0502020202020204" pitchFamily="34" charset="0"/>
              </a:rPr>
              <a:t> qualitative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4953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It synthesizes industry concentration in a finite number of categories:</a:t>
            </a:r>
          </a:p>
          <a:p>
            <a:pPr marL="0" indent="0" algn="just">
              <a:buNone/>
            </a:pPr>
            <a:endParaRPr lang="en-US" dirty="0"/>
          </a:p>
          <a:p>
            <a:pPr marL="457200" indent="-457200" algn="just">
              <a:buAutoNum type="arabicParenR"/>
            </a:pPr>
            <a:r>
              <a:rPr lang="en-US" b="1" dirty="0"/>
              <a:t>Monopoly</a:t>
            </a:r>
            <a:r>
              <a:rPr lang="en-US" dirty="0"/>
              <a:t>: there is one firm with a market share higher than 80%</a:t>
            </a:r>
          </a:p>
          <a:p>
            <a:pPr marL="457200" indent="-457200" algn="just">
              <a:buAutoNum type="arabicParenR"/>
            </a:pPr>
            <a:r>
              <a:rPr lang="en-US" b="1" dirty="0"/>
              <a:t>Dominating firm</a:t>
            </a:r>
            <a:r>
              <a:rPr lang="en-US" dirty="0"/>
              <a:t>: there is one firm with a market share between 50% and 80%, and the others are much smaller</a:t>
            </a:r>
          </a:p>
          <a:p>
            <a:pPr marL="457200" indent="-457200" algn="just">
              <a:buAutoNum type="arabicParenR"/>
            </a:pPr>
            <a:r>
              <a:rPr lang="en-US" b="1" dirty="0"/>
              <a:t>Duopoly</a:t>
            </a:r>
            <a:r>
              <a:rPr lang="en-US" dirty="0"/>
              <a:t>: 2 firms of similar size control at least 80% of the market</a:t>
            </a:r>
          </a:p>
          <a:p>
            <a:pPr marL="457200" indent="-457200" algn="just">
              <a:buAutoNum type="arabicParenR"/>
            </a:pPr>
            <a:r>
              <a:rPr lang="en-US" b="1" dirty="0"/>
              <a:t>Asymmetric oligopoly</a:t>
            </a:r>
            <a:r>
              <a:rPr lang="en-US" dirty="0"/>
              <a:t>: 3 or 4 firms control at least 80% of the market, the highest share being at least 40%</a:t>
            </a:r>
          </a:p>
          <a:p>
            <a:pPr marL="457200" indent="-457200" algn="just">
              <a:buAutoNum type="arabicParenR"/>
            </a:pPr>
            <a:r>
              <a:rPr lang="en-US" b="1" dirty="0"/>
              <a:t>Symmetric oligopoly</a:t>
            </a:r>
            <a:r>
              <a:rPr lang="en-US" dirty="0"/>
              <a:t>: 3 or 4 firms equally control at least 80% of the market, all individual shares being lower than 40%</a:t>
            </a:r>
          </a:p>
          <a:p>
            <a:pPr marL="457200" indent="-457200" algn="just">
              <a:buAutoNum type="arabicParenR"/>
            </a:pPr>
            <a:r>
              <a:rPr lang="en-US" b="1" dirty="0"/>
              <a:t>Asymmetric competition</a:t>
            </a:r>
            <a:r>
              <a:rPr lang="en-US" dirty="0"/>
              <a:t>: the largest firm holds a market share between 20% and 50%</a:t>
            </a:r>
          </a:p>
          <a:p>
            <a:pPr marL="457200" indent="-457200" algn="just">
              <a:buAutoNum type="arabicParenR"/>
            </a:pPr>
            <a:r>
              <a:rPr lang="en-US" b="1" dirty="0"/>
              <a:t>Symmetric competition</a:t>
            </a:r>
            <a:r>
              <a:rPr lang="en-US" dirty="0"/>
              <a:t>: the largest firm controls at most 20% of the market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110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8926" y="1631227"/>
            <a:ext cx="4924608" cy="45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77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Cabral “Introduction to Industrial Organization”, 2000, I edition, </a:t>
            </a:r>
            <a:r>
              <a:rPr lang="en-US" dirty="0" err="1"/>
              <a:t>ch.</a:t>
            </a:r>
            <a:r>
              <a:rPr lang="en-US" dirty="0"/>
              <a:t>  9.1 and 9.2 [or 2018, II edition, </a:t>
            </a:r>
            <a:r>
              <a:rPr lang="en-US" dirty="0" err="1"/>
              <a:t>ch.</a:t>
            </a:r>
            <a:r>
              <a:rPr lang="en-US" dirty="0"/>
              <a:t> 10 - selected parts]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53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862929658"/>
              </p:ext>
            </p:extLst>
          </p:nvPr>
        </p:nvGraphicFramePr>
        <p:xfrm>
          <a:off x="3843361" y="3799863"/>
          <a:ext cx="1025260" cy="1439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>
            <a:off x="2872186" y="3836209"/>
            <a:ext cx="10553" cy="13930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25490" y="3836209"/>
            <a:ext cx="18625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25489" y="5206407"/>
            <a:ext cx="18625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11747" y="4526830"/>
            <a:ext cx="902606" cy="4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24321" y="4519532"/>
            <a:ext cx="990600" cy="8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9138" y="5242344"/>
            <a:ext cx="150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alibri Light" panose="020F0302020204030204" pitchFamily="34" charset="0"/>
                <a:cs typeface="Times New Roman" panose="02020603050405020304" pitchFamily="18" charset="0"/>
              </a:rPr>
              <a:t>ANTITRUST AGENCIES</a:t>
            </a:r>
            <a:endParaRPr lang="sr-Latn-RS" sz="120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9" y="3880792"/>
            <a:ext cx="1512288" cy="1325615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719138" y="152399"/>
            <a:ext cx="5943600" cy="7207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r>
              <a:rPr lang="it-IT" sz="2400" kern="0" dirty="0">
                <a:latin typeface="Century Gothic" panose="020B0502020202020204" pitchFamily="34" charset="0"/>
              </a:rPr>
              <a:t>Why industry concentration matters?</a:t>
            </a:r>
            <a:endParaRPr lang="en-US" sz="2400" kern="0" dirty="0">
              <a:latin typeface="Century Gothic" panose="020B0502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2426" y="970709"/>
            <a:ext cx="7527174" cy="234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222222"/>
                </a:solidFill>
                <a:latin typeface="Arial" panose="020B0604020202020204" pitchFamily="34" charset="0"/>
              </a:rPr>
              <a:t>One of </a:t>
            </a:r>
            <a:r>
              <a:rPr lang="en-US" sz="2200" dirty="0">
                <a:solidFill>
                  <a:srgbClr val="222222"/>
                </a:solidFill>
                <a:latin typeface="Arial" panose="020B0604020202020204" pitchFamily="34" charset="0"/>
              </a:rPr>
              <a:t>the most studied areas </a:t>
            </a:r>
            <a:r>
              <a:rPr lang="en-US" sz="2200" b="0" dirty="0">
                <a:solidFill>
                  <a:srgbClr val="222222"/>
                </a:solidFill>
                <a:latin typeface="Arial" panose="020B0604020202020204" pitchFamily="34" charset="0"/>
              </a:rPr>
              <a:t>in the domain of market structure, particularly in the industrial organization literature.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222222"/>
                </a:solidFill>
                <a:latin typeface="Arial" panose="020B0604020202020204" pitchFamily="34" charset="0"/>
              </a:rPr>
              <a:t>When </a:t>
            </a:r>
            <a:r>
              <a:rPr lang="en-US" sz="2200" dirty="0">
                <a:latin typeface="Arial" panose="020B0604020202020204" pitchFamily="34" charset="0"/>
              </a:rPr>
              <a:t>antitrust agencies </a:t>
            </a:r>
            <a:r>
              <a:rPr lang="en-US" sz="2200" b="0" dirty="0">
                <a:solidFill>
                  <a:srgbClr val="222222"/>
                </a:solidFill>
                <a:latin typeface="Arial" panose="020B0604020202020204" pitchFamily="34" charset="0"/>
              </a:rPr>
              <a:t>are evaluating a potential violation of </a:t>
            </a:r>
            <a:r>
              <a:rPr lang="en-US" sz="2200" b="0" dirty="0">
                <a:latin typeface="Arial" panose="020B0604020202020204" pitchFamily="34" charset="0"/>
              </a:rPr>
              <a:t>competition laws, </a:t>
            </a:r>
            <a:r>
              <a:rPr lang="en-US" sz="2200" b="0" dirty="0">
                <a:solidFill>
                  <a:srgbClr val="222222"/>
                </a:solidFill>
                <a:latin typeface="Arial" panose="020B0604020202020204" pitchFamily="34" charset="0"/>
              </a:rPr>
              <a:t>they will typically attempt to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measure </a:t>
            </a:r>
            <a:r>
              <a:rPr lang="en-US" sz="2200" b="0" dirty="0">
                <a:solidFill>
                  <a:srgbClr val="222222"/>
                </a:solidFill>
                <a:latin typeface="Arial" panose="020B0604020202020204" pitchFamily="34" charset="0"/>
              </a:rPr>
              <a:t>concentration within the relevant market.</a:t>
            </a:r>
            <a:endParaRPr lang="en-US" sz="2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02" y="3561125"/>
            <a:ext cx="2019357" cy="19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28599"/>
            <a:ext cx="5943600" cy="644525"/>
          </a:xfrm>
        </p:spPr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Concentration - The concept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Intuitively, concentration depends on the number and size of the firms belonging to the focal industry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400" b="1" dirty="0">
                <a:solidFill>
                  <a:srgbClr val="C00000"/>
                </a:solidFill>
              </a:rPr>
              <a:t>Concentrated industry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sz="2200" dirty="0"/>
              <a:t>Very </a:t>
            </a:r>
            <a:r>
              <a:rPr lang="en-US" sz="2600" b="1" dirty="0"/>
              <a:t>few</a:t>
            </a:r>
            <a:r>
              <a:rPr lang="en-US" sz="2200" dirty="0"/>
              <a:t> firms</a:t>
            </a:r>
          </a:p>
          <a:p>
            <a:pPr lvl="1"/>
            <a:r>
              <a:rPr lang="en-US" sz="2200" dirty="0"/>
              <a:t>Or many firms, but </a:t>
            </a:r>
            <a:r>
              <a:rPr lang="en-US" sz="2200" b="1" dirty="0"/>
              <a:t>few of very large size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Dispersed industry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</a:p>
          <a:p>
            <a:pPr lvl="1"/>
            <a:r>
              <a:rPr lang="en-US" sz="2200" b="1" dirty="0"/>
              <a:t>Many firms </a:t>
            </a:r>
          </a:p>
          <a:p>
            <a:pPr lvl="1"/>
            <a:r>
              <a:rPr lang="en-US" sz="2200" b="1" dirty="0"/>
              <a:t>None</a:t>
            </a:r>
            <a:r>
              <a:rPr lang="en-US" sz="2200" dirty="0"/>
              <a:t> of the firms has a dominant position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44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396875"/>
            <a:ext cx="5943600" cy="476250"/>
          </a:xfrm>
        </p:spPr>
        <p:txBody>
          <a:bodyPr/>
          <a:lstStyle/>
          <a:p>
            <a:r>
              <a:rPr lang="en-US" sz="2600" dirty="0"/>
              <a:t>Why studying it?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b="1" dirty="0"/>
              <a:t>In a nutshell, </a:t>
            </a:r>
            <a:r>
              <a:rPr lang="en-US" sz="2300" b="1" dirty="0" smtClean="0"/>
              <a:t>concentration:</a:t>
            </a:r>
            <a:endParaRPr lang="en-US" sz="2300" b="1" dirty="0"/>
          </a:p>
          <a:p>
            <a:pPr marL="0" indent="0">
              <a:buNone/>
            </a:pPr>
            <a:endParaRPr lang="en-US" sz="2300" dirty="0"/>
          </a:p>
          <a:p>
            <a:pPr marL="514350" indent="-514350">
              <a:buFontTx/>
              <a:buAutoNum type="romanUcPeriod"/>
            </a:pPr>
            <a:r>
              <a:rPr lang="en-US" sz="2300" dirty="0"/>
              <a:t>is useful to get a clear and immediate snapshot of the focal </a:t>
            </a:r>
            <a:r>
              <a:rPr lang="en-US" sz="2300" dirty="0" smtClean="0"/>
              <a:t>industry;</a:t>
            </a:r>
            <a:endParaRPr lang="en-US" sz="2300" dirty="0"/>
          </a:p>
          <a:p>
            <a:pPr marL="514350" indent="-514350">
              <a:buAutoNum type="romanUcPeriod"/>
            </a:pPr>
            <a:r>
              <a:rPr lang="en-US" sz="2300" dirty="0" smtClean="0"/>
              <a:t>is </a:t>
            </a:r>
            <a:r>
              <a:rPr lang="en-US" sz="2300" dirty="0"/>
              <a:t>a fundamental </a:t>
            </a:r>
            <a:r>
              <a:rPr lang="en-US" sz="2300" dirty="0" smtClean="0"/>
              <a:t>metric for </a:t>
            </a:r>
            <a:r>
              <a:rPr lang="en-US" sz="2300" dirty="0"/>
              <a:t>antitrust </a:t>
            </a:r>
            <a:r>
              <a:rPr lang="en-US" sz="2300" dirty="0" smtClean="0"/>
              <a:t>agencies;</a:t>
            </a:r>
            <a:endParaRPr lang="en-US" sz="2300" dirty="0"/>
          </a:p>
          <a:p>
            <a:pPr marL="514350" indent="-514350">
              <a:buAutoNum type="romanUcPeriod"/>
            </a:pPr>
            <a:r>
              <a:rPr lang="en-US" sz="2300" b="1" dirty="0" smtClean="0"/>
              <a:t>affects </a:t>
            </a:r>
            <a:r>
              <a:rPr lang="en-US" sz="2300" b="1" dirty="0"/>
              <a:t>firms’ behavior </a:t>
            </a:r>
            <a:r>
              <a:rPr lang="en-US" sz="2300" dirty="0"/>
              <a:t>and offers </a:t>
            </a:r>
            <a:r>
              <a:rPr lang="en-US" sz="2300" b="1" dirty="0"/>
              <a:t>indications on competition </a:t>
            </a:r>
            <a:r>
              <a:rPr lang="en-US" sz="2300" b="1" dirty="0" smtClean="0"/>
              <a:t>mechanisms.</a:t>
            </a:r>
            <a:endParaRPr lang="en-US" sz="2300" b="1" dirty="0"/>
          </a:p>
          <a:p>
            <a:pPr marL="0" indent="0">
              <a:buNone/>
            </a:pPr>
            <a:r>
              <a:rPr lang="en-GB" sz="2300" dirty="0"/>
              <a:t>	</a:t>
            </a:r>
            <a:r>
              <a:rPr lang="en-GB" sz="2300" dirty="0" smtClean="0"/>
              <a:t>Analysis </a:t>
            </a:r>
            <a:r>
              <a:rPr lang="en-GB" sz="2300" dirty="0"/>
              <a:t>of the causal relationship:</a:t>
            </a:r>
          </a:p>
          <a:p>
            <a:pPr marL="0" indent="0" algn="ctr">
              <a:buNone/>
            </a:pPr>
            <a:r>
              <a:rPr lang="en-GB" sz="2300" dirty="0"/>
              <a:t>	</a:t>
            </a:r>
            <a:r>
              <a:rPr lang="en-GB" sz="2300" dirty="0" smtClean="0"/>
              <a:t>Is </a:t>
            </a:r>
            <a:r>
              <a:rPr lang="en-GB" sz="2300" dirty="0"/>
              <a:t>concentration leading to market power or </a:t>
            </a:r>
            <a:r>
              <a:rPr lang="en-GB" sz="2300" dirty="0" err="1"/>
              <a:t>viceversa</a:t>
            </a:r>
            <a:r>
              <a:rPr lang="en-GB" sz="2300" dirty="0"/>
              <a:t>? 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07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6441"/>
            <a:ext cx="8229600" cy="1143000"/>
          </a:xfrm>
        </p:spPr>
        <p:txBody>
          <a:bodyPr/>
          <a:lstStyle/>
          <a:p>
            <a:r>
              <a:rPr lang="en-US" sz="2800" dirty="0">
                <a:latin typeface="Century Gothic" panose="020B0502020202020204" pitchFamily="34" charset="0"/>
              </a:rPr>
              <a:t>Concentration: link with market structure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88" y="1600200"/>
            <a:ext cx="3850423" cy="1638717"/>
          </a:xfrm>
        </p:spPr>
        <p:txBody>
          <a:bodyPr/>
          <a:lstStyle/>
          <a:p>
            <a:r>
              <a:rPr lang="it-IT" b="0" dirty="0" err="1"/>
              <a:t>Oligopolistic</a:t>
            </a:r>
            <a:r>
              <a:rPr lang="it-IT" b="0" dirty="0"/>
              <a:t> </a:t>
            </a:r>
            <a:r>
              <a:rPr lang="it-IT" b="0" dirty="0" err="1"/>
              <a:t>industries</a:t>
            </a:r>
            <a:r>
              <a:rPr lang="it-IT" b="0" dirty="0"/>
              <a:t> are </a:t>
            </a:r>
            <a:r>
              <a:rPr lang="it-IT" b="0" dirty="0" err="1"/>
              <a:t>characterized</a:t>
            </a:r>
            <a:r>
              <a:rPr lang="it-IT" sz="2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high </a:t>
            </a:r>
            <a:r>
              <a:rPr lang="it-IT" sz="2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concentration</a:t>
            </a:r>
            <a:r>
              <a:rPr lang="it-IT" sz="2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The maximum </a:t>
            </a:r>
            <a:r>
              <a:rPr lang="it-IT" sz="2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level</a:t>
            </a:r>
            <a:r>
              <a:rPr lang="it-IT" sz="2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it-IT" sz="2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concentration</a:t>
            </a:r>
            <a:r>
              <a:rPr lang="it-IT" sz="2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2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it-IT" sz="2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2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reached</a:t>
            </a:r>
            <a:r>
              <a:rPr lang="it-IT" sz="2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case of </a:t>
            </a:r>
            <a:r>
              <a:rPr lang="it-IT" sz="2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monopoly</a:t>
            </a:r>
            <a:endParaRPr lang="en-GB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310" y="1377382"/>
            <a:ext cx="3806792" cy="2084352"/>
          </a:xfrm>
        </p:spPr>
        <p:txBody>
          <a:bodyPr/>
          <a:lstStyle/>
          <a:p>
            <a:r>
              <a:rPr lang="it-IT" sz="2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Competitive </a:t>
            </a:r>
            <a:r>
              <a:rPr lang="it-IT" sz="2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industries</a:t>
            </a:r>
            <a:r>
              <a:rPr lang="it-IT" sz="2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it-IT" sz="2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characterized</a:t>
            </a:r>
            <a:r>
              <a:rPr lang="it-IT" sz="2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low </a:t>
            </a:r>
            <a:r>
              <a:rPr lang="it-IT" sz="2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concentration</a:t>
            </a:r>
            <a:r>
              <a:rPr lang="it-IT" sz="2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The minimum </a:t>
            </a:r>
            <a:r>
              <a:rPr lang="it-IT" sz="2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level</a:t>
            </a:r>
            <a:r>
              <a:rPr lang="it-IT" sz="2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it-IT" sz="2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concentration</a:t>
            </a:r>
            <a:r>
              <a:rPr lang="it-IT" sz="2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2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it-IT" sz="2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2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reached</a:t>
            </a:r>
            <a:r>
              <a:rPr lang="it-IT" sz="2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case of </a:t>
            </a:r>
            <a:r>
              <a:rPr lang="it-IT" sz="2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perfect</a:t>
            </a:r>
            <a:r>
              <a:rPr lang="it-IT" sz="2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2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competition</a:t>
            </a:r>
            <a:endParaRPr lang="en-GB" sz="2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2" b="14263"/>
          <a:stretch/>
        </p:blipFill>
        <p:spPr>
          <a:xfrm>
            <a:off x="5410200" y="3416980"/>
            <a:ext cx="3299346" cy="290762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660661-396D-4C15-AC81-96B475519CE0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77"/>
          <a:stretch/>
        </p:blipFill>
        <p:spPr>
          <a:xfrm>
            <a:off x="762000" y="3475896"/>
            <a:ext cx="2971801" cy="269630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 bwMode="auto">
          <a:xfrm>
            <a:off x="4572000" y="1000596"/>
            <a:ext cx="0" cy="49831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4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520" y="286152"/>
            <a:ext cx="7269480" cy="1085448"/>
          </a:xfrm>
        </p:spPr>
        <p:txBody>
          <a:bodyPr/>
          <a:lstStyle/>
          <a:p>
            <a:r>
              <a:rPr lang="en-US" sz="2800" dirty="0">
                <a:latin typeface="Century Gothic" panose="020B0502020202020204" pitchFamily="34" charset="0"/>
              </a:rPr>
              <a:t>Concentration – The operationalization </a:t>
            </a:r>
            <a:endParaRPr lang="en-US" sz="2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0546" y="828876"/>
                <a:ext cx="82296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200" b="1" dirty="0"/>
                  <a:t>THE MARKET SHARE </a:t>
                </a:r>
                <a:r>
                  <a:rPr lang="en-US" sz="2200" dirty="0"/>
                  <a:t>is the </a:t>
                </a:r>
                <a:r>
                  <a:rPr lang="en-US" sz="2200" b="1" dirty="0"/>
                  <a:t>ratio</a:t>
                </a:r>
                <a:r>
                  <a:rPr lang="en-US" sz="2200" dirty="0"/>
                  <a:t> between </a:t>
                </a:r>
                <a:r>
                  <a:rPr lang="en-US" sz="2200" b="1" dirty="0"/>
                  <a:t>sales </a:t>
                </a:r>
                <a:r>
                  <a:rPr lang="en-US" sz="2200" dirty="0"/>
                  <a:t>of </a:t>
                </a:r>
                <a:r>
                  <a:rPr lang="en-US" sz="2200" b="1" dirty="0"/>
                  <a:t>firm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</a:t>
                </a:r>
                <a:r>
                  <a:rPr lang="en-US" sz="2200" dirty="0"/>
                  <a:t> and total </a:t>
                </a:r>
                <a:r>
                  <a:rPr lang="en-US" sz="2200" b="1" dirty="0"/>
                  <a:t>sales </a:t>
                </a:r>
                <a:r>
                  <a:rPr lang="en-US" sz="2200" dirty="0"/>
                  <a:t>in </a:t>
                </a:r>
                <a:r>
                  <a:rPr lang="en-US" sz="2200" b="1" dirty="0"/>
                  <a:t>industry j</a:t>
                </a:r>
              </a:p>
              <a:p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Market share of firm </a:t>
                </a:r>
                <a:r>
                  <a:rPr lang="en-US" sz="2200" dirty="0" err="1"/>
                  <a:t>i</a:t>
                </a:r>
                <a:r>
                  <a:rPr lang="en-US" sz="2200" dirty="0"/>
                  <a:t> in industry j, where N firms operate: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3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en-US" sz="2200" dirty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200" dirty="0"/>
                  <a:t> is the sales of firm </a:t>
                </a:r>
                <a:r>
                  <a:rPr lang="en-US" sz="2200" dirty="0" err="1"/>
                  <a:t>i</a:t>
                </a:r>
                <a:r>
                  <a:rPr lang="en-US" sz="2200" dirty="0"/>
                  <a:t> in industry j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546" y="828876"/>
                <a:ext cx="8229600" cy="4572000"/>
              </a:xfrm>
              <a:blipFill>
                <a:blip r:embed="rId3"/>
                <a:stretch>
                  <a:fillRect l="-20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1" b="13829"/>
          <a:stretch/>
        </p:blipFill>
        <p:spPr>
          <a:xfrm>
            <a:off x="793860" y="-54763"/>
            <a:ext cx="980917" cy="873124"/>
          </a:xfrm>
          <a:prstGeom prst="rect">
            <a:avLst/>
          </a:prstGeom>
        </p:spPr>
      </p:pic>
      <p:cxnSp>
        <p:nvCxnSpPr>
          <p:cNvPr id="9" name="Shape 385"/>
          <p:cNvCxnSpPr/>
          <p:nvPr/>
        </p:nvCxnSpPr>
        <p:spPr>
          <a:xfrm>
            <a:off x="793860" y="6295030"/>
            <a:ext cx="7848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oval" w="lg" len="lg"/>
            <a:tailEnd type="none" w="lg" len="lg"/>
          </a:ln>
        </p:spPr>
      </p:cxnSp>
      <p:sp>
        <p:nvSpPr>
          <p:cNvPr id="10" name="Rectangle 9"/>
          <p:cNvSpPr/>
          <p:nvPr/>
        </p:nvSpPr>
        <p:spPr>
          <a:xfrm>
            <a:off x="439001" y="5878520"/>
            <a:ext cx="1371600" cy="29238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sz="1300" b="0" dirty="0"/>
              <a:t>Size of the firm</a:t>
            </a:r>
            <a:endParaRPr lang="en-GB" sz="1300" b="0" dirty="0"/>
          </a:p>
        </p:txBody>
      </p:sp>
      <p:sp>
        <p:nvSpPr>
          <p:cNvPr id="11" name="Rectangle 10"/>
          <p:cNvSpPr/>
          <p:nvPr/>
        </p:nvSpPr>
        <p:spPr>
          <a:xfrm>
            <a:off x="3780998" y="5846992"/>
            <a:ext cx="1582003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Market share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57697" y="5714236"/>
            <a:ext cx="1907844" cy="49244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sz="1300" dirty="0"/>
              <a:t>Industry concentration</a:t>
            </a:r>
            <a:endParaRPr lang="en-GB" sz="1300" dirty="0"/>
          </a:p>
        </p:txBody>
      </p:sp>
      <p:sp>
        <p:nvSpPr>
          <p:cNvPr id="16" name="Oval 15"/>
          <p:cNvSpPr/>
          <p:nvPr/>
        </p:nvSpPr>
        <p:spPr bwMode="auto">
          <a:xfrm>
            <a:off x="4411099" y="6142095"/>
            <a:ext cx="304800" cy="30587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8538592" y="6206679"/>
            <a:ext cx="207736" cy="188949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1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567" y="261613"/>
            <a:ext cx="5943600" cy="720725"/>
          </a:xfrm>
        </p:spPr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Market shares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N</a:t>
            </a:r>
            <a:r>
              <a:rPr lang="en-US" sz="2400" dirty="0"/>
              <a:t> firms per </a:t>
            </a:r>
            <a:r>
              <a:rPr lang="en-US" sz="2400" b="1" dirty="0"/>
              <a:t>M </a:t>
            </a:r>
            <a:r>
              <a:rPr lang="en-US" sz="2400" dirty="0"/>
              <a:t>industries</a:t>
            </a:r>
          </a:p>
          <a:p>
            <a:pPr marL="0" indent="0">
              <a:buNone/>
            </a:pPr>
            <a:r>
              <a:rPr lang="en-US" sz="2400" b="1" dirty="0"/>
              <a:t>     </a:t>
            </a:r>
            <a:r>
              <a:rPr lang="en-US" sz="2400" dirty="0"/>
              <a:t>= sales of firm </a:t>
            </a:r>
            <a:r>
              <a:rPr lang="en-US" sz="2400" dirty="0" err="1"/>
              <a:t>i</a:t>
            </a:r>
            <a:r>
              <a:rPr lang="en-US" sz="2400" dirty="0"/>
              <a:t> in industry </a:t>
            </a:r>
            <a:r>
              <a:rPr lang="en-US" sz="2400" b="1" dirty="0"/>
              <a:t>j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423608"/>
              </p:ext>
            </p:extLst>
          </p:nvPr>
        </p:nvGraphicFramePr>
        <p:xfrm>
          <a:off x="685800" y="1355725"/>
          <a:ext cx="425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64520" imgH="219240" progId="Equation.3">
                  <p:embed/>
                </p:oleObj>
              </mc:Choice>
              <mc:Fallback>
                <p:oleObj name="Equation" r:id="rId3" imgW="164520" imgH="219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55725"/>
                        <a:ext cx="4254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512969"/>
              </p:ext>
            </p:extLst>
          </p:nvPr>
        </p:nvGraphicFramePr>
        <p:xfrm>
          <a:off x="762000" y="2133600"/>
          <a:ext cx="7696200" cy="3497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Firm/Industry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46248"/>
              </p:ext>
            </p:extLst>
          </p:nvPr>
        </p:nvGraphicFramePr>
        <p:xfrm>
          <a:off x="5105400" y="3810000"/>
          <a:ext cx="425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164520" imgH="219240" progId="Equation.3">
                  <p:embed/>
                </p:oleObj>
              </mc:Choice>
              <mc:Fallback>
                <p:oleObj name="Equation" r:id="rId5" imgW="164520" imgH="2192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0"/>
                        <a:ext cx="4254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339654"/>
              </p:ext>
            </p:extLst>
          </p:nvPr>
        </p:nvGraphicFramePr>
        <p:xfrm>
          <a:off x="7559675" y="3824288"/>
          <a:ext cx="5476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6" imgW="219240" imgH="200880" progId="Equation.3">
                  <p:embed/>
                </p:oleObj>
              </mc:Choice>
              <mc:Fallback>
                <p:oleObj name="Equation" r:id="rId6" imgW="219240" imgH="2008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675" y="3824288"/>
                        <a:ext cx="547688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52160"/>
              </p:ext>
            </p:extLst>
          </p:nvPr>
        </p:nvGraphicFramePr>
        <p:xfrm>
          <a:off x="5030788" y="2667000"/>
          <a:ext cx="4873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8" imgW="191880" imgH="219240" progId="Equation.3">
                  <p:embed/>
                </p:oleObj>
              </mc:Choice>
              <mc:Fallback>
                <p:oleObj name="Equation" r:id="rId8" imgW="191880" imgH="21924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2667000"/>
                        <a:ext cx="487362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105306"/>
              </p:ext>
            </p:extLst>
          </p:nvPr>
        </p:nvGraphicFramePr>
        <p:xfrm>
          <a:off x="5059363" y="4953000"/>
          <a:ext cx="5175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0" imgW="200880" imgH="219240" progId="Equation.3">
                  <p:embed/>
                </p:oleObj>
              </mc:Choice>
              <mc:Fallback>
                <p:oleObj name="Equation" r:id="rId10" imgW="200880" imgH="21924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4953000"/>
                        <a:ext cx="51752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Callout 3 (No Border) 12"/>
          <p:cNvSpPr/>
          <p:nvPr/>
        </p:nvSpPr>
        <p:spPr bwMode="auto">
          <a:xfrm>
            <a:off x="5578428" y="3023250"/>
            <a:ext cx="1393072" cy="991133"/>
          </a:xfrm>
          <a:prstGeom prst="callout3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5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</a:t>
            </a:r>
            <a:r>
              <a:rPr kumimoji="0" lang="it-IT" sz="1500" b="0" i="0" u="none" strike="noStrike" normalizeH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 of firm ‘</a:t>
            </a:r>
            <a:r>
              <a:rPr kumimoji="0" lang="it-IT" sz="1500" i="0" u="none" strike="noStrike" normalizeH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i’ </a:t>
            </a:r>
            <a:r>
              <a:rPr kumimoji="0" lang="it-IT" sz="1500" b="0" i="0" u="none" strike="noStrike" normalizeH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in </a:t>
            </a:r>
            <a:r>
              <a:rPr kumimoji="0" lang="it-IT" sz="1500" b="0" i="0" u="none" strike="noStrike" normalizeH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industry</a:t>
            </a:r>
            <a:r>
              <a:rPr kumimoji="0" lang="it-IT" sz="1500" b="0" i="0" u="none" strike="noStrike" normalizeH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 ‘</a:t>
            </a:r>
            <a:r>
              <a:rPr lang="it-IT" sz="1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kumimoji="0" lang="it-IT" sz="1500" b="0" i="0" u="none" strike="noStrike" normalizeH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’</a:t>
            </a:r>
            <a:endParaRPr kumimoji="0" lang="en-GB" sz="1500" b="0" i="0" u="none" strike="noStrike" normalizeH="0" baseline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8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28599"/>
            <a:ext cx="5943600" cy="644525"/>
          </a:xfrm>
        </p:spPr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Market shares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955343"/>
            <a:ext cx="8266350" cy="506445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Focusing on one industry, the market share would be: </a:t>
            </a:r>
          </a:p>
          <a:p>
            <a:pPr marL="0" indent="0">
              <a:buNone/>
            </a:pPr>
            <a:r>
              <a:rPr lang="it-IT" dirty="0">
                <a:sym typeface="Symbol" pitchFamily="18" charset="2"/>
              </a:rPr>
              <a:t>s</a:t>
            </a:r>
            <a:r>
              <a:rPr lang="it-IT" baseline="-25000" dirty="0">
                <a:sym typeface="Symbol" pitchFamily="18" charset="2"/>
              </a:rPr>
              <a:t>i</a:t>
            </a:r>
            <a:r>
              <a:rPr lang="it-IT" dirty="0">
                <a:sym typeface="Symbol" pitchFamily="18" charset="2"/>
              </a:rPr>
              <a:t> = q</a:t>
            </a:r>
            <a:r>
              <a:rPr lang="it-IT" baseline="-25000" dirty="0">
                <a:sym typeface="Symbol" pitchFamily="18" charset="2"/>
              </a:rPr>
              <a:t>i</a:t>
            </a:r>
            <a:r>
              <a:rPr lang="it-IT" dirty="0">
                <a:sym typeface="Symbol" pitchFamily="18" charset="2"/>
              </a:rPr>
              <a:t>/Q with Q=</a:t>
            </a:r>
            <a:r>
              <a:rPr lang="it-IT" baseline="-25000" dirty="0" err="1">
                <a:sym typeface="Symbol" pitchFamily="18" charset="2"/>
              </a:rPr>
              <a:t>i</a:t>
            </a:r>
            <a:r>
              <a:rPr lang="it-IT" dirty="0" err="1">
                <a:sym typeface="Symbol" pitchFamily="18" charset="2"/>
              </a:rPr>
              <a:t>q</a:t>
            </a:r>
            <a:r>
              <a:rPr lang="it-IT" baseline="-25000" dirty="0" err="1">
                <a:sym typeface="Symbol" pitchFamily="18" charset="2"/>
              </a:rPr>
              <a:t>i</a:t>
            </a:r>
            <a:endParaRPr lang="it-IT" baseline="-25000" dirty="0">
              <a:sym typeface="Symbol" pitchFamily="18" charset="2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849005"/>
              </p:ext>
            </p:extLst>
          </p:nvPr>
        </p:nvGraphicFramePr>
        <p:xfrm>
          <a:off x="2171700" y="1653540"/>
          <a:ext cx="5867400" cy="4823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Firm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Market share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982591"/>
              </p:ext>
            </p:extLst>
          </p:nvPr>
        </p:nvGraphicFramePr>
        <p:xfrm>
          <a:off x="4929935" y="4065270"/>
          <a:ext cx="3651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136800" imgH="200880" progId="Equation.3">
                  <p:embed/>
                </p:oleObj>
              </mc:Choice>
              <mc:Fallback>
                <p:oleObj name="Equation" r:id="rId3" imgW="136800" imgH="2008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935" y="4065270"/>
                        <a:ext cx="36512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52913"/>
              </p:ext>
            </p:extLst>
          </p:nvPr>
        </p:nvGraphicFramePr>
        <p:xfrm>
          <a:off x="4897663" y="2264262"/>
          <a:ext cx="3635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136800" imgH="191880" progId="Equation.3">
                  <p:embed/>
                </p:oleObj>
              </mc:Choice>
              <mc:Fallback>
                <p:oleObj name="Equation" r:id="rId5" imgW="136800" imgH="19188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663" y="2264262"/>
                        <a:ext cx="3635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499178"/>
              </p:ext>
            </p:extLst>
          </p:nvPr>
        </p:nvGraphicFramePr>
        <p:xfrm>
          <a:off x="4929935" y="2809370"/>
          <a:ext cx="4238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7" imgW="164520" imgH="191880" progId="Equation.3">
                  <p:embed/>
                </p:oleObj>
              </mc:Choice>
              <mc:Fallback>
                <p:oleObj name="Equation" r:id="rId7" imgW="164520" imgH="19188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935" y="2809370"/>
                        <a:ext cx="4238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619413"/>
              </p:ext>
            </p:extLst>
          </p:nvPr>
        </p:nvGraphicFramePr>
        <p:xfrm>
          <a:off x="4929935" y="5042535"/>
          <a:ext cx="4841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9" imgW="191880" imgH="200880" progId="Equation.3">
                  <p:embed/>
                </p:oleObj>
              </mc:Choice>
              <mc:Fallback>
                <p:oleObj name="Equation" r:id="rId9" imgW="191880" imgH="20088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935" y="5042535"/>
                        <a:ext cx="484188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300167"/>
              </p:ext>
            </p:extLst>
          </p:nvPr>
        </p:nvGraphicFramePr>
        <p:xfrm>
          <a:off x="4606311" y="5702102"/>
          <a:ext cx="946239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1" imgW="576000" imgH="447840" progId="Equation.3">
                  <p:embed/>
                </p:oleObj>
              </mc:Choice>
              <mc:Fallback>
                <p:oleObj name="Equation" r:id="rId11" imgW="576000" imgH="44784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311" y="5702102"/>
                        <a:ext cx="946239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548716"/>
              </p:ext>
            </p:extLst>
          </p:nvPr>
        </p:nvGraphicFramePr>
        <p:xfrm>
          <a:off x="6196363" y="2224088"/>
          <a:ext cx="14843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3" imgW="612360" imgH="191880" progId="Equation.3">
                  <p:embed/>
                </p:oleObj>
              </mc:Choice>
              <mc:Fallback>
                <p:oleObj name="Equation" r:id="rId13" imgW="612360" imgH="1918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363" y="2224088"/>
                        <a:ext cx="14843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738271"/>
              </p:ext>
            </p:extLst>
          </p:nvPr>
        </p:nvGraphicFramePr>
        <p:xfrm>
          <a:off x="6196363" y="2857572"/>
          <a:ext cx="15446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15" imgW="639720" imgH="191880" progId="Equation.3">
                  <p:embed/>
                </p:oleObj>
              </mc:Choice>
              <mc:Fallback>
                <p:oleObj name="Equation" r:id="rId15" imgW="639720" imgH="19188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363" y="2857572"/>
                        <a:ext cx="15446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801510"/>
              </p:ext>
            </p:extLst>
          </p:nvPr>
        </p:nvGraphicFramePr>
        <p:xfrm>
          <a:off x="6196363" y="3985586"/>
          <a:ext cx="14525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7" imgW="594000" imgH="200880" progId="Equation.3">
                  <p:embed/>
                </p:oleObj>
              </mc:Choice>
              <mc:Fallback>
                <p:oleObj name="Equation" r:id="rId17" imgW="594000" imgH="20088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363" y="3985586"/>
                        <a:ext cx="1452563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314100"/>
              </p:ext>
            </p:extLst>
          </p:nvPr>
        </p:nvGraphicFramePr>
        <p:xfrm>
          <a:off x="6196363" y="5107154"/>
          <a:ext cx="16637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9" imgW="685440" imgH="200880" progId="Equation.3">
                  <p:embed/>
                </p:oleObj>
              </mc:Choice>
              <mc:Fallback>
                <p:oleObj name="Equation" r:id="rId19" imgW="685440" imgH="20088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363" y="5107154"/>
                        <a:ext cx="16637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412071"/>
              </p:ext>
            </p:extLst>
          </p:nvPr>
        </p:nvGraphicFramePr>
        <p:xfrm>
          <a:off x="6477525" y="5685678"/>
          <a:ext cx="8902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21" imgW="493560" imgH="447840" progId="Equation.3">
                  <p:embed/>
                </p:oleObj>
              </mc:Choice>
              <mc:Fallback>
                <p:oleObj name="Equation" r:id="rId21" imgW="493560" imgH="44784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525" y="5685678"/>
                        <a:ext cx="890237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781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olimi">
  <a:themeElements>
    <a:clrScheme name="Personalizza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polimi</Template>
  <TotalTime>3063</TotalTime>
  <Words>1685</Words>
  <Application>Microsoft Office PowerPoint</Application>
  <PresentationFormat>Presentazione su schermo (4:3)</PresentationFormat>
  <Paragraphs>401</Paragraphs>
  <Slides>29</Slides>
  <Notes>9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29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Century Gothic</vt:lpstr>
      <vt:lpstr>Minion Web</vt:lpstr>
      <vt:lpstr>Symbol</vt:lpstr>
      <vt:lpstr>Tahoma</vt:lpstr>
      <vt:lpstr>Times New Roman</vt:lpstr>
      <vt:lpstr>Verdana</vt:lpstr>
      <vt:lpstr>Wingdings</vt:lpstr>
      <vt:lpstr>tema polimi</vt:lpstr>
      <vt:lpstr>Equation</vt:lpstr>
      <vt:lpstr>Equazione</vt:lpstr>
      <vt:lpstr>Presentazione standard di PowerPoint</vt:lpstr>
      <vt:lpstr>AGENDA</vt:lpstr>
      <vt:lpstr>Presentazione standard di PowerPoint</vt:lpstr>
      <vt:lpstr>Concentration - The concept (1)</vt:lpstr>
      <vt:lpstr>Why studying it? </vt:lpstr>
      <vt:lpstr>Concentration: link with market structure</vt:lpstr>
      <vt:lpstr>Concentration – The operationalization </vt:lpstr>
      <vt:lpstr>Market shares</vt:lpstr>
      <vt:lpstr>Market shares</vt:lpstr>
      <vt:lpstr>Market shares and the concentration vector</vt:lpstr>
      <vt:lpstr>Presentazione standard di PowerPoint</vt:lpstr>
      <vt:lpstr>Presentazione standard di PowerPoint</vt:lpstr>
      <vt:lpstr>Concentration indices      Absolute            Concentration ratio</vt:lpstr>
      <vt:lpstr>Presentazione standard di PowerPoint</vt:lpstr>
      <vt:lpstr>Presentazione standard di PowerPoint</vt:lpstr>
      <vt:lpstr>Presentazione standard di PowerPoint</vt:lpstr>
      <vt:lpstr>Example</vt:lpstr>
      <vt:lpstr>Presentazione standard di PowerPoint</vt:lpstr>
      <vt:lpstr>Presentazione standard di PowerPoint</vt:lpstr>
      <vt:lpstr>The role of the degree of disaggregation</vt:lpstr>
      <vt:lpstr>The role of the degree of disaggregation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Encava and Jacquemin qualitative classification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Vittoria</dc:creator>
  <cp:lastModifiedBy>Mattia Fabio Junior Pedota</cp:lastModifiedBy>
  <cp:revision>513</cp:revision>
  <cp:lastPrinted>2018-05-23T15:05:54Z</cp:lastPrinted>
  <dcterms:created xsi:type="dcterms:W3CDTF">2012-10-29T17:53:33Z</dcterms:created>
  <dcterms:modified xsi:type="dcterms:W3CDTF">2024-05-20T15:51:48Z</dcterms:modified>
</cp:coreProperties>
</file>