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20" r:id="rId2"/>
    <p:sldId id="294" r:id="rId3"/>
    <p:sldId id="391" r:id="rId4"/>
    <p:sldId id="392" r:id="rId5"/>
    <p:sldId id="395" r:id="rId6"/>
    <p:sldId id="396" r:id="rId7"/>
    <p:sldId id="398" r:id="rId8"/>
    <p:sldId id="399" r:id="rId9"/>
    <p:sldId id="393" r:id="rId10"/>
    <p:sldId id="394" r:id="rId11"/>
    <p:sldId id="407" r:id="rId12"/>
    <p:sldId id="408" r:id="rId13"/>
    <p:sldId id="409" r:id="rId14"/>
    <p:sldId id="410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11" r:id="rId23"/>
    <p:sldId id="379" r:id="rId24"/>
  </p:sldIdLst>
  <p:sldSz cx="9144000" cy="6858000" type="screen4x3"/>
  <p:notesSz cx="6797675" cy="9926638"/>
  <p:defaultTextStyle>
    <a:defPPr>
      <a:defRPr lang="it-IT"/>
    </a:defPPr>
    <a:lvl1pPr algn="l" rtl="0" eaLnBrk="0" fontAlgn="base" hangingPunct="0">
      <a:spcBef>
        <a:spcPct val="2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750" y="1"/>
            <a:ext cx="2945405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2D9B4FF5-3FA6-9045-92A7-AFACDACBD77C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9306"/>
            <a:ext cx="2945406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750" y="9429306"/>
            <a:ext cx="2945405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BB3570DE-8B2C-2541-9C3C-10B742EDF45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245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C1B1D0D8-0177-7B4A-B306-BF5D19CA5172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21" tIns="44111" rIns="88221" bIns="441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27" y="4714653"/>
            <a:ext cx="5438140" cy="4466756"/>
          </a:xfrm>
          <a:prstGeom prst="rect">
            <a:avLst/>
          </a:prstGeom>
        </p:spPr>
        <p:txBody>
          <a:bodyPr vert="horz" lIns="88221" tIns="44111" rIns="88221" bIns="44111" rtlCol="0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9306"/>
            <a:ext cx="2945406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750" y="9429306"/>
            <a:ext cx="2945405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785DAA39-471D-E04E-8735-59E65E16979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77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6" descr="b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035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 sz="4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D673D-0DEF-4B3C-A15F-BAF077EF187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91338" y="34925"/>
            <a:ext cx="2057400" cy="598487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19138" y="34925"/>
            <a:ext cx="6019800" cy="598487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B79E6-DB67-4828-9F52-D5337E8A15F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9138" y="34925"/>
            <a:ext cx="5943600" cy="8382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719138" y="1066800"/>
            <a:ext cx="8229600" cy="4953000"/>
          </a:xfrm>
        </p:spPr>
        <p:txBody>
          <a:bodyPr/>
          <a:lstStyle/>
          <a:p>
            <a:pPr lvl="0"/>
            <a:r>
              <a:rPr lang="it-IT" noProof="0" smtClean="0"/>
              <a:t>Fare clic sull'icona per inserire una tabella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95151-873A-4ADA-A07F-3B95CE75617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9138" y="34925"/>
            <a:ext cx="5943600" cy="8382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719138" y="1066800"/>
            <a:ext cx="8229600" cy="4953000"/>
          </a:xfrm>
        </p:spPr>
        <p:txBody>
          <a:bodyPr/>
          <a:lstStyle/>
          <a:p>
            <a:pPr lvl="0"/>
            <a:r>
              <a:rPr lang="it-IT" noProof="0" smtClean="0"/>
              <a:t>Fare clic sull'icona per inserire un grafico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2F9EC-1A84-4437-8268-1C16E9CE69A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3E5DB-3771-4158-9A30-68F59088596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9E285-26A9-4CE4-A22A-3807F6C5032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719138" y="1066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10138" y="1066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9016B-A1B2-4368-83CF-8CBE77281A7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60661-396D-4C15-AC81-96B475519CE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CF038-0E8A-428B-A9AD-16F1F1C8016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EF864-C14B-49A5-B906-9E816E9B3C6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E1E19-25CE-4888-B51C-04D89D905E2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7400C-764E-453A-A92D-92C6B7A54E9F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8" descr="up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19138" y="34925"/>
            <a:ext cx="5943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Titolo diapositiva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0668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il testo</a:t>
            </a:r>
          </a:p>
          <a:p>
            <a:pPr lvl="1"/>
            <a:r>
              <a:rPr lang="it-IT" smtClean="0"/>
              <a:t>Testo</a:t>
            </a:r>
          </a:p>
          <a:p>
            <a:pPr lvl="2"/>
            <a:r>
              <a:rPr lang="it-IT" smtClean="0"/>
              <a:t>Testo</a:t>
            </a:r>
          </a:p>
          <a:p>
            <a:pPr lvl="3"/>
            <a:r>
              <a:rPr lang="it-IT" smtClean="0"/>
              <a:t>testo</a:t>
            </a:r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37475" y="152400"/>
            <a:ext cx="1362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108000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600">
                <a:solidFill>
                  <a:srgbClr val="FF9900"/>
                </a:solidFill>
                <a:latin typeface="Arial" charset="0"/>
              </a:defRPr>
            </a:lvl1pPr>
          </a:lstStyle>
          <a:p>
            <a:pPr>
              <a:defRPr/>
            </a:pPr>
            <a:fld id="{166BBFFD-7BCA-4FF2-A94A-2235437F204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  <p:pic>
        <p:nvPicPr>
          <p:cNvPr id="1030" name="Picture 74" descr="powerpoint1_sec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" name="Text Box 71"/>
          <p:cNvSpPr txBox="1">
            <a:spLocks noChangeArrowheads="1"/>
          </p:cNvSpPr>
          <p:nvPr/>
        </p:nvSpPr>
        <p:spPr bwMode="auto">
          <a:xfrm>
            <a:off x="228600" y="6569075"/>
            <a:ext cx="4495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it-IT" sz="1200">
              <a:solidFill>
                <a:srgbClr val="003F6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nsumer" TargetMode="External"/><Relationship Id="rId2" Type="http://schemas.openxmlformats.org/officeDocument/2006/relationships/hyperlink" Target="http://en.wikipedia.org/wiki/Competition_(economics)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5EF864-C14B-49A5-B906-9E816E9B3C6A}" type="slidenum">
              <a:rPr lang="it-IT" smtClean="0"/>
              <a:pPr>
                <a:defRPr/>
              </a:pPr>
              <a:t>1</a:t>
            </a:fld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914400" y="152400"/>
            <a:ext cx="5410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kern="0" dirty="0">
                <a:solidFill>
                  <a:srgbClr val="003F6E"/>
                </a:solidFill>
                <a:latin typeface="Arial"/>
                <a:ea typeface="+mj-ea"/>
                <a:cs typeface="+mj-cs"/>
              </a:rPr>
              <a:t>Exam question (February </a:t>
            </a:r>
            <a:r>
              <a:rPr lang="en-US" sz="2200" kern="0" dirty="0" smtClean="0">
                <a:solidFill>
                  <a:srgbClr val="003F6E"/>
                </a:solidFill>
                <a:latin typeface="Arial"/>
                <a:ea typeface="+mj-ea"/>
                <a:cs typeface="+mj-cs"/>
              </a:rPr>
              <a:t>4</a:t>
            </a:r>
            <a:r>
              <a:rPr lang="en-US" sz="2200" kern="0" baseline="30000" dirty="0" smtClean="0">
                <a:solidFill>
                  <a:srgbClr val="003F6E"/>
                </a:solidFill>
                <a:latin typeface="Arial"/>
                <a:ea typeface="+mj-ea"/>
                <a:cs typeface="+mj-cs"/>
              </a:rPr>
              <a:t>th</a:t>
            </a:r>
            <a:r>
              <a:rPr lang="en-US" sz="2200" kern="0" dirty="0" smtClean="0">
                <a:solidFill>
                  <a:srgbClr val="003F6E"/>
                </a:solidFill>
                <a:latin typeface="Arial"/>
                <a:ea typeface="+mj-ea"/>
                <a:cs typeface="+mj-cs"/>
              </a:rPr>
              <a:t> 2021)</a:t>
            </a:r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7315973" cy="209626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533400" y="4343400"/>
            <a:ext cx="8037512" cy="1224951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MR curve for the retailer = Demand curve for the wholesaler: p = 10 – q</a:t>
            </a:r>
          </a:p>
          <a:p>
            <a:r>
              <a:rPr lang="en-US" dirty="0" smtClean="0"/>
              <a:t>MR curve for the wholesaler: 10 – 2q; MC for the wholesaler: 2</a:t>
            </a:r>
          </a:p>
          <a:p>
            <a:r>
              <a:rPr lang="en-US" dirty="0" smtClean="0"/>
              <a:t>MR = MC: 10 – 2q = 2; q = 4; price settled by the monopolist in the retail Mkt:</a:t>
            </a:r>
          </a:p>
          <a:p>
            <a:r>
              <a:rPr lang="en-US" dirty="0" smtClean="0"/>
              <a:t>P = 10 – (1/2) 4 = 8.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1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9138" y="34925"/>
            <a:ext cx="6748462" cy="838200"/>
          </a:xfrm>
        </p:spPr>
        <p:txBody>
          <a:bodyPr/>
          <a:lstStyle/>
          <a:p>
            <a:r>
              <a:rPr lang="en-US" dirty="0" smtClean="0"/>
              <a:t>Natural Monopoly in Network industries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Gas,  Electricity, Telecommunications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10</a:t>
            </a:fld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3810000" y="1600200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Production/Generation/TLC Network service </a:t>
            </a:r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810000" y="3048000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Transportation/Transmission/TLC backbone</a:t>
            </a:r>
            <a:endParaRPr lang="en-US" dirty="0"/>
          </a:p>
        </p:txBody>
      </p:sp>
      <p:cxnSp>
        <p:nvCxnSpPr>
          <p:cNvPr id="13" name="Connettore 2 12"/>
          <p:cNvCxnSpPr/>
          <p:nvPr/>
        </p:nvCxnSpPr>
        <p:spPr bwMode="auto">
          <a:xfrm>
            <a:off x="3733800" y="1676400"/>
            <a:ext cx="0" cy="487680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CasellaDiTesto 15"/>
          <p:cNvSpPr txBox="1"/>
          <p:nvPr/>
        </p:nvSpPr>
        <p:spPr>
          <a:xfrm>
            <a:off x="3810000" y="4572000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Distribution/TLC local loop</a:t>
            </a:r>
            <a:endParaRPr lang="en-US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3886200" y="5943600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3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9138" y="34925"/>
            <a:ext cx="6748462" cy="838200"/>
          </a:xfrm>
        </p:spPr>
        <p:txBody>
          <a:bodyPr/>
          <a:lstStyle/>
          <a:p>
            <a:r>
              <a:rPr lang="en-US" dirty="0" smtClean="0"/>
              <a:t>Liberalization processes in Network industries</a:t>
            </a:r>
            <a:endParaRPr lang="en-US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810000" y="1600200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Production/Generation/TLC Network service </a:t>
            </a:r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810000" y="3048000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Transportation/Transmission/TLC backbone</a:t>
            </a:r>
            <a:endParaRPr lang="en-US" dirty="0"/>
          </a:p>
        </p:txBody>
      </p:sp>
      <p:cxnSp>
        <p:nvCxnSpPr>
          <p:cNvPr id="13" name="Connettore 2 12"/>
          <p:cNvCxnSpPr/>
          <p:nvPr/>
        </p:nvCxnSpPr>
        <p:spPr bwMode="auto">
          <a:xfrm>
            <a:off x="3733800" y="1676400"/>
            <a:ext cx="0" cy="487680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CasellaDiTesto 15"/>
          <p:cNvSpPr txBox="1"/>
          <p:nvPr/>
        </p:nvSpPr>
        <p:spPr>
          <a:xfrm>
            <a:off x="3810000" y="4572000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Distribution/TLC local loop</a:t>
            </a:r>
            <a:endParaRPr lang="en-US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3886200" y="5943600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Sale</a:t>
            </a:r>
            <a:endParaRPr lang="en-US" dirty="0"/>
          </a:p>
        </p:txBody>
      </p:sp>
      <p:sp>
        <p:nvSpPr>
          <p:cNvPr id="12" name="Rettangolo arrotondato 11"/>
          <p:cNvSpPr/>
          <p:nvPr/>
        </p:nvSpPr>
        <p:spPr bwMode="auto">
          <a:xfrm>
            <a:off x="3733800" y="1219200"/>
            <a:ext cx="4800600" cy="11430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ttangolo arrotondato 13"/>
          <p:cNvSpPr/>
          <p:nvPr/>
        </p:nvSpPr>
        <p:spPr bwMode="auto">
          <a:xfrm>
            <a:off x="3733800" y="5410200"/>
            <a:ext cx="4800600" cy="11430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Segnaposto contenuto 2"/>
          <p:cNvSpPr txBox="1">
            <a:spLocks/>
          </p:cNvSpPr>
          <p:nvPr/>
        </p:nvSpPr>
        <p:spPr bwMode="auto">
          <a:xfrm>
            <a:off x="0" y="8382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Gas,  Electricity, Telecommunications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9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12</a:t>
            </a:fld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2 main reasons (mutually reinforcing):</a:t>
            </a:r>
          </a:p>
          <a:p>
            <a:endParaRPr lang="en-US" sz="3600" dirty="0" smtClean="0"/>
          </a:p>
          <a:p>
            <a:pPr>
              <a:buFontTx/>
              <a:buChar char="-"/>
            </a:pPr>
            <a:r>
              <a:rPr lang="en-US" sz="3600" dirty="0" smtClean="0"/>
              <a:t>demand-side explanation</a:t>
            </a:r>
          </a:p>
          <a:p>
            <a:pPr>
              <a:buFontTx/>
              <a:buChar char="-"/>
            </a:pPr>
            <a:endParaRPr lang="en-US" sz="3600" dirty="0" smtClean="0"/>
          </a:p>
          <a:p>
            <a:pPr>
              <a:buFontTx/>
              <a:buChar char="-"/>
            </a:pPr>
            <a:endParaRPr lang="en-US" sz="3600" dirty="0" smtClean="0"/>
          </a:p>
          <a:p>
            <a:pPr>
              <a:buFontTx/>
              <a:buChar char="-"/>
            </a:pPr>
            <a:r>
              <a:rPr lang="en-US" sz="3600" dirty="0" smtClean="0"/>
              <a:t>-supply side explanation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62000" y="152400"/>
            <a:ext cx="327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3F6E"/>
                </a:solidFill>
                <a:latin typeface="+mj-lt"/>
                <a:ea typeface="+mj-ea"/>
                <a:cs typeface="+mj-cs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53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electricity, demand-side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13</a:t>
            </a:fld>
            <a:endParaRPr lang="it-IT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1668" y="6024418"/>
            <a:ext cx="784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it-IT" sz="1800" b="0" dirty="0" smtClean="0">
                <a:latin typeface="Tahoma" charset="0"/>
              </a:rPr>
              <a:t>Source </a:t>
            </a:r>
            <a:r>
              <a:rPr lang="it-IT" sz="1800" b="0" dirty="0">
                <a:latin typeface="Tahoma" charset="0"/>
              </a:rPr>
              <a:t>IEA </a:t>
            </a:r>
            <a:r>
              <a:rPr lang="it-IT" sz="1800" b="0" dirty="0" smtClean="0">
                <a:latin typeface="Tahoma" charset="0"/>
              </a:rPr>
              <a:t>2021</a:t>
            </a:r>
            <a:endParaRPr lang="it-IT" sz="1800" b="0" dirty="0">
              <a:latin typeface="Tahoma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1"/>
            <a:ext cx="8796338" cy="503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6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14</a:t>
            </a:fld>
            <a:endParaRPr lang="it-IT"/>
          </a:p>
        </p:txBody>
      </p:sp>
      <p:pic>
        <p:nvPicPr>
          <p:cNvPr id="5" name="Picture 4" descr="Fig8bi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95400" y="1049784"/>
            <a:ext cx="6019800" cy="5122416"/>
          </a:xfrm>
          <a:noFill/>
          <a:ln/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electricity, supply-side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1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9138" y="34925"/>
            <a:ext cx="7586662" cy="838200"/>
          </a:xfrm>
        </p:spPr>
        <p:txBody>
          <a:bodyPr/>
          <a:lstStyle/>
          <a:p>
            <a:r>
              <a:rPr lang="en-US" dirty="0" smtClean="0"/>
              <a:t>Public intervention: Regulation of a Natural monopoly 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Productive efficiency			    Single firm</a:t>
            </a:r>
          </a:p>
          <a:p>
            <a:r>
              <a:rPr lang="en-US" dirty="0" smtClean="0"/>
              <a:t>Single firm	(if market non contestable)	Monopoly outcome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15</a:t>
            </a:fld>
            <a:endParaRPr lang="it-IT"/>
          </a:p>
        </p:txBody>
      </p:sp>
      <p:cxnSp>
        <p:nvCxnSpPr>
          <p:cNvPr id="6" name="Connettore 2 5"/>
          <p:cNvCxnSpPr/>
          <p:nvPr/>
        </p:nvCxnSpPr>
        <p:spPr bwMode="auto">
          <a:xfrm>
            <a:off x="3581400" y="1219200"/>
            <a:ext cx="1676400" cy="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Connettore 2 7"/>
          <p:cNvCxnSpPr/>
          <p:nvPr/>
        </p:nvCxnSpPr>
        <p:spPr bwMode="auto">
          <a:xfrm>
            <a:off x="2362200" y="1600200"/>
            <a:ext cx="3657600" cy="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Connettore 2 12"/>
          <p:cNvCxnSpPr/>
          <p:nvPr/>
        </p:nvCxnSpPr>
        <p:spPr bwMode="auto">
          <a:xfrm>
            <a:off x="7239000" y="1905000"/>
            <a:ext cx="0" cy="114300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CasellaDiTesto 20"/>
          <p:cNvSpPr txBox="1"/>
          <p:nvPr/>
        </p:nvSpPr>
        <p:spPr>
          <a:xfrm>
            <a:off x="5943600" y="3200400"/>
            <a:ext cx="289560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Loss in allocative efficiency</a:t>
            </a:r>
            <a:endParaRPr lang="en-US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1524000" y="3200400"/>
            <a:ext cx="274320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Can the public actor re-balance the loss in allocative efficiency while keeping productive efficiency?</a:t>
            </a:r>
            <a:endParaRPr lang="en-US" dirty="0"/>
          </a:p>
        </p:txBody>
      </p:sp>
      <p:cxnSp>
        <p:nvCxnSpPr>
          <p:cNvPr id="24" name="Connettore 2 23"/>
          <p:cNvCxnSpPr/>
          <p:nvPr/>
        </p:nvCxnSpPr>
        <p:spPr bwMode="auto">
          <a:xfrm flipH="1">
            <a:off x="4267200" y="3429000"/>
            <a:ext cx="1676400" cy="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Connettore 2 31"/>
          <p:cNvCxnSpPr/>
          <p:nvPr/>
        </p:nvCxnSpPr>
        <p:spPr bwMode="auto">
          <a:xfrm>
            <a:off x="2667000" y="4572000"/>
            <a:ext cx="0" cy="106680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CasellaDiTesto 33"/>
          <p:cNvSpPr txBox="1"/>
          <p:nvPr/>
        </p:nvSpPr>
        <p:spPr>
          <a:xfrm>
            <a:off x="1066800" y="5791200"/>
            <a:ext cx="33528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Regulation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458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 Regulation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953000"/>
          </a:xfrm>
        </p:spPr>
        <p:txBody>
          <a:bodyPr/>
          <a:lstStyle/>
          <a:p>
            <a:r>
              <a:rPr lang="en-US" sz="2400" dirty="0" smtClean="0"/>
              <a:t>Ex-post regulation: ANTITRUST (later in the course): collection of laws which regulates the conduct and organization of business corporations to promote fair </a:t>
            </a:r>
            <a:r>
              <a:rPr lang="en-US" sz="2400" dirty="0" smtClean="0">
                <a:hlinkClick r:id="rId2" tooltip="Competition (economics)"/>
              </a:rPr>
              <a:t>competition</a:t>
            </a:r>
            <a:r>
              <a:rPr lang="en-US" sz="2400" dirty="0" smtClean="0"/>
              <a:t> for the benefit of </a:t>
            </a:r>
            <a:r>
              <a:rPr lang="en-US" sz="2400" dirty="0" smtClean="0">
                <a:hlinkClick r:id="rId3" tooltip="Consumer"/>
              </a:rPr>
              <a:t>consumers</a:t>
            </a:r>
            <a:r>
              <a:rPr lang="en-US" sz="2400" dirty="0" smtClean="0"/>
              <a:t>. 2 areas of great importance:</a:t>
            </a:r>
          </a:p>
          <a:p>
            <a:pPr>
              <a:buNone/>
            </a:pPr>
            <a:r>
              <a:rPr lang="en-US" sz="2400" dirty="0" smtClean="0"/>
              <a:t>	-Anticompetitive practices (e.g. cartels)</a:t>
            </a:r>
          </a:p>
          <a:p>
            <a:pPr>
              <a:buNone/>
            </a:pPr>
            <a:r>
              <a:rPr lang="en-US" sz="2400" dirty="0" smtClean="0"/>
              <a:t>	-Abuse of dominant position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r>
              <a:rPr lang="en-US" sz="2400" dirty="0" smtClean="0"/>
              <a:t>Ex-ante regulation: specific REGULATORY COMMISSIONs that right from the beginning set invasive and pervasive “rules of the game” (e.g. including prices of final or intermediate services/products).</a:t>
            </a:r>
          </a:p>
          <a:p>
            <a:pPr>
              <a:buNone/>
            </a:pPr>
            <a:endParaRPr lang="en-US" sz="28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16</a:t>
            </a:fld>
            <a:endParaRPr lang="it-IT"/>
          </a:p>
        </p:txBody>
      </p:sp>
      <p:sp>
        <p:nvSpPr>
          <p:cNvPr id="5" name="Pentagono 4"/>
          <p:cNvSpPr/>
          <p:nvPr/>
        </p:nvSpPr>
        <p:spPr bwMode="auto">
          <a:xfrm>
            <a:off x="381000" y="4038600"/>
            <a:ext cx="1295400" cy="304800"/>
          </a:xfrm>
          <a:prstGeom prst="homePlate">
            <a:avLst/>
          </a:prstGeom>
          <a:solidFill>
            <a:schemeClr val="accent2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752600" y="4038600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Policy intervenes to punish anticompetitive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4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052512"/>
            <a:ext cx="7537450" cy="4357687"/>
          </a:xfrm>
        </p:spPr>
        <p:txBody>
          <a:bodyPr/>
          <a:lstStyle/>
          <a:p>
            <a:pPr marL="763588" lvl="1" indent="-419100" eaLnBrk="1" hangingPunct="1"/>
            <a:endParaRPr lang="it-IT" dirty="0" smtClean="0"/>
          </a:p>
          <a:p>
            <a:pPr marL="763588" lvl="1" indent="-419100" eaLnBrk="1" hangingPunct="1"/>
            <a:endParaRPr lang="it-IT" dirty="0" smtClean="0"/>
          </a:p>
          <a:p>
            <a:pPr marL="763588" lvl="1" indent="-419100" eaLnBrk="1" hangingPunct="1"/>
            <a:endParaRPr lang="it-IT" dirty="0" smtClean="0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838200" y="1447800"/>
            <a:ext cx="7383759" cy="3819525"/>
            <a:chOff x="1701" y="1205"/>
            <a:chExt cx="3917" cy="2406"/>
          </a:xfrm>
        </p:grpSpPr>
        <p:sp>
          <p:nvSpPr>
            <p:cNvPr id="33798" name="Oval 5"/>
            <p:cNvSpPr>
              <a:spLocks noChangeArrowheads="1"/>
            </p:cNvSpPr>
            <p:nvPr/>
          </p:nvSpPr>
          <p:spPr bwMode="auto">
            <a:xfrm>
              <a:off x="1701" y="2841"/>
              <a:ext cx="1995" cy="770"/>
            </a:xfrm>
            <a:prstGeom prst="ellipse">
              <a:avLst/>
            </a:prstGeom>
            <a:solidFill>
              <a:srgbClr val="FF3300">
                <a:alpha val="25098"/>
              </a:srgbClr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it-IT" b="1"/>
            </a:p>
          </p:txBody>
        </p:sp>
        <p:sp>
          <p:nvSpPr>
            <p:cNvPr id="27655" name="Text Box 6"/>
            <p:cNvSpPr txBox="1">
              <a:spLocks noChangeArrowheads="1"/>
            </p:cNvSpPr>
            <p:nvPr/>
          </p:nvSpPr>
          <p:spPr bwMode="auto">
            <a:xfrm>
              <a:off x="4167" y="2885"/>
              <a:ext cx="1451" cy="6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800" dirty="0" smtClean="0">
                  <a:latin typeface="+mn-lt"/>
                </a:rPr>
                <a:t>Inelastic demand</a:t>
              </a:r>
              <a:endParaRPr lang="en-US" sz="2800" dirty="0">
                <a:latin typeface="+mn-lt"/>
              </a:endParaRPr>
            </a:p>
          </p:txBody>
        </p:sp>
        <p:sp>
          <p:nvSpPr>
            <p:cNvPr id="27660" name="Text Box 12"/>
            <p:cNvSpPr txBox="1">
              <a:spLocks noChangeArrowheads="1"/>
            </p:cNvSpPr>
            <p:nvPr/>
          </p:nvSpPr>
          <p:spPr bwMode="auto">
            <a:xfrm>
              <a:off x="1822" y="2933"/>
              <a:ext cx="1724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20000"/>
                </a:spcBef>
                <a:defRPr/>
              </a:pPr>
              <a:r>
                <a:rPr lang="it-IT" sz="2800" b="1" dirty="0" smtClean="0">
                  <a:solidFill>
                    <a:srgbClr val="FF0000"/>
                  </a:solidFill>
                  <a:latin typeface="+mj-lt"/>
                </a:rPr>
                <a:t>REGULATION NECESSITY</a:t>
              </a:r>
              <a:endParaRPr lang="it-IT" sz="28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27661" name="Text Box 13"/>
            <p:cNvSpPr txBox="1">
              <a:spLocks noChangeArrowheads="1"/>
            </p:cNvSpPr>
            <p:nvPr/>
          </p:nvSpPr>
          <p:spPr bwMode="auto">
            <a:xfrm>
              <a:off x="2024" y="1493"/>
              <a:ext cx="2506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800" dirty="0" smtClean="0">
                  <a:latin typeface="+mn-lt"/>
                </a:rPr>
                <a:t>Non-</a:t>
              </a:r>
              <a:r>
                <a:rPr lang="en-US" sz="2800" dirty="0" err="1" smtClean="0">
                  <a:latin typeface="+mn-lt"/>
                </a:rPr>
                <a:t>redeployable</a:t>
              </a:r>
              <a:r>
                <a:rPr lang="en-US" sz="2800" dirty="0" smtClean="0">
                  <a:latin typeface="+mn-lt"/>
                </a:rPr>
                <a:t> investments (sunk costs)</a:t>
              </a:r>
              <a:endParaRPr lang="en-US" sz="2800" dirty="0">
                <a:latin typeface="+mn-lt"/>
              </a:endParaRPr>
            </a:p>
          </p:txBody>
        </p:sp>
        <p:sp>
          <p:nvSpPr>
            <p:cNvPr id="33806" name="Oval 23"/>
            <p:cNvSpPr>
              <a:spLocks noChangeArrowheads="1"/>
            </p:cNvSpPr>
            <p:nvPr/>
          </p:nvSpPr>
          <p:spPr bwMode="auto">
            <a:xfrm>
              <a:off x="2024" y="1205"/>
              <a:ext cx="2426" cy="130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3807" name="Line 24"/>
            <p:cNvSpPr>
              <a:spLocks noChangeShapeType="1"/>
            </p:cNvSpPr>
            <p:nvPr/>
          </p:nvSpPr>
          <p:spPr bwMode="auto">
            <a:xfrm>
              <a:off x="2671" y="2501"/>
              <a:ext cx="0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9" name="Line 26"/>
            <p:cNvSpPr>
              <a:spLocks noChangeShapeType="1"/>
            </p:cNvSpPr>
            <p:nvPr/>
          </p:nvSpPr>
          <p:spPr bwMode="auto">
            <a:xfrm flipH="1">
              <a:off x="3722" y="3221"/>
              <a:ext cx="363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itolo 1"/>
          <p:cNvSpPr>
            <a:spLocks noGrp="1"/>
          </p:cNvSpPr>
          <p:nvPr>
            <p:ph type="title"/>
          </p:nvPr>
        </p:nvSpPr>
        <p:spPr>
          <a:xfrm>
            <a:off x="719138" y="34925"/>
            <a:ext cx="8196262" cy="838200"/>
          </a:xfrm>
        </p:spPr>
        <p:txBody>
          <a:bodyPr/>
          <a:lstStyle/>
          <a:p>
            <a:r>
              <a:rPr lang="en-US" dirty="0" smtClean="0"/>
              <a:t>2 important reasons reinforce the need to regulate network industries rather then only </a:t>
            </a:r>
            <a:r>
              <a:rPr lang="en-US" u="sng" dirty="0" smtClean="0"/>
              <a:t>natural monopoly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89300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18</a:t>
            </a:fld>
            <a:endParaRPr lang="it-IT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953000"/>
          </a:xfrm>
        </p:spPr>
        <p:txBody>
          <a:bodyPr/>
          <a:lstStyle/>
          <a:p>
            <a:pPr marL="763588" lvl="1" indent="-419100" eaLnBrk="1" hangingPunct="1"/>
            <a:endParaRPr lang="it-IT" dirty="0" smtClean="0"/>
          </a:p>
          <a:p>
            <a:pPr marL="763588" lvl="1" indent="-419100" eaLnBrk="1" hangingPunct="1"/>
            <a:r>
              <a:rPr lang="en-US" sz="2400" dirty="0" smtClean="0"/>
              <a:t>Gas, electricity, telecom: very much “necessity goods” with no or imperfect substitutes</a:t>
            </a:r>
          </a:p>
          <a:p>
            <a:pPr marL="763588" lvl="1" indent="-419100" eaLnBrk="1" hangingPunct="1"/>
            <a:endParaRPr lang="en-US" dirty="0" smtClean="0"/>
          </a:p>
          <a:p>
            <a:pPr marL="763588" lvl="1" indent="-419100" eaLnBrk="1" hangingPunct="1"/>
            <a:r>
              <a:rPr lang="en-US" sz="2400" dirty="0" smtClean="0"/>
              <a:t>Monopolist optimum price :</a:t>
            </a:r>
          </a:p>
          <a:p>
            <a:pPr marL="763588" lvl="1" indent="-419100" eaLnBrk="1" hangingPunct="1"/>
            <a:endParaRPr lang="it-IT" dirty="0" smtClean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Inelastic demand</a:t>
            </a:r>
            <a:endParaRPr lang="en-US" dirty="0"/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5029200" y="2286000"/>
          <a:ext cx="3352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45" name="Equation" r:id="rId3" imgW="800100" imgH="419100" progId="Equation.3">
                  <p:embed/>
                </p:oleObj>
              </mc:Choice>
              <mc:Fallback>
                <p:oleObj name="Equation" r:id="rId3" imgW="800100" imgH="419100" progId="Equation.3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286000"/>
                        <a:ext cx="33528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3352800"/>
            <a:ext cx="62484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937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>
                <a:solidFill>
                  <a:srgbClr val="006666"/>
                </a:solidFill>
              </a:rPr>
              <a:t>Non-redeployable</a:t>
            </a:r>
            <a:r>
              <a:rPr lang="it-IT" dirty="0" smtClean="0">
                <a:solidFill>
                  <a:srgbClr val="006666"/>
                </a:solidFill>
              </a:rPr>
              <a:t> </a:t>
            </a:r>
            <a:r>
              <a:rPr lang="it-IT" dirty="0" err="1" smtClean="0">
                <a:solidFill>
                  <a:srgbClr val="006666"/>
                </a:solidFill>
              </a:rPr>
              <a:t>investment</a:t>
            </a:r>
            <a:endParaRPr lang="it-IT" dirty="0" smtClean="0">
              <a:solidFill>
                <a:srgbClr val="006666"/>
              </a:solidFill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229600" cy="4953000"/>
          </a:xfrm>
        </p:spPr>
        <p:txBody>
          <a:bodyPr/>
          <a:lstStyle/>
          <a:p>
            <a:pPr eaLnBrk="1" hangingPunct="1"/>
            <a:r>
              <a:rPr lang="en-US" u="sng" dirty="0" smtClean="0">
                <a:solidFill>
                  <a:schemeClr val="tx1"/>
                </a:solidFill>
              </a:rPr>
              <a:t>“Non-</a:t>
            </a:r>
            <a:r>
              <a:rPr lang="en-US" u="sng" dirty="0" err="1" smtClean="0">
                <a:solidFill>
                  <a:schemeClr val="tx1"/>
                </a:solidFill>
              </a:rPr>
              <a:t>redeployable</a:t>
            </a:r>
            <a:r>
              <a:rPr lang="en-US" u="sng" dirty="0" smtClean="0">
                <a:solidFill>
                  <a:schemeClr val="tx1"/>
                </a:solidFill>
              </a:rPr>
              <a:t>” investment</a:t>
            </a:r>
          </a:p>
          <a:p>
            <a:pPr lvl="1" eaLnBrk="1" hangingPunct="1">
              <a:buClr>
                <a:srgbClr val="006666"/>
              </a:buClr>
            </a:pPr>
            <a:r>
              <a:rPr lang="en-US" sz="1400" dirty="0" smtClean="0"/>
              <a:t>Difficult to assess how much residual value one can get from  the investment in case of exit from the market</a:t>
            </a:r>
          </a:p>
          <a:p>
            <a:pPr lvl="1" eaLnBrk="1" hangingPunct="1">
              <a:buClr>
                <a:srgbClr val="006666"/>
              </a:buClr>
            </a:pPr>
            <a:r>
              <a:rPr lang="en-US" sz="1400" dirty="0" smtClean="0">
                <a:solidFill>
                  <a:srgbClr val="FF0000"/>
                </a:solidFill>
              </a:rPr>
              <a:t>Example: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50825" y="2205038"/>
            <a:ext cx="8677275" cy="3529012"/>
            <a:chOff x="0" y="1525"/>
            <a:chExt cx="5556" cy="2359"/>
          </a:xfrm>
        </p:grpSpPr>
        <p:sp>
          <p:nvSpPr>
            <p:cNvPr id="29702" name="Line 5"/>
            <p:cNvSpPr>
              <a:spLocks noChangeShapeType="1"/>
            </p:cNvSpPr>
            <p:nvPr/>
          </p:nvSpPr>
          <p:spPr bwMode="auto">
            <a:xfrm>
              <a:off x="975" y="1707"/>
              <a:ext cx="3901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3" name="Line 6"/>
            <p:cNvSpPr>
              <a:spLocks noChangeShapeType="1"/>
            </p:cNvSpPr>
            <p:nvPr/>
          </p:nvSpPr>
          <p:spPr bwMode="auto">
            <a:xfrm flipV="1">
              <a:off x="1111" y="1661"/>
              <a:ext cx="0" cy="2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4" name="Text Box 7"/>
            <p:cNvSpPr txBox="1">
              <a:spLocks noChangeArrowheads="1"/>
            </p:cNvSpPr>
            <p:nvPr/>
          </p:nvSpPr>
          <p:spPr bwMode="auto">
            <a:xfrm>
              <a:off x="1111" y="1525"/>
              <a:ext cx="5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/>
                <a:t>2000</a:t>
              </a:r>
            </a:p>
          </p:txBody>
        </p:sp>
        <p:sp>
          <p:nvSpPr>
            <p:cNvPr id="29705" name="Line 8"/>
            <p:cNvSpPr>
              <a:spLocks noChangeShapeType="1"/>
            </p:cNvSpPr>
            <p:nvPr/>
          </p:nvSpPr>
          <p:spPr bwMode="auto">
            <a:xfrm flipV="1">
              <a:off x="4286" y="1661"/>
              <a:ext cx="0" cy="2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6" name="Text Box 9"/>
            <p:cNvSpPr txBox="1">
              <a:spLocks noChangeArrowheads="1"/>
            </p:cNvSpPr>
            <p:nvPr/>
          </p:nvSpPr>
          <p:spPr bwMode="auto">
            <a:xfrm>
              <a:off x="4241" y="1525"/>
              <a:ext cx="5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/>
                <a:t>2040</a:t>
              </a:r>
            </a:p>
          </p:txBody>
        </p:sp>
        <p:sp>
          <p:nvSpPr>
            <p:cNvPr id="29707" name="Rectangle 10"/>
            <p:cNvSpPr>
              <a:spLocks noChangeArrowheads="1"/>
            </p:cNvSpPr>
            <p:nvPr/>
          </p:nvSpPr>
          <p:spPr bwMode="auto">
            <a:xfrm>
              <a:off x="1111" y="1933"/>
              <a:ext cx="408" cy="816"/>
            </a:xfrm>
            <a:prstGeom prst="rect">
              <a:avLst/>
            </a:prstGeom>
            <a:solidFill>
              <a:srgbClr val="00FF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9708" name="Line 13"/>
            <p:cNvSpPr>
              <a:spLocks noChangeShapeType="1"/>
            </p:cNvSpPr>
            <p:nvPr/>
          </p:nvSpPr>
          <p:spPr bwMode="auto">
            <a:xfrm>
              <a:off x="975" y="2750"/>
              <a:ext cx="3901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Line 14"/>
            <p:cNvSpPr>
              <a:spLocks noChangeShapeType="1"/>
            </p:cNvSpPr>
            <p:nvPr/>
          </p:nvSpPr>
          <p:spPr bwMode="auto">
            <a:xfrm flipV="1">
              <a:off x="1111" y="256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Text Box 15"/>
            <p:cNvSpPr txBox="1">
              <a:spLocks noChangeArrowheads="1"/>
            </p:cNvSpPr>
            <p:nvPr/>
          </p:nvSpPr>
          <p:spPr bwMode="auto">
            <a:xfrm>
              <a:off x="2608" y="1525"/>
              <a:ext cx="5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/>
                <a:t>2020</a:t>
              </a:r>
            </a:p>
          </p:txBody>
        </p:sp>
        <p:sp>
          <p:nvSpPr>
            <p:cNvPr id="29711" name="Line 20"/>
            <p:cNvSpPr>
              <a:spLocks noChangeShapeType="1"/>
            </p:cNvSpPr>
            <p:nvPr/>
          </p:nvSpPr>
          <p:spPr bwMode="auto">
            <a:xfrm>
              <a:off x="930" y="3702"/>
              <a:ext cx="3901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Rectangle 26"/>
            <p:cNvSpPr>
              <a:spLocks noChangeArrowheads="1"/>
            </p:cNvSpPr>
            <p:nvPr/>
          </p:nvSpPr>
          <p:spPr bwMode="auto">
            <a:xfrm>
              <a:off x="2653" y="2341"/>
              <a:ext cx="409" cy="408"/>
            </a:xfrm>
            <a:prstGeom prst="rect">
              <a:avLst/>
            </a:prstGeom>
            <a:solidFill>
              <a:srgbClr val="00FFFF">
                <a:alpha val="749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9713" name="Line 27"/>
            <p:cNvSpPr>
              <a:spLocks noChangeShapeType="1"/>
            </p:cNvSpPr>
            <p:nvPr/>
          </p:nvSpPr>
          <p:spPr bwMode="auto">
            <a:xfrm flipV="1">
              <a:off x="2653" y="1661"/>
              <a:ext cx="0" cy="2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Rectangle 28"/>
            <p:cNvSpPr>
              <a:spLocks noChangeArrowheads="1"/>
            </p:cNvSpPr>
            <p:nvPr/>
          </p:nvSpPr>
          <p:spPr bwMode="auto">
            <a:xfrm>
              <a:off x="2653" y="3294"/>
              <a:ext cx="409" cy="181"/>
            </a:xfrm>
            <a:prstGeom prst="rect">
              <a:avLst/>
            </a:prstGeom>
            <a:solidFill>
              <a:srgbClr val="FF0000">
                <a:alpha val="25098"/>
              </a:srgbClr>
            </a:solidFill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9715" name="Rectangle 29"/>
            <p:cNvSpPr>
              <a:spLocks noChangeArrowheads="1"/>
            </p:cNvSpPr>
            <p:nvPr/>
          </p:nvSpPr>
          <p:spPr bwMode="auto">
            <a:xfrm>
              <a:off x="2653" y="3475"/>
              <a:ext cx="408" cy="227"/>
            </a:xfrm>
            <a:prstGeom prst="rect">
              <a:avLst/>
            </a:prstGeom>
            <a:solidFill>
              <a:srgbClr val="00FFFF">
                <a:alpha val="749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9716" name="Line 30"/>
            <p:cNvSpPr>
              <a:spLocks noChangeShapeType="1"/>
            </p:cNvSpPr>
            <p:nvPr/>
          </p:nvSpPr>
          <p:spPr bwMode="auto">
            <a:xfrm>
              <a:off x="1519" y="1933"/>
              <a:ext cx="3085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Rectangle 31"/>
            <p:cNvSpPr>
              <a:spLocks noChangeArrowheads="1"/>
            </p:cNvSpPr>
            <p:nvPr/>
          </p:nvSpPr>
          <p:spPr bwMode="auto">
            <a:xfrm>
              <a:off x="1111" y="2886"/>
              <a:ext cx="408" cy="816"/>
            </a:xfrm>
            <a:prstGeom prst="rect">
              <a:avLst/>
            </a:prstGeom>
            <a:solidFill>
              <a:srgbClr val="00FF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9718" name="Line 32"/>
            <p:cNvSpPr>
              <a:spLocks noChangeShapeType="1"/>
            </p:cNvSpPr>
            <p:nvPr/>
          </p:nvSpPr>
          <p:spPr bwMode="auto">
            <a:xfrm>
              <a:off x="1519" y="2886"/>
              <a:ext cx="3085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Text Box 33"/>
            <p:cNvSpPr txBox="1">
              <a:spLocks noChangeArrowheads="1"/>
            </p:cNvSpPr>
            <p:nvPr/>
          </p:nvSpPr>
          <p:spPr bwMode="auto">
            <a:xfrm>
              <a:off x="4286" y="1706"/>
              <a:ext cx="1270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b="1" dirty="0" err="1" smtClean="0">
                  <a:latin typeface="Tahoma" charset="0"/>
                </a:rPr>
                <a:t>Asset</a:t>
              </a:r>
              <a:r>
                <a:rPr lang="it-IT" b="1" dirty="0" smtClean="0">
                  <a:latin typeface="Tahoma" charset="0"/>
                </a:rPr>
                <a:t> </a:t>
              </a:r>
              <a:r>
                <a:rPr lang="it-IT" b="1" dirty="0" err="1" smtClean="0">
                  <a:latin typeface="Tahoma" charset="0"/>
                </a:rPr>
                <a:t>to</a:t>
              </a:r>
              <a:r>
                <a:rPr lang="it-IT" b="1" dirty="0" smtClean="0">
                  <a:latin typeface="Tahoma" charset="0"/>
                </a:rPr>
                <a:t> </a:t>
              </a:r>
              <a:r>
                <a:rPr lang="it-IT" b="1" dirty="0" err="1" smtClean="0">
                  <a:latin typeface="Tahoma" charset="0"/>
                </a:rPr>
                <a:t>be</a:t>
              </a:r>
              <a:r>
                <a:rPr lang="it-IT" b="1" dirty="0" smtClean="0">
                  <a:latin typeface="Tahoma" charset="0"/>
                </a:rPr>
                <a:t> </a:t>
              </a:r>
              <a:r>
                <a:rPr lang="it-IT" b="1" dirty="0" err="1" smtClean="0">
                  <a:latin typeface="Tahoma" charset="0"/>
                </a:rPr>
                <a:t>susbtituted</a:t>
              </a:r>
              <a:r>
                <a:rPr lang="it-IT" b="1" dirty="0" smtClean="0">
                  <a:latin typeface="Tahoma" charset="0"/>
                </a:rPr>
                <a:t> </a:t>
              </a:r>
              <a:endParaRPr lang="it-IT" b="1" dirty="0">
                <a:latin typeface="Tahoma" charset="0"/>
              </a:endParaRPr>
            </a:p>
          </p:txBody>
        </p:sp>
        <p:sp>
          <p:nvSpPr>
            <p:cNvPr id="29720" name="Text Box 34"/>
            <p:cNvSpPr txBox="1">
              <a:spLocks noChangeArrowheads="1"/>
            </p:cNvSpPr>
            <p:nvPr/>
          </p:nvSpPr>
          <p:spPr bwMode="auto">
            <a:xfrm>
              <a:off x="2653" y="1706"/>
              <a:ext cx="953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b="1" dirty="0" err="1" smtClean="0">
                  <a:latin typeface="Tahoma" charset="0"/>
                </a:rPr>
                <a:t>Exit</a:t>
              </a:r>
              <a:r>
                <a:rPr lang="it-IT" b="1" dirty="0" smtClean="0">
                  <a:latin typeface="Tahoma" charset="0"/>
                </a:rPr>
                <a:t> </a:t>
              </a:r>
              <a:r>
                <a:rPr lang="it-IT" b="1" dirty="0" err="1" smtClean="0">
                  <a:latin typeface="Tahoma" charset="0"/>
                </a:rPr>
                <a:t>from</a:t>
              </a:r>
              <a:r>
                <a:rPr lang="it-IT" b="1" dirty="0" smtClean="0">
                  <a:latin typeface="Tahoma" charset="0"/>
                </a:rPr>
                <a:t> the market</a:t>
              </a:r>
              <a:endParaRPr lang="it-IT" b="1" dirty="0">
                <a:latin typeface="Tahoma" charset="0"/>
              </a:endParaRPr>
            </a:p>
          </p:txBody>
        </p:sp>
        <p:sp>
          <p:nvSpPr>
            <p:cNvPr id="29721" name="Text Box 35"/>
            <p:cNvSpPr txBox="1">
              <a:spLocks noChangeArrowheads="1"/>
            </p:cNvSpPr>
            <p:nvPr/>
          </p:nvSpPr>
          <p:spPr bwMode="auto">
            <a:xfrm>
              <a:off x="0" y="2115"/>
              <a:ext cx="1179" cy="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b="1" dirty="0" smtClean="0">
                  <a:latin typeface="Tahoma" charset="0"/>
                </a:rPr>
                <a:t>Case </a:t>
              </a:r>
              <a:r>
                <a:rPr lang="it-IT" b="1" dirty="0">
                  <a:latin typeface="Tahoma" charset="0"/>
                </a:rPr>
                <a:t>A: </a:t>
              </a:r>
              <a:r>
                <a:rPr lang="en-US" b="1" dirty="0" err="1" smtClean="0">
                  <a:latin typeface="Tahoma" charset="0"/>
                </a:rPr>
                <a:t>Redeployable</a:t>
              </a:r>
              <a:r>
                <a:rPr lang="en-US" b="1" dirty="0" smtClean="0">
                  <a:latin typeface="Tahoma" charset="0"/>
                </a:rPr>
                <a:t> investment</a:t>
              </a:r>
              <a:endParaRPr lang="en-US" b="1" dirty="0">
                <a:latin typeface="Tahoma" charset="0"/>
              </a:endParaRPr>
            </a:p>
          </p:txBody>
        </p:sp>
        <p:sp>
          <p:nvSpPr>
            <p:cNvPr id="29722" name="Text Box 36"/>
            <p:cNvSpPr txBox="1">
              <a:spLocks noChangeArrowheads="1"/>
            </p:cNvSpPr>
            <p:nvPr/>
          </p:nvSpPr>
          <p:spPr bwMode="auto">
            <a:xfrm>
              <a:off x="0" y="3067"/>
              <a:ext cx="1179" cy="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b="1" dirty="0" smtClean="0">
                  <a:latin typeface="Tahoma" charset="0"/>
                </a:rPr>
                <a:t>Case </a:t>
              </a:r>
              <a:r>
                <a:rPr lang="it-IT" b="1" dirty="0">
                  <a:latin typeface="Tahoma" charset="0"/>
                </a:rPr>
                <a:t>B: </a:t>
              </a:r>
              <a:r>
                <a:rPr lang="en-US" b="1" dirty="0" smtClean="0">
                  <a:latin typeface="Tahoma" charset="0"/>
                </a:rPr>
                <a:t>Non-</a:t>
              </a:r>
              <a:r>
                <a:rPr lang="en-US" b="1" dirty="0" err="1" smtClean="0">
                  <a:latin typeface="Tahoma" charset="0"/>
                </a:rPr>
                <a:t>redeployable</a:t>
              </a:r>
              <a:r>
                <a:rPr lang="en-US" b="1" dirty="0" smtClean="0">
                  <a:latin typeface="Tahoma" charset="0"/>
                </a:rPr>
                <a:t> investment</a:t>
              </a:r>
              <a:endParaRPr lang="en-US" b="1" u="sng" dirty="0">
                <a:solidFill>
                  <a:srgbClr val="FF0000"/>
                </a:solidFill>
                <a:latin typeface="Tahoma" charset="0"/>
              </a:endParaRPr>
            </a:p>
          </p:txBody>
        </p:sp>
        <p:sp>
          <p:nvSpPr>
            <p:cNvPr id="29723" name="Text Box 39"/>
            <p:cNvSpPr txBox="1">
              <a:spLocks noChangeArrowheads="1"/>
            </p:cNvSpPr>
            <p:nvPr/>
          </p:nvSpPr>
          <p:spPr bwMode="auto">
            <a:xfrm>
              <a:off x="3016" y="3339"/>
              <a:ext cx="862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sz="1600" b="1" dirty="0" smtClean="0">
                  <a:solidFill>
                    <a:srgbClr val="000099"/>
                  </a:solidFill>
                  <a:latin typeface="Tahoma" charset="0"/>
                </a:rPr>
                <a:t>Sale </a:t>
              </a:r>
              <a:r>
                <a:rPr lang="it-IT" sz="1600" b="1" dirty="0">
                  <a:solidFill>
                    <a:srgbClr val="000099"/>
                  </a:solidFill>
                  <a:latin typeface="Tahoma" charset="0"/>
                </a:rPr>
                <a:t>= </a:t>
              </a:r>
              <a:r>
                <a:rPr lang="it-IT" sz="1600" b="1" u="sng" dirty="0">
                  <a:solidFill>
                    <a:srgbClr val="000099"/>
                  </a:solidFill>
                  <a:latin typeface="Tahoma" charset="0"/>
                </a:rPr>
                <a:t>25 Ml Euro</a:t>
              </a:r>
            </a:p>
          </p:txBody>
        </p:sp>
        <p:sp>
          <p:nvSpPr>
            <p:cNvPr id="29724" name="Text Box 40"/>
            <p:cNvSpPr txBox="1">
              <a:spLocks noChangeArrowheads="1"/>
            </p:cNvSpPr>
            <p:nvPr/>
          </p:nvSpPr>
          <p:spPr bwMode="auto">
            <a:xfrm rot="-5400000">
              <a:off x="790" y="2164"/>
              <a:ext cx="10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sz="1600" b="1">
                  <a:solidFill>
                    <a:srgbClr val="000099"/>
                  </a:solidFill>
                  <a:latin typeface="Tahoma" charset="0"/>
                </a:rPr>
                <a:t>100 Ml Euro</a:t>
              </a:r>
            </a:p>
          </p:txBody>
        </p:sp>
        <p:sp>
          <p:nvSpPr>
            <p:cNvPr id="29725" name="Text Box 41"/>
            <p:cNvSpPr txBox="1">
              <a:spLocks noChangeArrowheads="1"/>
            </p:cNvSpPr>
            <p:nvPr/>
          </p:nvSpPr>
          <p:spPr bwMode="auto">
            <a:xfrm>
              <a:off x="1066" y="1706"/>
              <a:ext cx="14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b="1" dirty="0" smtClean="0">
                  <a:latin typeface="Tahoma" charset="0"/>
                </a:rPr>
                <a:t>New </a:t>
              </a:r>
              <a:r>
                <a:rPr lang="it-IT" b="1" dirty="0" err="1" smtClean="0">
                  <a:latin typeface="Tahoma" charset="0"/>
                </a:rPr>
                <a:t>Asset</a:t>
              </a:r>
              <a:endParaRPr lang="it-IT" b="1" dirty="0">
                <a:latin typeface="Tahoma" charset="0"/>
              </a:endParaRPr>
            </a:p>
          </p:txBody>
        </p:sp>
        <p:sp>
          <p:nvSpPr>
            <p:cNvPr id="29726" name="Text Box 42"/>
            <p:cNvSpPr txBox="1">
              <a:spLocks noChangeArrowheads="1"/>
            </p:cNvSpPr>
            <p:nvPr/>
          </p:nvSpPr>
          <p:spPr bwMode="auto">
            <a:xfrm rot="-5400000">
              <a:off x="790" y="3116"/>
              <a:ext cx="10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sz="1600" b="1">
                  <a:solidFill>
                    <a:srgbClr val="000099"/>
                  </a:solidFill>
                  <a:latin typeface="Tahoma" charset="0"/>
                </a:rPr>
                <a:t>100 Ml Euro</a:t>
              </a:r>
            </a:p>
          </p:txBody>
        </p:sp>
        <p:sp>
          <p:nvSpPr>
            <p:cNvPr id="29727" name="Text Box 43"/>
            <p:cNvSpPr txBox="1">
              <a:spLocks noChangeArrowheads="1"/>
            </p:cNvSpPr>
            <p:nvPr/>
          </p:nvSpPr>
          <p:spPr bwMode="auto">
            <a:xfrm>
              <a:off x="3061" y="3067"/>
              <a:ext cx="1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b="1" u="sng" dirty="0" smtClean="0">
                  <a:solidFill>
                    <a:srgbClr val="FF0000"/>
                  </a:solidFill>
                  <a:latin typeface="Tahoma" charset="0"/>
                </a:rPr>
                <a:t>Loss </a:t>
              </a:r>
              <a:r>
                <a:rPr lang="it-IT" b="1" u="sng" dirty="0" err="1" smtClean="0">
                  <a:solidFill>
                    <a:srgbClr val="FF0000"/>
                  </a:solidFill>
                  <a:latin typeface="Tahoma" charset="0"/>
                </a:rPr>
                <a:t>value</a:t>
              </a:r>
              <a:endParaRPr lang="it-IT" b="1" u="sng" dirty="0">
                <a:solidFill>
                  <a:srgbClr val="FF0000"/>
                </a:solidFill>
                <a:latin typeface="Tahoma" charset="0"/>
              </a:endParaRPr>
            </a:p>
          </p:txBody>
        </p:sp>
        <p:sp>
          <p:nvSpPr>
            <p:cNvPr id="29728" name="Line 44"/>
            <p:cNvSpPr>
              <a:spLocks noChangeShapeType="1"/>
            </p:cNvSpPr>
            <p:nvPr/>
          </p:nvSpPr>
          <p:spPr bwMode="auto">
            <a:xfrm flipH="1">
              <a:off x="2835" y="3158"/>
              <a:ext cx="317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9" name="Text Box 45"/>
            <p:cNvSpPr txBox="1">
              <a:spLocks noChangeArrowheads="1"/>
            </p:cNvSpPr>
            <p:nvPr/>
          </p:nvSpPr>
          <p:spPr bwMode="auto">
            <a:xfrm>
              <a:off x="3061" y="2387"/>
              <a:ext cx="862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sz="1600" b="1" dirty="0" smtClean="0">
                  <a:solidFill>
                    <a:srgbClr val="000099"/>
                  </a:solidFill>
                  <a:latin typeface="Tahoma" charset="0"/>
                </a:rPr>
                <a:t>Sale </a:t>
              </a:r>
              <a:r>
                <a:rPr lang="it-IT" sz="1600" b="1" dirty="0">
                  <a:solidFill>
                    <a:srgbClr val="000099"/>
                  </a:solidFill>
                  <a:latin typeface="Tahoma" charset="0"/>
                </a:rPr>
                <a:t>= </a:t>
              </a:r>
              <a:r>
                <a:rPr lang="it-IT" sz="1600" b="1" u="sng" dirty="0">
                  <a:solidFill>
                    <a:srgbClr val="000099"/>
                  </a:solidFill>
                  <a:latin typeface="Tahoma" charset="0"/>
                </a:rPr>
                <a:t>50 Ml Euro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296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4114800"/>
            <a:ext cx="7620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9pPr>
          </a:lstStyle>
          <a:p>
            <a:r>
              <a:rPr lang="en-US" sz="3600" b="0" dirty="0" smtClean="0"/>
              <a:t>Insights on </a:t>
            </a:r>
            <a:r>
              <a:rPr lang="en-US" sz="3600" b="0" dirty="0"/>
              <a:t>C</a:t>
            </a:r>
            <a:r>
              <a:rPr lang="en-US" sz="3600" b="0" dirty="0" smtClean="0"/>
              <a:t>ompetitive Structures: Part 2 </a:t>
            </a:r>
            <a:endParaRPr lang="en-GB" sz="36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81369" y="0"/>
            <a:ext cx="7772400" cy="12954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9pPr>
          </a:lstStyle>
          <a:p>
            <a:pPr algn="r"/>
            <a:r>
              <a:rPr lang="en-GB" sz="2000" b="0" dirty="0" smtClean="0"/>
              <a:t>Business and Industrial Economics </a:t>
            </a:r>
          </a:p>
          <a:p>
            <a:pPr algn="r"/>
            <a:endParaRPr lang="en-GB" sz="2000" b="0" dirty="0" smtClean="0"/>
          </a:p>
          <a:p>
            <a:pPr algn="r"/>
            <a:r>
              <a:rPr lang="en-GB" sz="2000" b="0" dirty="0" err="1" smtClean="0"/>
              <a:t>Prof.</a:t>
            </a:r>
            <a:r>
              <a:rPr lang="en-GB" sz="2000" b="0" dirty="0" smtClean="0"/>
              <a:t> Luca Grilli</a:t>
            </a:r>
          </a:p>
        </p:txBody>
      </p:sp>
    </p:spTree>
    <p:extLst>
      <p:ext uri="{BB962C8B-B14F-4D97-AF65-F5344CB8AC3E}">
        <p14:creationId xmlns:p14="http://schemas.microsoft.com/office/powerpoint/2010/main" val="105015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34925"/>
            <a:ext cx="78152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6666"/>
                </a:solidFill>
              </a:rPr>
              <a:t>Why are network infrastructure often “scarcely-</a:t>
            </a:r>
            <a:r>
              <a:rPr lang="en-US" dirty="0" err="1" smtClean="0">
                <a:solidFill>
                  <a:srgbClr val="006666"/>
                </a:solidFill>
              </a:rPr>
              <a:t>redeployable</a:t>
            </a:r>
            <a:r>
              <a:rPr lang="en-US" dirty="0" smtClean="0">
                <a:solidFill>
                  <a:srgbClr val="006666"/>
                </a:solidFill>
              </a:rPr>
              <a:t>” investment?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43938" cy="5257800"/>
          </a:xfrm>
        </p:spPr>
        <p:txBody>
          <a:bodyPr/>
          <a:lstStyle/>
          <a:p>
            <a:pPr marL="344488" lvl="1" indent="0" eaLnBrk="1" hangingPunct="1">
              <a:buClr>
                <a:srgbClr val="006666"/>
              </a:buClr>
              <a:buNone/>
              <a:defRPr/>
            </a:pPr>
            <a:r>
              <a:rPr lang="en-US" sz="3200" b="1" u="sng" dirty="0" smtClean="0"/>
              <a:t>Second-hand markets are highly imperfect</a:t>
            </a:r>
          </a:p>
          <a:p>
            <a:pPr marL="1052513" lvl="2" indent="-381000" eaLnBrk="1" hangingPunct="1">
              <a:buFont typeface="Wingdings" pitchFamily="2" charset="2"/>
              <a:buChar char="q"/>
              <a:defRPr/>
            </a:pPr>
            <a:r>
              <a:rPr lang="en-US" sz="3200" dirty="0" smtClean="0"/>
              <a:t>Investments </a:t>
            </a:r>
            <a:r>
              <a:rPr lang="en-US" sz="3200" dirty="0" smtClean="0"/>
              <a:t>are extremely expensive and highly specific </a:t>
            </a:r>
            <a:r>
              <a:rPr lang="en-US" sz="3200" dirty="0" smtClean="0"/>
              <a:t>to a </a:t>
            </a:r>
            <a:r>
              <a:rPr lang="en-US" sz="3200" dirty="0" smtClean="0"/>
              <a:t>given context</a:t>
            </a:r>
            <a:r>
              <a:rPr lang="en-US" sz="3200" dirty="0" smtClean="0"/>
              <a:t>: this reduces </a:t>
            </a:r>
            <a:r>
              <a:rPr lang="en-US" sz="3200" dirty="0" smtClean="0"/>
              <a:t>the n</a:t>
            </a:r>
            <a:r>
              <a:rPr lang="en-US" sz="3200" dirty="0" smtClean="0"/>
              <a:t>° of credible </a:t>
            </a:r>
            <a:r>
              <a:rPr lang="en-US" sz="3200" dirty="0" smtClean="0"/>
              <a:t>acquirers so </a:t>
            </a:r>
            <a:r>
              <a:rPr lang="en-US" sz="3200" dirty="0" smtClean="0"/>
              <a:t>high bargaining power of potential acquirer(s</a:t>
            </a:r>
            <a:r>
              <a:rPr lang="en-US" sz="3200" dirty="0" smtClean="0"/>
              <a:t>).</a:t>
            </a:r>
          </a:p>
          <a:p>
            <a:pPr marL="671513" lvl="2" indent="0" eaLnBrk="1" hangingPunct="1">
              <a:buNone/>
              <a:defRPr/>
            </a:pPr>
            <a:endParaRPr lang="en-US" sz="3200" dirty="0" smtClean="0"/>
          </a:p>
          <a:p>
            <a:pPr marL="1052513" lvl="2" indent="-381000" eaLnBrk="1" hangingPunct="1">
              <a:buFont typeface="Wingdings" pitchFamily="2" charset="2"/>
              <a:buChar char="q"/>
              <a:defRPr/>
            </a:pPr>
            <a:r>
              <a:rPr lang="en-US" sz="3200" dirty="0" smtClean="0"/>
              <a:t>Difficult from the other side (potential acquirer) </a:t>
            </a:r>
            <a:r>
              <a:rPr lang="en-US" sz="3200" dirty="0" smtClean="0"/>
              <a:t>to infer </a:t>
            </a:r>
            <a:r>
              <a:rPr lang="en-US" sz="3200" dirty="0" smtClean="0"/>
              <a:t>the “true” value of the asset: information asymmetries</a:t>
            </a:r>
          </a:p>
        </p:txBody>
      </p:sp>
    </p:spTree>
    <p:extLst>
      <p:ext uri="{BB962C8B-B14F-4D97-AF65-F5344CB8AC3E}">
        <p14:creationId xmlns:p14="http://schemas.microsoft.com/office/powerpoint/2010/main" val="21413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229600" cy="4953000"/>
          </a:xfrm>
        </p:spPr>
        <p:txBody>
          <a:bodyPr/>
          <a:lstStyle/>
          <a:p>
            <a:pPr marL="495300" indent="-495300" eaLnBrk="1" hangingPunct="1">
              <a:lnSpc>
                <a:spcPct val="90000"/>
              </a:lnSpc>
            </a:pPr>
            <a:r>
              <a:rPr lang="en-US" sz="2400" b="1" u="sng" dirty="0" smtClean="0"/>
              <a:t>Non-</a:t>
            </a:r>
            <a:r>
              <a:rPr lang="en-US" sz="2400" b="1" u="sng" dirty="0" err="1" smtClean="0"/>
              <a:t>redeployable</a:t>
            </a:r>
            <a:r>
              <a:rPr lang="en-US" sz="2400" b="1" u="sng" dirty="0" smtClean="0"/>
              <a:t> investment </a:t>
            </a:r>
            <a:r>
              <a:rPr lang="en-US" sz="2400" b="1" u="sng" dirty="0" smtClean="0">
                <a:solidFill>
                  <a:schemeClr val="tx1"/>
                </a:solidFill>
              </a:rPr>
              <a:t>: Implications</a:t>
            </a:r>
          </a:p>
          <a:p>
            <a:pPr marL="763588" lvl="1" indent="-419100" eaLnBrk="1" hangingPunct="1">
              <a:lnSpc>
                <a:spcPct val="90000"/>
              </a:lnSpc>
            </a:pPr>
            <a:endParaRPr lang="en-US" dirty="0" smtClean="0"/>
          </a:p>
          <a:p>
            <a:pPr marL="763588" lvl="1" indent="-419100" eaLnBrk="1" hangingPunct="1">
              <a:lnSpc>
                <a:spcPct val="90000"/>
              </a:lnSpc>
              <a:buClr>
                <a:srgbClr val="006666"/>
              </a:buClr>
              <a:buFont typeface="Wingdings" pitchFamily="2" charset="2"/>
              <a:buNone/>
            </a:pPr>
            <a:r>
              <a:rPr lang="en-US" sz="2200" dirty="0" smtClean="0"/>
              <a:t>A.</a:t>
            </a:r>
            <a:r>
              <a:rPr lang="en-US" dirty="0" smtClean="0"/>
              <a:t>	</a:t>
            </a:r>
            <a:r>
              <a:rPr lang="en-US" sz="2200" i="1" dirty="0" smtClean="0"/>
              <a:t>Under-investment, No infrastructure (unless State steps in, i.e. Government's s ownership at the every onset)</a:t>
            </a:r>
            <a:endParaRPr lang="en-US" sz="2200" b="1" i="1" dirty="0" smtClean="0">
              <a:solidFill>
                <a:schemeClr val="tx1"/>
              </a:solidFill>
            </a:endParaRPr>
          </a:p>
          <a:p>
            <a:pPr marL="495300" indent="-495300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tx1"/>
                </a:solidFill>
              </a:rPr>
              <a:t>	</a:t>
            </a:r>
            <a:endParaRPr lang="en-US" sz="2200" dirty="0" smtClean="0"/>
          </a:p>
          <a:p>
            <a:pPr marL="344488" lvl="1" indent="0" eaLnBrk="1" hangingPunct="1">
              <a:lnSpc>
                <a:spcPct val="90000"/>
              </a:lnSpc>
              <a:buClr>
                <a:srgbClr val="006666"/>
              </a:buClr>
              <a:buNone/>
            </a:pPr>
            <a:r>
              <a:rPr lang="en-US" sz="2200" dirty="0" smtClean="0"/>
              <a:t>B.</a:t>
            </a:r>
            <a:r>
              <a:rPr lang="en-US" sz="2200" i="1" dirty="0" smtClean="0"/>
              <a:t>  </a:t>
            </a:r>
            <a:r>
              <a:rPr lang="en-US" sz="2200" i="1" dirty="0" smtClean="0"/>
              <a:t>No </a:t>
            </a:r>
            <a:r>
              <a:rPr lang="en-US" sz="2200" i="1" dirty="0" smtClean="0"/>
              <a:t>(potential) competition</a:t>
            </a:r>
          </a:p>
          <a:p>
            <a:pPr marL="1052513" lvl="2" indent="-381000" eaLnBrk="1" hangingPunct="1">
              <a:lnSpc>
                <a:spcPct val="90000"/>
              </a:lnSpc>
            </a:pPr>
            <a:r>
              <a:rPr lang="en-US" sz="2200" dirty="0" smtClean="0"/>
              <a:t>Exit barriers for </a:t>
            </a:r>
            <a:r>
              <a:rPr lang="en-US" sz="2200" dirty="0" smtClean="0"/>
              <a:t>incumbent</a:t>
            </a:r>
            <a:endParaRPr lang="en-US" sz="2200" dirty="0" smtClean="0"/>
          </a:p>
          <a:p>
            <a:pPr marL="1366838" lvl="3" indent="-342900" eaLnBrk="1" hangingPunct="1">
              <a:lnSpc>
                <a:spcPct val="90000"/>
              </a:lnSpc>
            </a:pPr>
            <a:r>
              <a:rPr lang="en-US" sz="2200" dirty="0" smtClean="0">
                <a:latin typeface="+mj-lt"/>
              </a:rPr>
              <a:t>Fear to lose all the investments made in case of exit</a:t>
            </a:r>
          </a:p>
          <a:p>
            <a:pPr marL="1366838" lvl="3" indent="-342900" eaLnBrk="1" hangingPunct="1">
              <a:lnSpc>
                <a:spcPct val="90000"/>
              </a:lnSpc>
            </a:pPr>
            <a:r>
              <a:rPr lang="en-US" sz="2200" dirty="0" smtClean="0">
                <a:latin typeface="+mj-lt"/>
              </a:rPr>
              <a:t>Best to remain in the market even if profitability is </a:t>
            </a:r>
            <a:r>
              <a:rPr lang="en-US" sz="2200" dirty="0" smtClean="0">
                <a:latin typeface="+mj-lt"/>
              </a:rPr>
              <a:t>low</a:t>
            </a:r>
          </a:p>
          <a:p>
            <a:pPr marL="1023938" lvl="3" indent="0" eaLnBrk="1" hangingPunct="1">
              <a:lnSpc>
                <a:spcPct val="90000"/>
              </a:lnSpc>
              <a:buNone/>
            </a:pPr>
            <a:endParaRPr lang="en-US" sz="2200" dirty="0" smtClean="0">
              <a:latin typeface="+mj-lt"/>
            </a:endParaRPr>
          </a:p>
          <a:p>
            <a:pPr marL="1052513" lvl="2" indent="-381000" eaLnBrk="1" hangingPunct="1">
              <a:lnSpc>
                <a:spcPct val="90000"/>
              </a:lnSpc>
            </a:pPr>
            <a:r>
              <a:rPr lang="en-US" sz="2200" dirty="0" smtClean="0">
                <a:latin typeface="+mj-lt"/>
              </a:rPr>
              <a:t>Entry </a:t>
            </a:r>
            <a:r>
              <a:rPr lang="en-US" sz="2200" dirty="0" smtClean="0">
                <a:latin typeface="+mj-lt"/>
              </a:rPr>
              <a:t>barriers for new entrants</a:t>
            </a:r>
          </a:p>
          <a:p>
            <a:pPr marL="1366838" lvl="3" indent="-342900" eaLnBrk="1" hangingPunct="1">
              <a:lnSpc>
                <a:spcPct val="90000"/>
              </a:lnSpc>
            </a:pPr>
            <a:r>
              <a:rPr lang="en-US" sz="2200" dirty="0" smtClean="0">
                <a:latin typeface="+mj-lt"/>
              </a:rPr>
              <a:t>Risk to be locked-in in case of entry</a:t>
            </a:r>
          </a:p>
          <a:p>
            <a:pPr marL="1366838" lvl="3" indent="-342900" eaLnBrk="1" hangingPunct="1">
              <a:lnSpc>
                <a:spcPct val="90000"/>
              </a:lnSpc>
            </a:pPr>
            <a:r>
              <a:rPr lang="en-US" sz="2200" dirty="0" smtClean="0">
                <a:latin typeface="+mj-lt"/>
              </a:rPr>
              <a:t>Consciousness of the resilience of incumbents </a:t>
            </a:r>
          </a:p>
          <a:p>
            <a:pPr marL="763588" lvl="1" indent="-419100" eaLnBrk="1" hangingPunct="1">
              <a:lnSpc>
                <a:spcPct val="90000"/>
              </a:lnSpc>
              <a:buClr>
                <a:srgbClr val="006666"/>
              </a:buClr>
              <a:buFont typeface="Wingdings" pitchFamily="2" charset="2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763588" lvl="1" indent="-419100" eaLnBrk="1" hangingPunct="1">
              <a:lnSpc>
                <a:spcPct val="90000"/>
              </a:lnSpc>
              <a:buFont typeface="Wingdings" pitchFamily="2" charset="2"/>
              <a:buAutoNum type="alphaUcPeriod" startAt="3"/>
            </a:pPr>
            <a:endParaRPr lang="en-US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19138" y="25688"/>
            <a:ext cx="5943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0" cap="none" spc="0" normalizeH="0" baseline="0" noProof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Non-redeployable investment</a:t>
            </a:r>
            <a:endParaRPr kumimoji="0" lang="it-IT" sz="2200" b="1" i="0" u="none" strike="noStrike" kern="0" cap="none" spc="0" normalizeH="0" baseline="0" noProof="0" dirty="0" smtClean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2030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7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9138" y="34925"/>
            <a:ext cx="6596062" cy="838200"/>
          </a:xfrm>
        </p:spPr>
        <p:txBody>
          <a:bodyPr/>
          <a:lstStyle/>
          <a:p>
            <a:r>
              <a:rPr lang="en-US" dirty="0" smtClean="0"/>
              <a:t>How to regulate? We will also see it later in the course…..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53000"/>
          </a:xfrm>
        </p:spPr>
        <p:txBody>
          <a:bodyPr/>
          <a:lstStyle/>
          <a:p>
            <a:pPr>
              <a:buNone/>
            </a:pPr>
            <a:r>
              <a:rPr lang="en-US" sz="6000" dirty="0" err="1" smtClean="0"/>
              <a:t>Braeutigam</a:t>
            </a:r>
            <a:r>
              <a:rPr lang="en-US" sz="6000" dirty="0" smtClean="0"/>
              <a:t> 1989: </a:t>
            </a:r>
          </a:p>
          <a:p>
            <a:pPr>
              <a:buNone/>
            </a:pPr>
            <a:r>
              <a:rPr lang="en-US" sz="6000" i="1" dirty="0" smtClean="0"/>
              <a:t>	</a:t>
            </a:r>
            <a:r>
              <a:rPr lang="en-US" sz="4000" i="1" dirty="0" smtClean="0"/>
              <a:t>Optimal policies for natural monopolies</a:t>
            </a:r>
          </a:p>
          <a:p>
            <a:pPr>
              <a:buNone/>
            </a:pPr>
            <a:r>
              <a:rPr lang="en-US" sz="4000" i="1" dirty="0" smtClean="0"/>
              <a:t>	in </a:t>
            </a:r>
            <a:r>
              <a:rPr lang="en-US" sz="4000" i="1" dirty="0" err="1" smtClean="0"/>
              <a:t>Schmalensee</a:t>
            </a:r>
            <a:r>
              <a:rPr lang="en-US" sz="4000" i="1" dirty="0" smtClean="0"/>
              <a:t> R., </a:t>
            </a:r>
            <a:r>
              <a:rPr lang="en-US" sz="4000" i="1" dirty="0" err="1" smtClean="0"/>
              <a:t>Willig</a:t>
            </a:r>
            <a:r>
              <a:rPr lang="en-US" sz="4000" i="1" dirty="0" smtClean="0"/>
              <a:t> R. D. (a </a:t>
            </a:r>
            <a:r>
              <a:rPr lang="en-US" sz="4000" i="1" dirty="0" err="1" smtClean="0"/>
              <a:t>cura</a:t>
            </a:r>
            <a:r>
              <a:rPr lang="en-US" sz="4000" i="1" dirty="0" smtClean="0"/>
              <a:t> </a:t>
            </a:r>
            <a:r>
              <a:rPr lang="en-US" sz="4000" dirty="0" smtClean="0"/>
              <a:t>di), </a:t>
            </a:r>
            <a:r>
              <a:rPr lang="en-US" sz="4000" i="1" dirty="0" smtClean="0"/>
              <a:t>Handbook of industrial organization, vol. II, North Holland, Amsterdam, pp. 1289–1346.</a:t>
            </a:r>
            <a:endParaRPr lang="en-US" sz="4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74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4953000"/>
          </a:xfrm>
        </p:spPr>
        <p:txBody>
          <a:bodyPr/>
          <a:lstStyle/>
          <a:p>
            <a:r>
              <a:rPr lang="en-US" sz="2400" dirty="0" smtClean="0"/>
              <a:t>Cabral [Industrial Organization I edition, 2000: chapters 2.1; 5.1; 5.2; 6.1; 6.4; 11.1; or </a:t>
            </a:r>
            <a:r>
              <a:rPr lang="en-US" sz="2400" dirty="0"/>
              <a:t>Industrial Organization </a:t>
            </a:r>
            <a:r>
              <a:rPr lang="en-US" sz="2400" dirty="0" smtClean="0"/>
              <a:t>II </a:t>
            </a:r>
            <a:r>
              <a:rPr lang="en-US" sz="2400" dirty="0"/>
              <a:t>edition, </a:t>
            </a:r>
            <a:r>
              <a:rPr lang="en-US" sz="2400" dirty="0" smtClean="0"/>
              <a:t>2018: </a:t>
            </a:r>
            <a:r>
              <a:rPr lang="en-US" sz="2400" dirty="0"/>
              <a:t>chapters 2.1; </a:t>
            </a:r>
            <a:r>
              <a:rPr lang="en-US" sz="2400" dirty="0" smtClean="0"/>
              <a:t>5.3; 5.6; 4.1</a:t>
            </a:r>
            <a:r>
              <a:rPr lang="en-US" sz="2400" dirty="0"/>
              <a:t>; </a:t>
            </a:r>
            <a:r>
              <a:rPr lang="en-US" sz="2400" dirty="0" smtClean="0"/>
              <a:t>4.3; </a:t>
            </a:r>
            <a:r>
              <a:rPr lang="en-US" sz="2400" dirty="0"/>
              <a:t>7.3; </a:t>
            </a:r>
            <a:r>
              <a:rPr lang="en-US" sz="2400" dirty="0" smtClean="0"/>
              <a:t>13.1 (only double marginalization problem, pp. 334-336)]. </a:t>
            </a:r>
          </a:p>
          <a:p>
            <a:endParaRPr lang="en-US" sz="2400" dirty="0" smtClean="0"/>
          </a:p>
          <a:p>
            <a:r>
              <a:rPr lang="en-US" sz="2400" dirty="0" smtClean="0"/>
              <a:t>Shy (Industrial Organization, chapter 8.5)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Further reading: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dirty="0"/>
              <a:t>	Varian, Intermediate Microeconomics, subparagraphs on “Natural Monopoly” and “What causes Natural Monopoly</a:t>
            </a:r>
            <a:r>
              <a:rPr lang="en-US" sz="2400" dirty="0" smtClean="0"/>
              <a:t>”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Decker, Modern Economic Regulation, chapter 2.1.1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23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5EF864-C14B-49A5-B906-9E816E9B3C6A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1066800" y="2895600"/>
            <a:ext cx="6705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B050"/>
                </a:solidFill>
              </a:rPr>
              <a:t>NATURAL MONOPOLY</a:t>
            </a:r>
            <a:endParaRPr lang="en-US" sz="8800" dirty="0">
              <a:solidFill>
                <a:srgbClr val="00B050"/>
              </a:solidFill>
            </a:endParaRPr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228600" y="838200"/>
            <a:ext cx="891540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3200" dirty="0" smtClean="0">
                <a:solidFill>
                  <a:srgbClr val="FF0000"/>
                </a:solidFill>
              </a:rPr>
              <a:t>Note3: Sometimes a monopoly </a:t>
            </a:r>
            <a:r>
              <a:rPr lang="it-IT" sz="3200" dirty="0" err="1" smtClean="0">
                <a:solidFill>
                  <a:srgbClr val="FF0000"/>
                </a:solidFill>
              </a:rPr>
              <a:t>is</a:t>
            </a:r>
            <a:r>
              <a:rPr lang="it-IT" sz="3200" dirty="0" smtClean="0">
                <a:solidFill>
                  <a:srgbClr val="FF0000"/>
                </a:solidFill>
              </a:rPr>
              <a:t> better </a:t>
            </a:r>
            <a:r>
              <a:rPr lang="it-IT" sz="3200" dirty="0" err="1" smtClean="0">
                <a:solidFill>
                  <a:srgbClr val="FF0000"/>
                </a:solidFill>
              </a:rPr>
              <a:t>than</a:t>
            </a:r>
            <a:r>
              <a:rPr lang="it-IT" sz="3200" dirty="0" smtClean="0">
                <a:solidFill>
                  <a:srgbClr val="FF0000"/>
                </a:solidFill>
              </a:rPr>
              <a:t> everything</a:t>
            </a:r>
            <a:endParaRPr lang="it-IT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15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006666"/>
                </a:solidFill>
              </a:rPr>
              <a:t>Natural Monopoly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7537450" cy="4038600"/>
          </a:xfrm>
        </p:spPr>
        <p:txBody>
          <a:bodyPr/>
          <a:lstStyle/>
          <a:p>
            <a:pPr eaLnBrk="1" hangingPunct="1"/>
            <a:r>
              <a:rPr lang="en-US" dirty="0" smtClean="0"/>
              <a:t>Natural Monopoly             Subadditivity of cost function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/>
              <a:t>[a]n industry in which multi-firm production is more costly than production by a single firm (Baumol, 1977, p. 810)</a:t>
            </a:r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lvl="2" eaLnBrk="1" hangingPunct="1">
              <a:buFont typeface="Wingdings" pitchFamily="2" charset="2"/>
              <a:buNone/>
            </a:pPr>
            <a:endParaRPr lang="en-US" dirty="0" smtClean="0"/>
          </a:p>
          <a:p>
            <a:pPr lvl="2" eaLnBrk="1" hangingPunct="1"/>
            <a:endParaRPr lang="en-US" dirty="0" smtClean="0"/>
          </a:p>
          <a:p>
            <a:pPr lvl="1" eaLnBrk="1" hangingPunct="1"/>
            <a:endParaRPr lang="it-IT" dirty="0" smtClean="0"/>
          </a:p>
          <a:p>
            <a:pPr eaLnBrk="1" hangingPunct="1"/>
            <a:endParaRPr lang="it-IT" dirty="0" smtClean="0"/>
          </a:p>
          <a:p>
            <a:pPr eaLnBrk="1" hangingPunct="1"/>
            <a:endParaRPr lang="it-IT" dirty="0" smtClean="0"/>
          </a:p>
          <a:p>
            <a:pPr>
              <a:buNone/>
            </a:pPr>
            <a:r>
              <a:rPr lang="en-US" u="sng" dirty="0" smtClean="0"/>
              <a:t>Note: Scale economies are a sufficient but not a necessary condition to prove subadditivity</a:t>
            </a:r>
            <a:endParaRPr lang="it-IT" u="sng" dirty="0" smtClean="0"/>
          </a:p>
          <a:p>
            <a:pPr eaLnBrk="1" hangingPunct="1">
              <a:buFont typeface="Wingdings" pitchFamily="2" charset="2"/>
              <a:buNone/>
            </a:pPr>
            <a:endParaRPr lang="it-IT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0" y="2743200"/>
            <a:ext cx="4464050" cy="1871662"/>
            <a:chOff x="1066" y="1706"/>
            <a:chExt cx="4081" cy="1815"/>
          </a:xfrm>
          <a:solidFill>
            <a:schemeClr val="accent1"/>
          </a:solidFill>
        </p:grpSpPr>
        <p:sp>
          <p:nvSpPr>
            <p:cNvPr id="10246" name="Rectangle 5"/>
            <p:cNvSpPr>
              <a:spLocks noChangeArrowheads="1"/>
            </p:cNvSpPr>
            <p:nvPr/>
          </p:nvSpPr>
          <p:spPr bwMode="auto">
            <a:xfrm>
              <a:off x="1066" y="1706"/>
              <a:ext cx="1360" cy="45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10247" name="Rectangle 6"/>
            <p:cNvSpPr>
              <a:spLocks noChangeArrowheads="1"/>
            </p:cNvSpPr>
            <p:nvPr/>
          </p:nvSpPr>
          <p:spPr bwMode="auto">
            <a:xfrm>
              <a:off x="3787" y="2160"/>
              <a:ext cx="1360" cy="454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10248" name="Rectangle 7"/>
            <p:cNvSpPr>
              <a:spLocks noChangeArrowheads="1"/>
            </p:cNvSpPr>
            <p:nvPr/>
          </p:nvSpPr>
          <p:spPr bwMode="auto">
            <a:xfrm>
              <a:off x="1066" y="2160"/>
              <a:ext cx="1360" cy="1361"/>
            </a:xfrm>
            <a:prstGeom prst="rect">
              <a:avLst/>
            </a:prstGeom>
            <a:solidFill>
              <a:srgbClr val="0066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10249" name="Rectangle 8"/>
            <p:cNvSpPr>
              <a:spLocks noChangeArrowheads="1"/>
            </p:cNvSpPr>
            <p:nvPr/>
          </p:nvSpPr>
          <p:spPr bwMode="auto">
            <a:xfrm>
              <a:off x="3787" y="2614"/>
              <a:ext cx="1360" cy="907"/>
            </a:xfrm>
            <a:prstGeom prst="rect">
              <a:avLst/>
            </a:prstGeom>
            <a:solidFill>
              <a:srgbClr val="0066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10250" name="Line 9"/>
            <p:cNvSpPr>
              <a:spLocks noChangeShapeType="1"/>
            </p:cNvSpPr>
            <p:nvPr/>
          </p:nvSpPr>
          <p:spPr bwMode="auto">
            <a:xfrm>
              <a:off x="2426" y="2160"/>
              <a:ext cx="1361" cy="454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10251" name="Line 10"/>
            <p:cNvSpPr>
              <a:spLocks noChangeShapeType="1"/>
            </p:cNvSpPr>
            <p:nvPr/>
          </p:nvSpPr>
          <p:spPr bwMode="auto">
            <a:xfrm>
              <a:off x="2426" y="1706"/>
              <a:ext cx="1361" cy="454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10252" name="Text Box 11"/>
            <p:cNvSpPr txBox="1">
              <a:spLocks noChangeArrowheads="1"/>
            </p:cNvSpPr>
            <p:nvPr/>
          </p:nvSpPr>
          <p:spPr bwMode="auto">
            <a:xfrm>
              <a:off x="1205" y="1780"/>
              <a:ext cx="1028" cy="269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it-IT" sz="1200" dirty="0" smtClean="0">
                  <a:latin typeface="Tahoma" pitchFamily="34" charset="0"/>
                </a:rPr>
                <a:t>QUANTITY</a:t>
              </a:r>
              <a:endParaRPr lang="it-IT" sz="1200" b="1" dirty="0">
                <a:latin typeface="Tahoma" pitchFamily="34" charset="0"/>
              </a:endParaRPr>
            </a:p>
          </p:txBody>
        </p:sp>
        <p:sp>
          <p:nvSpPr>
            <p:cNvPr id="10253" name="Text Box 12"/>
            <p:cNvSpPr txBox="1">
              <a:spLocks noChangeArrowheads="1"/>
            </p:cNvSpPr>
            <p:nvPr/>
          </p:nvSpPr>
          <p:spPr bwMode="auto">
            <a:xfrm>
              <a:off x="3922" y="2223"/>
              <a:ext cx="1092" cy="269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it-IT" sz="1200" b="1" dirty="0" smtClean="0">
                  <a:latin typeface="Tahoma" pitchFamily="34" charset="0"/>
                </a:rPr>
                <a:t>QUANTITY</a:t>
              </a:r>
              <a:endParaRPr lang="it-IT" sz="1200" b="1" dirty="0">
                <a:latin typeface="Tahoma" pitchFamily="34" charset="0"/>
              </a:endParaRPr>
            </a:p>
          </p:txBody>
        </p:sp>
        <p:sp>
          <p:nvSpPr>
            <p:cNvPr id="10254" name="Text Box 13"/>
            <p:cNvSpPr txBox="1">
              <a:spLocks noChangeArrowheads="1"/>
            </p:cNvSpPr>
            <p:nvPr/>
          </p:nvSpPr>
          <p:spPr bwMode="auto">
            <a:xfrm>
              <a:off x="4014" y="2930"/>
              <a:ext cx="907" cy="448"/>
            </a:xfrm>
            <a:prstGeom prst="rect">
              <a:avLst/>
            </a:prstGeom>
            <a:solidFill>
              <a:srgbClr val="006666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it-IT" sz="1200" b="1" dirty="0" smtClean="0">
                  <a:latin typeface="Tahoma" pitchFamily="34" charset="0"/>
                </a:rPr>
                <a:t>COSTS OF ONE FIRM</a:t>
              </a:r>
              <a:endParaRPr lang="it-IT" sz="1200" b="1" dirty="0">
                <a:latin typeface="Tahoma" pitchFamily="34" charset="0"/>
              </a:endParaRPr>
            </a:p>
          </p:txBody>
        </p:sp>
        <p:sp>
          <p:nvSpPr>
            <p:cNvPr id="10255" name="Text Box 14"/>
            <p:cNvSpPr txBox="1">
              <a:spLocks noChangeArrowheads="1"/>
            </p:cNvSpPr>
            <p:nvPr/>
          </p:nvSpPr>
          <p:spPr bwMode="auto">
            <a:xfrm>
              <a:off x="1136" y="2519"/>
              <a:ext cx="1088" cy="806"/>
            </a:xfrm>
            <a:prstGeom prst="rect">
              <a:avLst/>
            </a:prstGeom>
            <a:solidFill>
              <a:srgbClr val="006666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it-IT" sz="1200" b="1" dirty="0" smtClean="0">
                  <a:latin typeface="Tahoma" pitchFamily="34" charset="0"/>
                </a:rPr>
                <a:t>COSTS IN CASE OF MORE THAN ONE FIRM</a:t>
              </a:r>
              <a:endParaRPr lang="it-IT" sz="1200" b="1" dirty="0">
                <a:latin typeface="Tahoma" pitchFamily="34" charset="0"/>
              </a:endParaRPr>
            </a:p>
          </p:txBody>
        </p:sp>
      </p:grp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1414463" y="4800600"/>
          <a:ext cx="20462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24" name="Equazione" r:id="rId3" imgW="1193760" imgH="431640" progId="Equation.3">
                  <p:embed/>
                </p:oleObj>
              </mc:Choice>
              <mc:Fallback>
                <p:oleObj name="Equazione" r:id="rId3" imgW="1193760" imgH="431640" progId="Equation.3">
                  <p:embed/>
                  <p:pic>
                    <p:nvPicPr>
                      <p:cNvPr id="10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4800600"/>
                        <a:ext cx="204628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8"/>
          <p:cNvGraphicFramePr>
            <a:graphicFrameLocks noChangeAspect="1"/>
          </p:cNvGraphicFramePr>
          <p:nvPr/>
        </p:nvGraphicFramePr>
        <p:xfrm>
          <a:off x="3962400" y="5029200"/>
          <a:ext cx="22717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25" name="Equation" r:id="rId5" imgW="1104900" imgH="431800" progId="Equation.3">
                  <p:embed/>
                </p:oleObj>
              </mc:Choice>
              <mc:Fallback>
                <p:oleObj name="Equation" r:id="rId5" imgW="1104900" imgH="431800" progId="Equation.3">
                  <p:embed/>
                  <p:pic>
                    <p:nvPicPr>
                      <p:cNvPr id="102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029200"/>
                        <a:ext cx="22717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Connettore 2 18"/>
          <p:cNvCxnSpPr/>
          <p:nvPr/>
        </p:nvCxnSpPr>
        <p:spPr bwMode="auto">
          <a:xfrm>
            <a:off x="3276600" y="1066800"/>
            <a:ext cx="5334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7541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it-IT" dirty="0" smtClean="0">
              <a:solidFill>
                <a:srgbClr val="FF0000"/>
              </a:solidFill>
            </a:endParaRPr>
          </a:p>
          <a:p>
            <a:pPr lvl="1" eaLnBrk="1" hangingPunct="1"/>
            <a:endParaRPr lang="it-IT" dirty="0" smtClean="0"/>
          </a:p>
          <a:p>
            <a:pPr lvl="1" eaLnBrk="1" hangingPunct="1"/>
            <a:endParaRPr lang="it-IT" dirty="0" smtClean="0"/>
          </a:p>
          <a:p>
            <a:pPr lvl="1" eaLnBrk="1" hangingPunct="1"/>
            <a:endParaRPr lang="it-IT" dirty="0" smtClean="0"/>
          </a:p>
          <a:p>
            <a:pPr lvl="1" eaLnBrk="1" hangingPunct="1"/>
            <a:endParaRPr lang="it-IT" dirty="0" smtClean="0"/>
          </a:p>
          <a:p>
            <a:pPr lvl="1" eaLnBrk="1" hangingPunct="1"/>
            <a:endParaRPr lang="it-IT" dirty="0" smtClean="0"/>
          </a:p>
          <a:p>
            <a:pPr lvl="1" eaLnBrk="1" hangingPunct="1"/>
            <a:endParaRPr lang="it-IT" dirty="0" smtClean="0"/>
          </a:p>
        </p:txBody>
      </p:sp>
      <p:sp>
        <p:nvSpPr>
          <p:cNvPr id="15364" name="Rectangle 52"/>
          <p:cNvSpPr>
            <a:spLocks noGrp="1" noChangeArrowheads="1"/>
          </p:cNvSpPr>
          <p:nvPr>
            <p:ph type="title"/>
          </p:nvPr>
        </p:nvSpPr>
        <p:spPr>
          <a:xfrm>
            <a:off x="719138" y="34925"/>
            <a:ext cx="65960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6666"/>
                </a:solidFill>
              </a:rPr>
              <a:t>Natural Monopoly: Example on Natural Gas transportation</a:t>
            </a:r>
          </a:p>
        </p:txBody>
      </p:sp>
      <p:grpSp>
        <p:nvGrpSpPr>
          <p:cNvPr id="2" name="Gruppo 28"/>
          <p:cNvGrpSpPr>
            <a:grpSpLocks/>
          </p:cNvGrpSpPr>
          <p:nvPr/>
        </p:nvGrpSpPr>
        <p:grpSpPr bwMode="auto">
          <a:xfrm>
            <a:off x="0" y="2349500"/>
            <a:ext cx="8893175" cy="3367088"/>
            <a:chOff x="0" y="2348880"/>
            <a:chExt cx="8893175" cy="3367088"/>
          </a:xfrm>
        </p:grpSpPr>
        <p:sp>
          <p:nvSpPr>
            <p:cNvPr id="15366" name="Line 42"/>
            <p:cNvSpPr>
              <a:spLocks noChangeShapeType="1"/>
            </p:cNvSpPr>
            <p:nvPr/>
          </p:nvSpPr>
          <p:spPr bwMode="auto">
            <a:xfrm flipH="1" flipV="1">
              <a:off x="1835150" y="2925143"/>
              <a:ext cx="19050" cy="22526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7" name="Line 43"/>
            <p:cNvSpPr>
              <a:spLocks noChangeShapeType="1"/>
            </p:cNvSpPr>
            <p:nvPr/>
          </p:nvSpPr>
          <p:spPr bwMode="auto">
            <a:xfrm flipV="1">
              <a:off x="1763713" y="5012705"/>
              <a:ext cx="7056438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8" name="Line 44"/>
            <p:cNvSpPr>
              <a:spLocks noChangeShapeType="1"/>
            </p:cNvSpPr>
            <p:nvPr/>
          </p:nvSpPr>
          <p:spPr bwMode="auto">
            <a:xfrm flipH="1" flipV="1">
              <a:off x="3492500" y="4365005"/>
              <a:ext cx="19050" cy="1009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Text Box 45"/>
            <p:cNvSpPr txBox="1">
              <a:spLocks noChangeArrowheads="1"/>
            </p:cNvSpPr>
            <p:nvPr/>
          </p:nvSpPr>
          <p:spPr bwMode="auto">
            <a:xfrm>
              <a:off x="2051050" y="5157168"/>
              <a:ext cx="1368425" cy="55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it-IT" b="1" dirty="0" smtClean="0">
                  <a:latin typeface="Tahoma" charset="0"/>
                </a:rPr>
                <a:t>Scale </a:t>
              </a:r>
              <a:r>
                <a:rPr lang="it-IT" b="1" dirty="0" err="1" smtClean="0">
                  <a:latin typeface="Tahoma" charset="0"/>
                </a:rPr>
                <a:t>economies</a:t>
              </a:r>
              <a:endParaRPr lang="it-IT" b="1" dirty="0">
                <a:latin typeface="Tahoma" charset="0"/>
              </a:endParaRPr>
            </a:p>
          </p:txBody>
        </p:sp>
        <p:sp>
          <p:nvSpPr>
            <p:cNvPr id="15370" name="Text Box 47"/>
            <p:cNvSpPr txBox="1">
              <a:spLocks noChangeArrowheads="1"/>
            </p:cNvSpPr>
            <p:nvPr/>
          </p:nvSpPr>
          <p:spPr bwMode="auto">
            <a:xfrm>
              <a:off x="3924300" y="3212480"/>
              <a:ext cx="1800225" cy="86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it-IT" sz="1400" b="1" dirty="0" smtClean="0">
                  <a:solidFill>
                    <a:srgbClr val="FF0000"/>
                  </a:solidFill>
                  <a:latin typeface="Tahoma" charset="0"/>
                </a:rPr>
                <a:t>MES- Minimum </a:t>
              </a:r>
              <a:r>
                <a:rPr lang="it-IT" sz="1400" b="1" dirty="0" err="1" smtClean="0">
                  <a:solidFill>
                    <a:srgbClr val="FF0000"/>
                  </a:solidFill>
                  <a:latin typeface="Tahoma" charset="0"/>
                </a:rPr>
                <a:t>efficient</a:t>
              </a:r>
              <a:r>
                <a:rPr lang="it-IT" sz="1400" b="1" dirty="0" smtClean="0">
                  <a:solidFill>
                    <a:srgbClr val="FF0000"/>
                  </a:solidFill>
                  <a:latin typeface="Tahoma" charset="0"/>
                </a:rPr>
                <a:t> scale</a:t>
              </a:r>
              <a:endParaRPr lang="it-IT" sz="1400" b="1" dirty="0">
                <a:solidFill>
                  <a:srgbClr val="FF0000"/>
                </a:solidFill>
                <a:latin typeface="Tahoma" charset="0"/>
              </a:endParaRPr>
            </a:p>
          </p:txBody>
        </p:sp>
        <p:sp>
          <p:nvSpPr>
            <p:cNvPr id="15371" name="Line 48"/>
            <p:cNvSpPr>
              <a:spLocks noChangeShapeType="1"/>
            </p:cNvSpPr>
            <p:nvPr/>
          </p:nvSpPr>
          <p:spPr bwMode="auto">
            <a:xfrm>
              <a:off x="3276600" y="5301630"/>
              <a:ext cx="288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Line 49"/>
            <p:cNvSpPr>
              <a:spLocks noChangeShapeType="1"/>
            </p:cNvSpPr>
            <p:nvPr/>
          </p:nvSpPr>
          <p:spPr bwMode="auto">
            <a:xfrm flipH="1">
              <a:off x="1835150" y="5301630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Line 50"/>
            <p:cNvSpPr>
              <a:spLocks noChangeShapeType="1"/>
            </p:cNvSpPr>
            <p:nvPr/>
          </p:nvSpPr>
          <p:spPr bwMode="auto">
            <a:xfrm flipH="1">
              <a:off x="3635375" y="3860180"/>
              <a:ext cx="865188" cy="10810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Text Box 60"/>
            <p:cNvSpPr txBox="1">
              <a:spLocks noChangeArrowheads="1"/>
            </p:cNvSpPr>
            <p:nvPr/>
          </p:nvSpPr>
          <p:spPr bwMode="auto">
            <a:xfrm>
              <a:off x="0" y="2348880"/>
              <a:ext cx="1752600" cy="774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it-IT" b="1" i="1" dirty="0" err="1" smtClean="0">
                  <a:latin typeface="Tahoma" charset="0"/>
                </a:rPr>
                <a:t>Average</a:t>
              </a:r>
              <a:r>
                <a:rPr lang="it-IT" b="1" i="1" dirty="0" smtClean="0">
                  <a:latin typeface="Tahoma" charset="0"/>
                </a:rPr>
                <a:t> </a:t>
              </a:r>
              <a:r>
                <a:rPr lang="it-IT" b="1" i="1" dirty="0" err="1" smtClean="0">
                  <a:latin typeface="Tahoma" charset="0"/>
                </a:rPr>
                <a:t>cost</a:t>
              </a:r>
              <a:r>
                <a:rPr lang="it-IT" b="1" i="1" dirty="0" smtClean="0">
                  <a:latin typeface="Tahoma" charset="0"/>
                </a:rPr>
                <a:t> </a:t>
              </a:r>
              <a:r>
                <a:rPr lang="it-IT" b="1" i="1" dirty="0" err="1" smtClean="0">
                  <a:latin typeface="Tahoma" charset="0"/>
                </a:rPr>
                <a:t>transportation</a:t>
              </a:r>
              <a:r>
                <a:rPr lang="it-IT" b="1" i="1" dirty="0" smtClean="0">
                  <a:latin typeface="Tahoma" charset="0"/>
                </a:rPr>
                <a:t>[Euro/</a:t>
              </a:r>
              <a:r>
                <a:rPr lang="it-IT" b="1" i="1" dirty="0" err="1" smtClean="0">
                  <a:latin typeface="Tahoma" charset="0"/>
                </a:rPr>
                <a:t>Mln</a:t>
              </a:r>
              <a:r>
                <a:rPr lang="it-IT" b="1" i="1" dirty="0" smtClean="0">
                  <a:latin typeface="Tahoma" charset="0"/>
                </a:rPr>
                <a:t> cm]</a:t>
              </a:r>
              <a:endParaRPr lang="it-IT" b="1" i="1" dirty="0">
                <a:latin typeface="Tahoma" charset="0"/>
              </a:endParaRPr>
            </a:p>
          </p:txBody>
        </p:sp>
        <p:sp>
          <p:nvSpPr>
            <p:cNvPr id="15375" name="Text Box 61"/>
            <p:cNvSpPr txBox="1">
              <a:spLocks noChangeArrowheads="1"/>
            </p:cNvSpPr>
            <p:nvPr/>
          </p:nvSpPr>
          <p:spPr bwMode="auto">
            <a:xfrm>
              <a:off x="6300788" y="5012705"/>
              <a:ext cx="2411413" cy="55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/>
              <a:r>
                <a:rPr lang="it-IT" b="1" i="1" dirty="0" err="1">
                  <a:latin typeface="Tahoma" charset="0"/>
                </a:rPr>
                <a:t>Mln</a:t>
              </a:r>
              <a:r>
                <a:rPr lang="it-IT" b="1" i="1" dirty="0">
                  <a:latin typeface="Tahoma" charset="0"/>
                </a:rPr>
                <a:t> </a:t>
              </a:r>
              <a:r>
                <a:rPr lang="it-IT" b="1" i="1" dirty="0" smtClean="0">
                  <a:latin typeface="Tahoma" charset="0"/>
                </a:rPr>
                <a:t>cm </a:t>
              </a:r>
              <a:r>
                <a:rPr lang="it-IT" b="1" i="1" dirty="0">
                  <a:latin typeface="Tahoma" charset="0"/>
                </a:rPr>
                <a:t>- </a:t>
              </a:r>
              <a:r>
                <a:rPr lang="it-IT" b="1" i="1" dirty="0" err="1" smtClean="0">
                  <a:latin typeface="Tahoma" charset="0"/>
                </a:rPr>
                <a:t>year</a:t>
              </a:r>
              <a:endParaRPr lang="it-IT" b="1" i="1" dirty="0">
                <a:latin typeface="Tahoma" charset="0"/>
              </a:endParaRPr>
            </a:p>
          </p:txBody>
        </p:sp>
        <p:sp>
          <p:nvSpPr>
            <p:cNvPr id="15376" name="Text Box 62"/>
            <p:cNvSpPr txBox="1">
              <a:spLocks noChangeArrowheads="1"/>
            </p:cNvSpPr>
            <p:nvPr/>
          </p:nvSpPr>
          <p:spPr bwMode="auto">
            <a:xfrm>
              <a:off x="3059113" y="5012705"/>
              <a:ext cx="1603375" cy="55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it-IT" sz="1400" b="1" dirty="0" smtClean="0">
                  <a:latin typeface="Tahoma" charset="0"/>
                </a:rPr>
                <a:t>100.000</a:t>
              </a:r>
              <a:endParaRPr lang="it-IT" sz="1400" b="1" dirty="0">
                <a:latin typeface="Tahoma" charset="0"/>
              </a:endParaRPr>
            </a:p>
          </p:txBody>
        </p:sp>
        <p:sp>
          <p:nvSpPr>
            <p:cNvPr id="15377" name="Line 67"/>
            <p:cNvSpPr>
              <a:spLocks noChangeShapeType="1"/>
            </p:cNvSpPr>
            <p:nvPr/>
          </p:nvSpPr>
          <p:spPr bwMode="auto">
            <a:xfrm>
              <a:off x="1835150" y="3717305"/>
              <a:ext cx="649288" cy="0"/>
            </a:xfrm>
            <a:prstGeom prst="line">
              <a:avLst/>
            </a:prstGeom>
            <a:noFill/>
            <a:ln w="6350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Line 68"/>
            <p:cNvSpPr>
              <a:spLocks noChangeShapeType="1"/>
            </p:cNvSpPr>
            <p:nvPr/>
          </p:nvSpPr>
          <p:spPr bwMode="auto">
            <a:xfrm>
              <a:off x="2484438" y="4291980"/>
              <a:ext cx="431800" cy="0"/>
            </a:xfrm>
            <a:prstGeom prst="line">
              <a:avLst/>
            </a:prstGeom>
            <a:noFill/>
            <a:ln w="6350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Line 69"/>
            <p:cNvSpPr>
              <a:spLocks noChangeShapeType="1"/>
            </p:cNvSpPr>
            <p:nvPr/>
          </p:nvSpPr>
          <p:spPr bwMode="auto">
            <a:xfrm>
              <a:off x="2916238" y="4436443"/>
              <a:ext cx="576263" cy="0"/>
            </a:xfrm>
            <a:prstGeom prst="line">
              <a:avLst/>
            </a:prstGeom>
            <a:noFill/>
            <a:ln w="6350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Line 70"/>
            <p:cNvSpPr>
              <a:spLocks noChangeShapeType="1"/>
            </p:cNvSpPr>
            <p:nvPr/>
          </p:nvSpPr>
          <p:spPr bwMode="auto">
            <a:xfrm>
              <a:off x="3492500" y="4580905"/>
              <a:ext cx="4608513" cy="0"/>
            </a:xfrm>
            <a:prstGeom prst="line">
              <a:avLst/>
            </a:prstGeom>
            <a:noFill/>
            <a:ln w="6350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1" name="Line 71"/>
            <p:cNvSpPr>
              <a:spLocks noChangeShapeType="1"/>
            </p:cNvSpPr>
            <p:nvPr/>
          </p:nvSpPr>
          <p:spPr bwMode="auto">
            <a:xfrm>
              <a:off x="8064500" y="4436443"/>
              <a:ext cx="828675" cy="0"/>
            </a:xfrm>
            <a:prstGeom prst="line">
              <a:avLst/>
            </a:prstGeom>
            <a:noFill/>
            <a:ln w="63500">
              <a:solidFill>
                <a:srgbClr val="00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Line 73"/>
            <p:cNvSpPr>
              <a:spLocks noChangeShapeType="1"/>
            </p:cNvSpPr>
            <p:nvPr/>
          </p:nvSpPr>
          <p:spPr bwMode="auto">
            <a:xfrm flipH="1">
              <a:off x="1835150" y="4580905"/>
              <a:ext cx="1657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Line 74"/>
            <p:cNvSpPr>
              <a:spLocks noChangeShapeType="1"/>
            </p:cNvSpPr>
            <p:nvPr/>
          </p:nvSpPr>
          <p:spPr bwMode="auto">
            <a:xfrm flipH="1">
              <a:off x="1835150" y="4293096"/>
              <a:ext cx="1152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Text Box 75"/>
            <p:cNvSpPr txBox="1">
              <a:spLocks noChangeArrowheads="1"/>
            </p:cNvSpPr>
            <p:nvPr/>
          </p:nvSpPr>
          <p:spPr bwMode="auto">
            <a:xfrm>
              <a:off x="755650" y="4509468"/>
              <a:ext cx="1100138" cy="55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/>
              <a:r>
                <a:rPr lang="it-IT" sz="1400" b="1">
                  <a:latin typeface="Tahoma" charset="0"/>
                </a:rPr>
                <a:t>10.000</a:t>
              </a:r>
            </a:p>
          </p:txBody>
        </p:sp>
        <p:sp>
          <p:nvSpPr>
            <p:cNvPr id="15385" name="Text Box 76"/>
            <p:cNvSpPr txBox="1">
              <a:spLocks noChangeArrowheads="1"/>
            </p:cNvSpPr>
            <p:nvPr/>
          </p:nvSpPr>
          <p:spPr bwMode="auto">
            <a:xfrm>
              <a:off x="755650" y="4076080"/>
              <a:ext cx="1100138" cy="55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/>
              <a:r>
                <a:rPr lang="it-IT" sz="1400" b="1">
                  <a:latin typeface="Tahoma" charset="0"/>
                </a:rPr>
                <a:t>15.000</a:t>
              </a:r>
            </a:p>
            <a:p>
              <a:pPr algn="r"/>
              <a:endParaRPr lang="it-IT" sz="1400" b="1">
                <a:latin typeface="Tahoma" charset="0"/>
              </a:endParaRPr>
            </a:p>
          </p:txBody>
        </p:sp>
        <p:sp>
          <p:nvSpPr>
            <p:cNvPr id="15386" name="Text Box 77"/>
            <p:cNvSpPr txBox="1">
              <a:spLocks noChangeArrowheads="1"/>
            </p:cNvSpPr>
            <p:nvPr/>
          </p:nvSpPr>
          <p:spPr bwMode="auto">
            <a:xfrm>
              <a:off x="755650" y="3572843"/>
              <a:ext cx="1100138" cy="55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/>
              <a:r>
                <a:rPr lang="it-IT" sz="1400" b="1">
                  <a:latin typeface="Tahoma" charset="0"/>
                </a:rPr>
                <a:t>25.000</a:t>
              </a:r>
            </a:p>
          </p:txBody>
        </p:sp>
        <p:sp>
          <p:nvSpPr>
            <p:cNvPr id="15387" name="Text Box 79"/>
            <p:cNvSpPr txBox="1">
              <a:spLocks noChangeArrowheads="1"/>
            </p:cNvSpPr>
            <p:nvPr/>
          </p:nvSpPr>
          <p:spPr bwMode="auto">
            <a:xfrm>
              <a:off x="755650" y="4291980"/>
              <a:ext cx="1100138" cy="55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/>
              <a:r>
                <a:rPr lang="it-IT" sz="1400" b="1">
                  <a:latin typeface="Tahoma" charset="0"/>
                </a:rPr>
                <a:t>12.000</a:t>
              </a:r>
            </a:p>
            <a:p>
              <a:pPr algn="r"/>
              <a:endParaRPr lang="it-IT" sz="1400" b="1">
                <a:latin typeface="Tahoma" charset="0"/>
              </a:endParaRPr>
            </a:p>
          </p:txBody>
        </p:sp>
        <p:sp>
          <p:nvSpPr>
            <p:cNvPr id="15388" name="Line 80"/>
            <p:cNvSpPr>
              <a:spLocks noChangeShapeType="1"/>
            </p:cNvSpPr>
            <p:nvPr/>
          </p:nvSpPr>
          <p:spPr bwMode="auto">
            <a:xfrm flipH="1">
              <a:off x="1835150" y="4436443"/>
              <a:ext cx="1152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464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006666"/>
                </a:solidFill>
              </a:rPr>
              <a:t>Strong scale economies: why?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229600" cy="5334000"/>
          </a:xfrm>
        </p:spPr>
        <p:txBody>
          <a:bodyPr/>
          <a:lstStyle/>
          <a:p>
            <a:pPr marL="495300" indent="-495300" eaLnBrk="1" hangingPunct="1">
              <a:defRPr/>
            </a:pPr>
            <a:r>
              <a:rPr lang="en-US" sz="1800" u="sng" dirty="0" smtClean="0">
                <a:solidFill>
                  <a:schemeClr val="tx1"/>
                </a:solidFill>
              </a:rPr>
              <a:t>General reasons </a:t>
            </a:r>
            <a:endParaRPr lang="en-US" sz="1800" u="sng" dirty="0"/>
          </a:p>
          <a:p>
            <a:pPr marL="344488" lvl="1" indent="0" eaLnBrk="1" hangingPunct="1">
              <a:buClr>
                <a:srgbClr val="006666"/>
              </a:buClr>
              <a:buNone/>
              <a:defRPr/>
            </a:pPr>
            <a:r>
              <a:rPr lang="en-US" sz="1800" dirty="0" smtClean="0"/>
              <a:t>A. Great amount of indivisible resources</a:t>
            </a:r>
          </a:p>
          <a:p>
            <a:pPr marL="1052513" lvl="2" indent="-381000" eaLnBrk="1" hangingPunct="1">
              <a:buClr>
                <a:srgbClr val="FFCC00"/>
              </a:buClr>
              <a:defRPr/>
            </a:pPr>
            <a:r>
              <a:rPr lang="en-US" sz="1800" dirty="0" smtClean="0"/>
              <a:t>Resources that should be present even for small scale operations</a:t>
            </a:r>
          </a:p>
          <a:p>
            <a:pPr marL="1052513" lvl="2" indent="-381000" eaLnBrk="1" hangingPunct="1">
              <a:buClr>
                <a:srgbClr val="FFCC00"/>
              </a:buClr>
              <a:defRPr/>
            </a:pPr>
            <a:r>
              <a:rPr lang="en-US" sz="1800" dirty="0" smtClean="0"/>
              <a:t>Examples:</a:t>
            </a:r>
            <a:r>
              <a:rPr lang="en-US" sz="1800" i="1" dirty="0" smtClean="0"/>
              <a:t> </a:t>
            </a:r>
            <a:r>
              <a:rPr lang="en-US" sz="1800" dirty="0" smtClean="0"/>
              <a:t>Central delivery points, Rapid interventions team, Regulatory Office, … </a:t>
            </a:r>
          </a:p>
          <a:p>
            <a:pPr marL="1052513" lvl="2" indent="-381000" eaLnBrk="1" hangingPunct="1">
              <a:buFont typeface="Wingdings" pitchFamily="2" charset="2"/>
              <a:buNone/>
              <a:defRPr/>
            </a:pPr>
            <a:endParaRPr lang="en-US" sz="1800" dirty="0" smtClean="0"/>
          </a:p>
          <a:p>
            <a:pPr marL="344488" lvl="1" indent="0" eaLnBrk="1" hangingPunct="1">
              <a:buClr>
                <a:srgbClr val="006666"/>
              </a:buClr>
              <a:buNone/>
              <a:defRPr/>
            </a:pPr>
            <a:r>
              <a:rPr lang="en-US" sz="1800" dirty="0" smtClean="0"/>
              <a:t>B. Specialization of workforce  </a:t>
            </a:r>
          </a:p>
          <a:p>
            <a:pPr marL="1052513" lvl="2" indent="-381000" eaLnBrk="1" hangingPunct="1">
              <a:buClr>
                <a:srgbClr val="FFCC00"/>
              </a:buClr>
              <a:defRPr/>
            </a:pPr>
            <a:r>
              <a:rPr lang="en-US" sz="1800" dirty="0" smtClean="0"/>
              <a:t>Less specialized employees, lower productivity</a:t>
            </a:r>
          </a:p>
          <a:p>
            <a:pPr marL="1052513" lvl="2" indent="-381000" eaLnBrk="1" hangingPunct="1">
              <a:buClr>
                <a:srgbClr val="FFCC00"/>
              </a:buClr>
              <a:defRPr/>
            </a:pPr>
            <a:r>
              <a:rPr lang="en-US" sz="1800" dirty="0" smtClean="0"/>
              <a:t>Geographically specialized network planners and operators</a:t>
            </a:r>
          </a:p>
          <a:p>
            <a:r>
              <a:rPr lang="en-US" sz="1800" u="sng" dirty="0"/>
              <a:t>Specific </a:t>
            </a:r>
            <a:r>
              <a:rPr lang="en-US" sz="1800" u="sng" dirty="0" smtClean="0"/>
              <a:t>reasons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C. Pipelines</a:t>
            </a:r>
            <a:r>
              <a:rPr lang="en-US" sz="1800" dirty="0"/>
              <a:t>: “volumetric returns to scale”</a:t>
            </a:r>
          </a:p>
          <a:p>
            <a:pPr lvl="2">
              <a:buClr>
                <a:srgbClr val="FFCC00"/>
              </a:buClr>
            </a:pPr>
            <a:r>
              <a:rPr lang="en-US" sz="1800" dirty="0"/>
              <a:t>As the diameter of the pipe doubles, its volume increases by a factor of 4, while its surface area only increases by a factor of </a:t>
            </a:r>
            <a:r>
              <a:rPr lang="en-US" sz="1800" dirty="0" smtClean="0"/>
              <a:t>2</a:t>
            </a:r>
          </a:p>
          <a:p>
            <a:pPr marL="0" lvl="2" indent="0">
              <a:buClr>
                <a:srgbClr val="FFCC00"/>
              </a:buClr>
              <a:buNone/>
            </a:pPr>
            <a:r>
              <a:rPr lang="en-US" sz="1800" dirty="0">
                <a:ea typeface="+mn-ea"/>
                <a:cs typeface="+mn-cs"/>
              </a:rPr>
              <a:t> </a:t>
            </a:r>
            <a:r>
              <a:rPr lang="en-US" sz="1800" dirty="0" smtClean="0">
                <a:ea typeface="+mn-ea"/>
                <a:cs typeface="+mn-cs"/>
              </a:rPr>
              <a:t>     D. Administrative costs</a:t>
            </a:r>
          </a:p>
          <a:p>
            <a:pPr lvl="2">
              <a:buClr>
                <a:srgbClr val="FFCC00"/>
              </a:buClr>
            </a:pPr>
            <a:r>
              <a:rPr lang="en-US" sz="1800" dirty="0" smtClean="0"/>
              <a:t>Administrative/bargaining costs for acquiring the right to transit bargained with (local) governments which are relatively insensitive to the volume of gas transported</a:t>
            </a:r>
          </a:p>
          <a:p>
            <a:pPr marL="1052513" lvl="2" indent="-381000" eaLnBrk="1" hangingPunct="1">
              <a:buClr>
                <a:srgbClr val="FFCC00"/>
              </a:buCl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077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>
                <a:solidFill>
                  <a:srgbClr val="006666"/>
                </a:solidFill>
              </a:rPr>
              <a:t>Natural</a:t>
            </a:r>
            <a:r>
              <a:rPr lang="it-IT" dirty="0" smtClean="0">
                <a:solidFill>
                  <a:srgbClr val="006666"/>
                </a:solidFill>
              </a:rPr>
              <a:t> </a:t>
            </a:r>
            <a:r>
              <a:rPr lang="it-IT" dirty="0" err="1" smtClean="0">
                <a:solidFill>
                  <a:srgbClr val="006666"/>
                </a:solidFill>
              </a:rPr>
              <a:t>Monopoly</a:t>
            </a:r>
            <a:endParaRPr lang="it-IT" dirty="0" smtClean="0">
              <a:solidFill>
                <a:srgbClr val="006666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u="sng" dirty="0" err="1" smtClean="0">
                <a:solidFill>
                  <a:schemeClr val="tx1"/>
                </a:solidFill>
              </a:rPr>
              <a:t>Natural</a:t>
            </a:r>
            <a:r>
              <a:rPr lang="it-IT" u="sng" dirty="0" smtClean="0">
                <a:solidFill>
                  <a:schemeClr val="tx1"/>
                </a:solidFill>
              </a:rPr>
              <a:t> </a:t>
            </a:r>
            <a:r>
              <a:rPr lang="it-IT" u="sng" dirty="0" err="1" smtClean="0">
                <a:solidFill>
                  <a:schemeClr val="tx1"/>
                </a:solidFill>
              </a:rPr>
              <a:t>Monopoly</a:t>
            </a:r>
            <a:endParaRPr lang="it-IT" u="sng" dirty="0" smtClean="0">
              <a:solidFill>
                <a:schemeClr val="tx1"/>
              </a:solidFill>
            </a:endParaRPr>
          </a:p>
          <a:p>
            <a:pPr lvl="1" eaLnBrk="1" hangingPunct="1">
              <a:buClr>
                <a:srgbClr val="006666"/>
              </a:buClr>
            </a:pPr>
            <a:r>
              <a:rPr lang="en-GB" dirty="0" smtClean="0"/>
              <a:t>Size of the market close or slightly higher than MES</a:t>
            </a:r>
          </a:p>
          <a:p>
            <a:pPr lvl="1" eaLnBrk="1" hangingPunct="1">
              <a:buClr>
                <a:srgbClr val="006666"/>
              </a:buClr>
            </a:pPr>
            <a:r>
              <a:rPr lang="en-GB" dirty="0" smtClean="0">
                <a:solidFill>
                  <a:srgbClr val="FF0000"/>
                </a:solidFill>
              </a:rPr>
              <a:t>Question: What is the most cost-efficient market configuration?</a:t>
            </a:r>
          </a:p>
          <a:p>
            <a:pPr lvl="1" eaLnBrk="1" hangingPunct="1"/>
            <a:endParaRPr lang="en-GB" i="1" dirty="0" smtClean="0">
              <a:solidFill>
                <a:srgbClr val="FF0000"/>
              </a:solidFill>
            </a:endParaRPr>
          </a:p>
        </p:txBody>
      </p:sp>
      <p:sp>
        <p:nvSpPr>
          <p:cNvPr id="18437" name="Line 20"/>
          <p:cNvSpPr>
            <a:spLocks noChangeShapeType="1"/>
          </p:cNvSpPr>
          <p:nvPr/>
        </p:nvSpPr>
        <p:spPr bwMode="auto">
          <a:xfrm flipH="1" flipV="1">
            <a:off x="1835150" y="2420938"/>
            <a:ext cx="19050" cy="32607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8" name="Line 21"/>
          <p:cNvSpPr>
            <a:spLocks noChangeShapeType="1"/>
          </p:cNvSpPr>
          <p:nvPr/>
        </p:nvSpPr>
        <p:spPr bwMode="auto">
          <a:xfrm flipV="1">
            <a:off x="1763713" y="5516563"/>
            <a:ext cx="7056437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Line 22"/>
          <p:cNvSpPr>
            <a:spLocks noChangeShapeType="1"/>
          </p:cNvSpPr>
          <p:nvPr/>
        </p:nvSpPr>
        <p:spPr bwMode="auto">
          <a:xfrm flipH="1" flipV="1">
            <a:off x="3492500" y="4868863"/>
            <a:ext cx="19050" cy="10096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6" name="Text Box 33"/>
          <p:cNvSpPr txBox="1">
            <a:spLocks noChangeArrowheads="1"/>
          </p:cNvSpPr>
          <p:nvPr/>
        </p:nvSpPr>
        <p:spPr bwMode="auto">
          <a:xfrm>
            <a:off x="6732588" y="5156200"/>
            <a:ext cx="2411412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it-IT" sz="1400" b="1" i="1" dirty="0" err="1">
                <a:latin typeface="+mj-lt"/>
              </a:rPr>
              <a:t>Mln</a:t>
            </a:r>
            <a:r>
              <a:rPr lang="it-IT" sz="1400" b="1" i="1" dirty="0">
                <a:latin typeface="+mj-lt"/>
              </a:rPr>
              <a:t> </a:t>
            </a:r>
            <a:r>
              <a:rPr lang="it-IT" sz="1400" i="1" dirty="0" smtClean="0">
                <a:latin typeface="+mj-lt"/>
              </a:rPr>
              <a:t>cm</a:t>
            </a:r>
            <a:r>
              <a:rPr lang="it-IT" sz="1400" b="1" i="1" dirty="0" smtClean="0">
                <a:latin typeface="+mj-lt"/>
              </a:rPr>
              <a:t> </a:t>
            </a:r>
            <a:r>
              <a:rPr lang="it-IT" sz="1400" b="1" i="1" dirty="0">
                <a:latin typeface="+mj-lt"/>
              </a:rPr>
              <a:t>- </a:t>
            </a:r>
            <a:r>
              <a:rPr lang="it-IT" sz="1400" b="1" i="1" dirty="0" err="1" smtClean="0">
                <a:latin typeface="+mj-lt"/>
              </a:rPr>
              <a:t>year</a:t>
            </a:r>
            <a:endParaRPr lang="it-IT" sz="1400" b="1" i="1" dirty="0">
              <a:latin typeface="+mj-lt"/>
            </a:endParaRPr>
          </a:p>
        </p:txBody>
      </p:sp>
      <p:sp>
        <p:nvSpPr>
          <p:cNvPr id="18442" name="Line 36"/>
          <p:cNvSpPr>
            <a:spLocks noChangeShapeType="1"/>
          </p:cNvSpPr>
          <p:nvPr/>
        </p:nvSpPr>
        <p:spPr bwMode="auto">
          <a:xfrm>
            <a:off x="1835150" y="4221163"/>
            <a:ext cx="792163" cy="0"/>
          </a:xfrm>
          <a:prstGeom prst="line">
            <a:avLst/>
          </a:prstGeom>
          <a:noFill/>
          <a:ln w="63500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37"/>
          <p:cNvSpPr>
            <a:spLocks noChangeShapeType="1"/>
          </p:cNvSpPr>
          <p:nvPr/>
        </p:nvSpPr>
        <p:spPr bwMode="auto">
          <a:xfrm>
            <a:off x="2627313" y="4797425"/>
            <a:ext cx="431800" cy="0"/>
          </a:xfrm>
          <a:prstGeom prst="line">
            <a:avLst/>
          </a:prstGeom>
          <a:noFill/>
          <a:ln w="63500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38"/>
          <p:cNvSpPr>
            <a:spLocks noChangeShapeType="1"/>
          </p:cNvSpPr>
          <p:nvPr/>
        </p:nvSpPr>
        <p:spPr bwMode="auto">
          <a:xfrm flipV="1">
            <a:off x="3059113" y="4940300"/>
            <a:ext cx="433387" cy="1588"/>
          </a:xfrm>
          <a:prstGeom prst="line">
            <a:avLst/>
          </a:prstGeom>
          <a:noFill/>
          <a:ln w="63500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39"/>
          <p:cNvSpPr>
            <a:spLocks noChangeShapeType="1"/>
          </p:cNvSpPr>
          <p:nvPr/>
        </p:nvSpPr>
        <p:spPr bwMode="auto">
          <a:xfrm>
            <a:off x="3492500" y="5084763"/>
            <a:ext cx="4535488" cy="0"/>
          </a:xfrm>
          <a:prstGeom prst="line">
            <a:avLst/>
          </a:prstGeom>
          <a:noFill/>
          <a:ln w="63500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41"/>
          <p:cNvSpPr>
            <a:spLocks noChangeShapeType="1"/>
          </p:cNvSpPr>
          <p:nvPr/>
        </p:nvSpPr>
        <p:spPr bwMode="auto">
          <a:xfrm>
            <a:off x="8027988" y="5013325"/>
            <a:ext cx="863600" cy="0"/>
          </a:xfrm>
          <a:prstGeom prst="line">
            <a:avLst/>
          </a:prstGeom>
          <a:noFill/>
          <a:ln w="63500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42"/>
          <p:cNvSpPr>
            <a:spLocks noChangeShapeType="1"/>
          </p:cNvSpPr>
          <p:nvPr/>
        </p:nvSpPr>
        <p:spPr bwMode="auto">
          <a:xfrm flipH="1">
            <a:off x="1835150" y="5084763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43"/>
          <p:cNvSpPr>
            <a:spLocks noChangeShapeType="1"/>
          </p:cNvSpPr>
          <p:nvPr/>
        </p:nvSpPr>
        <p:spPr bwMode="auto">
          <a:xfrm flipH="1">
            <a:off x="1835150" y="479742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Text Box 44"/>
          <p:cNvSpPr txBox="1">
            <a:spLocks noChangeArrowheads="1"/>
          </p:cNvSpPr>
          <p:nvPr/>
        </p:nvSpPr>
        <p:spPr bwMode="auto">
          <a:xfrm>
            <a:off x="755650" y="4797425"/>
            <a:ext cx="1100138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it-IT" sz="1400" b="1">
                <a:latin typeface="Tahoma" charset="0"/>
              </a:rPr>
              <a:t>12.000</a:t>
            </a:r>
          </a:p>
          <a:p>
            <a:pPr algn="r"/>
            <a:r>
              <a:rPr lang="it-IT" sz="1400" b="1">
                <a:latin typeface="Tahoma" charset="0"/>
              </a:rPr>
              <a:t>10.000</a:t>
            </a:r>
          </a:p>
        </p:txBody>
      </p:sp>
      <p:sp>
        <p:nvSpPr>
          <p:cNvPr id="18450" name="Text Box 45"/>
          <p:cNvSpPr txBox="1">
            <a:spLocks noChangeArrowheads="1"/>
          </p:cNvSpPr>
          <p:nvPr/>
        </p:nvSpPr>
        <p:spPr bwMode="auto">
          <a:xfrm>
            <a:off x="755650" y="4581525"/>
            <a:ext cx="1100138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it-IT" sz="1400" b="1">
                <a:latin typeface="Tahoma" charset="0"/>
              </a:rPr>
              <a:t>15.000</a:t>
            </a:r>
          </a:p>
        </p:txBody>
      </p:sp>
      <p:sp>
        <p:nvSpPr>
          <p:cNvPr id="18451" name="Text Box 46"/>
          <p:cNvSpPr txBox="1">
            <a:spLocks noChangeArrowheads="1"/>
          </p:cNvSpPr>
          <p:nvPr/>
        </p:nvSpPr>
        <p:spPr bwMode="auto">
          <a:xfrm>
            <a:off x="755650" y="4076700"/>
            <a:ext cx="1100138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it-IT" sz="1400" b="1">
                <a:latin typeface="Tahoma" charset="0"/>
              </a:rPr>
              <a:t>25.000</a:t>
            </a:r>
          </a:p>
        </p:txBody>
      </p:sp>
      <p:sp>
        <p:nvSpPr>
          <p:cNvPr id="18452" name="Line 48"/>
          <p:cNvSpPr>
            <a:spLocks noChangeShapeType="1"/>
          </p:cNvSpPr>
          <p:nvPr/>
        </p:nvSpPr>
        <p:spPr bwMode="auto">
          <a:xfrm flipV="1">
            <a:off x="3924300" y="2997200"/>
            <a:ext cx="0" cy="3455988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3" name="Line 60"/>
          <p:cNvSpPr>
            <a:spLocks noChangeShapeType="1"/>
          </p:cNvSpPr>
          <p:nvPr/>
        </p:nvSpPr>
        <p:spPr bwMode="auto">
          <a:xfrm flipH="1">
            <a:off x="1835150" y="4941888"/>
            <a:ext cx="12969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9" name="Text Box 62"/>
          <p:cNvSpPr txBox="1">
            <a:spLocks noChangeArrowheads="1"/>
          </p:cNvSpPr>
          <p:nvPr/>
        </p:nvSpPr>
        <p:spPr bwMode="auto">
          <a:xfrm>
            <a:off x="3924300" y="2997200"/>
            <a:ext cx="39243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it-IT" sz="1400" dirty="0" smtClean="0">
                <a:solidFill>
                  <a:srgbClr val="FF0000"/>
                </a:solidFill>
                <a:latin typeface="+mj-lt"/>
              </a:rPr>
              <a:t>National </a:t>
            </a:r>
            <a:r>
              <a:rPr lang="it-IT" sz="1400" dirty="0" err="1" smtClean="0">
                <a:solidFill>
                  <a:srgbClr val="FF0000"/>
                </a:solidFill>
                <a:latin typeface="+mj-lt"/>
              </a:rPr>
              <a:t>Market=</a:t>
            </a:r>
            <a:r>
              <a:rPr lang="it-IT" sz="1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it-IT" sz="1400" dirty="0">
                <a:solidFill>
                  <a:srgbClr val="FF0000"/>
                </a:solidFill>
                <a:latin typeface="+mj-lt"/>
              </a:rPr>
              <a:t>125.000 </a:t>
            </a:r>
            <a:r>
              <a:rPr lang="it-IT" sz="1400" dirty="0" err="1">
                <a:solidFill>
                  <a:srgbClr val="FF0000"/>
                </a:solidFill>
                <a:latin typeface="+mj-lt"/>
              </a:rPr>
              <a:t>Mln</a:t>
            </a:r>
            <a:r>
              <a:rPr lang="it-IT" sz="1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it-IT" sz="1400" dirty="0" smtClean="0">
                <a:solidFill>
                  <a:srgbClr val="FF0000"/>
                </a:solidFill>
                <a:latin typeface="+mj-lt"/>
              </a:rPr>
              <a:t>cm </a:t>
            </a:r>
            <a:r>
              <a:rPr lang="it-IT" sz="1400" dirty="0">
                <a:solidFill>
                  <a:srgbClr val="FF0000"/>
                </a:solidFill>
                <a:latin typeface="+mj-lt"/>
              </a:rPr>
              <a:t>- </a:t>
            </a:r>
            <a:r>
              <a:rPr lang="it-IT" sz="1400" dirty="0" err="1" smtClean="0">
                <a:solidFill>
                  <a:srgbClr val="FF0000"/>
                </a:solidFill>
                <a:latin typeface="+mj-lt"/>
              </a:rPr>
              <a:t>year</a:t>
            </a:r>
            <a:endParaRPr lang="it-IT" sz="1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455" name="Text Box 70"/>
          <p:cNvSpPr txBox="1">
            <a:spLocks noChangeArrowheads="1"/>
          </p:cNvSpPr>
          <p:nvPr/>
        </p:nvSpPr>
        <p:spPr bwMode="auto">
          <a:xfrm>
            <a:off x="3132138" y="4149725"/>
            <a:ext cx="6492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t-IT" sz="1400" b="1" dirty="0" smtClean="0">
                <a:latin typeface="Tahoma" charset="0"/>
              </a:rPr>
              <a:t>MES</a:t>
            </a:r>
            <a:endParaRPr lang="it-IT" sz="1400" b="1" dirty="0">
              <a:latin typeface="Tahoma" charset="0"/>
            </a:endParaRPr>
          </a:p>
        </p:txBody>
      </p:sp>
      <p:sp>
        <p:nvSpPr>
          <p:cNvPr id="18456" name="Line 71"/>
          <p:cNvSpPr>
            <a:spLocks noChangeShapeType="1"/>
          </p:cNvSpPr>
          <p:nvPr/>
        </p:nvSpPr>
        <p:spPr bwMode="auto">
          <a:xfrm>
            <a:off x="3276600" y="4365625"/>
            <a:ext cx="142875" cy="863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7" name="Text Box 72"/>
          <p:cNvSpPr txBox="1">
            <a:spLocks noChangeArrowheads="1"/>
          </p:cNvSpPr>
          <p:nvPr/>
        </p:nvSpPr>
        <p:spPr bwMode="auto">
          <a:xfrm>
            <a:off x="2411413" y="5229225"/>
            <a:ext cx="160337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it-IT" sz="1400" b="1">
                <a:latin typeface="Tahoma" charset="0"/>
              </a:rPr>
              <a:t>100.000</a:t>
            </a:r>
          </a:p>
        </p:txBody>
      </p:sp>
      <p:sp>
        <p:nvSpPr>
          <p:cNvPr id="18459" name="Line 84"/>
          <p:cNvSpPr>
            <a:spLocks noChangeShapeType="1"/>
          </p:cNvSpPr>
          <p:nvPr/>
        </p:nvSpPr>
        <p:spPr bwMode="auto">
          <a:xfrm flipH="1">
            <a:off x="3995738" y="4005263"/>
            <a:ext cx="936625" cy="1439862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0"/>
          <p:cNvSpPr txBox="1">
            <a:spLocks noChangeArrowheads="1"/>
          </p:cNvSpPr>
          <p:nvPr/>
        </p:nvSpPr>
        <p:spPr bwMode="auto">
          <a:xfrm>
            <a:off x="0" y="2349500"/>
            <a:ext cx="17526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it-IT" b="1" i="1" dirty="0" err="1" smtClean="0">
                <a:latin typeface="Tahoma" charset="0"/>
              </a:rPr>
              <a:t>Average</a:t>
            </a:r>
            <a:r>
              <a:rPr lang="it-IT" b="1" i="1" dirty="0" smtClean="0">
                <a:latin typeface="Tahoma" charset="0"/>
              </a:rPr>
              <a:t> </a:t>
            </a:r>
            <a:r>
              <a:rPr lang="it-IT" b="1" i="1" dirty="0" err="1" smtClean="0">
                <a:latin typeface="Tahoma" charset="0"/>
              </a:rPr>
              <a:t>cost</a:t>
            </a:r>
            <a:r>
              <a:rPr lang="it-IT" b="1" i="1" dirty="0" smtClean="0">
                <a:latin typeface="Tahoma" charset="0"/>
              </a:rPr>
              <a:t> </a:t>
            </a:r>
            <a:r>
              <a:rPr lang="it-IT" b="1" i="1" dirty="0" err="1" smtClean="0">
                <a:latin typeface="Tahoma" charset="0"/>
              </a:rPr>
              <a:t>transportation</a:t>
            </a:r>
            <a:r>
              <a:rPr lang="it-IT" b="1" i="1" dirty="0" smtClean="0">
                <a:latin typeface="Tahoma" charset="0"/>
              </a:rPr>
              <a:t>[Euro/</a:t>
            </a:r>
            <a:r>
              <a:rPr lang="it-IT" b="1" i="1" dirty="0" err="1" smtClean="0">
                <a:latin typeface="Tahoma" charset="0"/>
              </a:rPr>
              <a:t>Mln</a:t>
            </a:r>
            <a:r>
              <a:rPr lang="it-IT" b="1" i="1" dirty="0" smtClean="0">
                <a:latin typeface="Tahoma" charset="0"/>
              </a:rPr>
              <a:t> cm]</a:t>
            </a:r>
            <a:endParaRPr lang="it-IT" b="1" i="1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48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err="1" smtClean="0">
                <a:solidFill>
                  <a:srgbClr val="006666"/>
                </a:solidFill>
              </a:rPr>
              <a:t>Natural</a:t>
            </a:r>
            <a:r>
              <a:rPr lang="it-IT" dirty="0" smtClean="0">
                <a:solidFill>
                  <a:srgbClr val="006666"/>
                </a:solidFill>
              </a:rPr>
              <a:t> monopoly</a:t>
            </a:r>
          </a:p>
        </p:txBody>
      </p:sp>
      <p:graphicFrame>
        <p:nvGraphicFramePr>
          <p:cNvPr id="10" name="Tabella 9"/>
          <p:cNvGraphicFramePr>
            <a:graphicFrameLocks noGrp="1"/>
          </p:cNvGraphicFramePr>
          <p:nvPr/>
        </p:nvGraphicFramePr>
        <p:xfrm>
          <a:off x="381000" y="1828800"/>
          <a:ext cx="8458200" cy="4114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3988">
                <a:tc>
                  <a:txBody>
                    <a:bodyPr/>
                    <a:lstStyle/>
                    <a:p>
                      <a:r>
                        <a:rPr lang="en-US" dirty="0" smtClean="0"/>
                        <a:t>N° of firms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</a:t>
                      </a:r>
                      <a:r>
                        <a:rPr lang="en-US" baseline="0" dirty="0" smtClean="0"/>
                        <a:t> cost transportation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transportation costs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27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10.000 Euro/</a:t>
                      </a:r>
                      <a:r>
                        <a:rPr lang="en-US" dirty="0" err="1" smtClean="0"/>
                        <a:t>Mln</a:t>
                      </a:r>
                      <a:r>
                        <a:rPr lang="en-US" dirty="0" smtClean="0"/>
                        <a:t> cm-year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1.250 </a:t>
                      </a:r>
                      <a:r>
                        <a:rPr lang="en-US" dirty="0" err="1" smtClean="0"/>
                        <a:t>Mln</a:t>
                      </a:r>
                      <a:r>
                        <a:rPr lang="en-US" dirty="0" smtClean="0"/>
                        <a:t> Euro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27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15.000 Euro/</a:t>
                      </a:r>
                      <a:r>
                        <a:rPr lang="en-US" dirty="0" err="1" smtClean="0"/>
                        <a:t>Mln</a:t>
                      </a:r>
                      <a:r>
                        <a:rPr lang="en-US" dirty="0" smtClean="0"/>
                        <a:t> cm-year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1.875 </a:t>
                      </a:r>
                      <a:r>
                        <a:rPr lang="en-US" dirty="0" err="1" smtClean="0"/>
                        <a:t>Mln</a:t>
                      </a:r>
                      <a:r>
                        <a:rPr lang="en-US" dirty="0" smtClean="0"/>
                        <a:t> Euro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27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25.000 Euro/</a:t>
                      </a:r>
                      <a:r>
                        <a:rPr lang="en-US" dirty="0" err="1" smtClean="0"/>
                        <a:t>Mln</a:t>
                      </a:r>
                      <a:r>
                        <a:rPr lang="en-US" dirty="0" smtClean="0"/>
                        <a:t> cm-year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3.125 </a:t>
                      </a:r>
                      <a:r>
                        <a:rPr lang="en-US" dirty="0" err="1" smtClean="0"/>
                        <a:t>Mln</a:t>
                      </a:r>
                      <a:r>
                        <a:rPr lang="en-US" dirty="0" smtClean="0"/>
                        <a:t> Euro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Segnaposto contenuto 10"/>
          <p:cNvSpPr>
            <a:spLocks noGrp="1"/>
          </p:cNvSpPr>
          <p:nvPr>
            <p:ph idx="1"/>
          </p:nvPr>
        </p:nvSpPr>
        <p:spPr>
          <a:xfrm>
            <a:off x="457200" y="914400"/>
            <a:ext cx="8491538" cy="495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National Market= 125.000 </a:t>
            </a:r>
            <a:r>
              <a:rPr lang="en-US" dirty="0" err="1" smtClean="0">
                <a:solidFill>
                  <a:srgbClr val="FF0000"/>
                </a:solidFill>
              </a:rPr>
              <a:t>Mln</a:t>
            </a:r>
            <a:r>
              <a:rPr lang="en-US" dirty="0" smtClean="0">
                <a:solidFill>
                  <a:srgbClr val="FF0000"/>
                </a:solidFill>
              </a:rPr>
              <a:t> cm - year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What if we make produce this quantity to more than a firm?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5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utilities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6200" y="904738"/>
            <a:ext cx="9144000" cy="22098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Natural monopoly was and still is the crucial economic concept behind public service utilities and many network industries.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Natural Gas, Electricity, Telecommunications (Water, Railroads, among others): all businesses that delivers an essential good or service through a wide network infrastructure.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9</a:t>
            </a:fld>
            <a:endParaRPr lang="it-IT"/>
          </a:p>
        </p:txBody>
      </p:sp>
      <p:pic>
        <p:nvPicPr>
          <p:cNvPr id="392237" name="Picture 45" descr="Setting up your Utilities in Lethbridge/ Coaldale | Lethbridge Real Est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688" y="3097812"/>
            <a:ext cx="4547050" cy="321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69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polimi">
  <a:themeElements>
    <a:clrScheme name="Personalizza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polimi</Template>
  <TotalTime>0</TotalTime>
  <Words>1102</Words>
  <Application>Microsoft Office PowerPoint</Application>
  <PresentationFormat>Presentazione su schermo (4:3)</PresentationFormat>
  <Paragraphs>203</Paragraphs>
  <Slides>23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23</vt:i4>
      </vt:variant>
    </vt:vector>
  </HeadingPairs>
  <TitlesOfParts>
    <vt:vector size="31" baseType="lpstr">
      <vt:lpstr>Arial</vt:lpstr>
      <vt:lpstr>Calibri</vt:lpstr>
      <vt:lpstr>Minion Web</vt:lpstr>
      <vt:lpstr>Tahoma</vt:lpstr>
      <vt:lpstr>Wingdings</vt:lpstr>
      <vt:lpstr>tema polimi</vt:lpstr>
      <vt:lpstr>Equazione</vt:lpstr>
      <vt:lpstr>Equation</vt:lpstr>
      <vt:lpstr>Presentazione standard di PowerPoint</vt:lpstr>
      <vt:lpstr>Presentazione standard di PowerPoint</vt:lpstr>
      <vt:lpstr>Presentazione standard di PowerPoint</vt:lpstr>
      <vt:lpstr>Natural Monopoly</vt:lpstr>
      <vt:lpstr>Natural Monopoly: Example on Natural Gas transportation</vt:lpstr>
      <vt:lpstr>Strong scale economies: why?</vt:lpstr>
      <vt:lpstr>Natural Monopoly</vt:lpstr>
      <vt:lpstr>Natural monopoly</vt:lpstr>
      <vt:lpstr>Public utilities</vt:lpstr>
      <vt:lpstr>Natural Monopoly in Network industries</vt:lpstr>
      <vt:lpstr>Liberalization processes in Network industries</vt:lpstr>
      <vt:lpstr>Presentazione standard di PowerPoint</vt:lpstr>
      <vt:lpstr>Example: electricity, demand-side</vt:lpstr>
      <vt:lpstr>Example: electricity, supply-side</vt:lpstr>
      <vt:lpstr>Public intervention: Regulation of a Natural monopoly </vt:lpstr>
      <vt:lpstr>Economic Regulation</vt:lpstr>
      <vt:lpstr>2 important reasons reinforce the need to regulate network industries rather then only natural monopoly</vt:lpstr>
      <vt:lpstr>Inelastic demand</vt:lpstr>
      <vt:lpstr>Non-redeployable investment</vt:lpstr>
      <vt:lpstr>Why are network infrastructure often “scarcely-redeployable” investment? </vt:lpstr>
      <vt:lpstr>Presentazione standard di PowerPoint</vt:lpstr>
      <vt:lpstr>How to regulate? We will also see it later in the course…..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Vittoria</dc:creator>
  <cp:lastModifiedBy>Luca Grilli</cp:lastModifiedBy>
  <cp:revision>402</cp:revision>
  <cp:lastPrinted>2019-02-26T11:40:03Z</cp:lastPrinted>
  <dcterms:created xsi:type="dcterms:W3CDTF">2012-10-29T17:53:33Z</dcterms:created>
  <dcterms:modified xsi:type="dcterms:W3CDTF">2024-02-27T16:50:06Z</dcterms:modified>
</cp:coreProperties>
</file>