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33"/>
  </p:notesMasterIdLst>
  <p:handoutMasterIdLst>
    <p:handoutMasterId r:id="rId34"/>
  </p:handoutMasterIdLst>
  <p:sldIdLst>
    <p:sldId id="532" r:id="rId3"/>
    <p:sldId id="588" r:id="rId4"/>
    <p:sldId id="546" r:id="rId5"/>
    <p:sldId id="534" r:id="rId6"/>
    <p:sldId id="535" r:id="rId7"/>
    <p:sldId id="536" r:id="rId8"/>
    <p:sldId id="537" r:id="rId9"/>
    <p:sldId id="589" r:id="rId10"/>
    <p:sldId id="590" r:id="rId11"/>
    <p:sldId id="520" r:id="rId12"/>
    <p:sldId id="406" r:id="rId13"/>
    <p:sldId id="522" r:id="rId14"/>
    <p:sldId id="411" r:id="rId15"/>
    <p:sldId id="592" r:id="rId16"/>
    <p:sldId id="591" r:id="rId17"/>
    <p:sldId id="412" r:id="rId18"/>
    <p:sldId id="417" r:id="rId19"/>
    <p:sldId id="470" r:id="rId20"/>
    <p:sldId id="547" r:id="rId21"/>
    <p:sldId id="548" r:id="rId22"/>
    <p:sldId id="586" r:id="rId23"/>
    <p:sldId id="543" r:id="rId24"/>
    <p:sldId id="593" r:id="rId25"/>
    <p:sldId id="413" r:id="rId26"/>
    <p:sldId id="544" r:id="rId27"/>
    <p:sldId id="545" r:id="rId28"/>
    <p:sldId id="549" r:id="rId29"/>
    <p:sldId id="550" r:id="rId30"/>
    <p:sldId id="551" r:id="rId31"/>
    <p:sldId id="581" r:id="rId32"/>
  </p:sldIdLst>
  <p:sldSz cx="9144000" cy="6858000" type="screen4x3"/>
  <p:notesSz cx="6797675" cy="9926638"/>
  <p:defaultTextStyle>
    <a:defPPr>
      <a:defRPr lang="it-IT"/>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B70992"/>
    <a:srgbClr val="FFFF00"/>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9" autoAdjust="0"/>
    <p:restoredTop sz="93112" autoAdjust="0"/>
  </p:normalViewPr>
  <p:slideViewPr>
    <p:cSldViewPr>
      <p:cViewPr>
        <p:scale>
          <a:sx n="66" d="100"/>
          <a:sy n="66" d="100"/>
        </p:scale>
        <p:origin x="44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64"/>
    </p:cViewPr>
  </p:sorterViewPr>
  <p:notesViewPr>
    <p:cSldViewPr>
      <p:cViewPr varScale="1">
        <p:scale>
          <a:sx n="57" d="100"/>
          <a:sy n="57" d="100"/>
        </p:scale>
        <p:origin x="-1218" y="-9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2945406" cy="495793"/>
          </a:xfrm>
          <a:prstGeom prst="rect">
            <a:avLst/>
          </a:prstGeom>
        </p:spPr>
        <p:txBody>
          <a:bodyPr vert="horz" lIns="88194" tIns="44097" rIns="88194" bIns="44097" rtlCol="0"/>
          <a:lstStyle>
            <a:lvl1pPr algn="l">
              <a:defRPr sz="1200" smtClean="0"/>
            </a:lvl1pPr>
          </a:lstStyle>
          <a:p>
            <a:pPr>
              <a:defRPr/>
            </a:pPr>
            <a:endParaRPr lang="it-IT"/>
          </a:p>
        </p:txBody>
      </p:sp>
      <p:sp>
        <p:nvSpPr>
          <p:cNvPr id="3" name="Segnaposto data 2"/>
          <p:cNvSpPr>
            <a:spLocks noGrp="1"/>
          </p:cNvSpPr>
          <p:nvPr>
            <p:ph type="dt" sz="quarter" idx="1"/>
          </p:nvPr>
        </p:nvSpPr>
        <p:spPr>
          <a:xfrm>
            <a:off x="3850750" y="0"/>
            <a:ext cx="2945405" cy="495793"/>
          </a:xfrm>
          <a:prstGeom prst="rect">
            <a:avLst/>
          </a:prstGeom>
        </p:spPr>
        <p:txBody>
          <a:bodyPr vert="horz" lIns="88194" tIns="44097" rIns="88194" bIns="44097" rtlCol="0"/>
          <a:lstStyle>
            <a:lvl1pPr algn="r">
              <a:defRPr sz="1200" smtClean="0"/>
            </a:lvl1pPr>
          </a:lstStyle>
          <a:p>
            <a:pPr>
              <a:defRPr/>
            </a:pPr>
            <a:fld id="{48A28B68-57DF-4378-A5AC-E84F9FFE1DF5}" type="datetimeFigureOut">
              <a:rPr lang="it-IT"/>
              <a:pPr>
                <a:defRPr/>
              </a:pPr>
              <a:t>12/04/24</a:t>
            </a:fld>
            <a:endParaRPr lang="it-IT"/>
          </a:p>
        </p:txBody>
      </p:sp>
      <p:sp>
        <p:nvSpPr>
          <p:cNvPr id="4" name="Segnaposto piè di pagina 3"/>
          <p:cNvSpPr>
            <a:spLocks noGrp="1"/>
          </p:cNvSpPr>
          <p:nvPr>
            <p:ph type="ftr" sz="quarter" idx="2"/>
          </p:nvPr>
        </p:nvSpPr>
        <p:spPr>
          <a:xfrm>
            <a:off x="1" y="9429305"/>
            <a:ext cx="2945406" cy="495793"/>
          </a:xfrm>
          <a:prstGeom prst="rect">
            <a:avLst/>
          </a:prstGeom>
        </p:spPr>
        <p:txBody>
          <a:bodyPr vert="horz" lIns="88194" tIns="44097" rIns="88194" bIns="44097" rtlCol="0" anchor="b"/>
          <a:lstStyle>
            <a:lvl1pPr algn="l">
              <a:defRPr sz="1200" smtClean="0"/>
            </a:lvl1pPr>
          </a:lstStyle>
          <a:p>
            <a:pPr>
              <a:defRPr/>
            </a:pPr>
            <a:endParaRPr lang="it-IT"/>
          </a:p>
        </p:txBody>
      </p:sp>
      <p:sp>
        <p:nvSpPr>
          <p:cNvPr id="5" name="Segnaposto numero diapositiva 4"/>
          <p:cNvSpPr>
            <a:spLocks noGrp="1"/>
          </p:cNvSpPr>
          <p:nvPr>
            <p:ph type="sldNum" sz="quarter" idx="3"/>
          </p:nvPr>
        </p:nvSpPr>
        <p:spPr>
          <a:xfrm>
            <a:off x="3850750" y="9429305"/>
            <a:ext cx="2945405" cy="495793"/>
          </a:xfrm>
          <a:prstGeom prst="rect">
            <a:avLst/>
          </a:prstGeom>
        </p:spPr>
        <p:txBody>
          <a:bodyPr vert="horz" lIns="88194" tIns="44097" rIns="88194" bIns="44097" rtlCol="0" anchor="b"/>
          <a:lstStyle>
            <a:lvl1pPr algn="r">
              <a:defRPr sz="1200" smtClean="0"/>
            </a:lvl1pPr>
          </a:lstStyle>
          <a:p>
            <a:pPr>
              <a:defRPr/>
            </a:pPr>
            <a:fld id="{FBECBF71-B7A3-441A-9E72-D645AB81F97C}" type="slidenum">
              <a:rPr lang="it-IT"/>
              <a:pPr>
                <a:defRPr/>
              </a:pPr>
              <a:t>‹#›</a:t>
            </a:fld>
            <a:endParaRPr 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1"/>
            <a:ext cx="2946925" cy="497333"/>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defRPr sz="1200" b="0"/>
            </a:lvl1pPr>
          </a:lstStyle>
          <a:p>
            <a:pPr>
              <a:defRPr/>
            </a:pPr>
            <a:endParaRPr lang="it-IT"/>
          </a:p>
        </p:txBody>
      </p:sp>
      <p:sp>
        <p:nvSpPr>
          <p:cNvPr id="48131" name="Rectangle 3"/>
          <p:cNvSpPr>
            <a:spLocks noGrp="1" noChangeArrowheads="1"/>
          </p:cNvSpPr>
          <p:nvPr>
            <p:ph type="dt" idx="1"/>
          </p:nvPr>
        </p:nvSpPr>
        <p:spPr bwMode="auto">
          <a:xfrm>
            <a:off x="3849231" y="1"/>
            <a:ext cx="2946925" cy="497333"/>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lgn="r">
              <a:defRPr sz="1200" b="0"/>
            </a:lvl1pPr>
          </a:lstStyle>
          <a:p>
            <a:pPr>
              <a:defRPr/>
            </a:pPr>
            <a:endParaRPr lang="it-IT"/>
          </a:p>
        </p:txBody>
      </p:sp>
      <p:sp>
        <p:nvSpPr>
          <p:cNvPr id="66564" name="Rectangle 4"/>
          <p:cNvSpPr>
            <a:spLocks noGrp="1" noRot="1" noChangeAspect="1" noChangeArrowheads="1" noTextEdit="1"/>
          </p:cNvSpPr>
          <p:nvPr>
            <p:ph type="sldImg" idx="2"/>
          </p:nvPr>
        </p:nvSpPr>
        <p:spPr bwMode="auto">
          <a:xfrm>
            <a:off x="919163" y="744538"/>
            <a:ext cx="4960937" cy="3722687"/>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679009" y="4714653"/>
            <a:ext cx="5439658" cy="4466756"/>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48134" name="Rectangle 6"/>
          <p:cNvSpPr>
            <a:spLocks noGrp="1" noChangeArrowheads="1"/>
          </p:cNvSpPr>
          <p:nvPr>
            <p:ph type="ftr" sz="quarter" idx="4"/>
          </p:nvPr>
        </p:nvSpPr>
        <p:spPr bwMode="auto">
          <a:xfrm>
            <a:off x="0" y="9427766"/>
            <a:ext cx="2946925" cy="497332"/>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defRPr sz="1200" b="0"/>
            </a:lvl1pPr>
          </a:lstStyle>
          <a:p>
            <a:pPr>
              <a:defRPr/>
            </a:pPr>
            <a:endParaRPr lang="it-IT"/>
          </a:p>
        </p:txBody>
      </p:sp>
      <p:sp>
        <p:nvSpPr>
          <p:cNvPr id="48135" name="Rectangle 7"/>
          <p:cNvSpPr>
            <a:spLocks noGrp="1" noChangeArrowheads="1"/>
          </p:cNvSpPr>
          <p:nvPr>
            <p:ph type="sldNum" sz="quarter" idx="5"/>
          </p:nvPr>
        </p:nvSpPr>
        <p:spPr bwMode="auto">
          <a:xfrm>
            <a:off x="3849231" y="9427766"/>
            <a:ext cx="2946925" cy="497332"/>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lgn="r">
              <a:defRPr sz="1200" b="0"/>
            </a:lvl1pPr>
          </a:lstStyle>
          <a:p>
            <a:pPr>
              <a:defRPr/>
            </a:pPr>
            <a:fld id="{1398E36F-DF99-40DF-BFFC-9FDFE7284192}" type="slidenum">
              <a:rPr lang="it-IT"/>
              <a:pPr>
                <a:defRPr/>
              </a:pPr>
              <a:t>‹#›</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3987340" y="10553947"/>
            <a:ext cx="3049513" cy="556651"/>
          </a:xfrm>
          <a:prstGeom prst="rect">
            <a:avLst/>
          </a:prstGeom>
          <a:noFill/>
          <a:ln>
            <a:miter lim="800000"/>
            <a:headEnd/>
            <a:tailEnd/>
          </a:ln>
        </p:spPr>
        <p:txBody>
          <a:bodyPr/>
          <a:lstStyle/>
          <a:p>
            <a:pPr defTabSz="988761"/>
            <a:fld id="{550E51E4-0AB6-4F39-982A-136F778A275C}" type="slidenum">
              <a:rPr lang="it-IT" altLang="it-IT" sz="1300">
                <a:latin typeface="Times" pitchFamily="18" charset="0"/>
              </a:rPr>
              <a:pPr defTabSz="988761"/>
              <a:t>1</a:t>
            </a:fld>
            <a:endParaRPr lang="it-IT" altLang="it-IT" sz="1300" dirty="0">
              <a:latin typeface="Times" pitchFamily="18" charset="0"/>
            </a:endParaRPr>
          </a:p>
        </p:txBody>
      </p:sp>
      <p:sp>
        <p:nvSpPr>
          <p:cNvPr id="28675" name="Rectangle 1026"/>
          <p:cNvSpPr>
            <a:spLocks noGrp="1" noRot="1" noChangeAspect="1" noChangeArrowheads="1" noTextEdit="1"/>
          </p:cNvSpPr>
          <p:nvPr>
            <p:ph type="sldImg"/>
          </p:nvPr>
        </p:nvSpPr>
        <p:spPr bwMode="auto">
          <a:xfrm>
            <a:off x="488950" y="898525"/>
            <a:ext cx="5999163" cy="4500563"/>
          </a:xfrm>
          <a:prstGeom prst="rect">
            <a:avLst/>
          </a:prstGeom>
          <a:noFill/>
          <a:ln>
            <a:miter lim="800000"/>
            <a:headEnd/>
            <a:tailEnd/>
          </a:ln>
        </p:spPr>
      </p:sp>
      <p:sp>
        <p:nvSpPr>
          <p:cNvPr id="28676" name="Rectangle 1027"/>
          <p:cNvSpPr>
            <a:spLocks noGrp="1" noChangeArrowheads="1"/>
          </p:cNvSpPr>
          <p:nvPr>
            <p:ph type="body" idx="1"/>
          </p:nvPr>
        </p:nvSpPr>
        <p:spPr bwMode="auto">
          <a:xfrm>
            <a:off x="929960" y="5695754"/>
            <a:ext cx="5113992" cy="5401057"/>
          </a:xfrm>
          <a:prstGeom prst="rect">
            <a:avLst/>
          </a:prstGeom>
          <a:noFill/>
          <a:ln>
            <a:miter lim="800000"/>
            <a:headEnd/>
            <a:tailEnd/>
          </a:ln>
        </p:spPr>
        <p:txBody>
          <a:bodyPr/>
          <a:lstStyle/>
          <a:p>
            <a:endParaRPr lang="it-IT" altLang="it-IT"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3987340" y="10553947"/>
            <a:ext cx="3049513" cy="556651"/>
          </a:xfrm>
          <a:prstGeom prst="rect">
            <a:avLst/>
          </a:prstGeom>
          <a:noFill/>
          <a:ln>
            <a:miter lim="800000"/>
            <a:headEnd/>
            <a:tailEnd/>
          </a:ln>
        </p:spPr>
        <p:txBody>
          <a:bodyPr/>
          <a:lstStyle/>
          <a:p>
            <a:pPr defTabSz="988761"/>
            <a:fld id="{550E51E4-0AB6-4F39-982A-136F778A275C}" type="slidenum">
              <a:rPr lang="it-IT" altLang="it-IT" sz="1300">
                <a:latin typeface="Times" pitchFamily="18" charset="0"/>
              </a:rPr>
              <a:pPr defTabSz="988761"/>
              <a:t>10</a:t>
            </a:fld>
            <a:endParaRPr lang="it-IT" altLang="it-IT" sz="1300" dirty="0">
              <a:latin typeface="Times" pitchFamily="18" charset="0"/>
            </a:endParaRPr>
          </a:p>
        </p:txBody>
      </p:sp>
      <p:sp>
        <p:nvSpPr>
          <p:cNvPr id="28675" name="Rectangle 1026"/>
          <p:cNvSpPr>
            <a:spLocks noGrp="1" noRot="1" noChangeAspect="1" noChangeArrowheads="1" noTextEdit="1"/>
          </p:cNvSpPr>
          <p:nvPr>
            <p:ph type="sldImg"/>
          </p:nvPr>
        </p:nvSpPr>
        <p:spPr bwMode="auto">
          <a:xfrm>
            <a:off x="488950" y="898525"/>
            <a:ext cx="5999163" cy="4500563"/>
          </a:xfrm>
          <a:prstGeom prst="rect">
            <a:avLst/>
          </a:prstGeom>
          <a:noFill/>
          <a:ln>
            <a:miter lim="800000"/>
            <a:headEnd/>
            <a:tailEnd/>
          </a:ln>
        </p:spPr>
      </p:sp>
      <p:sp>
        <p:nvSpPr>
          <p:cNvPr id="28676" name="Rectangle 1027"/>
          <p:cNvSpPr>
            <a:spLocks noGrp="1" noChangeArrowheads="1"/>
          </p:cNvSpPr>
          <p:nvPr>
            <p:ph type="body" idx="1"/>
          </p:nvPr>
        </p:nvSpPr>
        <p:spPr bwMode="auto">
          <a:xfrm>
            <a:off x="929960" y="5695754"/>
            <a:ext cx="5113992" cy="5401057"/>
          </a:xfrm>
          <a:prstGeom prst="rect">
            <a:avLst/>
          </a:prstGeom>
          <a:noFill/>
          <a:ln>
            <a:miter lim="800000"/>
            <a:headEnd/>
            <a:tailEnd/>
          </a:ln>
        </p:spPr>
        <p:txBody>
          <a:bodyPr/>
          <a:lstStyle/>
          <a:p>
            <a:endParaRPr lang="it-IT" altLang="it-IT"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5F74FA-A97F-4622-899A-FA31403F4522}" type="slidenum">
              <a:rPr lang="it-IT"/>
              <a:pPr>
                <a:defRPr/>
              </a:pPr>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E398C2F9-4B4A-483A-902D-3EE3A2BE4829}" type="slidenum">
              <a:rPr lang="it-IT"/>
              <a:pPr>
                <a:defRPr/>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FA72C1C-79F6-4A29-9BF3-7B3F9381F516}" type="slidenum">
              <a:rPr lang="it-IT"/>
              <a:pPr>
                <a:defRPr/>
              </a:pPr>
              <a:t>‹#›</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a:t>Fare clic per modificare lo stile del titolo</a:t>
            </a:r>
          </a:p>
        </p:txBody>
      </p:sp>
      <p:sp>
        <p:nvSpPr>
          <p:cNvPr id="3" name="Segnaposto tabella 2"/>
          <p:cNvSpPr>
            <a:spLocks noGrp="1"/>
          </p:cNvSpPr>
          <p:nvPr>
            <p:ph type="tbl" idx="1"/>
          </p:nvPr>
        </p:nvSpPr>
        <p:spPr>
          <a:xfrm>
            <a:off x="685800" y="1981200"/>
            <a:ext cx="7772400" cy="4114800"/>
          </a:xfrm>
        </p:spPr>
        <p:txBody>
          <a:bodyPr/>
          <a:lstStyle/>
          <a:p>
            <a:pPr lvl="0"/>
            <a:endParaRPr lang="it-IT" noProof="0"/>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2C935723-EBA4-45C0-A397-B792E9E4EA1A}" type="slidenum">
              <a:rPr lang="it-IT"/>
              <a:pPr>
                <a:defRPr/>
              </a:pPr>
              <a:t>‹#›</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extLst>
      <p:ext uri="{BB962C8B-B14F-4D97-AF65-F5344CB8AC3E}">
        <p14:creationId xmlns:p14="http://schemas.microsoft.com/office/powerpoint/2010/main" val="259938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a:t>
            </a:fld>
            <a:endParaRPr lang="it-IT"/>
          </a:p>
        </p:txBody>
      </p:sp>
    </p:spTree>
    <p:extLst>
      <p:ext uri="{BB962C8B-B14F-4D97-AF65-F5344CB8AC3E}">
        <p14:creationId xmlns:p14="http://schemas.microsoft.com/office/powerpoint/2010/main" val="3436257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a:t>
            </a:fld>
            <a:endParaRPr lang="it-IT"/>
          </a:p>
        </p:txBody>
      </p:sp>
    </p:spTree>
    <p:extLst>
      <p:ext uri="{BB962C8B-B14F-4D97-AF65-F5344CB8AC3E}">
        <p14:creationId xmlns:p14="http://schemas.microsoft.com/office/powerpoint/2010/main" val="2083063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a:t>
            </a:fld>
            <a:endParaRPr lang="it-IT"/>
          </a:p>
        </p:txBody>
      </p:sp>
    </p:spTree>
    <p:extLst>
      <p:ext uri="{BB962C8B-B14F-4D97-AF65-F5344CB8AC3E}">
        <p14:creationId xmlns:p14="http://schemas.microsoft.com/office/powerpoint/2010/main" val="2440293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a:t>
            </a:fld>
            <a:endParaRPr lang="it-IT"/>
          </a:p>
        </p:txBody>
      </p:sp>
    </p:spTree>
    <p:extLst>
      <p:ext uri="{BB962C8B-B14F-4D97-AF65-F5344CB8AC3E}">
        <p14:creationId xmlns:p14="http://schemas.microsoft.com/office/powerpoint/2010/main" val="608653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a:t>
            </a:fld>
            <a:endParaRPr lang="it-IT"/>
          </a:p>
        </p:txBody>
      </p:sp>
    </p:spTree>
    <p:extLst>
      <p:ext uri="{BB962C8B-B14F-4D97-AF65-F5344CB8AC3E}">
        <p14:creationId xmlns:p14="http://schemas.microsoft.com/office/powerpoint/2010/main" val="71618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1AEA0E0-1556-45F7-B432-88137A6BE554}" type="slidenum">
              <a:rPr lang="it-IT"/>
              <a:pPr>
                <a:defRPr/>
              </a:pPr>
              <a:t>‹#›</a:t>
            </a:fld>
            <a:endParaRPr 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a:t>
            </a:fld>
            <a:endParaRPr lang="it-IT"/>
          </a:p>
        </p:txBody>
      </p:sp>
    </p:spTree>
    <p:extLst>
      <p:ext uri="{BB962C8B-B14F-4D97-AF65-F5344CB8AC3E}">
        <p14:creationId xmlns:p14="http://schemas.microsoft.com/office/powerpoint/2010/main" val="3105857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a:t>
            </a:fld>
            <a:endParaRPr lang="it-IT"/>
          </a:p>
        </p:txBody>
      </p:sp>
    </p:spTree>
    <p:extLst>
      <p:ext uri="{BB962C8B-B14F-4D97-AF65-F5344CB8AC3E}">
        <p14:creationId xmlns:p14="http://schemas.microsoft.com/office/powerpoint/2010/main" val="835970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a:t>
            </a:fld>
            <a:endParaRPr lang="it-IT"/>
          </a:p>
        </p:txBody>
      </p:sp>
    </p:spTree>
    <p:extLst>
      <p:ext uri="{BB962C8B-B14F-4D97-AF65-F5344CB8AC3E}">
        <p14:creationId xmlns:p14="http://schemas.microsoft.com/office/powerpoint/2010/main" val="78765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a:t>
            </a:fld>
            <a:endParaRPr lang="it-IT"/>
          </a:p>
        </p:txBody>
      </p:sp>
    </p:spTree>
    <p:extLst>
      <p:ext uri="{BB962C8B-B14F-4D97-AF65-F5344CB8AC3E}">
        <p14:creationId xmlns:p14="http://schemas.microsoft.com/office/powerpoint/2010/main" val="1336677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a:t>
            </a:fld>
            <a:endParaRPr lang="it-IT"/>
          </a:p>
        </p:txBody>
      </p:sp>
    </p:spTree>
    <p:extLst>
      <p:ext uri="{BB962C8B-B14F-4D97-AF65-F5344CB8AC3E}">
        <p14:creationId xmlns:p14="http://schemas.microsoft.com/office/powerpoint/2010/main" val="1015601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a:t>
            </a:fld>
            <a:endParaRPr lang="it-IT"/>
          </a:p>
        </p:txBody>
      </p:sp>
    </p:spTree>
    <p:extLst>
      <p:ext uri="{BB962C8B-B14F-4D97-AF65-F5344CB8AC3E}">
        <p14:creationId xmlns:p14="http://schemas.microsoft.com/office/powerpoint/2010/main" val="20704626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a:t>
            </a:fld>
            <a:endParaRPr lang="it-IT"/>
          </a:p>
        </p:txBody>
      </p:sp>
    </p:spTree>
    <p:extLst>
      <p:ext uri="{BB962C8B-B14F-4D97-AF65-F5344CB8AC3E}">
        <p14:creationId xmlns:p14="http://schemas.microsoft.com/office/powerpoint/2010/main" val="1692936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1_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endParaRPr lang="en-US"/>
          </a:p>
        </p:txBody>
      </p:sp>
      <p:sp>
        <p:nvSpPr>
          <p:cNvPr id="4" name="Segnaposto data 3"/>
          <p:cNvSpPr>
            <a:spLocks noGrp="1"/>
          </p:cNvSpPr>
          <p:nvPr>
            <p:ph type="dt" sz="half" idx="10"/>
          </p:nvPr>
        </p:nvSpPr>
        <p:spPr>
          <a:xfrm>
            <a:off x="685800" y="6248400"/>
            <a:ext cx="1905000" cy="457200"/>
          </a:xfrm>
          <a:prstGeom prst="rect">
            <a:avLst/>
          </a:prstGeom>
        </p:spPr>
        <p:txBody>
          <a:bodyPr/>
          <a:lstStyle>
            <a:lvl1pPr>
              <a:defRPr/>
            </a:lvl1pPr>
          </a:lstStyle>
          <a:p>
            <a:endParaRPr lang="it-IT"/>
          </a:p>
        </p:txBody>
      </p:sp>
      <p:sp>
        <p:nvSpPr>
          <p:cNvPr id="5" name="Segnaposto piè di pagina 4"/>
          <p:cNvSpPr>
            <a:spLocks noGrp="1"/>
          </p:cNvSpPr>
          <p:nvPr>
            <p:ph type="ftr" sz="quarter" idx="11"/>
          </p:nvPr>
        </p:nvSpPr>
        <p:spPr>
          <a:xfrm>
            <a:off x="3124200" y="6248400"/>
            <a:ext cx="2895600" cy="457200"/>
          </a:xfrm>
          <a:prstGeom prst="rect">
            <a:avLst/>
          </a:prstGeom>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9518EF9F-74EA-452B-8454-0FE9CFAEC15F}" type="slidenum">
              <a:rPr lang="it-IT"/>
              <a:pPr/>
              <a:t>‹#›</a:t>
            </a:fld>
            <a:endParaRPr lang="it-IT"/>
          </a:p>
        </p:txBody>
      </p:sp>
    </p:spTree>
    <p:extLst>
      <p:ext uri="{BB962C8B-B14F-4D97-AF65-F5344CB8AC3E}">
        <p14:creationId xmlns:p14="http://schemas.microsoft.com/office/powerpoint/2010/main" val="8035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F275886-80FE-4D03-98F2-0F3D0DDF4DE0}" type="slidenum">
              <a:rPr lang="it-IT"/>
              <a:pPr>
                <a:defRPr/>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0A7EAA6-3A5A-497B-8DD2-9BD95E959F1E}" type="slidenum">
              <a:rPr lang="it-IT"/>
              <a:pPr>
                <a:defRPr/>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6E00628A-E5E9-468D-AA5B-3AB069101FDF}" type="slidenum">
              <a:rPr lang="it-IT"/>
              <a:pPr>
                <a:defRPr/>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5D645FB6-D8CC-4BC6-AB31-B65398696C9B}" type="slidenum">
              <a:rPr lang="it-IT"/>
              <a:pPr>
                <a:defRPr/>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CEDD381C-C03C-4167-BB6D-D6371E3104A9}" type="slidenum">
              <a:rPr lang="it-IT"/>
              <a:pPr>
                <a:defRPr/>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89804D40-2F4A-41A1-98C1-3E30899FDD99}" type="slidenum">
              <a:rPr lang="it-IT"/>
              <a:pPr>
                <a:defRPr/>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2B541208-6EA4-49F2-92CC-DBB7A716E344}" type="slidenum">
              <a:rPr lang="it-IT"/>
              <a:pPr>
                <a:defRPr/>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png"/><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lo stile del titolo dello schema</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D58032C-4CE8-43CC-99BE-44F34CAB04E3}" type="slidenum">
              <a:rPr lang="it-IT"/>
              <a:pPr>
                <a:defRPr/>
              </a:pPr>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6"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a:t>
            </a:fld>
            <a:endParaRPr lang="it-IT"/>
          </a:p>
        </p:txBody>
      </p:sp>
      <p:pic>
        <p:nvPicPr>
          <p:cNvPr id="1030" name="Picture 74" descr="powerpoint1_sec"/>
          <p:cNvPicPr>
            <a:picLocks noChangeAspect="1" noChangeArrowheads="1"/>
          </p:cNvPicPr>
          <p:nvPr/>
        </p:nvPicPr>
        <p:blipFill>
          <a:blip r:embed="rId17"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extLst>
      <p:ext uri="{BB962C8B-B14F-4D97-AF65-F5344CB8AC3E}">
        <p14:creationId xmlns:p14="http://schemas.microsoft.com/office/powerpoint/2010/main" val="393755798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google.it/url?sa=i&amp;rct=j&amp;q=&amp;esrc=s&amp;source=images&amp;cd=&amp;cad=rja&amp;uact=8&amp;ved=0ahUKEwjDvL7k9-7SAhUD8RQKHa6BDKYQjRwIBw&amp;url=http://www.celticmowers.com/NOW-ON---END-OF-SEASON-SALE-!.html&amp;psig=AFQjCNGEiJIsw7s00EDX_Ra7Rb0s6g_17g&amp;ust=1490437844923099" TargetMode="Externa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39875" y="4066401"/>
            <a:ext cx="7604125" cy="1107996"/>
          </a:xfrm>
          <a:prstGeom prst="rect">
            <a:avLst/>
          </a:prstGeom>
          <a:noFill/>
          <a:ln w="9525">
            <a:noFill/>
            <a:miter lim="800000"/>
            <a:headEnd/>
            <a:tailEnd/>
          </a:ln>
        </p:spPr>
        <p:txBody>
          <a:bodyPr wrap="square" lIns="0" tIns="0" rIns="0" bIns="0" anchor="ctr">
            <a:spAutoFit/>
          </a:bodyPr>
          <a:lstStyle/>
          <a:p>
            <a:pPr eaLnBrk="1" hangingPunct="1"/>
            <a:r>
              <a:rPr lang="en-US" sz="3600" b="0" dirty="0">
                <a:solidFill>
                  <a:srgbClr val="003F6E"/>
                </a:solidFill>
                <a:latin typeface="+mj-lt"/>
                <a:ea typeface="+mj-ea"/>
                <a:cs typeface="+mj-cs"/>
              </a:rPr>
              <a:t>Firm heterogeneity, market power and price discrimination</a:t>
            </a:r>
            <a:endParaRPr lang="en-GB" sz="3600" b="0" dirty="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a:latin typeface="+mn-lt"/>
              </a:rPr>
              <a:t>Business and Industrial Economics </a:t>
            </a:r>
          </a:p>
          <a:p>
            <a:pPr algn="r"/>
            <a:endParaRPr lang="en-GB" sz="2000" b="0" dirty="0">
              <a:latin typeface="+mn-lt"/>
            </a:endParaRPr>
          </a:p>
          <a:p>
            <a:pPr algn="r"/>
            <a:r>
              <a:rPr lang="en-GB" sz="2000" b="0" dirty="0" err="1">
                <a:latin typeface="+mn-lt"/>
              </a:rPr>
              <a:t>Prof.</a:t>
            </a:r>
            <a:r>
              <a:rPr lang="en-GB" sz="2000" b="0" dirty="0">
                <a:latin typeface="+mn-lt"/>
              </a:rPr>
              <a:t> Luca Grilli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39875" y="4448989"/>
            <a:ext cx="7053263" cy="553998"/>
          </a:xfrm>
          <a:prstGeom prst="rect">
            <a:avLst/>
          </a:prstGeom>
          <a:noFill/>
          <a:ln w="9525">
            <a:noFill/>
            <a:miter lim="800000"/>
            <a:headEnd/>
            <a:tailEnd/>
          </a:ln>
        </p:spPr>
        <p:txBody>
          <a:bodyPr lIns="0" tIns="0" rIns="0" bIns="0" anchor="ctr">
            <a:spAutoFit/>
          </a:bodyPr>
          <a:lstStyle/>
          <a:p>
            <a:pPr eaLnBrk="1" hangingPunct="1"/>
            <a:r>
              <a:rPr lang="en-US" sz="3600" b="0" dirty="0">
                <a:solidFill>
                  <a:srgbClr val="003F6E"/>
                </a:solidFill>
                <a:latin typeface="+mj-lt"/>
                <a:ea typeface="+mj-ea"/>
                <a:cs typeface="+mj-cs"/>
              </a:rPr>
              <a:t>Price discrimination: Part 1</a:t>
            </a:r>
            <a:endParaRPr lang="en-GB" sz="3600" b="0" dirty="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a:latin typeface="+mn-lt"/>
              </a:rPr>
              <a:t>Business and Industrial Economics </a:t>
            </a:r>
          </a:p>
          <a:p>
            <a:pPr algn="r"/>
            <a:endParaRPr lang="en-GB" sz="2000" b="0" dirty="0">
              <a:latin typeface="+mn-lt"/>
            </a:endParaRPr>
          </a:p>
          <a:p>
            <a:pPr algn="r"/>
            <a:r>
              <a:rPr lang="en-GB" sz="2000" b="0" dirty="0" err="1">
                <a:latin typeface="+mn-lt"/>
              </a:rPr>
              <a:t>Prof.</a:t>
            </a:r>
            <a:r>
              <a:rPr lang="en-GB" sz="2000" b="0" dirty="0">
                <a:latin typeface="+mn-lt"/>
              </a:rPr>
              <a:t> Luca Grilli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2438400"/>
            <a:ext cx="7772400" cy="1143000"/>
          </a:xfrm>
        </p:spPr>
        <p:txBody>
          <a:bodyPr/>
          <a:lstStyle/>
          <a:p>
            <a:pPr eaLnBrk="1" hangingPunct="1"/>
            <a:r>
              <a:rPr lang="en-US" sz="4800" b="1" i="1" dirty="0">
                <a:solidFill>
                  <a:srgbClr val="000099"/>
                </a:solidFill>
              </a:rPr>
              <a:t>PRICE DISCRIMINATION</a:t>
            </a:r>
            <a:br>
              <a:rPr lang="en-US" sz="4800" b="1" i="1" dirty="0">
                <a:solidFill>
                  <a:srgbClr val="000099"/>
                </a:solidFill>
              </a:rPr>
            </a:br>
            <a:br>
              <a:rPr lang="en-US" sz="4800" b="1" i="1" dirty="0">
                <a:solidFill>
                  <a:srgbClr val="000099"/>
                </a:solidFill>
              </a:rPr>
            </a:br>
            <a:br>
              <a:rPr lang="en-US" sz="4800" b="1" i="1" dirty="0">
                <a:solidFill>
                  <a:srgbClr val="000099"/>
                </a:solidFill>
              </a:rPr>
            </a:br>
            <a:r>
              <a:rPr lang="en-US" sz="4800" b="1" i="1" dirty="0">
                <a:solidFill>
                  <a:srgbClr val="000099"/>
                </a:solidFill>
              </a:rPr>
              <a:t>1°, 2°,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2819400"/>
            <a:ext cx="7772400" cy="1143000"/>
          </a:xfrm>
        </p:spPr>
        <p:txBody>
          <a:bodyPr/>
          <a:lstStyle/>
          <a:p>
            <a:r>
              <a:rPr lang="en-US" dirty="0"/>
              <a:t>Why do firms want to “discriminate”?</a:t>
            </a:r>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12</a:t>
            </a:fld>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numero diapositiva 5"/>
          <p:cNvSpPr>
            <a:spLocks noGrp="1"/>
          </p:cNvSpPr>
          <p:nvPr>
            <p:ph type="sldNum" sz="quarter" idx="12"/>
          </p:nvPr>
        </p:nvSpPr>
        <p:spPr>
          <a:noFill/>
        </p:spPr>
        <p:txBody>
          <a:bodyPr/>
          <a:lstStyle/>
          <a:p>
            <a:fld id="{77692B3E-CEF9-4E04-B2FE-E0B8A3D9DAFC}" type="slidenum">
              <a:rPr lang="it-IT" smtClean="0"/>
              <a:pPr/>
              <a:t>13</a:t>
            </a:fld>
            <a:endParaRPr lang="it-IT"/>
          </a:p>
        </p:txBody>
      </p:sp>
      <p:sp>
        <p:nvSpPr>
          <p:cNvPr id="22531" name="Rectangle 2"/>
          <p:cNvSpPr>
            <a:spLocks noGrp="1" noChangeArrowheads="1"/>
          </p:cNvSpPr>
          <p:nvPr>
            <p:ph type="title"/>
          </p:nvPr>
        </p:nvSpPr>
        <p:spPr>
          <a:xfrm>
            <a:off x="228600" y="228600"/>
            <a:ext cx="8205788" cy="658813"/>
          </a:xfrm>
        </p:spPr>
        <p:txBody>
          <a:bodyPr/>
          <a:lstStyle/>
          <a:p>
            <a:pPr eaLnBrk="1" hangingPunct="1"/>
            <a:r>
              <a:rPr lang="en-US" sz="4000" dirty="0">
                <a:solidFill>
                  <a:schemeClr val="accent2">
                    <a:lumMod val="75000"/>
                  </a:schemeClr>
                </a:solidFill>
              </a:rPr>
              <a:t>Perfect price discrimination (I°)</a:t>
            </a:r>
            <a:endParaRPr lang="en-US" sz="4000" b="1" dirty="0">
              <a:solidFill>
                <a:schemeClr val="accent2">
                  <a:lumMod val="75000"/>
                </a:schemeClr>
              </a:solidFill>
            </a:endParaRPr>
          </a:p>
        </p:txBody>
      </p:sp>
      <p:sp>
        <p:nvSpPr>
          <p:cNvPr id="22532" name="Rectangle 3"/>
          <p:cNvSpPr>
            <a:spLocks noGrp="1" noChangeArrowheads="1"/>
          </p:cNvSpPr>
          <p:nvPr>
            <p:ph type="body" idx="1"/>
          </p:nvPr>
        </p:nvSpPr>
        <p:spPr>
          <a:xfrm>
            <a:off x="381000" y="990600"/>
            <a:ext cx="8458200" cy="4968875"/>
          </a:xfrm>
        </p:spPr>
        <p:txBody>
          <a:bodyPr/>
          <a:lstStyle/>
          <a:p>
            <a:pPr eaLnBrk="1" hangingPunct="1">
              <a:lnSpc>
                <a:spcPct val="80000"/>
              </a:lnSpc>
            </a:pPr>
            <a:r>
              <a:rPr lang="it-IT" sz="2800" dirty="0"/>
              <a:t>(</a:t>
            </a:r>
            <a:r>
              <a:rPr lang="it-IT" sz="2800" dirty="0" err="1"/>
              <a:t>Pigou</a:t>
            </a:r>
            <a:r>
              <a:rPr lang="it-IT" sz="2800" dirty="0"/>
              <a:t>, 1920): </a:t>
            </a:r>
          </a:p>
          <a:p>
            <a:r>
              <a:rPr lang="it-IT" dirty="0" err="1"/>
              <a:t>One</a:t>
            </a:r>
            <a:r>
              <a:rPr lang="it-IT" dirty="0"/>
              <a:t> consumer - </a:t>
            </a:r>
            <a:r>
              <a:rPr lang="it-IT" dirty="0" err="1"/>
              <a:t>One</a:t>
            </a:r>
            <a:r>
              <a:rPr lang="it-IT" dirty="0"/>
              <a:t> price </a:t>
            </a:r>
            <a:r>
              <a:rPr lang="it-IT" dirty="0" err="1"/>
              <a:t>for</a:t>
            </a:r>
            <a:r>
              <a:rPr lang="it-IT" dirty="0"/>
              <a:t> </a:t>
            </a:r>
            <a:r>
              <a:rPr lang="it-IT" dirty="0" err="1"/>
              <a:t>each</a:t>
            </a:r>
            <a:r>
              <a:rPr lang="it-IT" dirty="0"/>
              <a:t> </a:t>
            </a:r>
            <a:r>
              <a:rPr lang="it-IT" dirty="0" err="1"/>
              <a:t>unit</a:t>
            </a:r>
            <a:r>
              <a:rPr lang="it-IT" dirty="0"/>
              <a:t> sold</a:t>
            </a:r>
          </a:p>
          <a:p>
            <a:r>
              <a:rPr lang="en-US" u="words" dirty="0"/>
              <a:t>Each customer is charged a different price – exactly matching his/her willingness to pay for each unit</a:t>
            </a:r>
          </a:p>
          <a:p>
            <a:pPr>
              <a:buNone/>
            </a:pPr>
            <a:endParaRPr lang="it-IT" sz="2400" dirty="0"/>
          </a:p>
          <a:p>
            <a:pPr eaLnBrk="1" hangingPunct="1">
              <a:lnSpc>
                <a:spcPct val="80000"/>
              </a:lnSpc>
            </a:pPr>
            <a:r>
              <a:rPr lang="it-IT" sz="2800" dirty="0"/>
              <a:t>Max Producer Surplus.</a:t>
            </a:r>
          </a:p>
          <a:p>
            <a:pPr eaLnBrk="1" hangingPunct="1">
              <a:lnSpc>
                <a:spcPct val="80000"/>
              </a:lnSpc>
            </a:pPr>
            <a:r>
              <a:rPr lang="it-IT" sz="2800" dirty="0"/>
              <a:t>Max Social Welfare.</a:t>
            </a:r>
          </a:p>
          <a:p>
            <a:pPr eaLnBrk="1" hangingPunct="1">
              <a:lnSpc>
                <a:spcPct val="80000"/>
              </a:lnSpc>
            </a:pPr>
            <a:r>
              <a:rPr lang="it-IT" sz="2800" dirty="0" err="1"/>
              <a:t>Equity</a:t>
            </a:r>
            <a:r>
              <a:rPr lang="it-IT" sz="2800" dirty="0"/>
              <a:t> </a:t>
            </a:r>
            <a:r>
              <a:rPr lang="it-IT" sz="2800" dirty="0" err="1"/>
              <a:t>problems</a:t>
            </a:r>
            <a:r>
              <a:rPr lang="it-IT" sz="2800" dirty="0"/>
              <a:t>: no </a:t>
            </a:r>
            <a:r>
              <a:rPr lang="it-IT" sz="2800" dirty="0" err="1"/>
              <a:t>Consumer’s</a:t>
            </a:r>
            <a:r>
              <a:rPr lang="it-IT" sz="2800" dirty="0"/>
              <a:t> Surplus.</a:t>
            </a:r>
          </a:p>
          <a:p>
            <a:pPr eaLnBrk="1" hangingPunct="1">
              <a:lnSpc>
                <a:spcPct val="80000"/>
              </a:lnSpc>
            </a:pPr>
            <a:r>
              <a:rPr lang="it-IT" sz="2800" dirty="0" err="1"/>
              <a:t>Problems</a:t>
            </a:r>
            <a:r>
              <a:rPr lang="it-IT" sz="2800" dirty="0"/>
              <a:t>:</a:t>
            </a:r>
          </a:p>
          <a:p>
            <a:pPr lvl="1" eaLnBrk="1" hangingPunct="1">
              <a:lnSpc>
                <a:spcPct val="80000"/>
              </a:lnSpc>
            </a:pPr>
            <a:r>
              <a:rPr lang="it-IT" sz="2400" dirty="0" err="1"/>
              <a:t>Which</a:t>
            </a:r>
            <a:r>
              <a:rPr lang="it-IT" sz="2400" dirty="0"/>
              <a:t> </a:t>
            </a:r>
            <a:r>
              <a:rPr lang="it-IT" sz="2400" dirty="0" err="1"/>
              <a:t>is</a:t>
            </a:r>
            <a:r>
              <a:rPr lang="it-IT" sz="2400" dirty="0"/>
              <a:t> the </a:t>
            </a:r>
            <a:r>
              <a:rPr lang="it-IT" sz="2400" dirty="0" err="1"/>
              <a:t>wtp</a:t>
            </a:r>
            <a:r>
              <a:rPr lang="it-IT" sz="2400" dirty="0"/>
              <a:t> of </a:t>
            </a:r>
            <a:r>
              <a:rPr lang="it-IT" sz="2400" dirty="0" err="1"/>
              <a:t>each</a:t>
            </a:r>
            <a:r>
              <a:rPr lang="it-IT" sz="2400" dirty="0"/>
              <a:t> consumer </a:t>
            </a:r>
            <a:r>
              <a:rPr lang="it-IT" sz="2400" dirty="0" err="1"/>
              <a:t>is</a:t>
            </a:r>
            <a:r>
              <a:rPr lang="it-IT" sz="2400" dirty="0"/>
              <a:t> </a:t>
            </a:r>
            <a:r>
              <a:rPr lang="it-IT" sz="2400" dirty="0" err="1"/>
              <a:t>difficult</a:t>
            </a:r>
            <a:r>
              <a:rPr lang="it-IT" sz="2400" dirty="0"/>
              <a:t> </a:t>
            </a:r>
            <a:r>
              <a:rPr lang="it-IT" sz="2400" dirty="0" err="1"/>
              <a:t>to</a:t>
            </a:r>
            <a:r>
              <a:rPr lang="it-IT" sz="2400" dirty="0"/>
              <a:t> </a:t>
            </a:r>
            <a:r>
              <a:rPr lang="it-IT" sz="2400" dirty="0" err="1"/>
              <a:t>know</a:t>
            </a:r>
            <a:endParaRPr lang="it-IT" sz="2400" dirty="0"/>
          </a:p>
          <a:p>
            <a:pPr lvl="1" eaLnBrk="1" hangingPunct="1">
              <a:lnSpc>
                <a:spcPct val="80000"/>
              </a:lnSpc>
            </a:pPr>
            <a:r>
              <a:rPr lang="it-IT" sz="2400" dirty="0" err="1"/>
              <a:t>Difficult</a:t>
            </a:r>
            <a:r>
              <a:rPr lang="it-IT" sz="2400" dirty="0"/>
              <a:t> </a:t>
            </a:r>
            <a:r>
              <a:rPr lang="it-IT" sz="2400" dirty="0" err="1"/>
              <a:t>to</a:t>
            </a:r>
            <a:r>
              <a:rPr lang="it-IT" sz="2400" dirty="0"/>
              <a:t> </a:t>
            </a:r>
            <a:r>
              <a:rPr lang="it-IT" sz="2400" dirty="0" err="1"/>
              <a:t>avoid</a:t>
            </a:r>
            <a:r>
              <a:rPr lang="it-IT" sz="2400" dirty="0"/>
              <a:t> </a:t>
            </a:r>
            <a:r>
              <a:rPr lang="it-IT" sz="2400" dirty="0" err="1"/>
              <a:t>arbitrage</a:t>
            </a:r>
            <a:r>
              <a:rPr lang="it-IT" sz="2400" dirty="0"/>
              <a:t> (</a:t>
            </a:r>
            <a:r>
              <a:rPr lang="it-IT" sz="2400" dirty="0" err="1"/>
              <a:t>absence</a:t>
            </a:r>
            <a:r>
              <a:rPr lang="it-IT" sz="2400" dirty="0"/>
              <a:t> of resale).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76200"/>
            <a:ext cx="7772400" cy="1143000"/>
          </a:xfrm>
        </p:spPr>
        <p:txBody>
          <a:bodyPr/>
          <a:lstStyle/>
          <a:p>
            <a:r>
              <a:rPr lang="en-US" sz="2000" b="1" dirty="0">
                <a:solidFill>
                  <a:srgbClr val="0070C0"/>
                </a:solidFill>
              </a:rPr>
              <a:t>Consumer profiling (or price steering) via devices already exists</a:t>
            </a:r>
            <a:br>
              <a:rPr lang="en-US" sz="2000" b="1" dirty="0">
                <a:solidFill>
                  <a:srgbClr val="0070C0"/>
                </a:solidFill>
              </a:rPr>
            </a:br>
            <a:r>
              <a:rPr lang="en-US" sz="2000" b="1" dirty="0">
                <a:solidFill>
                  <a:srgbClr val="0070C0"/>
                </a:solidFill>
              </a:rPr>
              <a:t>(search made by myself through Booking.com via smartphone (left) and desktop (right))</a:t>
            </a:r>
          </a:p>
        </p:txBody>
      </p:sp>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14</a:t>
            </a:fld>
            <a:endParaRPr lang="it-IT"/>
          </a:p>
        </p:txBody>
      </p:sp>
      <p:pic>
        <p:nvPicPr>
          <p:cNvPr id="7" name="Immagin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219200"/>
            <a:ext cx="3657600" cy="5334000"/>
          </a:xfrm>
          <a:prstGeom prst="rect">
            <a:avLst/>
          </a:prstGeom>
        </p:spPr>
      </p:pic>
      <p:pic>
        <p:nvPicPr>
          <p:cNvPr id="9" name="Immagine 8"/>
          <p:cNvPicPr>
            <a:picLocks noChangeAspect="1"/>
          </p:cNvPicPr>
          <p:nvPr/>
        </p:nvPicPr>
        <p:blipFill>
          <a:blip r:embed="rId3"/>
          <a:stretch>
            <a:fillRect/>
          </a:stretch>
        </p:blipFill>
        <p:spPr>
          <a:xfrm>
            <a:off x="4343399" y="1143000"/>
            <a:ext cx="4572001" cy="5715000"/>
          </a:xfrm>
          <a:prstGeom prst="rect">
            <a:avLst/>
          </a:prstGeom>
        </p:spPr>
      </p:pic>
    </p:spTree>
    <p:extLst>
      <p:ext uri="{BB962C8B-B14F-4D97-AF65-F5344CB8AC3E}">
        <p14:creationId xmlns:p14="http://schemas.microsoft.com/office/powerpoint/2010/main" val="95332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stretch>
            <a:fillRect/>
          </a:stretch>
        </p:blipFill>
        <p:spPr>
          <a:xfrm>
            <a:off x="2819400" y="891739"/>
            <a:ext cx="3124200" cy="3127467"/>
          </a:xfrm>
          <a:prstGeom prst="rect">
            <a:avLst/>
          </a:prstGeo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15</a:t>
            </a:fld>
            <a:endParaRPr lang="it-IT" dirty="0"/>
          </a:p>
        </p:txBody>
      </p:sp>
      <p:sp>
        <p:nvSpPr>
          <p:cNvPr id="7" name="CasellaDiTesto 6"/>
          <p:cNvSpPr txBox="1"/>
          <p:nvPr/>
        </p:nvSpPr>
        <p:spPr>
          <a:xfrm>
            <a:off x="342900" y="4265044"/>
            <a:ext cx="8077200" cy="1938992"/>
          </a:xfrm>
          <a:prstGeom prst="rect">
            <a:avLst/>
          </a:prstGeom>
          <a:noFill/>
        </p:spPr>
        <p:txBody>
          <a:bodyPr wrap="square" rtlCol="0">
            <a:spAutoFit/>
          </a:bodyPr>
          <a:lstStyle/>
          <a:p>
            <a:r>
              <a:rPr lang="en-GB" sz="1200" b="0" dirty="0"/>
              <a:t>Most shoppers have noticed Amazon’s recommendation engine while they shop. At present, Amazon’s AI does a reasonable job suggesting items for customers to buy, particularly considering the millions of items on offer. However, the company’s predictions are far from perfect. […] Now, imagine that Amazon’s AI collects more information about us: In addition to our searching and purchasing </a:t>
            </a:r>
            <a:r>
              <a:rPr lang="en-GB" sz="1200" b="0" dirty="0" err="1"/>
              <a:t>behavior</a:t>
            </a:r>
            <a:r>
              <a:rPr lang="en-GB" sz="1200" b="0" dirty="0"/>
              <a:t>, it also collects other data it finds online, including social media, as well as offline, such as our shopping </a:t>
            </a:r>
            <a:r>
              <a:rPr lang="en-GB" sz="1200" b="0" dirty="0" err="1"/>
              <a:t>behavior</a:t>
            </a:r>
            <a:r>
              <a:rPr lang="en-GB" sz="1200" b="0" dirty="0"/>
              <a:t> at Whole Foods. It knows not only what we buy, but also what time we shop, which location we shop at, how we pay and more. What if the AI uses that data to improve its predictions? What happens to Amazon’s strategy as its data scientists, engineers and machine learning experts work tirelessly to dial up the accuracy on the prediction machine?</a:t>
            </a:r>
          </a:p>
          <a:p>
            <a:r>
              <a:rPr lang="en-GB" sz="1200" dirty="0"/>
              <a:t>At some point, the AI’s prediction accuracy crosses a threshold, such that it becomes in Amazon’s interest to change its entire business model. The predictions become sufficiently accurate that it becomes more profitable for Amazon to ship you the goods that it predicts you’ll want rather than wait for you to order them</a:t>
            </a:r>
            <a:r>
              <a:rPr lang="en-GB" sz="1200" b="0" dirty="0"/>
              <a:t>.[…..]</a:t>
            </a:r>
            <a:endParaRPr lang="en-US" sz="1200" dirty="0"/>
          </a:p>
        </p:txBody>
      </p:sp>
      <p:sp>
        <p:nvSpPr>
          <p:cNvPr id="8" name="CasellaDiTesto 7"/>
          <p:cNvSpPr txBox="1"/>
          <p:nvPr/>
        </p:nvSpPr>
        <p:spPr>
          <a:xfrm>
            <a:off x="228600" y="228600"/>
            <a:ext cx="7924800" cy="461665"/>
          </a:xfrm>
          <a:prstGeom prst="rect">
            <a:avLst/>
          </a:prstGeom>
          <a:noFill/>
        </p:spPr>
        <p:txBody>
          <a:bodyPr wrap="square" rtlCol="0">
            <a:spAutoFit/>
          </a:bodyPr>
          <a:lstStyle/>
          <a:p>
            <a:r>
              <a:rPr lang="en-GB" b="0" dirty="0"/>
              <a:t>From “shopping-then-shipping” to “shipping-then-shopping”?</a:t>
            </a:r>
            <a:endParaRPr lang="en-US" dirty="0"/>
          </a:p>
        </p:txBody>
      </p:sp>
      <p:sp>
        <p:nvSpPr>
          <p:cNvPr id="9" name="Rettangolo 8"/>
          <p:cNvSpPr/>
          <p:nvPr/>
        </p:nvSpPr>
        <p:spPr>
          <a:xfrm>
            <a:off x="240145" y="6449874"/>
            <a:ext cx="8801100" cy="276999"/>
          </a:xfrm>
          <a:prstGeom prst="rect">
            <a:avLst/>
          </a:prstGeom>
        </p:spPr>
        <p:txBody>
          <a:bodyPr wrap="square">
            <a:spAutoFit/>
          </a:bodyPr>
          <a:lstStyle/>
          <a:p>
            <a:r>
              <a:rPr lang="en-GB" sz="1200" dirty="0"/>
              <a:t>By Ajay Agrawal, Joshua </a:t>
            </a:r>
            <a:r>
              <a:rPr lang="en-GB" sz="1200" dirty="0" err="1"/>
              <a:t>Gans</a:t>
            </a:r>
            <a:r>
              <a:rPr lang="en-GB" sz="1200" dirty="0"/>
              <a:t> and </a:t>
            </a:r>
            <a:r>
              <a:rPr lang="en-GB" sz="1200" dirty="0" err="1"/>
              <a:t>Avi</a:t>
            </a:r>
            <a:r>
              <a:rPr lang="en-GB" sz="1200" dirty="0"/>
              <a:t> Goldfarb  –  Harvard Business Review, Oct 4, 2017.</a:t>
            </a:r>
            <a:endParaRPr lang="en-US" sz="1200" dirty="0"/>
          </a:p>
        </p:txBody>
      </p:sp>
    </p:spTree>
    <p:extLst>
      <p:ext uri="{BB962C8B-B14F-4D97-AF65-F5344CB8AC3E}">
        <p14:creationId xmlns:p14="http://schemas.microsoft.com/office/powerpoint/2010/main" val="146155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numero diapositiva 5"/>
          <p:cNvSpPr>
            <a:spLocks noGrp="1"/>
          </p:cNvSpPr>
          <p:nvPr>
            <p:ph type="sldNum" sz="quarter" idx="12"/>
          </p:nvPr>
        </p:nvSpPr>
        <p:spPr>
          <a:noFill/>
        </p:spPr>
        <p:txBody>
          <a:bodyPr/>
          <a:lstStyle/>
          <a:p>
            <a:fld id="{16B42AF2-C6AE-46C6-B8B7-C63FFA252FB3}" type="slidenum">
              <a:rPr lang="it-IT" smtClean="0"/>
              <a:pPr/>
              <a:t>16</a:t>
            </a:fld>
            <a:endParaRPr lang="it-IT"/>
          </a:p>
        </p:txBody>
      </p:sp>
      <p:sp>
        <p:nvSpPr>
          <p:cNvPr id="23555" name="Rectangle 2"/>
          <p:cNvSpPr>
            <a:spLocks noGrp="1" noChangeArrowheads="1"/>
          </p:cNvSpPr>
          <p:nvPr>
            <p:ph type="title"/>
          </p:nvPr>
        </p:nvSpPr>
        <p:spPr>
          <a:xfrm>
            <a:off x="468313" y="404813"/>
            <a:ext cx="8459787" cy="217487"/>
          </a:xfrm>
        </p:spPr>
        <p:txBody>
          <a:bodyPr/>
          <a:lstStyle/>
          <a:p>
            <a:pPr eaLnBrk="1" hangingPunct="1"/>
            <a:r>
              <a:rPr lang="en-US" sz="4000" b="1" dirty="0">
                <a:solidFill>
                  <a:schemeClr val="accent2"/>
                </a:solidFill>
              </a:rPr>
              <a:t>3° Price discrimination </a:t>
            </a:r>
          </a:p>
        </p:txBody>
      </p:sp>
      <p:sp>
        <p:nvSpPr>
          <p:cNvPr id="23556" name="Rectangle 3"/>
          <p:cNvSpPr>
            <a:spLocks noGrp="1" noChangeArrowheads="1"/>
          </p:cNvSpPr>
          <p:nvPr>
            <p:ph type="body" idx="1"/>
          </p:nvPr>
        </p:nvSpPr>
        <p:spPr>
          <a:xfrm>
            <a:off x="311150" y="951706"/>
            <a:ext cx="8147050" cy="4967287"/>
          </a:xfrm>
        </p:spPr>
        <p:txBody>
          <a:bodyPr/>
          <a:lstStyle/>
          <a:p>
            <a:pPr eaLnBrk="1" hangingPunct="1"/>
            <a:r>
              <a:rPr lang="it-IT" u="sng" dirty="0"/>
              <a:t>“Group” </a:t>
            </a:r>
            <a:r>
              <a:rPr lang="it-IT" u="sng" dirty="0" err="1"/>
              <a:t>Pricing</a:t>
            </a:r>
            <a:r>
              <a:rPr lang="it-IT" dirty="0"/>
              <a:t>: </a:t>
            </a:r>
            <a:r>
              <a:rPr lang="it-IT" dirty="0" err="1"/>
              <a:t>different</a:t>
            </a:r>
            <a:r>
              <a:rPr lang="it-IT" dirty="0"/>
              <a:t> </a:t>
            </a:r>
            <a:r>
              <a:rPr lang="it-IT" dirty="0" err="1"/>
              <a:t>prices</a:t>
            </a:r>
            <a:r>
              <a:rPr lang="it-IT" dirty="0"/>
              <a:t> </a:t>
            </a:r>
            <a:r>
              <a:rPr lang="it-IT" dirty="0" err="1"/>
              <a:t>for</a:t>
            </a:r>
            <a:r>
              <a:rPr lang="it-IT" dirty="0"/>
              <a:t> </a:t>
            </a:r>
            <a:r>
              <a:rPr lang="it-IT" dirty="0" err="1"/>
              <a:t>different</a:t>
            </a:r>
            <a:r>
              <a:rPr lang="it-IT" dirty="0"/>
              <a:t> </a:t>
            </a:r>
            <a:r>
              <a:rPr lang="it-IT" dirty="0" err="1"/>
              <a:t>groups</a:t>
            </a:r>
            <a:r>
              <a:rPr lang="it-IT" dirty="0"/>
              <a:t> of </a:t>
            </a:r>
            <a:r>
              <a:rPr lang="it-IT" dirty="0" err="1"/>
              <a:t>consumers</a:t>
            </a:r>
            <a:r>
              <a:rPr lang="it-IT" dirty="0"/>
              <a:t>, </a:t>
            </a:r>
            <a:r>
              <a:rPr lang="it-IT" dirty="0" err="1"/>
              <a:t>same</a:t>
            </a:r>
            <a:r>
              <a:rPr lang="it-IT" dirty="0"/>
              <a:t> price </a:t>
            </a:r>
            <a:r>
              <a:rPr lang="it-IT" dirty="0" err="1"/>
              <a:t>within</a:t>
            </a:r>
            <a:r>
              <a:rPr lang="it-IT" dirty="0"/>
              <a:t> the </a:t>
            </a:r>
            <a:r>
              <a:rPr lang="it-IT" dirty="0" err="1"/>
              <a:t>same</a:t>
            </a:r>
            <a:r>
              <a:rPr lang="it-IT" dirty="0"/>
              <a:t> </a:t>
            </a:r>
            <a:r>
              <a:rPr lang="it-IT" dirty="0" err="1"/>
              <a:t>group</a:t>
            </a:r>
            <a:r>
              <a:rPr lang="it-IT" dirty="0"/>
              <a:t>.</a:t>
            </a:r>
          </a:p>
          <a:p>
            <a:pPr lvl="1" eaLnBrk="1" hangingPunct="1"/>
            <a:r>
              <a:rPr lang="it-IT" dirty="0" err="1"/>
              <a:t>Selection</a:t>
            </a:r>
            <a:r>
              <a:rPr lang="it-IT" dirty="0"/>
              <a:t> </a:t>
            </a:r>
            <a:r>
              <a:rPr lang="it-IT" dirty="0" err="1"/>
              <a:t>by</a:t>
            </a:r>
            <a:r>
              <a:rPr lang="it-IT" dirty="0"/>
              <a:t> (</a:t>
            </a:r>
            <a:r>
              <a:rPr lang="it-IT" dirty="0" err="1"/>
              <a:t>exogeneous</a:t>
            </a:r>
            <a:r>
              <a:rPr lang="it-IT" dirty="0"/>
              <a:t>) </a:t>
            </a:r>
            <a:r>
              <a:rPr lang="it-IT" dirty="0" err="1"/>
              <a:t>indicators</a:t>
            </a:r>
            <a:r>
              <a:rPr lang="it-IT" dirty="0"/>
              <a:t>:</a:t>
            </a:r>
          </a:p>
          <a:p>
            <a:pPr lvl="2" eaLnBrk="1" hangingPunct="1"/>
            <a:r>
              <a:rPr lang="it-IT" dirty="0" err="1"/>
              <a:t>Age</a:t>
            </a:r>
            <a:endParaRPr lang="it-IT" dirty="0"/>
          </a:p>
          <a:p>
            <a:pPr lvl="2" eaLnBrk="1" hangingPunct="1"/>
            <a:r>
              <a:rPr lang="it-IT" dirty="0" err="1"/>
              <a:t>Occupation</a:t>
            </a:r>
            <a:endParaRPr lang="it-IT" dirty="0"/>
          </a:p>
          <a:p>
            <a:pPr lvl="2" eaLnBrk="1" hangingPunct="1"/>
            <a:r>
              <a:rPr lang="it-IT" dirty="0" err="1"/>
              <a:t>Geography</a:t>
            </a:r>
            <a:endParaRPr lang="it-IT" dirty="0"/>
          </a:p>
          <a:p>
            <a:pPr lvl="2" eaLnBrk="1" hangingPunct="1"/>
            <a:r>
              <a:rPr lang="it-IT" dirty="0"/>
              <a:t>(Internet) Device</a:t>
            </a:r>
          </a:p>
          <a:p>
            <a:r>
              <a:rPr lang="it-IT" dirty="0" err="1"/>
              <a:t>Examples</a:t>
            </a:r>
            <a:r>
              <a:rPr lang="it-IT" dirty="0"/>
              <a:t>: </a:t>
            </a:r>
            <a:r>
              <a:rPr lang="en-US" dirty="0"/>
              <a:t>geographical market segmentation (books in India and UK); special discounts (professionals and students); mode of buying.</a:t>
            </a:r>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gnaposto numero diapositiva 5"/>
          <p:cNvSpPr>
            <a:spLocks noGrp="1"/>
          </p:cNvSpPr>
          <p:nvPr>
            <p:ph type="sldNum" sz="quarter" idx="12"/>
          </p:nvPr>
        </p:nvSpPr>
        <p:spPr>
          <a:noFill/>
        </p:spPr>
        <p:txBody>
          <a:bodyPr/>
          <a:lstStyle/>
          <a:p>
            <a:fld id="{118F1D9B-E82C-4579-9D12-E476F4937304}" type="slidenum">
              <a:rPr lang="it-IT" smtClean="0"/>
              <a:pPr/>
              <a:t>17</a:t>
            </a:fld>
            <a:endParaRPr lang="it-IT"/>
          </a:p>
        </p:txBody>
      </p:sp>
      <p:sp>
        <p:nvSpPr>
          <p:cNvPr id="25603" name="Rectangle 2"/>
          <p:cNvSpPr>
            <a:spLocks noGrp="1" noChangeArrowheads="1"/>
          </p:cNvSpPr>
          <p:nvPr>
            <p:ph type="title"/>
          </p:nvPr>
        </p:nvSpPr>
        <p:spPr>
          <a:xfrm>
            <a:off x="685800" y="457200"/>
            <a:ext cx="7773987" cy="523875"/>
          </a:xfrm>
        </p:spPr>
        <p:txBody>
          <a:bodyPr/>
          <a:lstStyle/>
          <a:p>
            <a:pPr eaLnBrk="1" hangingPunct="1"/>
            <a:r>
              <a:rPr lang="en-US" sz="3200" dirty="0">
                <a:solidFill>
                  <a:srgbClr val="0070C0"/>
                </a:solidFill>
              </a:rPr>
              <a:t>Trick: apply elasticity rule to each market segment. </a:t>
            </a:r>
            <a:br>
              <a:rPr lang="en-US" sz="3200" dirty="0">
                <a:solidFill>
                  <a:srgbClr val="0070C0"/>
                </a:solidFill>
              </a:rPr>
            </a:br>
            <a:endParaRPr lang="it-IT" sz="3200" u="sng" dirty="0">
              <a:solidFill>
                <a:srgbClr val="0070C0"/>
              </a:solidFill>
            </a:endParaRPr>
          </a:p>
        </p:txBody>
      </p:sp>
      <p:sp>
        <p:nvSpPr>
          <p:cNvPr id="25604" name="Rectangle 3"/>
          <p:cNvSpPr>
            <a:spLocks noGrp="1" noChangeArrowheads="1"/>
          </p:cNvSpPr>
          <p:nvPr>
            <p:ph type="body" idx="1"/>
          </p:nvPr>
        </p:nvSpPr>
        <p:spPr>
          <a:xfrm>
            <a:off x="0" y="1295400"/>
            <a:ext cx="8839200" cy="5018088"/>
          </a:xfrm>
        </p:spPr>
        <p:txBody>
          <a:bodyPr/>
          <a:lstStyle/>
          <a:p>
            <a:pPr lvl="1" eaLnBrk="1" hangingPunct="1">
              <a:lnSpc>
                <a:spcPct val="90000"/>
              </a:lnSpc>
              <a:buFontTx/>
              <a:buNone/>
            </a:pPr>
            <a:r>
              <a:rPr lang="it-IT" sz="2400" dirty="0"/>
              <a:t>- In sub-market </a:t>
            </a:r>
            <a:r>
              <a:rPr lang="it-IT" sz="2400" i="1" dirty="0"/>
              <a:t>i</a:t>
            </a:r>
            <a:r>
              <a:rPr lang="it-IT" sz="2400" dirty="0"/>
              <a:t>: </a:t>
            </a:r>
            <a:r>
              <a:rPr lang="it-IT" sz="2400" dirty="0" err="1"/>
              <a:t>max</a:t>
            </a:r>
            <a:r>
              <a:rPr lang="it-IT" sz="2400" dirty="0"/>
              <a:t>  </a:t>
            </a:r>
            <a:r>
              <a:rPr lang="el-GR" sz="2400" dirty="0"/>
              <a:t>π</a:t>
            </a:r>
            <a:r>
              <a:rPr lang="it-IT" sz="2400" baseline="-25000" dirty="0"/>
              <a:t>i</a:t>
            </a:r>
            <a:r>
              <a:rPr lang="it-IT" sz="2400" dirty="0"/>
              <a:t> = TR(</a:t>
            </a:r>
            <a:r>
              <a:rPr lang="it-IT" sz="2400" dirty="0" err="1"/>
              <a:t>q</a:t>
            </a:r>
            <a:r>
              <a:rPr lang="it-IT" sz="2400" baseline="-25000" dirty="0" err="1"/>
              <a:t>i</a:t>
            </a:r>
            <a:r>
              <a:rPr lang="it-IT" sz="2400" dirty="0"/>
              <a:t>) – TC(</a:t>
            </a:r>
            <a:r>
              <a:rPr lang="it-IT" sz="2400" dirty="0" err="1"/>
              <a:t>q</a:t>
            </a:r>
            <a:r>
              <a:rPr lang="it-IT" sz="2400" baseline="-25000" dirty="0" err="1"/>
              <a:t>i</a:t>
            </a:r>
            <a:r>
              <a:rPr lang="it-IT" sz="2400" dirty="0"/>
              <a:t>) o p</a:t>
            </a:r>
            <a:r>
              <a:rPr lang="it-IT" sz="2400" baseline="-25000" dirty="0"/>
              <a:t>i</a:t>
            </a:r>
            <a:r>
              <a:rPr lang="it-IT" sz="2400" dirty="0"/>
              <a:t>(</a:t>
            </a:r>
            <a:r>
              <a:rPr lang="it-IT" sz="2400" dirty="0" err="1"/>
              <a:t>q</a:t>
            </a:r>
            <a:r>
              <a:rPr lang="it-IT" sz="2400" baseline="-25000" dirty="0" err="1"/>
              <a:t>i</a:t>
            </a:r>
            <a:r>
              <a:rPr lang="it-IT" sz="2400" dirty="0"/>
              <a:t>) </a:t>
            </a:r>
            <a:r>
              <a:rPr lang="el-GR" sz="2400" b="1" dirty="0">
                <a:cs typeface="Times New Roman" pitchFamily="18" charset="0"/>
              </a:rPr>
              <a:t>·</a:t>
            </a:r>
            <a:r>
              <a:rPr lang="it-IT" sz="2400" dirty="0"/>
              <a:t> </a:t>
            </a:r>
            <a:r>
              <a:rPr lang="it-IT" sz="2400" dirty="0" err="1"/>
              <a:t>q</a:t>
            </a:r>
            <a:r>
              <a:rPr lang="it-IT" sz="2400" baseline="-25000" dirty="0" err="1"/>
              <a:t>i</a:t>
            </a:r>
            <a:r>
              <a:rPr lang="it-IT" sz="2400" dirty="0"/>
              <a:t> – TC(</a:t>
            </a:r>
            <a:r>
              <a:rPr lang="it-IT" sz="2400" dirty="0" err="1"/>
              <a:t>q</a:t>
            </a:r>
            <a:r>
              <a:rPr lang="it-IT" sz="2400" baseline="-25000" dirty="0" err="1"/>
              <a:t>i</a:t>
            </a:r>
            <a:r>
              <a:rPr lang="it-IT" sz="2400" dirty="0"/>
              <a:t>)</a:t>
            </a:r>
          </a:p>
          <a:p>
            <a:pPr lvl="1" eaLnBrk="1" hangingPunct="1">
              <a:lnSpc>
                <a:spcPct val="90000"/>
              </a:lnSpc>
              <a:buFontTx/>
              <a:buNone/>
            </a:pPr>
            <a:endParaRPr lang="it-IT" sz="2400" dirty="0"/>
          </a:p>
          <a:p>
            <a:pPr lvl="1" eaLnBrk="1" hangingPunct="1">
              <a:lnSpc>
                <a:spcPct val="90000"/>
              </a:lnSpc>
              <a:buFontTx/>
              <a:buNone/>
            </a:pPr>
            <a:endParaRPr lang="it-IT" sz="2400" dirty="0"/>
          </a:p>
          <a:p>
            <a:pPr lvl="1" eaLnBrk="1" hangingPunct="1">
              <a:lnSpc>
                <a:spcPct val="90000"/>
              </a:lnSpc>
              <a:buFontTx/>
              <a:buNone/>
            </a:pPr>
            <a:endParaRPr lang="it-IT" sz="2400" dirty="0"/>
          </a:p>
          <a:p>
            <a:pPr lvl="1" eaLnBrk="1" hangingPunct="1">
              <a:lnSpc>
                <a:spcPct val="90000"/>
              </a:lnSpc>
              <a:buFontTx/>
              <a:buNone/>
            </a:pPr>
            <a:endParaRPr lang="it-IT" sz="2400" dirty="0"/>
          </a:p>
          <a:p>
            <a:pPr lvl="1" eaLnBrk="1" hangingPunct="1">
              <a:lnSpc>
                <a:spcPct val="90000"/>
              </a:lnSpc>
              <a:buFontTx/>
              <a:buNone/>
            </a:pPr>
            <a:endParaRPr lang="it-IT" dirty="0"/>
          </a:p>
          <a:p>
            <a:pPr lvl="1" eaLnBrk="1" hangingPunct="1">
              <a:lnSpc>
                <a:spcPct val="90000"/>
              </a:lnSpc>
              <a:buFontTx/>
              <a:buNone/>
            </a:pPr>
            <a:endParaRPr lang="it-IT" sz="2400" baseline="-25000" dirty="0"/>
          </a:p>
          <a:p>
            <a:pPr lvl="1" eaLnBrk="1" hangingPunct="1">
              <a:lnSpc>
                <a:spcPct val="90000"/>
              </a:lnSpc>
              <a:buFontTx/>
              <a:buNone/>
            </a:pPr>
            <a:r>
              <a:rPr lang="it-IT" sz="2400" dirty="0"/>
              <a:t>- In sub-market </a:t>
            </a:r>
            <a:r>
              <a:rPr lang="it-IT" sz="2400" i="1" dirty="0"/>
              <a:t>j</a:t>
            </a:r>
            <a:r>
              <a:rPr lang="it-IT" sz="2400" dirty="0"/>
              <a:t> </a:t>
            </a:r>
            <a:r>
              <a:rPr lang="it-IT" sz="2400" dirty="0" err="1"/>
              <a:t>repeat</a:t>
            </a:r>
            <a:r>
              <a:rPr lang="it-IT" sz="2400" dirty="0"/>
              <a:t> the </a:t>
            </a:r>
            <a:r>
              <a:rPr lang="it-IT" sz="2400" dirty="0" err="1"/>
              <a:t>same</a:t>
            </a:r>
            <a:r>
              <a:rPr lang="it-IT" sz="2400" dirty="0"/>
              <a:t> and </a:t>
            </a:r>
            <a:r>
              <a:rPr lang="it-IT" sz="2400" dirty="0" err="1"/>
              <a:t>obtain</a:t>
            </a:r>
            <a:r>
              <a:rPr lang="it-IT" sz="2400" dirty="0"/>
              <a:t>:  </a:t>
            </a:r>
            <a:endParaRPr lang="it-IT" sz="2400" baseline="-25000" dirty="0"/>
          </a:p>
          <a:p>
            <a:pPr lvl="1" eaLnBrk="1" hangingPunct="1">
              <a:lnSpc>
                <a:spcPct val="90000"/>
              </a:lnSpc>
              <a:buFontTx/>
              <a:buNone/>
            </a:pPr>
            <a:endParaRPr lang="it-IT" sz="2400" baseline="-25000" dirty="0"/>
          </a:p>
          <a:p>
            <a:pPr lvl="1" eaLnBrk="1" hangingPunct="1">
              <a:lnSpc>
                <a:spcPct val="90000"/>
              </a:lnSpc>
              <a:buFontTx/>
              <a:buNone/>
            </a:pPr>
            <a:r>
              <a:rPr lang="it-IT" sz="2400" dirty="0"/>
              <a:t>Of </a:t>
            </a:r>
            <a:r>
              <a:rPr lang="it-IT" sz="2400" dirty="0" err="1"/>
              <a:t>course</a:t>
            </a:r>
            <a:r>
              <a:rPr lang="it-IT" sz="2400" dirty="0"/>
              <a:t> </a:t>
            </a:r>
            <a:r>
              <a:rPr lang="it-IT" sz="2400" dirty="0" err="1"/>
              <a:t>absence</a:t>
            </a:r>
            <a:r>
              <a:rPr lang="it-IT" sz="2400" dirty="0"/>
              <a:t> of resale possibilities </a:t>
            </a:r>
            <a:r>
              <a:rPr lang="it-IT" sz="2400" dirty="0" err="1"/>
              <a:t>is</a:t>
            </a:r>
            <a:r>
              <a:rPr lang="it-IT" sz="2400" dirty="0"/>
              <a:t> </a:t>
            </a:r>
            <a:r>
              <a:rPr lang="it-IT" sz="2400" dirty="0" err="1"/>
              <a:t>needed</a:t>
            </a:r>
            <a:r>
              <a:rPr lang="it-IT" sz="2400" dirty="0"/>
              <a:t> </a:t>
            </a:r>
            <a:r>
              <a:rPr lang="it-IT" sz="2400" dirty="0" err="1"/>
              <a:t>also</a:t>
            </a:r>
            <a:r>
              <a:rPr lang="it-IT" sz="2400" dirty="0"/>
              <a:t> in </a:t>
            </a:r>
            <a:r>
              <a:rPr lang="it-IT" sz="2400" dirty="0" err="1"/>
              <a:t>this</a:t>
            </a:r>
            <a:r>
              <a:rPr lang="it-IT" sz="2400" dirty="0"/>
              <a:t> case </a:t>
            </a:r>
            <a:endParaRPr lang="it-IT" sz="2400" baseline="-25000" dirty="0"/>
          </a:p>
          <a:p>
            <a:pPr lvl="1" eaLnBrk="1" hangingPunct="1">
              <a:lnSpc>
                <a:spcPct val="90000"/>
              </a:lnSpc>
              <a:buFontTx/>
              <a:buNone/>
            </a:pPr>
            <a:endParaRPr lang="it-IT" sz="2400" baseline="-25000" dirty="0"/>
          </a:p>
          <a:p>
            <a:pPr lvl="1" eaLnBrk="1" hangingPunct="1">
              <a:lnSpc>
                <a:spcPct val="90000"/>
              </a:lnSpc>
            </a:pPr>
            <a:r>
              <a:rPr lang="it-IT" sz="2400" b="1" dirty="0">
                <a:ea typeface="+mn-ea"/>
                <a:cs typeface="+mn-cs"/>
              </a:rPr>
              <a:t>Implications:</a:t>
            </a:r>
          </a:p>
          <a:p>
            <a:r>
              <a:rPr lang="en-US" sz="2400" b="1" dirty="0"/>
              <a:t>Rule: different elasticities = different prices.</a:t>
            </a:r>
          </a:p>
          <a:p>
            <a:r>
              <a:rPr lang="en-US" sz="2400" b="1" dirty="0"/>
              <a:t>Specifically, higher prices in less elastic markets</a:t>
            </a:r>
            <a:endParaRPr lang="it-IT" sz="2400" b="1" dirty="0"/>
          </a:p>
        </p:txBody>
      </p:sp>
      <p:sp>
        <p:nvSpPr>
          <p:cNvPr id="5" name="Text Box 12"/>
          <p:cNvSpPr txBox="1">
            <a:spLocks noChangeArrowheads="1"/>
          </p:cNvSpPr>
          <p:nvPr/>
        </p:nvSpPr>
        <p:spPr bwMode="auto">
          <a:xfrm>
            <a:off x="0" y="2057400"/>
            <a:ext cx="8610600" cy="457200"/>
          </a:xfrm>
          <a:prstGeom prst="rect">
            <a:avLst/>
          </a:prstGeom>
          <a:noFill/>
          <a:ln w="9525">
            <a:noFill/>
            <a:miter lim="800000"/>
            <a:headEnd/>
            <a:tailEnd/>
          </a:ln>
          <a:effectLst/>
        </p:spPr>
        <p:txBody>
          <a:bodyPr>
            <a:spAutoFit/>
          </a:bodyPr>
          <a:lstStyle/>
          <a:p>
            <a:pPr>
              <a:spcBef>
                <a:spcPct val="50000"/>
              </a:spcBef>
            </a:pPr>
            <a:r>
              <a:rPr lang="it-IT" dirty="0"/>
              <a:t>         first </a:t>
            </a:r>
            <a:r>
              <a:rPr lang="it-IT" dirty="0" err="1"/>
              <a:t>order</a:t>
            </a:r>
            <a:r>
              <a:rPr lang="it-IT" dirty="0"/>
              <a:t> </a:t>
            </a:r>
            <a:r>
              <a:rPr lang="it-IT" dirty="0" err="1"/>
              <a:t>condition</a:t>
            </a:r>
            <a:r>
              <a:rPr lang="it-IT" dirty="0"/>
              <a:t>:	</a:t>
            </a:r>
          </a:p>
        </p:txBody>
      </p:sp>
      <p:graphicFrame>
        <p:nvGraphicFramePr>
          <p:cNvPr id="25605" name="Object 5"/>
          <p:cNvGraphicFramePr>
            <a:graphicFrameLocks noChangeAspect="1"/>
          </p:cNvGraphicFramePr>
          <p:nvPr>
            <p:extLst>
              <p:ext uri="{D42A27DB-BD31-4B8C-83A1-F6EECF244321}">
                <p14:modId xmlns:p14="http://schemas.microsoft.com/office/powerpoint/2010/main" val="1795723683"/>
              </p:ext>
            </p:extLst>
          </p:nvPr>
        </p:nvGraphicFramePr>
        <p:xfrm>
          <a:off x="3657600" y="2057400"/>
          <a:ext cx="1838325" cy="596900"/>
        </p:xfrm>
        <a:graphic>
          <a:graphicData uri="http://schemas.openxmlformats.org/presentationml/2006/ole">
            <mc:AlternateContent xmlns:mc="http://schemas.openxmlformats.org/markup-compatibility/2006">
              <mc:Choice xmlns:v="urn:schemas-microsoft-com:vml" Requires="v">
                <p:oleObj name="Equazione" r:id="rId2" imgW="1168200" imgH="431640" progId="Equation.3">
                  <p:embed/>
                </p:oleObj>
              </mc:Choice>
              <mc:Fallback>
                <p:oleObj name="Equazione" r:id="rId2" imgW="1168200" imgH="43164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057400"/>
                        <a:ext cx="183832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6"/>
          <p:cNvGraphicFramePr>
            <a:graphicFrameLocks noChangeAspect="1"/>
          </p:cNvGraphicFramePr>
          <p:nvPr>
            <p:extLst>
              <p:ext uri="{D42A27DB-BD31-4B8C-83A1-F6EECF244321}">
                <p14:modId xmlns:p14="http://schemas.microsoft.com/office/powerpoint/2010/main" val="2332862770"/>
              </p:ext>
            </p:extLst>
          </p:nvPr>
        </p:nvGraphicFramePr>
        <p:xfrm>
          <a:off x="6400800" y="2057400"/>
          <a:ext cx="2008187" cy="650875"/>
        </p:xfrm>
        <a:graphic>
          <a:graphicData uri="http://schemas.openxmlformats.org/presentationml/2006/ole">
            <mc:AlternateContent xmlns:mc="http://schemas.openxmlformats.org/markup-compatibility/2006">
              <mc:Choice xmlns:v="urn:schemas-microsoft-com:vml" Requires="v">
                <p:oleObj name="Equazione" r:id="rId4" imgW="1295280" imgH="482400" progId="Equation.3">
                  <p:embed/>
                </p:oleObj>
              </mc:Choice>
              <mc:Fallback>
                <p:oleObj name="Equazione" r:id="rId4" imgW="1295280" imgH="4824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057400"/>
                        <a:ext cx="2008187"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7" name="Object 7"/>
          <p:cNvGraphicFramePr>
            <a:graphicFrameLocks noChangeAspect="1"/>
          </p:cNvGraphicFramePr>
          <p:nvPr>
            <p:extLst>
              <p:ext uri="{D42A27DB-BD31-4B8C-83A1-F6EECF244321}">
                <p14:modId xmlns:p14="http://schemas.microsoft.com/office/powerpoint/2010/main" val="2580274713"/>
              </p:ext>
            </p:extLst>
          </p:nvPr>
        </p:nvGraphicFramePr>
        <p:xfrm>
          <a:off x="762000" y="2743200"/>
          <a:ext cx="2073275" cy="671513"/>
        </p:xfrm>
        <a:graphic>
          <a:graphicData uri="http://schemas.openxmlformats.org/presentationml/2006/ole">
            <mc:AlternateContent xmlns:mc="http://schemas.openxmlformats.org/markup-compatibility/2006">
              <mc:Choice xmlns:v="urn:schemas-microsoft-com:vml" Requires="v">
                <p:oleObj name="Equazione" r:id="rId6" imgW="1079280" imgH="507960" progId="Equation.3">
                  <p:embed/>
                </p:oleObj>
              </mc:Choice>
              <mc:Fallback>
                <p:oleObj name="Equazione" r:id="rId6" imgW="1079280" imgH="50796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743200"/>
                        <a:ext cx="2073275"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8" name="Object 8"/>
          <p:cNvGraphicFramePr>
            <a:graphicFrameLocks noChangeAspect="1"/>
          </p:cNvGraphicFramePr>
          <p:nvPr>
            <p:extLst>
              <p:ext uri="{D42A27DB-BD31-4B8C-83A1-F6EECF244321}">
                <p14:modId xmlns:p14="http://schemas.microsoft.com/office/powerpoint/2010/main" val="688005669"/>
              </p:ext>
            </p:extLst>
          </p:nvPr>
        </p:nvGraphicFramePr>
        <p:xfrm>
          <a:off x="3810000" y="2743200"/>
          <a:ext cx="2295525" cy="685800"/>
        </p:xfrm>
        <a:graphic>
          <a:graphicData uri="http://schemas.openxmlformats.org/presentationml/2006/ole">
            <mc:AlternateContent xmlns:mc="http://schemas.openxmlformats.org/markup-compatibility/2006">
              <mc:Choice xmlns:v="urn:schemas-microsoft-com:vml" Requires="v">
                <p:oleObj name="Equazione" r:id="rId8" imgW="927000" imgH="444240" progId="Equation.3">
                  <p:embed/>
                </p:oleObj>
              </mc:Choice>
              <mc:Fallback>
                <p:oleObj name="Equazione" r:id="rId8" imgW="927000" imgH="44424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2743200"/>
                        <a:ext cx="22955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Connettore 2 10"/>
          <p:cNvCxnSpPr/>
          <p:nvPr/>
        </p:nvCxnSpPr>
        <p:spPr bwMode="auto">
          <a:xfrm>
            <a:off x="5638800" y="2362200"/>
            <a:ext cx="685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Connettore 2 11"/>
          <p:cNvCxnSpPr/>
          <p:nvPr/>
        </p:nvCxnSpPr>
        <p:spPr bwMode="auto">
          <a:xfrm>
            <a:off x="2819400" y="3048000"/>
            <a:ext cx="685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25609" name="Object 9"/>
          <p:cNvGraphicFramePr>
            <a:graphicFrameLocks noChangeAspect="1"/>
          </p:cNvGraphicFramePr>
          <p:nvPr>
            <p:extLst>
              <p:ext uri="{D42A27DB-BD31-4B8C-83A1-F6EECF244321}">
                <p14:modId xmlns:p14="http://schemas.microsoft.com/office/powerpoint/2010/main" val="932877607"/>
              </p:ext>
            </p:extLst>
          </p:nvPr>
        </p:nvGraphicFramePr>
        <p:xfrm>
          <a:off x="6126163" y="3848100"/>
          <a:ext cx="2389187" cy="763588"/>
        </p:xfrm>
        <a:graphic>
          <a:graphicData uri="http://schemas.openxmlformats.org/presentationml/2006/ole">
            <mc:AlternateContent xmlns:mc="http://schemas.openxmlformats.org/markup-compatibility/2006">
              <mc:Choice xmlns:v="urn:schemas-microsoft-com:vml" Requires="v">
                <p:oleObj name="Equazione" r:id="rId10" imgW="965160" imgH="495000" progId="Equation.3">
                  <p:embed/>
                </p:oleObj>
              </mc:Choice>
              <mc:Fallback>
                <p:oleObj name="Equazione" r:id="rId10" imgW="965160" imgH="49500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6163" y="3848100"/>
                        <a:ext cx="2389187" cy="763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numero diapositiva 3"/>
          <p:cNvSpPr>
            <a:spLocks noGrp="1"/>
          </p:cNvSpPr>
          <p:nvPr>
            <p:ph type="sldNum" sz="quarter" idx="12"/>
          </p:nvPr>
        </p:nvSpPr>
        <p:spPr>
          <a:noFill/>
        </p:spPr>
        <p:txBody>
          <a:bodyPr/>
          <a:lstStyle/>
          <a:p>
            <a:fld id="{ED8C8795-97AB-456C-9DB5-CA4FC114B984}" type="slidenum">
              <a:rPr lang="it-IT" smtClean="0"/>
              <a:pPr/>
              <a:t>18</a:t>
            </a:fld>
            <a:endParaRPr lang="it-IT"/>
          </a:p>
        </p:txBody>
      </p:sp>
      <p:cxnSp>
        <p:nvCxnSpPr>
          <p:cNvPr id="104" name="Connecteur droit 103"/>
          <p:cNvCxnSpPr/>
          <p:nvPr/>
        </p:nvCxnSpPr>
        <p:spPr>
          <a:xfrm rot="16200000" flipV="1">
            <a:off x="6117431" y="5974557"/>
            <a:ext cx="5762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rot="10800000" flipV="1">
            <a:off x="511175" y="4325938"/>
            <a:ext cx="590391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rot="5400000" flipH="1" flipV="1">
            <a:off x="2284413" y="5291138"/>
            <a:ext cx="1944687"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rot="5400000" flipH="1" flipV="1">
            <a:off x="559594" y="5282407"/>
            <a:ext cx="1908175" cy="15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rot="5400000" flipH="1" flipV="1">
            <a:off x="5741988" y="4975225"/>
            <a:ext cx="1331912"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490538" y="1762125"/>
            <a:ext cx="4408487"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rot="16200000" flipV="1">
            <a:off x="4277519" y="4898232"/>
            <a:ext cx="270033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2743200" y="3548063"/>
            <a:ext cx="2895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6200000" flipH="1">
            <a:off x="-847725" y="3113088"/>
            <a:ext cx="4498975" cy="180022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rot="16200000" flipH="1">
            <a:off x="2305051" y="4013200"/>
            <a:ext cx="2698750" cy="180022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cxnSpLocks noChangeAspect="1"/>
          </p:cNvCxnSpPr>
          <p:nvPr/>
        </p:nvCxnSpPr>
        <p:spPr>
          <a:xfrm rot="16200000" flipH="1">
            <a:off x="4372769" y="2299494"/>
            <a:ext cx="1800225" cy="71913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5616575" y="3548063"/>
            <a:ext cx="2879725" cy="2700337"/>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6639" name="ZoneTexte 33"/>
          <p:cNvSpPr txBox="1">
            <a:spLocks noChangeArrowheads="1"/>
          </p:cNvSpPr>
          <p:nvPr/>
        </p:nvSpPr>
        <p:spPr bwMode="auto">
          <a:xfrm>
            <a:off x="-381000" y="0"/>
            <a:ext cx="9144000" cy="923330"/>
          </a:xfrm>
          <a:prstGeom prst="rect">
            <a:avLst/>
          </a:prstGeom>
          <a:noFill/>
          <a:ln w="9525">
            <a:noFill/>
            <a:miter lim="800000"/>
            <a:headEnd/>
            <a:tailEnd/>
          </a:ln>
        </p:spPr>
        <p:txBody>
          <a:bodyPr>
            <a:spAutoFit/>
          </a:bodyPr>
          <a:lstStyle/>
          <a:p>
            <a:pPr algn="ctr">
              <a:lnSpc>
                <a:spcPct val="75000"/>
              </a:lnSpc>
            </a:pPr>
            <a:r>
              <a:rPr lang="en-US" sz="3600" b="0" dirty="0">
                <a:solidFill>
                  <a:srgbClr val="0070C0"/>
                </a:solidFill>
                <a:latin typeface="Calibri" pitchFamily="34" charset="0"/>
              </a:rPr>
              <a:t>Uniform pricing vs. 3° Price discrimination </a:t>
            </a:r>
          </a:p>
          <a:p>
            <a:pPr algn="ctr">
              <a:lnSpc>
                <a:spcPct val="75000"/>
              </a:lnSpc>
            </a:pPr>
            <a:r>
              <a:rPr lang="en-US" sz="3600" b="0" dirty="0">
                <a:solidFill>
                  <a:srgbClr val="0070C0"/>
                </a:solidFill>
                <a:latin typeface="Calibri" pitchFamily="34" charset="0"/>
              </a:rPr>
              <a:t> </a:t>
            </a:r>
          </a:p>
        </p:txBody>
      </p:sp>
      <p:sp>
        <p:nvSpPr>
          <p:cNvPr id="39" name="ZoneTexte 38"/>
          <p:cNvSpPr txBox="1">
            <a:spLocks noChangeArrowheads="1"/>
          </p:cNvSpPr>
          <p:nvPr/>
        </p:nvSpPr>
        <p:spPr bwMode="auto">
          <a:xfrm>
            <a:off x="2100263" y="5616575"/>
            <a:ext cx="426720" cy="369332"/>
          </a:xfrm>
          <a:prstGeom prst="rect">
            <a:avLst/>
          </a:prstGeom>
          <a:noFill/>
          <a:ln w="9525">
            <a:noFill/>
            <a:miter lim="800000"/>
            <a:headEnd/>
            <a:tailEnd/>
          </a:ln>
        </p:spPr>
        <p:txBody>
          <a:bodyPr wrap="none">
            <a:spAutoFit/>
          </a:bodyPr>
          <a:lstStyle/>
          <a:p>
            <a:r>
              <a:rPr lang="en-US" sz="1800" b="0" dirty="0">
                <a:solidFill>
                  <a:srgbClr val="0070C0"/>
                </a:solidFill>
                <a:latin typeface="Calibri" pitchFamily="34" charset="0"/>
              </a:rPr>
              <a:t>D</a:t>
            </a:r>
            <a:r>
              <a:rPr lang="en-US" sz="1800" b="0" baseline="-25000" dirty="0">
                <a:solidFill>
                  <a:srgbClr val="0070C0"/>
                </a:solidFill>
                <a:latin typeface="Calibri" pitchFamily="34" charset="0"/>
              </a:rPr>
              <a:t>U</a:t>
            </a:r>
          </a:p>
        </p:txBody>
      </p:sp>
      <p:sp>
        <p:nvSpPr>
          <p:cNvPr id="40" name="ZoneTexte 39"/>
          <p:cNvSpPr txBox="1">
            <a:spLocks noChangeArrowheads="1"/>
          </p:cNvSpPr>
          <p:nvPr/>
        </p:nvSpPr>
        <p:spPr bwMode="auto">
          <a:xfrm>
            <a:off x="4244975" y="5594350"/>
            <a:ext cx="421910" cy="369332"/>
          </a:xfrm>
          <a:prstGeom prst="rect">
            <a:avLst/>
          </a:prstGeom>
          <a:noFill/>
          <a:ln w="9525">
            <a:noFill/>
            <a:miter lim="800000"/>
            <a:headEnd/>
            <a:tailEnd/>
          </a:ln>
        </p:spPr>
        <p:txBody>
          <a:bodyPr wrap="none">
            <a:spAutoFit/>
          </a:bodyPr>
          <a:lstStyle/>
          <a:p>
            <a:r>
              <a:rPr lang="en-US" sz="1800" b="0" dirty="0">
                <a:solidFill>
                  <a:srgbClr val="0070C0"/>
                </a:solidFill>
                <a:latin typeface="Calibri" pitchFamily="34" charset="0"/>
              </a:rPr>
              <a:t>D</a:t>
            </a:r>
            <a:r>
              <a:rPr lang="en-US" sz="1800" b="0" baseline="-25000" dirty="0">
                <a:solidFill>
                  <a:srgbClr val="0070C0"/>
                </a:solidFill>
                <a:latin typeface="Calibri" pitchFamily="34" charset="0"/>
              </a:rPr>
              <a:t>D</a:t>
            </a:r>
          </a:p>
        </p:txBody>
      </p:sp>
      <p:sp>
        <p:nvSpPr>
          <p:cNvPr id="41" name="ZoneTexte 40"/>
          <p:cNvSpPr txBox="1">
            <a:spLocks noChangeArrowheads="1"/>
          </p:cNvSpPr>
          <p:nvPr/>
        </p:nvSpPr>
        <p:spPr bwMode="auto">
          <a:xfrm>
            <a:off x="8262938" y="5692775"/>
            <a:ext cx="400110" cy="369332"/>
          </a:xfrm>
          <a:prstGeom prst="rect">
            <a:avLst/>
          </a:prstGeom>
          <a:noFill/>
          <a:ln w="9525">
            <a:noFill/>
            <a:miter lim="800000"/>
            <a:headEnd/>
            <a:tailEnd/>
          </a:ln>
        </p:spPr>
        <p:txBody>
          <a:bodyPr wrap="none">
            <a:spAutoFit/>
          </a:bodyPr>
          <a:lstStyle/>
          <a:p>
            <a:r>
              <a:rPr lang="en-US" sz="1800" b="0" dirty="0">
                <a:solidFill>
                  <a:srgbClr val="0070C0"/>
                </a:solidFill>
                <a:latin typeface="Calibri" pitchFamily="34" charset="0"/>
              </a:rPr>
              <a:t>D</a:t>
            </a:r>
            <a:r>
              <a:rPr lang="en-US" sz="1800" b="0" baseline="-25000" dirty="0">
                <a:solidFill>
                  <a:srgbClr val="0070C0"/>
                </a:solidFill>
                <a:latin typeface="Calibri" pitchFamily="34" charset="0"/>
              </a:rPr>
              <a:t>T</a:t>
            </a:r>
          </a:p>
        </p:txBody>
      </p:sp>
      <p:cxnSp>
        <p:nvCxnSpPr>
          <p:cNvPr id="46" name="Connecteur droit 45"/>
          <p:cNvCxnSpPr>
            <a:cxnSpLocks noChangeAspect="1"/>
          </p:cNvCxnSpPr>
          <p:nvPr/>
        </p:nvCxnSpPr>
        <p:spPr>
          <a:xfrm rot="16200000" flipH="1">
            <a:off x="-1523999" y="3783012"/>
            <a:ext cx="5060950" cy="101282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a:cxnSpLocks noChangeAspect="1"/>
          </p:cNvCxnSpPr>
          <p:nvPr/>
        </p:nvCxnSpPr>
        <p:spPr>
          <a:xfrm rot="16200000" flipH="1">
            <a:off x="1698625" y="4614863"/>
            <a:ext cx="3167063" cy="10556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 name="Groupe 105"/>
          <p:cNvGrpSpPr>
            <a:grpSpLocks/>
          </p:cNvGrpSpPr>
          <p:nvPr/>
        </p:nvGrpSpPr>
        <p:grpSpPr bwMode="auto">
          <a:xfrm>
            <a:off x="185738" y="969963"/>
            <a:ext cx="9015412" cy="5635550"/>
            <a:chOff x="185062" y="850321"/>
            <a:chExt cx="9016090" cy="5636774"/>
          </a:xfrm>
        </p:grpSpPr>
        <p:grpSp>
          <p:nvGrpSpPr>
            <p:cNvPr id="26663" name="Groupe 7"/>
            <p:cNvGrpSpPr>
              <a:grpSpLocks/>
            </p:cNvGrpSpPr>
            <p:nvPr/>
          </p:nvGrpSpPr>
          <p:grpSpPr bwMode="auto">
            <a:xfrm>
              <a:off x="491195" y="1287344"/>
              <a:ext cx="2143149" cy="4858578"/>
              <a:chOff x="142844" y="786588"/>
              <a:chExt cx="2000264" cy="4858578"/>
            </a:xfrm>
          </p:grpSpPr>
          <p:cxnSp>
            <p:nvCxnSpPr>
              <p:cNvPr id="5" name="Connecteur droit avec flèche 4"/>
              <p:cNvCxnSpPr/>
              <p:nvPr/>
            </p:nvCxnSpPr>
            <p:spPr>
              <a:xfrm rot="5400000" flipH="1" flipV="1">
                <a:off x="-2284766" y="3214090"/>
                <a:ext cx="4857218" cy="14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143103" y="5643440"/>
                <a:ext cx="200039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664" name="Groupe 8"/>
            <p:cNvGrpSpPr>
              <a:grpSpLocks/>
            </p:cNvGrpSpPr>
            <p:nvPr/>
          </p:nvGrpSpPr>
          <p:grpSpPr bwMode="auto">
            <a:xfrm>
              <a:off x="2743195" y="1286550"/>
              <a:ext cx="2100949" cy="4858578"/>
              <a:chOff x="142844" y="786588"/>
              <a:chExt cx="2000264" cy="4858578"/>
            </a:xfrm>
          </p:grpSpPr>
          <p:cxnSp>
            <p:nvCxnSpPr>
              <p:cNvPr id="10" name="Connecteur droit avec flèche 9"/>
              <p:cNvCxnSpPr/>
              <p:nvPr/>
            </p:nvCxnSpPr>
            <p:spPr>
              <a:xfrm rot="5400000" flipH="1" flipV="1">
                <a:off x="-2285465" y="3214869"/>
                <a:ext cx="4857218" cy="1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42388" y="5644234"/>
                <a:ext cx="2001272"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6665" name="Groupe 11"/>
            <p:cNvGrpSpPr>
              <a:grpSpLocks/>
            </p:cNvGrpSpPr>
            <p:nvPr/>
          </p:nvGrpSpPr>
          <p:grpSpPr bwMode="auto">
            <a:xfrm>
              <a:off x="4901986" y="1285756"/>
              <a:ext cx="4089625" cy="4858578"/>
              <a:chOff x="142844" y="786588"/>
              <a:chExt cx="2000264" cy="4858578"/>
            </a:xfrm>
          </p:grpSpPr>
          <p:cxnSp>
            <p:nvCxnSpPr>
              <p:cNvPr id="13" name="Connecteur droit avec flèche 12"/>
              <p:cNvCxnSpPr/>
              <p:nvPr/>
            </p:nvCxnSpPr>
            <p:spPr>
              <a:xfrm rot="5400000" flipH="1" flipV="1">
                <a:off x="-2285040" y="3214054"/>
                <a:ext cx="4857217" cy="15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142792" y="5643440"/>
                <a:ext cx="200030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6666" name="ZoneTexte 24"/>
            <p:cNvSpPr txBox="1">
              <a:spLocks noChangeArrowheads="1"/>
            </p:cNvSpPr>
            <p:nvPr/>
          </p:nvSpPr>
          <p:spPr bwMode="auto">
            <a:xfrm>
              <a:off x="1051023" y="850321"/>
              <a:ext cx="1180605" cy="369412"/>
            </a:xfrm>
            <a:prstGeom prst="rect">
              <a:avLst/>
            </a:prstGeom>
            <a:noFill/>
            <a:ln w="9525">
              <a:noFill/>
              <a:miter lim="800000"/>
              <a:headEnd/>
              <a:tailEnd/>
            </a:ln>
          </p:spPr>
          <p:txBody>
            <a:bodyPr wrap="none">
              <a:spAutoFit/>
            </a:bodyPr>
            <a:lstStyle/>
            <a:p>
              <a:r>
                <a:rPr lang="en-US" sz="1800" b="0" dirty="0">
                  <a:latin typeface="Calibri" pitchFamily="34" charset="0"/>
                </a:rPr>
                <a:t>A. Uptown</a:t>
              </a:r>
            </a:p>
          </p:txBody>
        </p:sp>
        <p:sp>
          <p:nvSpPr>
            <p:cNvPr id="26667" name="ZoneTexte 25"/>
            <p:cNvSpPr txBox="1">
              <a:spLocks noChangeArrowheads="1"/>
            </p:cNvSpPr>
            <p:nvPr/>
          </p:nvSpPr>
          <p:spPr bwMode="auto">
            <a:xfrm>
              <a:off x="3527532" y="856564"/>
              <a:ext cx="1451404" cy="369412"/>
            </a:xfrm>
            <a:prstGeom prst="rect">
              <a:avLst/>
            </a:prstGeom>
            <a:noFill/>
            <a:ln w="9525">
              <a:noFill/>
              <a:miter lim="800000"/>
              <a:headEnd/>
              <a:tailEnd/>
            </a:ln>
          </p:spPr>
          <p:txBody>
            <a:bodyPr wrap="none">
              <a:spAutoFit/>
            </a:bodyPr>
            <a:lstStyle/>
            <a:p>
              <a:r>
                <a:rPr lang="en-US" sz="1800" b="0" dirty="0">
                  <a:latin typeface="Calibri" pitchFamily="34" charset="0"/>
                </a:rPr>
                <a:t>B. Downtown</a:t>
              </a:r>
            </a:p>
          </p:txBody>
        </p:sp>
        <p:sp>
          <p:nvSpPr>
            <p:cNvPr id="26668" name="ZoneTexte 26"/>
            <p:cNvSpPr txBox="1">
              <a:spLocks noChangeArrowheads="1"/>
            </p:cNvSpPr>
            <p:nvPr/>
          </p:nvSpPr>
          <p:spPr bwMode="auto">
            <a:xfrm>
              <a:off x="6837550" y="850321"/>
              <a:ext cx="869919" cy="369412"/>
            </a:xfrm>
            <a:prstGeom prst="rect">
              <a:avLst/>
            </a:prstGeom>
            <a:noFill/>
            <a:ln w="9525">
              <a:noFill/>
              <a:miter lim="800000"/>
              <a:headEnd/>
              <a:tailEnd/>
            </a:ln>
          </p:spPr>
          <p:txBody>
            <a:bodyPr wrap="none">
              <a:spAutoFit/>
            </a:bodyPr>
            <a:lstStyle/>
            <a:p>
              <a:r>
                <a:rPr lang="en-US" sz="1800" b="0" dirty="0">
                  <a:latin typeface="Calibri" pitchFamily="34" charset="0"/>
                </a:rPr>
                <a:t>C. Total</a:t>
              </a:r>
            </a:p>
          </p:txBody>
        </p:sp>
        <p:sp>
          <p:nvSpPr>
            <p:cNvPr id="26669" name="ZoneTexte 35"/>
            <p:cNvSpPr txBox="1">
              <a:spLocks noChangeArrowheads="1"/>
            </p:cNvSpPr>
            <p:nvPr/>
          </p:nvSpPr>
          <p:spPr bwMode="auto">
            <a:xfrm>
              <a:off x="185062" y="1175645"/>
              <a:ext cx="303288" cy="369332"/>
            </a:xfrm>
            <a:prstGeom prst="rect">
              <a:avLst/>
            </a:prstGeom>
            <a:noFill/>
            <a:ln w="9525">
              <a:noFill/>
              <a:miter lim="800000"/>
              <a:headEnd/>
              <a:tailEnd/>
            </a:ln>
          </p:spPr>
          <p:txBody>
            <a:bodyPr wrap="none">
              <a:spAutoFit/>
            </a:bodyPr>
            <a:lstStyle/>
            <a:p>
              <a:r>
                <a:rPr lang="en-US" sz="1800" b="0">
                  <a:latin typeface="Calibri" pitchFamily="34" charset="0"/>
                </a:rPr>
                <a:t>P</a:t>
              </a:r>
            </a:p>
          </p:txBody>
        </p:sp>
        <p:sp>
          <p:nvSpPr>
            <p:cNvPr id="26670" name="ZoneTexte 36"/>
            <p:cNvSpPr txBox="1">
              <a:spLocks noChangeArrowheads="1"/>
            </p:cNvSpPr>
            <p:nvPr/>
          </p:nvSpPr>
          <p:spPr bwMode="auto">
            <a:xfrm>
              <a:off x="2449295" y="1186530"/>
              <a:ext cx="303288" cy="369332"/>
            </a:xfrm>
            <a:prstGeom prst="rect">
              <a:avLst/>
            </a:prstGeom>
            <a:noFill/>
            <a:ln w="9525">
              <a:noFill/>
              <a:miter lim="800000"/>
              <a:headEnd/>
              <a:tailEnd/>
            </a:ln>
          </p:spPr>
          <p:txBody>
            <a:bodyPr wrap="none">
              <a:spAutoFit/>
            </a:bodyPr>
            <a:lstStyle/>
            <a:p>
              <a:r>
                <a:rPr lang="en-US" sz="1800" b="0">
                  <a:latin typeface="Calibri" pitchFamily="34" charset="0"/>
                </a:rPr>
                <a:t>P</a:t>
              </a:r>
            </a:p>
          </p:txBody>
        </p:sp>
        <p:sp>
          <p:nvSpPr>
            <p:cNvPr id="26671" name="ZoneTexte 37"/>
            <p:cNvSpPr txBox="1">
              <a:spLocks noChangeArrowheads="1"/>
            </p:cNvSpPr>
            <p:nvPr/>
          </p:nvSpPr>
          <p:spPr bwMode="auto">
            <a:xfrm>
              <a:off x="4593784" y="1186531"/>
              <a:ext cx="303288" cy="369332"/>
            </a:xfrm>
            <a:prstGeom prst="rect">
              <a:avLst/>
            </a:prstGeom>
            <a:noFill/>
            <a:ln w="9525">
              <a:noFill/>
              <a:miter lim="800000"/>
              <a:headEnd/>
              <a:tailEnd/>
            </a:ln>
          </p:spPr>
          <p:txBody>
            <a:bodyPr wrap="none">
              <a:spAutoFit/>
            </a:bodyPr>
            <a:lstStyle/>
            <a:p>
              <a:r>
                <a:rPr lang="en-US" sz="1800" b="0">
                  <a:latin typeface="Calibri" pitchFamily="34" charset="0"/>
                </a:rPr>
                <a:t>P</a:t>
              </a:r>
            </a:p>
          </p:txBody>
        </p:sp>
        <p:sp>
          <p:nvSpPr>
            <p:cNvPr id="26673" name="ZoneTexte 42"/>
            <p:cNvSpPr txBox="1">
              <a:spLocks noChangeArrowheads="1"/>
            </p:cNvSpPr>
            <p:nvPr/>
          </p:nvSpPr>
          <p:spPr bwMode="auto">
            <a:xfrm>
              <a:off x="4579788" y="6117763"/>
              <a:ext cx="418704" cy="369332"/>
            </a:xfrm>
            <a:prstGeom prst="rect">
              <a:avLst/>
            </a:prstGeom>
            <a:noFill/>
            <a:ln w="9525">
              <a:noFill/>
              <a:miter lim="800000"/>
              <a:headEnd/>
              <a:tailEnd/>
            </a:ln>
          </p:spPr>
          <p:txBody>
            <a:bodyPr wrap="none">
              <a:spAutoFit/>
            </a:bodyPr>
            <a:lstStyle/>
            <a:p>
              <a:r>
                <a:rPr lang="en-US" sz="1800" b="0">
                  <a:latin typeface="Calibri" pitchFamily="34" charset="0"/>
                </a:rPr>
                <a:t>Q</a:t>
              </a:r>
              <a:r>
                <a:rPr lang="en-US" sz="1800" b="0" baseline="-25000">
                  <a:latin typeface="Calibri" pitchFamily="34" charset="0"/>
                </a:rPr>
                <a:t>S</a:t>
              </a:r>
            </a:p>
          </p:txBody>
        </p:sp>
        <p:sp>
          <p:nvSpPr>
            <p:cNvPr id="26674" name="ZoneTexte 43"/>
            <p:cNvSpPr txBox="1">
              <a:spLocks noChangeArrowheads="1"/>
            </p:cNvSpPr>
            <p:nvPr/>
          </p:nvSpPr>
          <p:spPr bwMode="auto">
            <a:xfrm>
              <a:off x="8621506" y="6106889"/>
              <a:ext cx="579646" cy="369332"/>
            </a:xfrm>
            <a:prstGeom prst="rect">
              <a:avLst/>
            </a:prstGeom>
            <a:noFill/>
            <a:ln w="9525">
              <a:noFill/>
              <a:miter lim="800000"/>
              <a:headEnd/>
              <a:tailEnd/>
            </a:ln>
          </p:spPr>
          <p:txBody>
            <a:bodyPr wrap="none">
              <a:spAutoFit/>
            </a:bodyPr>
            <a:lstStyle/>
            <a:p>
              <a:r>
                <a:rPr lang="en-US" sz="1800" b="0" dirty="0">
                  <a:latin typeface="Calibri" pitchFamily="34" charset="0"/>
                </a:rPr>
                <a:t>Q</a:t>
              </a:r>
              <a:r>
                <a:rPr lang="en-US" sz="1800" b="0" baseline="-25000" dirty="0">
                  <a:latin typeface="Calibri" pitchFamily="34" charset="0"/>
                </a:rPr>
                <a:t>TOT</a:t>
              </a:r>
            </a:p>
          </p:txBody>
        </p:sp>
      </p:grpSp>
      <p:sp>
        <p:nvSpPr>
          <p:cNvPr id="52" name="ZoneTexte 51"/>
          <p:cNvSpPr txBox="1">
            <a:spLocks noChangeArrowheads="1"/>
          </p:cNvSpPr>
          <p:nvPr/>
        </p:nvSpPr>
        <p:spPr bwMode="auto">
          <a:xfrm>
            <a:off x="923925" y="6421438"/>
            <a:ext cx="606256" cy="369332"/>
          </a:xfrm>
          <a:prstGeom prst="rect">
            <a:avLst/>
          </a:prstGeom>
          <a:noFill/>
          <a:ln w="9525">
            <a:noFill/>
            <a:miter lim="800000"/>
            <a:headEnd/>
            <a:tailEnd/>
          </a:ln>
        </p:spPr>
        <p:txBody>
          <a:bodyPr wrap="none">
            <a:spAutoFit/>
          </a:bodyPr>
          <a:lstStyle/>
          <a:p>
            <a:r>
              <a:rPr lang="en-US" sz="1800" b="0" dirty="0">
                <a:solidFill>
                  <a:srgbClr val="00B050"/>
                </a:solidFill>
                <a:latin typeface="Calibri" pitchFamily="34" charset="0"/>
              </a:rPr>
              <a:t>MR</a:t>
            </a:r>
            <a:r>
              <a:rPr lang="en-US" sz="1800" b="0" baseline="-25000" dirty="0">
                <a:solidFill>
                  <a:srgbClr val="00B050"/>
                </a:solidFill>
                <a:latin typeface="Calibri" pitchFamily="34" charset="0"/>
              </a:rPr>
              <a:t>U</a:t>
            </a:r>
          </a:p>
        </p:txBody>
      </p:sp>
      <p:sp>
        <p:nvSpPr>
          <p:cNvPr id="53" name="ZoneTexte 52"/>
          <p:cNvSpPr txBox="1">
            <a:spLocks noChangeArrowheads="1"/>
          </p:cNvSpPr>
          <p:nvPr/>
        </p:nvSpPr>
        <p:spPr bwMode="auto">
          <a:xfrm>
            <a:off x="3744913" y="6345238"/>
            <a:ext cx="601447" cy="369332"/>
          </a:xfrm>
          <a:prstGeom prst="rect">
            <a:avLst/>
          </a:prstGeom>
          <a:noFill/>
          <a:ln w="9525">
            <a:noFill/>
            <a:miter lim="800000"/>
            <a:headEnd/>
            <a:tailEnd/>
          </a:ln>
        </p:spPr>
        <p:txBody>
          <a:bodyPr wrap="none">
            <a:spAutoFit/>
          </a:bodyPr>
          <a:lstStyle/>
          <a:p>
            <a:r>
              <a:rPr lang="en-US" sz="1800" b="0" dirty="0">
                <a:solidFill>
                  <a:srgbClr val="00B050"/>
                </a:solidFill>
                <a:latin typeface="Calibri" pitchFamily="34" charset="0"/>
              </a:rPr>
              <a:t>MR</a:t>
            </a:r>
            <a:r>
              <a:rPr lang="en-US" sz="1800" b="0" baseline="-25000" dirty="0">
                <a:solidFill>
                  <a:srgbClr val="00B050"/>
                </a:solidFill>
                <a:latin typeface="Calibri" pitchFamily="34" charset="0"/>
              </a:rPr>
              <a:t>D</a:t>
            </a:r>
          </a:p>
        </p:txBody>
      </p:sp>
      <p:sp>
        <p:nvSpPr>
          <p:cNvPr id="54" name="ZoneTexte 53"/>
          <p:cNvSpPr txBox="1">
            <a:spLocks noChangeArrowheads="1"/>
          </p:cNvSpPr>
          <p:nvPr/>
        </p:nvSpPr>
        <p:spPr bwMode="auto">
          <a:xfrm>
            <a:off x="6923088" y="6367463"/>
            <a:ext cx="749300" cy="369887"/>
          </a:xfrm>
          <a:prstGeom prst="rect">
            <a:avLst/>
          </a:prstGeom>
          <a:noFill/>
          <a:ln w="9525">
            <a:noFill/>
            <a:miter lim="800000"/>
            <a:headEnd/>
            <a:tailEnd/>
          </a:ln>
        </p:spPr>
        <p:txBody>
          <a:bodyPr wrap="none">
            <a:spAutoFit/>
          </a:bodyPr>
          <a:lstStyle/>
          <a:p>
            <a:r>
              <a:rPr lang="en-US" sz="1800" b="0">
                <a:solidFill>
                  <a:srgbClr val="00B050"/>
                </a:solidFill>
                <a:latin typeface="Calibri" pitchFamily="34" charset="0"/>
              </a:rPr>
              <a:t>MR</a:t>
            </a:r>
            <a:r>
              <a:rPr lang="en-US" sz="1800" b="0" baseline="-25000">
                <a:solidFill>
                  <a:srgbClr val="00B050"/>
                </a:solidFill>
                <a:latin typeface="Calibri" pitchFamily="34" charset="0"/>
              </a:rPr>
              <a:t>TOT</a:t>
            </a:r>
          </a:p>
        </p:txBody>
      </p:sp>
      <p:cxnSp>
        <p:nvCxnSpPr>
          <p:cNvPr id="55" name="Connecteur droit 54"/>
          <p:cNvCxnSpPr>
            <a:cxnSpLocks noChangeAspect="1"/>
          </p:cNvCxnSpPr>
          <p:nvPr/>
        </p:nvCxnSpPr>
        <p:spPr>
          <a:xfrm rot="16200000" flipH="1">
            <a:off x="3469482" y="3239294"/>
            <a:ext cx="3600450" cy="71913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noChangeAspect="1"/>
          </p:cNvCxnSpPr>
          <p:nvPr/>
        </p:nvCxnSpPr>
        <p:spPr>
          <a:xfrm>
            <a:off x="4910138" y="2886075"/>
            <a:ext cx="720725" cy="677863"/>
          </a:xfrm>
          <a:prstGeom prst="line">
            <a:avLst/>
          </a:prstGeom>
          <a:ln w="9525">
            <a:solidFill>
              <a:srgbClr val="0070C0"/>
            </a:solidFill>
            <a:prstDash val="lgDash"/>
          </a:ln>
        </p:spPr>
        <p:style>
          <a:lnRef idx="1">
            <a:schemeClr val="accent1"/>
          </a:lnRef>
          <a:fillRef idx="0">
            <a:schemeClr val="accent1"/>
          </a:fillRef>
          <a:effectRef idx="0">
            <a:schemeClr val="accent1"/>
          </a:effectRef>
          <a:fontRef idx="minor">
            <a:schemeClr val="tx1"/>
          </a:fontRef>
        </p:style>
      </p:cxnSp>
      <p:cxnSp>
        <p:nvCxnSpPr>
          <p:cNvPr id="60" name="Connecteur droit 59"/>
          <p:cNvCxnSpPr>
            <a:cxnSpLocks noChangeAspect="1"/>
          </p:cNvCxnSpPr>
          <p:nvPr/>
        </p:nvCxnSpPr>
        <p:spPr>
          <a:xfrm rot="16200000" flipH="1">
            <a:off x="5052219" y="4802982"/>
            <a:ext cx="2465387" cy="131445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noChangeAspect="1"/>
          </p:cNvCxnSpPr>
          <p:nvPr/>
        </p:nvCxnSpPr>
        <p:spPr>
          <a:xfrm rot="16200000" flipH="1">
            <a:off x="4595019" y="3204369"/>
            <a:ext cx="1347788" cy="717550"/>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a:off x="457200" y="5638800"/>
            <a:ext cx="83058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ZoneTexte 73"/>
          <p:cNvSpPr txBox="1">
            <a:spLocks noChangeArrowheads="1"/>
          </p:cNvSpPr>
          <p:nvPr/>
        </p:nvSpPr>
        <p:spPr bwMode="auto">
          <a:xfrm>
            <a:off x="8305800" y="5105400"/>
            <a:ext cx="506413" cy="369888"/>
          </a:xfrm>
          <a:prstGeom prst="rect">
            <a:avLst/>
          </a:prstGeom>
          <a:noFill/>
          <a:ln w="9525">
            <a:noFill/>
            <a:miter lim="800000"/>
            <a:headEnd/>
            <a:tailEnd/>
          </a:ln>
        </p:spPr>
        <p:txBody>
          <a:bodyPr wrap="none">
            <a:spAutoFit/>
          </a:bodyPr>
          <a:lstStyle/>
          <a:p>
            <a:r>
              <a:rPr lang="en-US" sz="1800" b="0" dirty="0">
                <a:solidFill>
                  <a:srgbClr val="FF0000"/>
                </a:solidFill>
                <a:latin typeface="Calibri" pitchFamily="34" charset="0"/>
              </a:rPr>
              <a:t>MC</a:t>
            </a:r>
            <a:endParaRPr lang="en-US" sz="1800" b="0" baseline="-25000" dirty="0">
              <a:solidFill>
                <a:srgbClr val="FF0000"/>
              </a:solidFill>
              <a:latin typeface="Calibri" pitchFamily="34" charset="0"/>
            </a:endParaRPr>
          </a:p>
        </p:txBody>
      </p:sp>
      <p:sp>
        <p:nvSpPr>
          <p:cNvPr id="75" name="Ellipse 74"/>
          <p:cNvSpPr/>
          <p:nvPr/>
        </p:nvSpPr>
        <p:spPr>
          <a:xfrm>
            <a:off x="6353175" y="5595938"/>
            <a:ext cx="107950" cy="1079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b="0"/>
          </a:p>
        </p:txBody>
      </p:sp>
      <p:sp>
        <p:nvSpPr>
          <p:cNvPr id="86" name="ZoneTexte 85"/>
          <p:cNvSpPr txBox="1">
            <a:spLocks noChangeArrowheads="1"/>
          </p:cNvSpPr>
          <p:nvPr/>
        </p:nvSpPr>
        <p:spPr bwMode="auto">
          <a:xfrm>
            <a:off x="1393825" y="6215063"/>
            <a:ext cx="554960" cy="369332"/>
          </a:xfrm>
          <a:prstGeom prst="rect">
            <a:avLst/>
          </a:prstGeom>
          <a:noFill/>
          <a:ln w="9525">
            <a:noFill/>
            <a:miter lim="800000"/>
            <a:headEnd/>
            <a:tailEnd/>
          </a:ln>
        </p:spPr>
        <p:txBody>
          <a:bodyPr wrap="none">
            <a:spAutoFit/>
          </a:bodyPr>
          <a:lstStyle/>
          <a:p>
            <a:r>
              <a:rPr lang="en-US" sz="1800" b="0" dirty="0">
                <a:latin typeface="Calibri" pitchFamily="34" charset="0"/>
              </a:rPr>
              <a:t>Q*</a:t>
            </a:r>
            <a:r>
              <a:rPr lang="en-US" sz="1800" b="0" baseline="-25000" dirty="0">
                <a:latin typeface="Calibri" pitchFamily="34" charset="0"/>
              </a:rPr>
              <a:t>U</a:t>
            </a:r>
          </a:p>
        </p:txBody>
      </p:sp>
      <p:sp>
        <p:nvSpPr>
          <p:cNvPr id="87" name="ZoneTexte 86"/>
          <p:cNvSpPr txBox="1">
            <a:spLocks noChangeArrowheads="1"/>
          </p:cNvSpPr>
          <p:nvPr/>
        </p:nvSpPr>
        <p:spPr bwMode="auto">
          <a:xfrm>
            <a:off x="2940050" y="6246813"/>
            <a:ext cx="550151" cy="369332"/>
          </a:xfrm>
          <a:prstGeom prst="rect">
            <a:avLst/>
          </a:prstGeom>
          <a:noFill/>
          <a:ln w="9525">
            <a:noFill/>
            <a:miter lim="800000"/>
            <a:headEnd/>
            <a:tailEnd/>
          </a:ln>
        </p:spPr>
        <p:txBody>
          <a:bodyPr wrap="none">
            <a:spAutoFit/>
          </a:bodyPr>
          <a:lstStyle/>
          <a:p>
            <a:r>
              <a:rPr lang="en-US" sz="1800" b="0" dirty="0">
                <a:latin typeface="Calibri" pitchFamily="34" charset="0"/>
              </a:rPr>
              <a:t>Q*</a:t>
            </a:r>
            <a:r>
              <a:rPr lang="en-US" sz="1800" b="0" baseline="-25000" dirty="0">
                <a:latin typeface="Calibri" pitchFamily="34" charset="0"/>
              </a:rPr>
              <a:t>D</a:t>
            </a:r>
          </a:p>
        </p:txBody>
      </p:sp>
      <p:sp>
        <p:nvSpPr>
          <p:cNvPr id="88" name="ZoneTexte 87"/>
          <p:cNvSpPr txBox="1">
            <a:spLocks noChangeArrowheads="1"/>
          </p:cNvSpPr>
          <p:nvPr/>
        </p:nvSpPr>
        <p:spPr bwMode="auto">
          <a:xfrm>
            <a:off x="6183313" y="6257925"/>
            <a:ext cx="455612" cy="369888"/>
          </a:xfrm>
          <a:prstGeom prst="rect">
            <a:avLst/>
          </a:prstGeom>
          <a:noFill/>
          <a:ln w="9525">
            <a:noFill/>
            <a:miter lim="800000"/>
            <a:headEnd/>
            <a:tailEnd/>
          </a:ln>
        </p:spPr>
        <p:txBody>
          <a:bodyPr wrap="none">
            <a:spAutoFit/>
          </a:bodyPr>
          <a:lstStyle/>
          <a:p>
            <a:r>
              <a:rPr lang="en-US" sz="1800" b="0" dirty="0">
                <a:latin typeface="Calibri" pitchFamily="34" charset="0"/>
              </a:rPr>
              <a:t>Q*</a:t>
            </a:r>
            <a:endParaRPr lang="en-US" sz="1800" b="0" baseline="-25000" dirty="0">
              <a:latin typeface="Calibri" pitchFamily="34" charset="0"/>
            </a:endParaRPr>
          </a:p>
        </p:txBody>
      </p:sp>
      <p:sp>
        <p:nvSpPr>
          <p:cNvPr id="89" name="ZoneTexte 88"/>
          <p:cNvSpPr txBox="1">
            <a:spLocks noChangeArrowheads="1"/>
          </p:cNvSpPr>
          <p:nvPr/>
        </p:nvSpPr>
        <p:spPr bwMode="auto">
          <a:xfrm>
            <a:off x="-76200" y="4144963"/>
            <a:ext cx="494046" cy="369332"/>
          </a:xfrm>
          <a:prstGeom prst="rect">
            <a:avLst/>
          </a:prstGeom>
          <a:noFill/>
          <a:ln w="9525">
            <a:noFill/>
            <a:miter lim="800000"/>
            <a:headEnd/>
            <a:tailEnd/>
          </a:ln>
        </p:spPr>
        <p:txBody>
          <a:bodyPr wrap="none">
            <a:spAutoFit/>
          </a:bodyPr>
          <a:lstStyle/>
          <a:p>
            <a:r>
              <a:rPr lang="en-US" sz="1800" b="0" dirty="0">
                <a:latin typeface="Calibri" pitchFamily="34" charset="0"/>
              </a:rPr>
              <a:t>P*</a:t>
            </a:r>
            <a:r>
              <a:rPr lang="en-US" sz="1800" b="0" baseline="-25000" dirty="0">
                <a:latin typeface="Calibri" pitchFamily="34" charset="0"/>
              </a:rPr>
              <a:t>T</a:t>
            </a:r>
          </a:p>
        </p:txBody>
      </p:sp>
      <p:sp>
        <p:nvSpPr>
          <p:cNvPr id="58" name="ZoneTexte 57"/>
          <p:cNvSpPr txBox="1">
            <a:spLocks noChangeArrowheads="1"/>
          </p:cNvSpPr>
          <p:nvPr/>
        </p:nvSpPr>
        <p:spPr bwMode="auto">
          <a:xfrm>
            <a:off x="5330825" y="6259513"/>
            <a:ext cx="596900" cy="369887"/>
          </a:xfrm>
          <a:prstGeom prst="rect">
            <a:avLst/>
          </a:prstGeom>
          <a:noFill/>
          <a:ln w="9525">
            <a:noFill/>
            <a:miter lim="800000"/>
            <a:headEnd/>
            <a:tailEnd/>
          </a:ln>
        </p:spPr>
        <p:txBody>
          <a:bodyPr wrap="none">
            <a:spAutoFit/>
          </a:bodyPr>
          <a:lstStyle/>
          <a:p>
            <a:r>
              <a:rPr lang="en-US" sz="1800" b="0">
                <a:latin typeface="Calibri" pitchFamily="34" charset="0"/>
              </a:rPr>
              <a:t>Q</a:t>
            </a:r>
            <a:r>
              <a:rPr lang="en-US" sz="1800" b="0" baseline="-25000">
                <a:latin typeface="Calibri" pitchFamily="34" charset="0"/>
              </a:rPr>
              <a:t>kink</a:t>
            </a:r>
          </a:p>
        </p:txBody>
      </p:sp>
      <p:sp>
        <p:nvSpPr>
          <p:cNvPr id="26661" name="ZoneTexte 94"/>
          <p:cNvSpPr txBox="1">
            <a:spLocks noChangeArrowheads="1"/>
          </p:cNvSpPr>
          <p:nvPr/>
        </p:nvSpPr>
        <p:spPr bwMode="auto">
          <a:xfrm>
            <a:off x="2428875" y="3349625"/>
            <a:ext cx="365125" cy="369888"/>
          </a:xfrm>
          <a:prstGeom prst="rect">
            <a:avLst/>
          </a:prstGeom>
          <a:noFill/>
          <a:ln w="9525">
            <a:noFill/>
            <a:miter lim="800000"/>
            <a:headEnd/>
            <a:tailEnd/>
          </a:ln>
        </p:spPr>
        <p:txBody>
          <a:bodyPr wrap="none">
            <a:spAutoFit/>
          </a:bodyPr>
          <a:lstStyle/>
          <a:p>
            <a:r>
              <a:rPr lang="en-US" sz="1800" b="0">
                <a:latin typeface="Calibri" pitchFamily="34" charset="0"/>
              </a:rPr>
              <a:t>a</a:t>
            </a:r>
            <a:r>
              <a:rPr lang="en-US" sz="1800" b="0" baseline="-25000">
                <a:latin typeface="Calibri" pitchFamily="34" charset="0"/>
              </a:rPr>
              <a:t>S</a:t>
            </a:r>
          </a:p>
        </p:txBody>
      </p:sp>
      <p:cxnSp>
        <p:nvCxnSpPr>
          <p:cNvPr id="57" name="Connecteur droit 61"/>
          <p:cNvCxnSpPr/>
          <p:nvPr/>
        </p:nvCxnSpPr>
        <p:spPr>
          <a:xfrm>
            <a:off x="457200" y="5638800"/>
            <a:ext cx="762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2"/>
          <a:stretch>
            <a:fillRect/>
          </a:stretch>
        </p:blipFill>
        <p:spPr>
          <a:xfrm>
            <a:off x="-13855" y="2200102"/>
            <a:ext cx="9144000" cy="4724399"/>
          </a:xfrm>
          <a:prstGeom prst="rect">
            <a:avLst/>
          </a:prstGeom>
        </p:spPr>
      </p:pic>
      <p:sp>
        <p:nvSpPr>
          <p:cNvPr id="5" name="CasellaDiTesto 4"/>
          <p:cNvSpPr txBox="1"/>
          <p:nvPr/>
        </p:nvSpPr>
        <p:spPr>
          <a:xfrm>
            <a:off x="929640" y="3105032"/>
            <a:ext cx="1676400" cy="457200"/>
          </a:xfrm>
          <a:prstGeom prst="rect">
            <a:avLst/>
          </a:prstGeom>
          <a:noFill/>
        </p:spPr>
        <p:txBody>
          <a:bodyPr wrap="square" rtlCol="0">
            <a:spAutoFit/>
          </a:bodyPr>
          <a:lstStyle/>
          <a:p>
            <a:r>
              <a:rPr lang="it-IT" dirty="0" err="1"/>
              <a:t>p</a:t>
            </a:r>
            <a:r>
              <a:rPr lang="it-IT" baseline="-25000" dirty="0" err="1"/>
              <a:t>u</a:t>
            </a:r>
            <a:r>
              <a:rPr lang="it-IT" dirty="0"/>
              <a:t> = 8 - q</a:t>
            </a:r>
            <a:r>
              <a:rPr lang="it-IT" baseline="-25000" dirty="0"/>
              <a:t>u</a:t>
            </a:r>
            <a:r>
              <a:rPr lang="it-IT" dirty="0"/>
              <a:t> </a:t>
            </a:r>
            <a:endParaRPr lang="en-GB" dirty="0"/>
          </a:p>
        </p:txBody>
      </p:sp>
      <p:sp>
        <p:nvSpPr>
          <p:cNvPr id="6" name="CasellaDiTesto 5"/>
          <p:cNvSpPr txBox="1"/>
          <p:nvPr/>
        </p:nvSpPr>
        <p:spPr>
          <a:xfrm>
            <a:off x="2905760" y="3107265"/>
            <a:ext cx="1676400" cy="457200"/>
          </a:xfrm>
          <a:prstGeom prst="rect">
            <a:avLst/>
          </a:prstGeom>
          <a:noFill/>
        </p:spPr>
        <p:txBody>
          <a:bodyPr wrap="square" rtlCol="0">
            <a:spAutoFit/>
          </a:bodyPr>
          <a:lstStyle/>
          <a:p>
            <a:r>
              <a:rPr lang="it-IT" dirty="0" err="1"/>
              <a:t>p</a:t>
            </a:r>
            <a:r>
              <a:rPr lang="it-IT" baseline="-25000" dirty="0" err="1"/>
              <a:t>d</a:t>
            </a:r>
            <a:r>
              <a:rPr lang="it-IT" dirty="0"/>
              <a:t> = 5 - </a:t>
            </a:r>
            <a:r>
              <a:rPr lang="it-IT" dirty="0" err="1"/>
              <a:t>q</a:t>
            </a:r>
            <a:r>
              <a:rPr lang="it-IT" baseline="-25000" dirty="0" err="1"/>
              <a:t>d</a:t>
            </a:r>
            <a:r>
              <a:rPr lang="it-IT" dirty="0"/>
              <a:t> </a:t>
            </a:r>
            <a:endParaRPr lang="en-GB" dirty="0"/>
          </a:p>
        </p:txBody>
      </p:sp>
      <p:sp>
        <p:nvSpPr>
          <p:cNvPr id="7" name="CasellaDiTesto 6"/>
          <p:cNvSpPr txBox="1"/>
          <p:nvPr/>
        </p:nvSpPr>
        <p:spPr>
          <a:xfrm>
            <a:off x="6505864" y="4257576"/>
            <a:ext cx="2514600" cy="461665"/>
          </a:xfrm>
          <a:prstGeom prst="rect">
            <a:avLst/>
          </a:prstGeom>
          <a:noFill/>
        </p:spPr>
        <p:txBody>
          <a:bodyPr wrap="square" rtlCol="0">
            <a:spAutoFit/>
          </a:bodyPr>
          <a:lstStyle/>
          <a:p>
            <a:r>
              <a:rPr lang="it-IT" dirty="0" err="1"/>
              <a:t>p</a:t>
            </a:r>
            <a:r>
              <a:rPr lang="it-IT" baseline="-25000" dirty="0" err="1"/>
              <a:t>T</a:t>
            </a:r>
            <a:r>
              <a:rPr lang="it-IT" dirty="0"/>
              <a:t> = 6.5 – 0.5 </a:t>
            </a:r>
            <a:r>
              <a:rPr lang="it-IT" dirty="0" err="1"/>
              <a:t>q</a:t>
            </a:r>
            <a:r>
              <a:rPr lang="it-IT" baseline="-25000" dirty="0" err="1"/>
              <a:t>T</a:t>
            </a:r>
            <a:r>
              <a:rPr lang="it-IT" dirty="0"/>
              <a:t> </a:t>
            </a:r>
            <a:endParaRPr lang="en-GB" dirty="0"/>
          </a:p>
        </p:txBody>
      </p:sp>
      <p:sp>
        <p:nvSpPr>
          <p:cNvPr id="8" name="CasellaDiTesto 7"/>
          <p:cNvSpPr txBox="1"/>
          <p:nvPr/>
        </p:nvSpPr>
        <p:spPr>
          <a:xfrm>
            <a:off x="838200" y="110590"/>
            <a:ext cx="6934200" cy="584775"/>
          </a:xfrm>
          <a:prstGeom prst="rect">
            <a:avLst/>
          </a:prstGeom>
          <a:noFill/>
        </p:spPr>
        <p:txBody>
          <a:bodyPr wrap="square" rtlCol="0">
            <a:spAutoFit/>
          </a:bodyPr>
          <a:lstStyle/>
          <a:p>
            <a:r>
              <a:rPr lang="it-IT" sz="3200" dirty="0" err="1">
                <a:solidFill>
                  <a:schemeClr val="accent2"/>
                </a:solidFill>
              </a:rPr>
              <a:t>Exercise</a:t>
            </a:r>
            <a:r>
              <a:rPr lang="it-IT" sz="3200" dirty="0">
                <a:solidFill>
                  <a:schemeClr val="accent2"/>
                </a:solidFill>
              </a:rPr>
              <a:t> on 3° </a:t>
            </a:r>
            <a:r>
              <a:rPr lang="it-IT" sz="3200" dirty="0" err="1">
                <a:solidFill>
                  <a:schemeClr val="accent2"/>
                </a:solidFill>
              </a:rPr>
              <a:t>price</a:t>
            </a:r>
            <a:r>
              <a:rPr lang="it-IT" sz="3200" dirty="0">
                <a:solidFill>
                  <a:schemeClr val="accent2"/>
                </a:solidFill>
              </a:rPr>
              <a:t> </a:t>
            </a:r>
            <a:r>
              <a:rPr lang="it-IT" sz="3200" dirty="0" err="1">
                <a:solidFill>
                  <a:schemeClr val="accent2"/>
                </a:solidFill>
              </a:rPr>
              <a:t>discrimination</a:t>
            </a:r>
            <a:endParaRPr lang="en-GB" sz="3200" dirty="0">
              <a:solidFill>
                <a:schemeClr val="accent2"/>
              </a:solidFill>
            </a:endParaRPr>
          </a:p>
        </p:txBody>
      </p:sp>
      <p:sp>
        <p:nvSpPr>
          <p:cNvPr id="9" name="CasellaDiTesto 8"/>
          <p:cNvSpPr txBox="1"/>
          <p:nvPr/>
        </p:nvSpPr>
        <p:spPr>
          <a:xfrm>
            <a:off x="381000" y="1375872"/>
            <a:ext cx="1676400" cy="457200"/>
          </a:xfrm>
          <a:prstGeom prst="rect">
            <a:avLst/>
          </a:prstGeom>
          <a:noFill/>
        </p:spPr>
        <p:txBody>
          <a:bodyPr wrap="square" rtlCol="0">
            <a:spAutoFit/>
          </a:bodyPr>
          <a:lstStyle/>
          <a:p>
            <a:r>
              <a:rPr lang="it-IT" dirty="0"/>
              <a:t>TC = 2q</a:t>
            </a:r>
            <a:endParaRPr lang="en-GB" dirty="0"/>
          </a:p>
        </p:txBody>
      </p:sp>
      <p:sp>
        <p:nvSpPr>
          <p:cNvPr id="10" name="CasellaDiTesto 9"/>
          <p:cNvSpPr txBox="1"/>
          <p:nvPr/>
        </p:nvSpPr>
        <p:spPr>
          <a:xfrm>
            <a:off x="5257800" y="3105032"/>
            <a:ext cx="2514600" cy="461665"/>
          </a:xfrm>
          <a:prstGeom prst="rect">
            <a:avLst/>
          </a:prstGeom>
          <a:noFill/>
        </p:spPr>
        <p:txBody>
          <a:bodyPr wrap="square" rtlCol="0">
            <a:spAutoFit/>
          </a:bodyPr>
          <a:lstStyle/>
          <a:p>
            <a:r>
              <a:rPr lang="it-IT" dirty="0" err="1"/>
              <a:t>p</a:t>
            </a:r>
            <a:r>
              <a:rPr lang="it-IT" baseline="-25000" dirty="0" err="1"/>
              <a:t>T</a:t>
            </a:r>
            <a:r>
              <a:rPr lang="it-IT" dirty="0"/>
              <a:t> = 8 – </a:t>
            </a:r>
            <a:r>
              <a:rPr lang="it-IT" dirty="0" err="1"/>
              <a:t>q</a:t>
            </a:r>
            <a:r>
              <a:rPr lang="it-IT" baseline="-25000" dirty="0" err="1"/>
              <a:t>T</a:t>
            </a:r>
            <a:r>
              <a:rPr lang="it-IT" dirty="0"/>
              <a:t> </a:t>
            </a:r>
            <a:endParaRPr lang="en-GB" dirty="0"/>
          </a:p>
        </p:txBody>
      </p:sp>
      <p:sp>
        <p:nvSpPr>
          <p:cNvPr id="11" name="CasellaDiTesto 10"/>
          <p:cNvSpPr txBox="1"/>
          <p:nvPr/>
        </p:nvSpPr>
        <p:spPr>
          <a:xfrm>
            <a:off x="381000" y="786986"/>
            <a:ext cx="8229600" cy="461665"/>
          </a:xfrm>
          <a:prstGeom prst="rect">
            <a:avLst/>
          </a:prstGeom>
          <a:noFill/>
        </p:spPr>
        <p:txBody>
          <a:bodyPr wrap="square" rtlCol="0">
            <a:spAutoFit/>
          </a:bodyPr>
          <a:lstStyle/>
          <a:p>
            <a:r>
              <a:rPr lang="it-IT" dirty="0"/>
              <a:t>No </a:t>
            </a:r>
            <a:r>
              <a:rPr lang="it-IT" dirty="0" err="1"/>
              <a:t>fixed</a:t>
            </a:r>
            <a:r>
              <a:rPr lang="it-IT" dirty="0"/>
              <a:t> </a:t>
            </a:r>
            <a:r>
              <a:rPr lang="it-IT" dirty="0" err="1"/>
              <a:t>costs</a:t>
            </a:r>
            <a:r>
              <a:rPr lang="it-IT" dirty="0"/>
              <a:t>, </a:t>
            </a:r>
            <a:r>
              <a:rPr lang="it-IT" dirty="0" err="1"/>
              <a:t>marginal</a:t>
            </a:r>
            <a:r>
              <a:rPr lang="it-IT" dirty="0"/>
              <a:t> </a:t>
            </a:r>
            <a:r>
              <a:rPr lang="it-IT" dirty="0" err="1"/>
              <a:t>costs</a:t>
            </a:r>
            <a:r>
              <a:rPr lang="it-IT" dirty="0"/>
              <a:t> </a:t>
            </a:r>
            <a:r>
              <a:rPr lang="it-IT" dirty="0" err="1"/>
              <a:t>constant</a:t>
            </a:r>
            <a:r>
              <a:rPr lang="it-IT" dirty="0"/>
              <a:t> and </a:t>
            </a:r>
            <a:r>
              <a:rPr lang="it-IT" dirty="0" err="1"/>
              <a:t>equal</a:t>
            </a:r>
            <a:r>
              <a:rPr lang="it-IT" dirty="0"/>
              <a:t> to 2</a:t>
            </a:r>
            <a:endParaRPr lang="en-GB" dirty="0"/>
          </a:p>
        </p:txBody>
      </p:sp>
    </p:spTree>
    <p:extLst>
      <p:ext uri="{BB962C8B-B14F-4D97-AF65-F5344CB8AC3E}">
        <p14:creationId xmlns:p14="http://schemas.microsoft.com/office/powerpoint/2010/main" val="174886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Line 3"/>
          <p:cNvSpPr>
            <a:spLocks noChangeShapeType="1"/>
          </p:cNvSpPr>
          <p:nvPr/>
        </p:nvSpPr>
        <p:spPr bwMode="auto">
          <a:xfrm>
            <a:off x="457200" y="914400"/>
            <a:ext cx="7620000" cy="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20836" name="Text Box 4"/>
          <p:cNvSpPr txBox="1">
            <a:spLocks noChangeArrowheads="1"/>
          </p:cNvSpPr>
          <p:nvPr/>
        </p:nvSpPr>
        <p:spPr bwMode="auto">
          <a:xfrm>
            <a:off x="2425700" y="3428999"/>
            <a:ext cx="3221182" cy="1446550"/>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4400" b="1" i="0" u="none" strike="noStrike" kern="1200" cap="none" spc="0" normalizeH="0" baseline="0" noProof="0" dirty="0">
                <a:ln>
                  <a:noFill/>
                </a:ln>
                <a:solidFill>
                  <a:srgbClr val="000000"/>
                </a:solidFill>
                <a:effectLst/>
                <a:uLnTx/>
                <a:uFillTx/>
                <a:latin typeface="Arial" charset="0"/>
                <a:ea typeface="+mn-ea"/>
                <a:cs typeface="+mn-cs"/>
              </a:rPr>
              <a:t>Market </a:t>
            </a:r>
            <a:r>
              <a:rPr kumimoji="0" lang="it-IT" sz="4400" b="1" i="0" u="none" strike="noStrike" kern="1200" cap="none" spc="0" normalizeH="0" baseline="0" noProof="0" dirty="0" err="1">
                <a:ln>
                  <a:noFill/>
                </a:ln>
                <a:solidFill>
                  <a:srgbClr val="000000"/>
                </a:solidFill>
                <a:effectLst/>
                <a:uLnTx/>
                <a:uFillTx/>
                <a:latin typeface="Arial" charset="0"/>
                <a:ea typeface="+mn-ea"/>
                <a:cs typeface="+mn-cs"/>
              </a:rPr>
              <a:t>power</a:t>
            </a:r>
            <a:r>
              <a:rPr kumimoji="0" lang="it-IT" sz="4400" b="1" i="0" u="none" strike="noStrike" kern="1200" cap="none" spc="0" normalizeH="0" baseline="0" noProof="0" dirty="0">
                <a:ln>
                  <a:noFill/>
                </a:ln>
                <a:solidFill>
                  <a:srgbClr val="000000"/>
                </a:solidFill>
                <a:effectLst/>
                <a:uLnTx/>
                <a:uFillTx/>
                <a:latin typeface="Arial" charset="0"/>
                <a:ea typeface="+mn-ea"/>
                <a:cs typeface="+mn-cs"/>
              </a:rPr>
              <a:t> </a:t>
            </a:r>
          </a:p>
        </p:txBody>
      </p:sp>
      <p:sp>
        <p:nvSpPr>
          <p:cNvPr id="120837" name="Line 5"/>
          <p:cNvSpPr>
            <a:spLocks noChangeShapeType="1"/>
          </p:cNvSpPr>
          <p:nvPr/>
        </p:nvSpPr>
        <p:spPr bwMode="auto">
          <a:xfrm>
            <a:off x="457200" y="914400"/>
            <a:ext cx="0" cy="2286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20838" name="Text Box 6"/>
          <p:cNvSpPr txBox="1">
            <a:spLocks noChangeArrowheads="1"/>
          </p:cNvSpPr>
          <p:nvPr/>
        </p:nvSpPr>
        <p:spPr bwMode="auto">
          <a:xfrm>
            <a:off x="152400" y="1219200"/>
            <a:ext cx="914400" cy="338554"/>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P.c.</a:t>
            </a:r>
            <a:endParaRPr kumimoji="0" lang="it-IT"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20840" name="Line 8"/>
          <p:cNvSpPr>
            <a:spLocks noChangeShapeType="1"/>
          </p:cNvSpPr>
          <p:nvPr/>
        </p:nvSpPr>
        <p:spPr bwMode="auto">
          <a:xfrm>
            <a:off x="1371600" y="914400"/>
            <a:ext cx="0" cy="2286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20841" name="Text Box 9"/>
          <p:cNvSpPr txBox="1">
            <a:spLocks noChangeArrowheads="1"/>
          </p:cNvSpPr>
          <p:nvPr/>
        </p:nvSpPr>
        <p:spPr bwMode="auto">
          <a:xfrm>
            <a:off x="914400" y="1219200"/>
            <a:ext cx="1905000" cy="584775"/>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mn-cs"/>
              </a:rPr>
              <a:t>Potential competition</a:t>
            </a:r>
          </a:p>
        </p:txBody>
      </p:sp>
      <p:sp>
        <p:nvSpPr>
          <p:cNvPr id="120842" name="Text Box 10"/>
          <p:cNvSpPr txBox="1">
            <a:spLocks noChangeArrowheads="1"/>
          </p:cNvSpPr>
          <p:nvPr/>
        </p:nvSpPr>
        <p:spPr bwMode="auto">
          <a:xfrm>
            <a:off x="3581400" y="1219200"/>
            <a:ext cx="1143000" cy="338554"/>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Oligopoly</a:t>
            </a:r>
            <a:endParaRPr kumimoji="0" lang="it-IT"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20843" name="Line 11"/>
          <p:cNvSpPr>
            <a:spLocks noChangeShapeType="1"/>
          </p:cNvSpPr>
          <p:nvPr/>
        </p:nvSpPr>
        <p:spPr bwMode="auto">
          <a:xfrm>
            <a:off x="4038600" y="914400"/>
            <a:ext cx="0" cy="2286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20844" name="Line 12"/>
          <p:cNvSpPr>
            <a:spLocks noChangeShapeType="1"/>
          </p:cNvSpPr>
          <p:nvPr/>
        </p:nvSpPr>
        <p:spPr bwMode="auto">
          <a:xfrm>
            <a:off x="7315200" y="914400"/>
            <a:ext cx="0" cy="2286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20845" name="Line 13"/>
          <p:cNvSpPr>
            <a:spLocks noChangeShapeType="1"/>
          </p:cNvSpPr>
          <p:nvPr/>
        </p:nvSpPr>
        <p:spPr bwMode="auto">
          <a:xfrm>
            <a:off x="8077200" y="914400"/>
            <a:ext cx="0" cy="2286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20846" name="Text Box 14"/>
          <p:cNvSpPr txBox="1">
            <a:spLocks noChangeArrowheads="1"/>
          </p:cNvSpPr>
          <p:nvPr/>
        </p:nvSpPr>
        <p:spPr bwMode="auto">
          <a:xfrm>
            <a:off x="7696200" y="1143000"/>
            <a:ext cx="1143000" cy="338554"/>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Monopoly</a:t>
            </a:r>
            <a:endParaRPr kumimoji="0" lang="it-IT"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20847" name="Text Box 15"/>
          <p:cNvSpPr txBox="1">
            <a:spLocks noChangeArrowheads="1"/>
          </p:cNvSpPr>
          <p:nvPr/>
        </p:nvSpPr>
        <p:spPr bwMode="auto">
          <a:xfrm>
            <a:off x="6324600" y="1237673"/>
            <a:ext cx="1371600" cy="584775"/>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Dominant</a:t>
            </a:r>
            <a:r>
              <a:rPr kumimoji="0" lang="it-IT" sz="1600" b="1" i="0" u="none" strike="noStrike" kern="1200" cap="none" spc="0" normalizeH="0" baseline="0" noProof="0" dirty="0">
                <a:ln>
                  <a:noFill/>
                </a:ln>
                <a:solidFill>
                  <a:srgbClr val="000000"/>
                </a:solidFill>
                <a:effectLst/>
                <a:uLnTx/>
                <a:uFillTx/>
                <a:latin typeface="Arial" charset="0"/>
                <a:ea typeface="+mn-ea"/>
                <a:cs typeface="+mn-cs"/>
              </a:rPr>
              <a:t> </a:t>
            </a: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firm</a:t>
            </a:r>
            <a:endParaRPr kumimoji="0" lang="it-IT"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6" name="Connettore 2 15"/>
          <p:cNvCxnSpPr/>
          <p:nvPr/>
        </p:nvCxnSpPr>
        <p:spPr bwMode="auto">
          <a:xfrm>
            <a:off x="5181600" y="4152274"/>
            <a:ext cx="990600" cy="0"/>
          </a:xfrm>
          <a:prstGeom prst="straightConnector1">
            <a:avLst/>
          </a:prstGeom>
          <a:noFill/>
          <a:ln w="9525" cap="flat" cmpd="sng" algn="ctr">
            <a:solidFill>
              <a:schemeClr val="tx1"/>
            </a:solidFill>
            <a:prstDash val="solid"/>
            <a:round/>
            <a:headEnd type="none" w="med" len="med"/>
            <a:tailEnd type="arrow"/>
          </a:ln>
          <a:effectLst/>
        </p:spPr>
      </p:cxnSp>
      <p:cxnSp>
        <p:nvCxnSpPr>
          <p:cNvPr id="17" name="Connettore 2 16"/>
          <p:cNvCxnSpPr/>
          <p:nvPr/>
        </p:nvCxnSpPr>
        <p:spPr bwMode="auto">
          <a:xfrm>
            <a:off x="1524000" y="4238892"/>
            <a:ext cx="990600" cy="0"/>
          </a:xfrm>
          <a:prstGeom prst="straightConnector1">
            <a:avLst/>
          </a:prstGeom>
          <a:noFill/>
          <a:ln w="9525" cap="flat" cmpd="sng" algn="ctr">
            <a:solidFill>
              <a:schemeClr val="tx1"/>
            </a:solidFill>
            <a:prstDash val="solid"/>
            <a:round/>
            <a:headEnd type="none" w="med" len="med"/>
            <a:tailEnd type="arrow"/>
          </a:ln>
          <a:effectLst/>
        </p:spPr>
      </p:cxnSp>
      <p:sp>
        <p:nvSpPr>
          <p:cNvPr id="19" name="Line 8"/>
          <p:cNvSpPr>
            <a:spLocks noChangeShapeType="1"/>
          </p:cNvSpPr>
          <p:nvPr/>
        </p:nvSpPr>
        <p:spPr bwMode="auto">
          <a:xfrm>
            <a:off x="2743200" y="914400"/>
            <a:ext cx="0" cy="7620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0" name="Text Box 10"/>
          <p:cNvSpPr txBox="1">
            <a:spLocks noChangeArrowheads="1"/>
          </p:cNvSpPr>
          <p:nvPr/>
        </p:nvSpPr>
        <p:spPr bwMode="auto">
          <a:xfrm>
            <a:off x="2209800" y="1676400"/>
            <a:ext cx="1828800" cy="1077218"/>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Monopolistic</a:t>
            </a:r>
            <a:r>
              <a:rPr kumimoji="0" lang="it-IT" sz="1600" b="1" i="0" u="none" strike="noStrike" kern="1200" cap="none" spc="0" normalizeH="0" baseline="0" noProof="0" dirty="0">
                <a:ln>
                  <a:noFill/>
                </a:ln>
                <a:solidFill>
                  <a:srgbClr val="000000"/>
                </a:solidFill>
                <a:effectLst/>
                <a:uLnTx/>
                <a:uFillTx/>
                <a:latin typeface="Arial" charset="0"/>
                <a:ea typeface="+mn-ea"/>
                <a:cs typeface="+mn-cs"/>
              </a:rPr>
              <a:t> </a:t>
            </a: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competition</a:t>
            </a:r>
            <a:r>
              <a:rPr kumimoji="0" lang="it-IT" sz="1600" b="1" i="0" u="none" strike="noStrike" kern="1200" cap="none" spc="0" normalizeH="0" baseline="0" noProof="0" dirty="0">
                <a:ln>
                  <a:noFill/>
                </a:ln>
                <a:solidFill>
                  <a:srgbClr val="000000"/>
                </a:solidFill>
                <a:effectLst/>
                <a:uLnTx/>
                <a:uFillTx/>
                <a:latin typeface="Arial" charset="0"/>
                <a:ea typeface="+mn-ea"/>
                <a:cs typeface="+mn-cs"/>
              </a:rPr>
              <a:t> &amp; Competitive </a:t>
            </a:r>
            <a:r>
              <a:rPr kumimoji="0" lang="it-IT" sz="1600" b="1" i="0" u="none" strike="noStrike" kern="1200" cap="none" spc="0" normalizeH="0" baseline="0" noProof="0" dirty="0" err="1">
                <a:ln>
                  <a:noFill/>
                </a:ln>
                <a:solidFill>
                  <a:srgbClr val="000000"/>
                </a:solidFill>
                <a:effectLst/>
                <a:uLnTx/>
                <a:uFillTx/>
                <a:latin typeface="Arial" charset="0"/>
                <a:ea typeface="+mn-ea"/>
                <a:cs typeface="+mn-cs"/>
              </a:rPr>
              <a:t>selection</a:t>
            </a:r>
            <a:endParaRPr kumimoji="0" lang="it-IT"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1" name="Title 1"/>
          <p:cNvSpPr txBox="1">
            <a:spLocks/>
          </p:cNvSpPr>
          <p:nvPr/>
        </p:nvSpPr>
        <p:spPr>
          <a:xfrm>
            <a:off x="762000" y="0"/>
            <a:ext cx="5943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a:ln>
                  <a:noFill/>
                </a:ln>
                <a:solidFill>
                  <a:srgbClr val="003F6E"/>
                </a:solidFill>
                <a:effectLst/>
                <a:uLnTx/>
                <a:uFillTx/>
                <a:latin typeface="Arial"/>
                <a:ea typeface="+mn-ea"/>
                <a:cs typeface="+mn-cs"/>
              </a:rPr>
              <a:t>Classification of market structures</a:t>
            </a:r>
          </a:p>
        </p:txBody>
      </p:sp>
    </p:spTree>
    <p:extLst>
      <p:ext uri="{BB962C8B-B14F-4D97-AF65-F5344CB8AC3E}">
        <p14:creationId xmlns:p14="http://schemas.microsoft.com/office/powerpoint/2010/main" val="1439972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20</a:t>
            </a:fld>
            <a:endParaRPr lang="it-IT"/>
          </a:p>
        </p:txBody>
      </p:sp>
      <p:sp>
        <p:nvSpPr>
          <p:cNvPr id="5" name="CasellaDiTesto 4"/>
          <p:cNvSpPr txBox="1"/>
          <p:nvPr/>
        </p:nvSpPr>
        <p:spPr>
          <a:xfrm>
            <a:off x="228600" y="152400"/>
            <a:ext cx="8763000" cy="3046988"/>
          </a:xfrm>
          <a:prstGeom prst="rect">
            <a:avLst/>
          </a:prstGeom>
          <a:solidFill>
            <a:srgbClr val="FFFF00"/>
          </a:solidFill>
        </p:spPr>
        <p:txBody>
          <a:bodyPr wrap="square" rtlCol="0">
            <a:spAutoFit/>
          </a:bodyPr>
          <a:lstStyle/>
          <a:p>
            <a:r>
              <a:rPr lang="it-IT" u="sng" dirty="0"/>
              <a:t>Scenario A: </a:t>
            </a:r>
            <a:r>
              <a:rPr lang="it-IT" u="sng" dirty="0" err="1"/>
              <a:t>price</a:t>
            </a:r>
            <a:r>
              <a:rPr lang="it-IT" u="sng" dirty="0"/>
              <a:t> </a:t>
            </a:r>
            <a:r>
              <a:rPr lang="it-IT" u="sng" dirty="0" err="1"/>
              <a:t>discrimination</a:t>
            </a:r>
            <a:endParaRPr lang="it-IT" u="sng" dirty="0"/>
          </a:p>
          <a:p>
            <a:endParaRPr lang="it-IT" dirty="0"/>
          </a:p>
          <a:p>
            <a:r>
              <a:rPr lang="it-IT" dirty="0" err="1"/>
              <a:t>f.o.c</a:t>
            </a:r>
            <a:r>
              <a:rPr lang="it-IT" dirty="0"/>
              <a:t> in U: 8 – 2q</a:t>
            </a:r>
            <a:r>
              <a:rPr lang="it-IT" baseline="-25000" dirty="0"/>
              <a:t>u </a:t>
            </a:r>
            <a:r>
              <a:rPr lang="it-IT" dirty="0"/>
              <a:t>= 2; q</a:t>
            </a:r>
            <a:r>
              <a:rPr lang="it-IT" baseline="-25000" dirty="0"/>
              <a:t>u</a:t>
            </a:r>
            <a:r>
              <a:rPr lang="it-IT" dirty="0"/>
              <a:t> = 3; </a:t>
            </a:r>
            <a:r>
              <a:rPr lang="it-IT" dirty="0" err="1"/>
              <a:t>p</a:t>
            </a:r>
            <a:r>
              <a:rPr lang="it-IT" baseline="-25000" dirty="0" err="1"/>
              <a:t>u</a:t>
            </a:r>
            <a:r>
              <a:rPr lang="it-IT" dirty="0"/>
              <a:t> = 5; π</a:t>
            </a:r>
            <a:r>
              <a:rPr lang="it-IT" baseline="-25000" dirty="0"/>
              <a:t>u</a:t>
            </a:r>
            <a:r>
              <a:rPr lang="it-IT" dirty="0"/>
              <a:t> = 9</a:t>
            </a:r>
          </a:p>
          <a:p>
            <a:r>
              <a:rPr lang="it-IT" dirty="0" err="1"/>
              <a:t>f.o.c</a:t>
            </a:r>
            <a:r>
              <a:rPr lang="it-IT" dirty="0"/>
              <a:t> in D: 5 – 2q</a:t>
            </a:r>
            <a:r>
              <a:rPr lang="it-IT" baseline="-25000" dirty="0"/>
              <a:t>d </a:t>
            </a:r>
            <a:r>
              <a:rPr lang="it-IT" dirty="0"/>
              <a:t>= 2; </a:t>
            </a:r>
            <a:r>
              <a:rPr lang="it-IT" dirty="0" err="1"/>
              <a:t>q</a:t>
            </a:r>
            <a:r>
              <a:rPr lang="it-IT" baseline="-25000" dirty="0" err="1"/>
              <a:t>d</a:t>
            </a:r>
            <a:r>
              <a:rPr lang="it-IT" dirty="0"/>
              <a:t> = 1.5; </a:t>
            </a:r>
            <a:r>
              <a:rPr lang="it-IT" dirty="0" err="1"/>
              <a:t>p</a:t>
            </a:r>
            <a:r>
              <a:rPr lang="it-IT" baseline="-25000" dirty="0" err="1"/>
              <a:t>d</a:t>
            </a:r>
            <a:r>
              <a:rPr lang="it-IT" dirty="0"/>
              <a:t> = 3.5; π</a:t>
            </a:r>
            <a:r>
              <a:rPr lang="it-IT" baseline="-25000" dirty="0"/>
              <a:t>d</a:t>
            </a:r>
            <a:r>
              <a:rPr lang="it-IT" dirty="0"/>
              <a:t> = 2.25</a:t>
            </a:r>
          </a:p>
          <a:p>
            <a:endParaRPr lang="it-IT" dirty="0"/>
          </a:p>
          <a:p>
            <a:r>
              <a:rPr lang="it-IT" dirty="0"/>
              <a:t>Total π</a:t>
            </a:r>
            <a:r>
              <a:rPr lang="it-IT" baseline="-25000" dirty="0"/>
              <a:t>ud</a:t>
            </a:r>
            <a:r>
              <a:rPr lang="it-IT" dirty="0"/>
              <a:t> (in </a:t>
            </a:r>
            <a:r>
              <a:rPr lang="it-IT" dirty="0" err="1"/>
              <a:t>this</a:t>
            </a:r>
            <a:r>
              <a:rPr lang="it-IT" dirty="0"/>
              <a:t> case = </a:t>
            </a:r>
            <a:r>
              <a:rPr lang="it-IT" dirty="0" err="1"/>
              <a:t>S</a:t>
            </a:r>
            <a:r>
              <a:rPr lang="it-IT" baseline="30000" dirty="0" err="1"/>
              <a:t>p</a:t>
            </a:r>
            <a:r>
              <a:rPr lang="it-IT" dirty="0"/>
              <a:t>) = 11.25</a:t>
            </a:r>
          </a:p>
          <a:p>
            <a:r>
              <a:rPr lang="it-IT" dirty="0"/>
              <a:t>Total S</a:t>
            </a:r>
            <a:r>
              <a:rPr lang="it-IT" baseline="30000" dirty="0"/>
              <a:t>c</a:t>
            </a:r>
            <a:r>
              <a:rPr lang="it-IT" dirty="0"/>
              <a:t>: </a:t>
            </a:r>
            <a:r>
              <a:rPr lang="it-IT" dirty="0" err="1"/>
              <a:t>S</a:t>
            </a:r>
            <a:r>
              <a:rPr lang="it-IT" baseline="30000" dirty="0" err="1"/>
              <a:t>cu</a:t>
            </a:r>
            <a:r>
              <a:rPr lang="it-IT" dirty="0"/>
              <a:t> (= 4.5) + </a:t>
            </a:r>
            <a:r>
              <a:rPr lang="it-IT" dirty="0" err="1"/>
              <a:t>S</a:t>
            </a:r>
            <a:r>
              <a:rPr lang="it-IT" baseline="30000" dirty="0" err="1"/>
              <a:t>cd</a:t>
            </a:r>
            <a:r>
              <a:rPr lang="it-IT" dirty="0"/>
              <a:t> (= 1.125) = 5.625</a:t>
            </a:r>
          </a:p>
          <a:p>
            <a:r>
              <a:rPr lang="it-IT" dirty="0"/>
              <a:t>W = 16.875  </a:t>
            </a:r>
            <a:endParaRPr lang="en-GB" dirty="0"/>
          </a:p>
        </p:txBody>
      </p:sp>
      <p:sp>
        <p:nvSpPr>
          <p:cNvPr id="6" name="CasellaDiTesto 5"/>
          <p:cNvSpPr txBox="1"/>
          <p:nvPr/>
        </p:nvSpPr>
        <p:spPr>
          <a:xfrm>
            <a:off x="228600" y="3809504"/>
            <a:ext cx="8752840" cy="2677656"/>
          </a:xfrm>
          <a:prstGeom prst="rect">
            <a:avLst/>
          </a:prstGeom>
          <a:solidFill>
            <a:srgbClr val="99FF99"/>
          </a:solidFill>
        </p:spPr>
        <p:txBody>
          <a:bodyPr wrap="square" rtlCol="0">
            <a:spAutoFit/>
          </a:bodyPr>
          <a:lstStyle/>
          <a:p>
            <a:r>
              <a:rPr lang="it-IT" u="sng" dirty="0"/>
              <a:t>Scenario B:  no </a:t>
            </a:r>
            <a:r>
              <a:rPr lang="it-IT" u="sng" dirty="0" err="1"/>
              <a:t>price</a:t>
            </a:r>
            <a:r>
              <a:rPr lang="it-IT" u="sng" dirty="0"/>
              <a:t> </a:t>
            </a:r>
            <a:r>
              <a:rPr lang="it-IT" u="sng" dirty="0" err="1"/>
              <a:t>discrimination</a:t>
            </a:r>
            <a:endParaRPr lang="it-IT" u="sng" dirty="0"/>
          </a:p>
          <a:p>
            <a:endParaRPr lang="it-IT" dirty="0"/>
          </a:p>
          <a:p>
            <a:r>
              <a:rPr lang="it-IT" dirty="0" err="1"/>
              <a:t>f.o.c</a:t>
            </a:r>
            <a:r>
              <a:rPr lang="it-IT" dirty="0"/>
              <a:t> in T: 6.5 – </a:t>
            </a:r>
            <a:r>
              <a:rPr lang="it-IT" dirty="0" err="1"/>
              <a:t>q</a:t>
            </a:r>
            <a:r>
              <a:rPr lang="it-IT" baseline="-25000" dirty="0" err="1"/>
              <a:t>T</a:t>
            </a:r>
            <a:r>
              <a:rPr lang="it-IT" baseline="-25000" dirty="0"/>
              <a:t> </a:t>
            </a:r>
            <a:r>
              <a:rPr lang="it-IT" dirty="0"/>
              <a:t>= 2; </a:t>
            </a:r>
            <a:r>
              <a:rPr lang="it-IT" dirty="0" err="1"/>
              <a:t>q</a:t>
            </a:r>
            <a:r>
              <a:rPr lang="it-IT" baseline="-25000" dirty="0" err="1"/>
              <a:t>T</a:t>
            </a:r>
            <a:r>
              <a:rPr lang="it-IT" dirty="0"/>
              <a:t> = 4.5; </a:t>
            </a:r>
            <a:r>
              <a:rPr lang="it-IT" dirty="0" err="1"/>
              <a:t>p</a:t>
            </a:r>
            <a:r>
              <a:rPr lang="it-IT" baseline="-25000" dirty="0" err="1"/>
              <a:t>T</a:t>
            </a:r>
            <a:r>
              <a:rPr lang="it-IT" dirty="0"/>
              <a:t> = 4.25; π</a:t>
            </a:r>
            <a:r>
              <a:rPr lang="it-IT" baseline="-25000" dirty="0"/>
              <a:t>T</a:t>
            </a:r>
            <a:r>
              <a:rPr lang="it-IT" dirty="0"/>
              <a:t> (</a:t>
            </a:r>
            <a:r>
              <a:rPr lang="it-IT" dirty="0" err="1"/>
              <a:t>again</a:t>
            </a:r>
            <a:r>
              <a:rPr lang="it-IT" dirty="0"/>
              <a:t> = </a:t>
            </a:r>
            <a:r>
              <a:rPr lang="it-IT" dirty="0" err="1"/>
              <a:t>S</a:t>
            </a:r>
            <a:r>
              <a:rPr lang="it-IT" baseline="30000" dirty="0" err="1"/>
              <a:t>p</a:t>
            </a:r>
            <a:r>
              <a:rPr lang="it-IT" dirty="0"/>
              <a:t>) = 10.125</a:t>
            </a:r>
          </a:p>
          <a:p>
            <a:endParaRPr lang="it-IT" dirty="0"/>
          </a:p>
          <a:p>
            <a:r>
              <a:rPr lang="it-IT" dirty="0"/>
              <a:t>S</a:t>
            </a:r>
            <a:r>
              <a:rPr lang="it-IT" baseline="30000" dirty="0"/>
              <a:t>c</a:t>
            </a:r>
            <a:r>
              <a:rPr lang="it-IT" dirty="0"/>
              <a:t> = 4.5 + [(4.5+3)*0.75]/2 = 7.3125</a:t>
            </a:r>
          </a:p>
          <a:p>
            <a:endParaRPr lang="it-IT" dirty="0"/>
          </a:p>
          <a:p>
            <a:r>
              <a:rPr lang="it-IT" dirty="0"/>
              <a:t>W = 17.4375  </a:t>
            </a:r>
            <a:endParaRPr lang="en-GB" dirty="0"/>
          </a:p>
        </p:txBody>
      </p:sp>
    </p:spTree>
    <p:extLst>
      <p:ext uri="{BB962C8B-B14F-4D97-AF65-F5344CB8AC3E}">
        <p14:creationId xmlns:p14="http://schemas.microsoft.com/office/powerpoint/2010/main" val="3068105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09600" y="381000"/>
            <a:ext cx="7772400" cy="1143000"/>
          </a:xfrm>
        </p:spPr>
        <p:txBody>
          <a:bodyPr/>
          <a:lstStyle/>
          <a:p>
            <a:r>
              <a:rPr lang="en-US" dirty="0"/>
              <a:t>Exam question February 7</a:t>
            </a:r>
            <a:r>
              <a:rPr lang="en-US" baseline="30000" dirty="0"/>
              <a:t>th</a:t>
            </a:r>
            <a:r>
              <a:rPr lang="en-US" dirty="0"/>
              <a:t> 2020</a:t>
            </a:r>
          </a:p>
        </p:txBody>
      </p:sp>
      <p:pic>
        <p:nvPicPr>
          <p:cNvPr id="5" name="Segnaposto contenuto 4"/>
          <p:cNvPicPr>
            <a:picLocks noGrp="1" noChangeAspect="1"/>
          </p:cNvPicPr>
          <p:nvPr>
            <p:ph idx="1"/>
          </p:nvPr>
        </p:nvPicPr>
        <p:blipFill>
          <a:blip r:embed="rId2"/>
          <a:stretch>
            <a:fillRect/>
          </a:stretch>
        </p:blipFill>
        <p:spPr>
          <a:xfrm>
            <a:off x="685800" y="1752600"/>
            <a:ext cx="7772400" cy="3837709"/>
          </a:xfrm>
          <a:prstGeom prst="rect">
            <a:avLst/>
          </a:prstGeo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21</a:t>
            </a:fld>
            <a:endParaRPr lang="it-IT"/>
          </a:p>
        </p:txBody>
      </p:sp>
    </p:spTree>
    <p:extLst>
      <p:ext uri="{BB962C8B-B14F-4D97-AF65-F5344CB8AC3E}">
        <p14:creationId xmlns:p14="http://schemas.microsoft.com/office/powerpoint/2010/main" val="90569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2"/>
          <p:cNvSpPr txBox="1">
            <a:spLocks/>
          </p:cNvSpPr>
          <p:nvPr/>
        </p:nvSpPr>
        <p:spPr bwMode="auto">
          <a:xfrm>
            <a:off x="0" y="228600"/>
            <a:ext cx="892968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a:lstStyle>
          <a:p>
            <a:pPr lvl="1">
              <a:defRPr/>
            </a:pPr>
            <a:r>
              <a:rPr lang="en-US" altLang="it-IT" sz="3200" kern="0" dirty="0">
                <a:solidFill>
                  <a:srgbClr val="000000"/>
                </a:solidFill>
              </a:rPr>
              <a:t>Example of third degree price discrimination</a:t>
            </a:r>
          </a:p>
          <a:p>
            <a:pPr marL="914400" lvl="2" indent="0">
              <a:buNone/>
              <a:defRPr/>
            </a:pPr>
            <a:endParaRPr lang="en-US" altLang="it-IT" i="1" kern="0" dirty="0">
              <a:solidFill>
                <a:srgbClr val="000000"/>
              </a:solidFill>
            </a:endParaRPr>
          </a:p>
          <a:p>
            <a:pPr lvl="3">
              <a:buNone/>
              <a:defRPr/>
            </a:pPr>
            <a:r>
              <a:rPr lang="en-US" altLang="it-IT" sz="2400" i="1" kern="0" dirty="0">
                <a:solidFill>
                  <a:srgbClr val="000000"/>
                </a:solidFill>
              </a:rPr>
              <a:t>Markups in the car market (</a:t>
            </a:r>
            <a:r>
              <a:rPr lang="en-US" altLang="it-IT" sz="2400" i="1" kern="0" dirty="0" err="1">
                <a:solidFill>
                  <a:srgbClr val="000000"/>
                </a:solidFill>
              </a:rPr>
              <a:t>Verboven</a:t>
            </a:r>
            <a:r>
              <a:rPr lang="en-US" altLang="it-IT" sz="2400" i="1" kern="0" dirty="0">
                <a:solidFill>
                  <a:srgbClr val="000000"/>
                </a:solidFill>
              </a:rPr>
              <a:t>, 1996)</a:t>
            </a:r>
          </a:p>
          <a:p>
            <a:pPr marL="914400" lvl="2" indent="0">
              <a:buNone/>
              <a:defRPr/>
            </a:pPr>
            <a:endParaRPr lang="en-US" altLang="it-IT" kern="0" dirty="0">
              <a:solidFill>
                <a:srgbClr val="000000"/>
              </a:solidFill>
            </a:endParaRPr>
          </a:p>
          <a:p>
            <a:pPr marL="914400" lvl="2" indent="0">
              <a:buNone/>
              <a:defRPr/>
            </a:pPr>
            <a:endParaRPr lang="en-US" altLang="it-IT" i="1" kern="0" dirty="0">
              <a:solidFill>
                <a:srgbClr val="000000"/>
              </a:solidFill>
            </a:endParaRPr>
          </a:p>
          <a:p>
            <a:pPr marL="914400" lvl="2" indent="0">
              <a:buNone/>
              <a:defRPr/>
            </a:pPr>
            <a:endParaRPr lang="en-US" altLang="it-IT" kern="0" dirty="0">
              <a:solidFill>
                <a:srgbClr val="000000"/>
              </a:solidFill>
            </a:endParaRPr>
          </a:p>
          <a:p>
            <a:pPr lvl="2">
              <a:defRPr/>
            </a:pPr>
            <a:endParaRPr lang="en-US" altLang="it-IT" kern="0" dirty="0">
              <a:solidFill>
                <a:srgbClr val="000000"/>
              </a:solidFill>
            </a:endParaRPr>
          </a:p>
          <a:p>
            <a:pPr lvl="1">
              <a:defRPr/>
            </a:pPr>
            <a:endParaRPr lang="en-US" altLang="it-IT" sz="2800" i="1" kern="0" dirty="0">
              <a:solidFill>
                <a:srgbClr val="000000"/>
              </a:solidFill>
            </a:endParaRPr>
          </a:p>
          <a:p>
            <a:pPr lvl="2">
              <a:defRPr/>
            </a:pPr>
            <a:endParaRPr lang="en-US" altLang="it-IT" kern="0" dirty="0">
              <a:solidFill>
                <a:srgbClr val="000000"/>
              </a:solidFill>
            </a:endParaRPr>
          </a:p>
          <a:p>
            <a:pPr lvl="2">
              <a:defRPr/>
            </a:pPr>
            <a:endParaRPr lang="it-IT" altLang="it-IT" sz="1800" kern="0" dirty="0">
              <a:solidFill>
                <a:srgbClr val="000000"/>
              </a:solidFill>
              <a:latin typeface="Arial"/>
            </a:endParaRPr>
          </a:p>
          <a:p>
            <a:pPr lvl="1">
              <a:defRPr/>
            </a:pPr>
            <a:endParaRPr lang="it-IT" altLang="it-IT" sz="800" b="1" kern="0" dirty="0">
              <a:solidFill>
                <a:srgbClr val="000000"/>
              </a:solidFill>
              <a:latin typeface="Arial"/>
            </a:endParaRPr>
          </a:p>
          <a:p>
            <a:pPr lvl="2">
              <a:buFontTx/>
              <a:buNone/>
              <a:defRPr/>
            </a:pPr>
            <a:endParaRPr lang="it-IT" altLang="it-IT" sz="1000" kern="0" dirty="0">
              <a:solidFill>
                <a:srgbClr val="000000"/>
              </a:solidFill>
              <a:latin typeface="Arial"/>
            </a:endParaRPr>
          </a:p>
          <a:p>
            <a:pPr>
              <a:buFontTx/>
              <a:buNone/>
              <a:defRPr/>
            </a:pPr>
            <a:endParaRPr lang="it-IT" altLang="it-IT" b="1" kern="0" dirty="0">
              <a:solidFill>
                <a:srgbClr val="000000"/>
              </a:solidFill>
              <a:latin typeface="Arial"/>
            </a:endParaRPr>
          </a:p>
          <a:p>
            <a:pPr>
              <a:buFontTx/>
              <a:buNone/>
              <a:defRPr/>
            </a:pPr>
            <a:endParaRPr lang="it-IT" altLang="it-IT" sz="1600" b="1" kern="0" dirty="0">
              <a:solidFill>
                <a:srgbClr val="000000"/>
              </a:solidFill>
              <a:latin typeface="Arial"/>
            </a:endParaRPr>
          </a:p>
        </p:txBody>
      </p:sp>
      <p:graphicFrame>
        <p:nvGraphicFramePr>
          <p:cNvPr id="3" name="Tabella 2"/>
          <p:cNvGraphicFramePr>
            <a:graphicFrameLocks noGrp="1"/>
          </p:cNvGraphicFramePr>
          <p:nvPr>
            <p:extLst>
              <p:ext uri="{D42A27DB-BD31-4B8C-83A1-F6EECF244321}">
                <p14:modId xmlns:p14="http://schemas.microsoft.com/office/powerpoint/2010/main" val="1820041922"/>
              </p:ext>
            </p:extLst>
          </p:nvPr>
        </p:nvGraphicFramePr>
        <p:xfrm>
          <a:off x="1143000" y="2133600"/>
          <a:ext cx="6555976" cy="3886200"/>
        </p:xfrm>
        <a:graphic>
          <a:graphicData uri="http://schemas.openxmlformats.org/drawingml/2006/table">
            <a:tbl>
              <a:tblPr firstRow="1" bandRow="1">
                <a:tableStyleId>{5C22544A-7EE6-4342-B048-85BDC9FD1C3A}</a:tableStyleId>
              </a:tblPr>
              <a:tblGrid>
                <a:gridCol w="1638994">
                  <a:extLst>
                    <a:ext uri="{9D8B030D-6E8A-4147-A177-3AD203B41FA5}">
                      <a16:colId xmlns:a16="http://schemas.microsoft.com/office/drawing/2014/main" val="20000"/>
                    </a:ext>
                  </a:extLst>
                </a:gridCol>
                <a:gridCol w="1638994">
                  <a:extLst>
                    <a:ext uri="{9D8B030D-6E8A-4147-A177-3AD203B41FA5}">
                      <a16:colId xmlns:a16="http://schemas.microsoft.com/office/drawing/2014/main" val="20001"/>
                    </a:ext>
                  </a:extLst>
                </a:gridCol>
                <a:gridCol w="1638994">
                  <a:extLst>
                    <a:ext uri="{9D8B030D-6E8A-4147-A177-3AD203B41FA5}">
                      <a16:colId xmlns:a16="http://schemas.microsoft.com/office/drawing/2014/main" val="20002"/>
                    </a:ext>
                  </a:extLst>
                </a:gridCol>
                <a:gridCol w="1638994">
                  <a:extLst>
                    <a:ext uri="{9D8B030D-6E8A-4147-A177-3AD203B41FA5}">
                      <a16:colId xmlns:a16="http://schemas.microsoft.com/office/drawing/2014/main" val="20003"/>
                    </a:ext>
                  </a:extLst>
                </a:gridCol>
              </a:tblGrid>
              <a:tr h="971550">
                <a:tc>
                  <a:txBody>
                    <a:bodyPr/>
                    <a:lstStyle/>
                    <a:p>
                      <a:r>
                        <a:rPr lang="en-US" dirty="0"/>
                        <a:t>Model</a:t>
                      </a:r>
                    </a:p>
                  </a:txBody>
                  <a:tcPr/>
                </a:tc>
                <a:tc>
                  <a:txBody>
                    <a:bodyPr/>
                    <a:lstStyle/>
                    <a:p>
                      <a:r>
                        <a:rPr lang="en-US" dirty="0"/>
                        <a:t>France</a:t>
                      </a:r>
                    </a:p>
                  </a:txBody>
                  <a:tcPr/>
                </a:tc>
                <a:tc>
                  <a:txBody>
                    <a:bodyPr/>
                    <a:lstStyle/>
                    <a:p>
                      <a:r>
                        <a:rPr lang="en-US" dirty="0"/>
                        <a:t>Germany</a:t>
                      </a:r>
                    </a:p>
                  </a:txBody>
                  <a:tcPr/>
                </a:tc>
                <a:tc>
                  <a:txBody>
                    <a:bodyPr/>
                    <a:lstStyle/>
                    <a:p>
                      <a:r>
                        <a:rPr lang="en-US" dirty="0"/>
                        <a:t>Italy</a:t>
                      </a:r>
                      <a:r>
                        <a:rPr lang="en-US" baseline="0" dirty="0"/>
                        <a:t> </a:t>
                      </a:r>
                      <a:endParaRPr lang="en-US" dirty="0"/>
                    </a:p>
                  </a:txBody>
                  <a:tcPr/>
                </a:tc>
                <a:extLst>
                  <a:ext uri="{0D108BD9-81ED-4DB2-BD59-A6C34878D82A}">
                    <a16:rowId xmlns:a16="http://schemas.microsoft.com/office/drawing/2014/main" val="10000"/>
                  </a:ext>
                </a:extLst>
              </a:tr>
              <a:tr h="971550">
                <a:tc>
                  <a:txBody>
                    <a:bodyPr/>
                    <a:lstStyle/>
                    <a:p>
                      <a:r>
                        <a:rPr lang="en-US" dirty="0"/>
                        <a:t>Fiat Uno</a:t>
                      </a:r>
                    </a:p>
                  </a:txBody>
                  <a:tcPr/>
                </a:tc>
                <a:tc>
                  <a:txBody>
                    <a:bodyPr/>
                    <a:lstStyle/>
                    <a:p>
                      <a:pPr algn="ctr"/>
                      <a:r>
                        <a:rPr lang="en-US" dirty="0"/>
                        <a:t>8.7</a:t>
                      </a:r>
                    </a:p>
                  </a:txBody>
                  <a:tcPr/>
                </a:tc>
                <a:tc>
                  <a:txBody>
                    <a:bodyPr/>
                    <a:lstStyle/>
                    <a:p>
                      <a:pPr algn="ctr"/>
                      <a:r>
                        <a:rPr lang="en-US" dirty="0"/>
                        <a:t>9.8</a:t>
                      </a:r>
                    </a:p>
                  </a:txBody>
                  <a:tcPr/>
                </a:tc>
                <a:tc>
                  <a:txBody>
                    <a:bodyPr/>
                    <a:lstStyle/>
                    <a:p>
                      <a:pPr algn="ctr"/>
                      <a:r>
                        <a:rPr lang="en-US" dirty="0"/>
                        <a:t>21.7</a:t>
                      </a:r>
                    </a:p>
                  </a:txBody>
                  <a:tcPr/>
                </a:tc>
                <a:extLst>
                  <a:ext uri="{0D108BD9-81ED-4DB2-BD59-A6C34878D82A}">
                    <a16:rowId xmlns:a16="http://schemas.microsoft.com/office/drawing/2014/main" val="10001"/>
                  </a:ext>
                </a:extLst>
              </a:tr>
              <a:tr h="971550">
                <a:tc>
                  <a:txBody>
                    <a:bodyPr/>
                    <a:lstStyle/>
                    <a:p>
                      <a:r>
                        <a:rPr lang="en-US" dirty="0"/>
                        <a:t>Peugeot 405</a:t>
                      </a:r>
                    </a:p>
                  </a:txBody>
                  <a:tcPr/>
                </a:tc>
                <a:tc>
                  <a:txBody>
                    <a:bodyPr/>
                    <a:lstStyle/>
                    <a:p>
                      <a:pPr algn="ctr"/>
                      <a:r>
                        <a:rPr lang="en-US" dirty="0"/>
                        <a:t>13.4</a:t>
                      </a:r>
                    </a:p>
                  </a:txBody>
                  <a:tcPr/>
                </a:tc>
                <a:tc>
                  <a:txBody>
                    <a:bodyPr/>
                    <a:lstStyle/>
                    <a:p>
                      <a:pPr algn="ctr"/>
                      <a:r>
                        <a:rPr lang="en-US" dirty="0"/>
                        <a:t>10.2</a:t>
                      </a:r>
                    </a:p>
                  </a:txBody>
                  <a:tcPr/>
                </a:tc>
                <a:tc>
                  <a:txBody>
                    <a:bodyPr/>
                    <a:lstStyle/>
                    <a:p>
                      <a:pPr algn="ctr"/>
                      <a:r>
                        <a:rPr lang="en-US" dirty="0"/>
                        <a:t>9.9</a:t>
                      </a:r>
                    </a:p>
                  </a:txBody>
                  <a:tcPr/>
                </a:tc>
                <a:extLst>
                  <a:ext uri="{0D108BD9-81ED-4DB2-BD59-A6C34878D82A}">
                    <a16:rowId xmlns:a16="http://schemas.microsoft.com/office/drawing/2014/main" val="10003"/>
                  </a:ext>
                </a:extLst>
              </a:tr>
              <a:tr h="971550">
                <a:tc>
                  <a:txBody>
                    <a:bodyPr/>
                    <a:lstStyle/>
                    <a:p>
                      <a:r>
                        <a:rPr lang="en-US" dirty="0"/>
                        <a:t>Mercedes 190</a:t>
                      </a:r>
                    </a:p>
                  </a:txBody>
                  <a:tcPr/>
                </a:tc>
                <a:tc>
                  <a:txBody>
                    <a:bodyPr/>
                    <a:lstStyle/>
                    <a:p>
                      <a:pPr algn="ctr"/>
                      <a:r>
                        <a:rPr lang="en-US" dirty="0"/>
                        <a:t>14.4</a:t>
                      </a:r>
                    </a:p>
                  </a:txBody>
                  <a:tcPr/>
                </a:tc>
                <a:tc>
                  <a:txBody>
                    <a:bodyPr/>
                    <a:lstStyle/>
                    <a:p>
                      <a:pPr algn="ctr"/>
                      <a:r>
                        <a:rPr lang="en-US" dirty="0"/>
                        <a:t>17.2</a:t>
                      </a:r>
                    </a:p>
                  </a:txBody>
                  <a:tcPr/>
                </a:tc>
                <a:tc>
                  <a:txBody>
                    <a:bodyPr/>
                    <a:lstStyle/>
                    <a:p>
                      <a:pPr algn="ctr"/>
                      <a:r>
                        <a:rPr lang="en-US" dirty="0"/>
                        <a:t>15.6</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62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p:cNvSpPr/>
          <p:nvPr/>
        </p:nvSpPr>
        <p:spPr bwMode="auto">
          <a:xfrm>
            <a:off x="5715000" y="3200400"/>
            <a:ext cx="914400" cy="6858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 name="Segnaposto contenuto 2"/>
          <p:cNvSpPr txBox="1">
            <a:spLocks/>
          </p:cNvSpPr>
          <p:nvPr/>
        </p:nvSpPr>
        <p:spPr bwMode="auto">
          <a:xfrm>
            <a:off x="0" y="200891"/>
            <a:ext cx="892968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a:lstStyle>
          <a:p>
            <a:pPr lvl="1">
              <a:defRPr/>
            </a:pPr>
            <a:r>
              <a:rPr lang="en-US" altLang="it-IT" sz="3200" kern="0" dirty="0">
                <a:solidFill>
                  <a:srgbClr val="000000"/>
                </a:solidFill>
              </a:rPr>
              <a:t>Example of third degree price discrimination</a:t>
            </a:r>
          </a:p>
          <a:p>
            <a:pPr marL="457200" lvl="1" indent="0">
              <a:buNone/>
              <a:defRPr/>
            </a:pPr>
            <a:endParaRPr lang="en-US" altLang="it-IT" sz="3200" i="1" kern="0" dirty="0">
              <a:solidFill>
                <a:srgbClr val="000000"/>
              </a:solidFill>
            </a:endParaRPr>
          </a:p>
          <a:p>
            <a:pPr marL="457200" lvl="1" indent="0">
              <a:buNone/>
              <a:defRPr/>
            </a:pPr>
            <a:r>
              <a:rPr lang="en-US" altLang="it-IT" sz="2400" i="1" kern="0" dirty="0">
                <a:solidFill>
                  <a:srgbClr val="000000"/>
                </a:solidFill>
              </a:rPr>
              <a:t>Markups in the car market (</a:t>
            </a:r>
            <a:r>
              <a:rPr lang="en-US" altLang="it-IT" sz="2400" i="1" kern="0" dirty="0" err="1">
                <a:solidFill>
                  <a:srgbClr val="000000"/>
                </a:solidFill>
              </a:rPr>
              <a:t>Verboven</a:t>
            </a:r>
            <a:r>
              <a:rPr lang="en-US" altLang="it-IT" sz="2400" i="1" kern="0" dirty="0">
                <a:solidFill>
                  <a:srgbClr val="000000"/>
                </a:solidFill>
              </a:rPr>
              <a:t>, 1996): the “home bias”</a:t>
            </a:r>
          </a:p>
          <a:p>
            <a:pPr marL="914400" lvl="2" indent="0">
              <a:buNone/>
              <a:defRPr/>
            </a:pPr>
            <a:endParaRPr lang="en-US" altLang="it-IT" kern="0" dirty="0">
              <a:solidFill>
                <a:srgbClr val="000000"/>
              </a:solidFill>
            </a:endParaRPr>
          </a:p>
          <a:p>
            <a:pPr marL="914400" lvl="2" indent="0">
              <a:buNone/>
              <a:defRPr/>
            </a:pPr>
            <a:endParaRPr lang="en-US" altLang="it-IT" i="1" kern="0" dirty="0">
              <a:solidFill>
                <a:srgbClr val="000000"/>
              </a:solidFill>
            </a:endParaRPr>
          </a:p>
          <a:p>
            <a:pPr marL="914400" lvl="2" indent="0">
              <a:buNone/>
              <a:defRPr/>
            </a:pPr>
            <a:endParaRPr lang="en-US" altLang="it-IT" kern="0" dirty="0">
              <a:solidFill>
                <a:srgbClr val="000000"/>
              </a:solidFill>
            </a:endParaRPr>
          </a:p>
          <a:p>
            <a:pPr lvl="2">
              <a:defRPr/>
            </a:pPr>
            <a:endParaRPr lang="en-US" altLang="it-IT" kern="0" dirty="0">
              <a:solidFill>
                <a:srgbClr val="000000"/>
              </a:solidFill>
            </a:endParaRPr>
          </a:p>
          <a:p>
            <a:pPr lvl="1">
              <a:defRPr/>
            </a:pPr>
            <a:endParaRPr lang="en-US" altLang="it-IT" sz="2800" i="1" kern="0" dirty="0">
              <a:solidFill>
                <a:srgbClr val="000000"/>
              </a:solidFill>
            </a:endParaRPr>
          </a:p>
          <a:p>
            <a:pPr lvl="2">
              <a:defRPr/>
            </a:pPr>
            <a:endParaRPr lang="en-US" altLang="it-IT" kern="0" dirty="0">
              <a:solidFill>
                <a:srgbClr val="000000"/>
              </a:solidFill>
            </a:endParaRPr>
          </a:p>
          <a:p>
            <a:pPr lvl="2">
              <a:defRPr/>
            </a:pPr>
            <a:endParaRPr lang="it-IT" altLang="it-IT" sz="1800" kern="0" dirty="0">
              <a:solidFill>
                <a:srgbClr val="000000"/>
              </a:solidFill>
              <a:latin typeface="Arial"/>
            </a:endParaRPr>
          </a:p>
          <a:p>
            <a:pPr lvl="1">
              <a:defRPr/>
            </a:pPr>
            <a:endParaRPr lang="it-IT" altLang="it-IT" sz="800" b="1" kern="0" dirty="0">
              <a:solidFill>
                <a:srgbClr val="000000"/>
              </a:solidFill>
              <a:latin typeface="Arial"/>
            </a:endParaRPr>
          </a:p>
          <a:p>
            <a:pPr lvl="2">
              <a:buFontTx/>
              <a:buNone/>
              <a:defRPr/>
            </a:pPr>
            <a:endParaRPr lang="it-IT" altLang="it-IT" sz="1000" kern="0" dirty="0">
              <a:solidFill>
                <a:srgbClr val="000000"/>
              </a:solidFill>
              <a:latin typeface="Arial"/>
            </a:endParaRPr>
          </a:p>
          <a:p>
            <a:pPr>
              <a:buFontTx/>
              <a:buNone/>
              <a:defRPr/>
            </a:pPr>
            <a:endParaRPr lang="it-IT" altLang="it-IT" b="1" kern="0" dirty="0">
              <a:solidFill>
                <a:srgbClr val="000000"/>
              </a:solidFill>
              <a:latin typeface="Arial"/>
            </a:endParaRPr>
          </a:p>
          <a:p>
            <a:pPr>
              <a:buFontTx/>
              <a:buNone/>
              <a:defRPr/>
            </a:pPr>
            <a:endParaRPr lang="it-IT" altLang="it-IT" sz="1600" b="1" kern="0" dirty="0">
              <a:solidFill>
                <a:srgbClr val="000000"/>
              </a:solidFill>
              <a:latin typeface="Arial"/>
            </a:endParaRPr>
          </a:p>
        </p:txBody>
      </p:sp>
      <p:graphicFrame>
        <p:nvGraphicFramePr>
          <p:cNvPr id="3" name="Tabella 2"/>
          <p:cNvGraphicFramePr>
            <a:graphicFrameLocks noGrp="1"/>
          </p:cNvGraphicFramePr>
          <p:nvPr>
            <p:extLst>
              <p:ext uri="{D42A27DB-BD31-4B8C-83A1-F6EECF244321}">
                <p14:modId xmlns:p14="http://schemas.microsoft.com/office/powerpoint/2010/main" val="493011437"/>
              </p:ext>
            </p:extLst>
          </p:nvPr>
        </p:nvGraphicFramePr>
        <p:xfrm>
          <a:off x="990600" y="2209800"/>
          <a:ext cx="6555976" cy="3886200"/>
        </p:xfrm>
        <a:graphic>
          <a:graphicData uri="http://schemas.openxmlformats.org/drawingml/2006/table">
            <a:tbl>
              <a:tblPr firstRow="1" bandRow="1">
                <a:tableStyleId>{5C22544A-7EE6-4342-B048-85BDC9FD1C3A}</a:tableStyleId>
              </a:tblPr>
              <a:tblGrid>
                <a:gridCol w="1638994">
                  <a:extLst>
                    <a:ext uri="{9D8B030D-6E8A-4147-A177-3AD203B41FA5}">
                      <a16:colId xmlns:a16="http://schemas.microsoft.com/office/drawing/2014/main" val="20000"/>
                    </a:ext>
                  </a:extLst>
                </a:gridCol>
                <a:gridCol w="1638994">
                  <a:extLst>
                    <a:ext uri="{9D8B030D-6E8A-4147-A177-3AD203B41FA5}">
                      <a16:colId xmlns:a16="http://schemas.microsoft.com/office/drawing/2014/main" val="20001"/>
                    </a:ext>
                  </a:extLst>
                </a:gridCol>
                <a:gridCol w="1638994">
                  <a:extLst>
                    <a:ext uri="{9D8B030D-6E8A-4147-A177-3AD203B41FA5}">
                      <a16:colId xmlns:a16="http://schemas.microsoft.com/office/drawing/2014/main" val="20002"/>
                    </a:ext>
                  </a:extLst>
                </a:gridCol>
                <a:gridCol w="1638994">
                  <a:extLst>
                    <a:ext uri="{9D8B030D-6E8A-4147-A177-3AD203B41FA5}">
                      <a16:colId xmlns:a16="http://schemas.microsoft.com/office/drawing/2014/main" val="20003"/>
                    </a:ext>
                  </a:extLst>
                </a:gridCol>
              </a:tblGrid>
              <a:tr h="971550">
                <a:tc>
                  <a:txBody>
                    <a:bodyPr/>
                    <a:lstStyle/>
                    <a:p>
                      <a:r>
                        <a:rPr lang="en-US" dirty="0"/>
                        <a:t>Model</a:t>
                      </a:r>
                    </a:p>
                  </a:txBody>
                  <a:tcPr/>
                </a:tc>
                <a:tc>
                  <a:txBody>
                    <a:bodyPr/>
                    <a:lstStyle/>
                    <a:p>
                      <a:r>
                        <a:rPr lang="en-US" dirty="0"/>
                        <a:t>France</a:t>
                      </a:r>
                    </a:p>
                  </a:txBody>
                  <a:tcPr/>
                </a:tc>
                <a:tc>
                  <a:txBody>
                    <a:bodyPr/>
                    <a:lstStyle/>
                    <a:p>
                      <a:r>
                        <a:rPr lang="en-US" dirty="0"/>
                        <a:t>Germany</a:t>
                      </a:r>
                    </a:p>
                  </a:txBody>
                  <a:tcPr/>
                </a:tc>
                <a:tc>
                  <a:txBody>
                    <a:bodyPr/>
                    <a:lstStyle/>
                    <a:p>
                      <a:r>
                        <a:rPr lang="en-US" dirty="0"/>
                        <a:t>Italy</a:t>
                      </a:r>
                      <a:r>
                        <a:rPr lang="en-US" baseline="0" dirty="0"/>
                        <a:t> </a:t>
                      </a:r>
                      <a:endParaRPr lang="en-US" dirty="0"/>
                    </a:p>
                  </a:txBody>
                  <a:tcPr/>
                </a:tc>
                <a:extLst>
                  <a:ext uri="{0D108BD9-81ED-4DB2-BD59-A6C34878D82A}">
                    <a16:rowId xmlns:a16="http://schemas.microsoft.com/office/drawing/2014/main" val="10000"/>
                  </a:ext>
                </a:extLst>
              </a:tr>
              <a:tr h="971550">
                <a:tc>
                  <a:txBody>
                    <a:bodyPr/>
                    <a:lstStyle/>
                    <a:p>
                      <a:r>
                        <a:rPr lang="en-US" dirty="0"/>
                        <a:t>Fiat Uno</a:t>
                      </a:r>
                    </a:p>
                  </a:txBody>
                  <a:tcPr/>
                </a:tc>
                <a:tc>
                  <a:txBody>
                    <a:bodyPr/>
                    <a:lstStyle/>
                    <a:p>
                      <a:pPr algn="ctr"/>
                      <a:r>
                        <a:rPr lang="en-US" dirty="0"/>
                        <a:t>8.7</a:t>
                      </a:r>
                    </a:p>
                  </a:txBody>
                  <a:tcPr/>
                </a:tc>
                <a:tc>
                  <a:txBody>
                    <a:bodyPr/>
                    <a:lstStyle/>
                    <a:p>
                      <a:pPr algn="ctr"/>
                      <a:r>
                        <a:rPr lang="en-US" dirty="0"/>
                        <a:t>9.8</a:t>
                      </a:r>
                    </a:p>
                  </a:txBody>
                  <a:tcPr/>
                </a:tc>
                <a:tc>
                  <a:txBody>
                    <a:bodyPr/>
                    <a:lstStyle/>
                    <a:p>
                      <a:pPr algn="ctr"/>
                      <a:r>
                        <a:rPr lang="en-US" b="1" dirty="0">
                          <a:solidFill>
                            <a:srgbClr val="FF0000"/>
                          </a:solidFill>
                        </a:rPr>
                        <a:t>21.7</a:t>
                      </a:r>
                    </a:p>
                  </a:txBody>
                  <a:tcPr/>
                </a:tc>
                <a:extLst>
                  <a:ext uri="{0D108BD9-81ED-4DB2-BD59-A6C34878D82A}">
                    <a16:rowId xmlns:a16="http://schemas.microsoft.com/office/drawing/2014/main" val="10001"/>
                  </a:ext>
                </a:extLst>
              </a:tr>
              <a:tr h="971550">
                <a:tc>
                  <a:txBody>
                    <a:bodyPr/>
                    <a:lstStyle/>
                    <a:p>
                      <a:r>
                        <a:rPr lang="en-US" dirty="0"/>
                        <a:t>Peugeot 405</a:t>
                      </a:r>
                    </a:p>
                  </a:txBody>
                  <a:tcPr/>
                </a:tc>
                <a:tc>
                  <a:txBody>
                    <a:bodyPr/>
                    <a:lstStyle/>
                    <a:p>
                      <a:pPr algn="ctr"/>
                      <a:r>
                        <a:rPr lang="en-US" b="1" dirty="0">
                          <a:solidFill>
                            <a:srgbClr val="FF0000"/>
                          </a:solidFill>
                        </a:rPr>
                        <a:t>13.4</a:t>
                      </a:r>
                    </a:p>
                  </a:txBody>
                  <a:tcPr/>
                </a:tc>
                <a:tc>
                  <a:txBody>
                    <a:bodyPr/>
                    <a:lstStyle/>
                    <a:p>
                      <a:pPr algn="ctr"/>
                      <a:r>
                        <a:rPr lang="en-US" dirty="0"/>
                        <a:t>10.2</a:t>
                      </a:r>
                    </a:p>
                  </a:txBody>
                  <a:tcPr/>
                </a:tc>
                <a:tc>
                  <a:txBody>
                    <a:bodyPr/>
                    <a:lstStyle/>
                    <a:p>
                      <a:pPr algn="ctr"/>
                      <a:r>
                        <a:rPr lang="en-US" dirty="0"/>
                        <a:t>9.9</a:t>
                      </a:r>
                    </a:p>
                  </a:txBody>
                  <a:tcPr/>
                </a:tc>
                <a:extLst>
                  <a:ext uri="{0D108BD9-81ED-4DB2-BD59-A6C34878D82A}">
                    <a16:rowId xmlns:a16="http://schemas.microsoft.com/office/drawing/2014/main" val="10003"/>
                  </a:ext>
                </a:extLst>
              </a:tr>
              <a:tr h="971550">
                <a:tc>
                  <a:txBody>
                    <a:bodyPr/>
                    <a:lstStyle/>
                    <a:p>
                      <a:r>
                        <a:rPr lang="en-US" dirty="0"/>
                        <a:t>Mercedes 190</a:t>
                      </a:r>
                    </a:p>
                  </a:txBody>
                  <a:tcPr/>
                </a:tc>
                <a:tc>
                  <a:txBody>
                    <a:bodyPr/>
                    <a:lstStyle/>
                    <a:p>
                      <a:pPr algn="ctr"/>
                      <a:r>
                        <a:rPr lang="en-US" dirty="0"/>
                        <a:t>14.4</a:t>
                      </a:r>
                    </a:p>
                  </a:txBody>
                  <a:tcPr/>
                </a:tc>
                <a:tc>
                  <a:txBody>
                    <a:bodyPr/>
                    <a:lstStyle/>
                    <a:p>
                      <a:pPr algn="ctr"/>
                      <a:r>
                        <a:rPr lang="en-US" b="1" dirty="0">
                          <a:solidFill>
                            <a:srgbClr val="FF0000"/>
                          </a:solidFill>
                        </a:rPr>
                        <a:t>17.2</a:t>
                      </a:r>
                    </a:p>
                  </a:txBody>
                  <a:tcPr/>
                </a:tc>
                <a:tc>
                  <a:txBody>
                    <a:bodyPr/>
                    <a:lstStyle/>
                    <a:p>
                      <a:pPr algn="ctr"/>
                      <a:r>
                        <a:rPr lang="en-US" dirty="0"/>
                        <a:t>15.6</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5950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numero diapositiva 5"/>
          <p:cNvSpPr>
            <a:spLocks noGrp="1"/>
          </p:cNvSpPr>
          <p:nvPr>
            <p:ph type="sldNum" sz="quarter" idx="12"/>
          </p:nvPr>
        </p:nvSpPr>
        <p:spPr>
          <a:noFill/>
        </p:spPr>
        <p:txBody>
          <a:bodyPr/>
          <a:lstStyle/>
          <a:p>
            <a:fld id="{EE1E9E98-290F-467F-8A7E-D0EAC0A7F026}" type="slidenum">
              <a:rPr lang="it-IT" smtClean="0"/>
              <a:pPr/>
              <a:t>24</a:t>
            </a:fld>
            <a:endParaRPr lang="it-IT"/>
          </a:p>
        </p:txBody>
      </p:sp>
      <p:sp>
        <p:nvSpPr>
          <p:cNvPr id="28675" name="Rectangle 2"/>
          <p:cNvSpPr>
            <a:spLocks noGrp="1" noChangeArrowheads="1"/>
          </p:cNvSpPr>
          <p:nvPr>
            <p:ph type="title"/>
          </p:nvPr>
        </p:nvSpPr>
        <p:spPr>
          <a:xfrm>
            <a:off x="304800" y="152400"/>
            <a:ext cx="8496300" cy="863600"/>
          </a:xfrm>
        </p:spPr>
        <p:txBody>
          <a:bodyPr/>
          <a:lstStyle/>
          <a:p>
            <a:pPr eaLnBrk="1" hangingPunct="1"/>
            <a:r>
              <a:rPr lang="en-US" sz="4000" b="1" dirty="0">
                <a:solidFill>
                  <a:schemeClr val="accent2"/>
                </a:solidFill>
              </a:rPr>
              <a:t>2° Price discrimination </a:t>
            </a:r>
          </a:p>
        </p:txBody>
      </p:sp>
      <p:sp>
        <p:nvSpPr>
          <p:cNvPr id="28676" name="Rectangle 3"/>
          <p:cNvSpPr>
            <a:spLocks noGrp="1" noChangeArrowheads="1"/>
          </p:cNvSpPr>
          <p:nvPr>
            <p:ph type="body" idx="1"/>
          </p:nvPr>
        </p:nvSpPr>
        <p:spPr>
          <a:xfrm>
            <a:off x="95250" y="979054"/>
            <a:ext cx="9048750" cy="5269345"/>
          </a:xfrm>
        </p:spPr>
        <p:txBody>
          <a:bodyPr/>
          <a:lstStyle/>
          <a:p>
            <a:pPr eaLnBrk="1" hangingPunct="1"/>
            <a:r>
              <a:rPr lang="en-US" u="sng" dirty="0"/>
              <a:t>Self-selection by consumers</a:t>
            </a:r>
            <a:endParaRPr lang="en-US" dirty="0"/>
          </a:p>
          <a:p>
            <a:pPr>
              <a:buFontTx/>
              <a:buChar char="-"/>
            </a:pPr>
            <a:r>
              <a:rPr lang="en-US" dirty="0"/>
              <a:t>seller cannot directly identify consumer type, but can still induce consumers to distinguish themselves.</a:t>
            </a:r>
            <a:r>
              <a:rPr lang="en-US" sz="2800" dirty="0"/>
              <a:t> This selection may be based on the willingness of consumers to consume:</a:t>
            </a:r>
          </a:p>
          <a:p>
            <a:pPr>
              <a:buFontTx/>
              <a:buChar char="-"/>
            </a:pPr>
            <a:r>
              <a:rPr lang="en-US" sz="2800" dirty="0"/>
              <a:t>different quantities (so price paid by consumers depends on the quantity of the good consumed: non linear-pricing, bundling)</a:t>
            </a:r>
          </a:p>
          <a:p>
            <a:pPr>
              <a:buFontTx/>
              <a:buChar char="-"/>
            </a:pPr>
            <a:r>
              <a:rPr lang="en-US" dirty="0"/>
              <a:t>Different versions of the same product (</a:t>
            </a:r>
            <a:r>
              <a:rPr lang="en-US" b="1" u="sng" dirty="0"/>
              <a:t>Versioning</a:t>
            </a:r>
            <a:r>
              <a:rPr lang="en-US" dirty="0"/>
              <a:t>): (often) case of VERTICAL DIFFERENTIATION (rather than HORIZONTAL)</a:t>
            </a:r>
            <a:endParaRPr lang="it-I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99999" y="116633"/>
            <a:ext cx="8564613" cy="936103"/>
          </a:xfrm>
          <a:noFill/>
          <a:ln>
            <a:solidFill>
              <a:srgbClr val="00B0F0"/>
            </a:solidFill>
          </a:ln>
        </p:spPr>
        <p:txBody>
          <a:bodyPr>
            <a:normAutofit/>
          </a:bodyPr>
          <a:lstStyle/>
          <a:p>
            <a:pPr algn="l"/>
            <a:r>
              <a:rPr lang="en-US" sz="4000" dirty="0">
                <a:solidFill>
                  <a:srgbClr val="C00000"/>
                </a:solidFill>
              </a:rPr>
              <a:t>It is an ancient pricing mechanism</a:t>
            </a:r>
          </a:p>
        </p:txBody>
      </p:sp>
      <p:sp>
        <p:nvSpPr>
          <p:cNvPr id="7" name="Segnaposto contenuto 2"/>
          <p:cNvSpPr txBox="1">
            <a:spLocks/>
          </p:cNvSpPr>
          <p:nvPr/>
        </p:nvSpPr>
        <p:spPr bwMode="auto">
          <a:xfrm>
            <a:off x="34925" y="1066800"/>
            <a:ext cx="8929688"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4D82"/>
              </a:buClr>
              <a:buChar char="•"/>
              <a:defRPr sz="2400">
                <a:solidFill>
                  <a:schemeClr val="tx1"/>
                </a:solidFill>
                <a:latin typeface="+mn-lt"/>
              </a:defRPr>
            </a:lvl3pPr>
            <a:lvl4pPr marL="1600200" indent="-228600" algn="l" rtl="0" eaLnBrk="0" fontAlgn="base" hangingPunct="0">
              <a:spcBef>
                <a:spcPct val="20000"/>
              </a:spcBef>
              <a:spcAft>
                <a:spcPct val="0"/>
              </a:spcAft>
              <a:buClr>
                <a:srgbClr val="004C80"/>
              </a:buClr>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inion Web" pitchFamily="18"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a:lstStyle>
          <a:p>
            <a:pPr marL="914400" lvl="2" indent="0">
              <a:buFontTx/>
              <a:buNone/>
              <a:defRPr/>
            </a:pPr>
            <a:endParaRPr lang="en-US" altLang="it-IT" sz="800" i="1" kern="0" dirty="0">
              <a:solidFill>
                <a:srgbClr val="000000"/>
              </a:solidFill>
            </a:endParaRPr>
          </a:p>
          <a:p>
            <a:pPr marL="514350" lvl="1" indent="0">
              <a:buFontTx/>
              <a:buNone/>
              <a:defRPr/>
            </a:pPr>
            <a:r>
              <a:rPr lang="en-US" i="1" dirty="0"/>
              <a:t>“</a:t>
            </a:r>
            <a:r>
              <a:rPr lang="en-US" sz="2400" i="1" dirty="0"/>
              <a:t>It is not because of the few thousand francs which would have to be spent to put a roof over the third-class carriages or to upholster the third-class seats that some company or other has open carriages with wooden benches... What the company is trying to do is to prevent the passengers who can pay the second-class fare from traveling third class; it hits the poor, not because it wants to hurt them, but to frighten the rich. And it is again for the same reason that the companies, having proved almost cruel to third-class passengers and mean to second-class ones, become lavish in dealing with first-class passengers. Having refused the poor what is necessary, they give the rich what is superfluous.”</a:t>
            </a:r>
          </a:p>
          <a:p>
            <a:pPr marL="514350" lvl="1" indent="0">
              <a:buFontTx/>
              <a:buNone/>
              <a:defRPr/>
            </a:pPr>
            <a:r>
              <a:rPr lang="en-US" altLang="it-IT" sz="2400" kern="0" dirty="0">
                <a:solidFill>
                  <a:srgbClr val="000000"/>
                </a:solidFill>
              </a:rPr>
              <a:t>(Jules </a:t>
            </a:r>
            <a:r>
              <a:rPr lang="en-US" altLang="it-IT" sz="2400" kern="0" dirty="0" err="1">
                <a:solidFill>
                  <a:srgbClr val="000000"/>
                </a:solidFill>
              </a:rPr>
              <a:t>Depuit</a:t>
            </a:r>
            <a:r>
              <a:rPr lang="en-US" altLang="it-IT" sz="2400" kern="0" dirty="0">
                <a:solidFill>
                  <a:srgbClr val="000000"/>
                </a:solidFill>
              </a:rPr>
              <a:t>, “On Tolls and Transport Charges”, 1849)</a:t>
            </a:r>
          </a:p>
          <a:p>
            <a:pPr lvl="1">
              <a:defRPr/>
            </a:pPr>
            <a:endParaRPr lang="en-US" altLang="it-IT" sz="2800" i="1" kern="0" dirty="0">
              <a:solidFill>
                <a:srgbClr val="000000"/>
              </a:solidFill>
            </a:endParaRPr>
          </a:p>
          <a:p>
            <a:pPr lvl="2">
              <a:defRPr/>
            </a:pPr>
            <a:endParaRPr lang="en-US" altLang="it-IT" kern="0" dirty="0">
              <a:solidFill>
                <a:srgbClr val="000000"/>
              </a:solidFill>
            </a:endParaRPr>
          </a:p>
          <a:p>
            <a:pPr lvl="2">
              <a:defRPr/>
            </a:pPr>
            <a:endParaRPr lang="it-IT" altLang="it-IT" sz="1800" kern="0" dirty="0">
              <a:solidFill>
                <a:srgbClr val="000000"/>
              </a:solidFill>
              <a:latin typeface="Arial"/>
            </a:endParaRPr>
          </a:p>
          <a:p>
            <a:pPr lvl="1">
              <a:defRPr/>
            </a:pPr>
            <a:endParaRPr lang="it-IT" altLang="it-IT" sz="800" b="1" kern="0" dirty="0">
              <a:solidFill>
                <a:srgbClr val="000000"/>
              </a:solidFill>
              <a:latin typeface="Arial"/>
            </a:endParaRPr>
          </a:p>
          <a:p>
            <a:pPr lvl="2">
              <a:buFontTx/>
              <a:buNone/>
              <a:defRPr/>
            </a:pPr>
            <a:endParaRPr lang="it-IT" altLang="it-IT" sz="1000" kern="0" dirty="0">
              <a:solidFill>
                <a:srgbClr val="000000"/>
              </a:solidFill>
              <a:latin typeface="Arial"/>
            </a:endParaRPr>
          </a:p>
          <a:p>
            <a:pPr>
              <a:buFontTx/>
              <a:buNone/>
              <a:defRPr/>
            </a:pPr>
            <a:endParaRPr lang="it-IT" altLang="it-IT" b="1" kern="0" dirty="0">
              <a:solidFill>
                <a:srgbClr val="000000"/>
              </a:solidFill>
              <a:latin typeface="Arial"/>
            </a:endParaRPr>
          </a:p>
          <a:p>
            <a:pPr>
              <a:buFontTx/>
              <a:buNone/>
              <a:defRPr/>
            </a:pPr>
            <a:endParaRPr lang="it-IT" altLang="it-IT" sz="1600" b="1" kern="0" dirty="0">
              <a:solidFill>
                <a:srgbClr val="000000"/>
              </a:solidFill>
              <a:latin typeface="Arial"/>
            </a:endParaRPr>
          </a:p>
        </p:txBody>
      </p:sp>
    </p:spTree>
    <p:extLst>
      <p:ext uri="{BB962C8B-B14F-4D97-AF65-F5344CB8AC3E}">
        <p14:creationId xmlns:p14="http://schemas.microsoft.com/office/powerpoint/2010/main" val="272642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99999" y="116633"/>
            <a:ext cx="8564613" cy="936103"/>
          </a:xfrm>
          <a:noFill/>
          <a:ln>
            <a:solidFill>
              <a:srgbClr val="00B0F0"/>
            </a:solidFill>
          </a:ln>
        </p:spPr>
        <p:txBody>
          <a:bodyPr>
            <a:normAutofit/>
          </a:bodyPr>
          <a:lstStyle/>
          <a:p>
            <a:pPr algn="l"/>
            <a:r>
              <a:rPr lang="en-US" sz="4000" dirty="0">
                <a:solidFill>
                  <a:srgbClr val="C00000"/>
                </a:solidFill>
              </a:rPr>
              <a:t>Very much used also nowadays</a:t>
            </a:r>
          </a:p>
        </p:txBody>
      </p:sp>
      <p:pic>
        <p:nvPicPr>
          <p:cNvPr id="62466" name="Picture 2" descr="Risultati immagini per end of season sale">
            <a:hlinkClick r:id="rId2"/>
          </p:cNvPr>
          <p:cNvPicPr>
            <a:picLocks noChangeAspect="1" noChangeArrowheads="1"/>
          </p:cNvPicPr>
          <p:nvPr/>
        </p:nvPicPr>
        <p:blipFill>
          <a:blip r:embed="rId3" cstate="print"/>
          <a:srcRect/>
          <a:stretch>
            <a:fillRect/>
          </a:stretch>
        </p:blipFill>
        <p:spPr bwMode="auto">
          <a:xfrm>
            <a:off x="365362" y="1447800"/>
            <a:ext cx="3581400" cy="2334491"/>
          </a:xfrm>
          <a:prstGeom prst="rect">
            <a:avLst/>
          </a:prstGeom>
          <a:noFill/>
        </p:spPr>
      </p:pic>
      <p:sp>
        <p:nvSpPr>
          <p:cNvPr id="3" name="CasellaDiTesto 2"/>
          <p:cNvSpPr txBox="1"/>
          <p:nvPr/>
        </p:nvSpPr>
        <p:spPr>
          <a:xfrm>
            <a:off x="379217" y="4724400"/>
            <a:ext cx="8458200" cy="1569660"/>
          </a:xfrm>
          <a:prstGeom prst="rect">
            <a:avLst/>
          </a:prstGeom>
          <a:noFill/>
          <a:ln>
            <a:solidFill>
              <a:schemeClr val="accent1"/>
            </a:solidFill>
          </a:ln>
        </p:spPr>
        <p:txBody>
          <a:bodyPr wrap="square" rtlCol="0">
            <a:spAutoFit/>
          </a:bodyPr>
          <a:lstStyle/>
          <a:p>
            <a:r>
              <a:rPr lang="en-US" dirty="0"/>
              <a:t>But place (in train) or timing (end of season sale) are only two possible dimensions to use for versioning, besides many others also depending on the product/service at stake (e.g. functionalities, customer care, information provided, etc. )</a:t>
            </a:r>
          </a:p>
        </p:txBody>
      </p:sp>
      <p:pic>
        <p:nvPicPr>
          <p:cNvPr id="26626" name="Picture 2" descr="Saldi, il Quadrilatero non decolla, vincono i brand del «fast fashion» -  Corriere.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423" y="1179691"/>
            <a:ext cx="4142777" cy="308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42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numero diapositiva 3"/>
          <p:cNvSpPr>
            <a:spLocks noGrp="1"/>
          </p:cNvSpPr>
          <p:nvPr>
            <p:ph type="sldNum" sz="quarter" idx="12"/>
          </p:nvPr>
        </p:nvSpPr>
        <p:spPr>
          <a:noFill/>
        </p:spPr>
        <p:txBody>
          <a:bodyPr/>
          <a:lstStyle/>
          <a:p>
            <a:fld id="{593D8CE2-4F1A-4249-9C7E-DAEF629E1F56}" type="slidenum">
              <a:rPr lang="it-IT" smtClean="0"/>
              <a:pPr/>
              <a:t>27</a:t>
            </a:fld>
            <a:endParaRPr lang="it-IT"/>
          </a:p>
        </p:txBody>
      </p:sp>
      <p:sp>
        <p:nvSpPr>
          <p:cNvPr id="30723" name="Rectangle 4"/>
          <p:cNvSpPr>
            <a:spLocks noChangeArrowheads="1"/>
          </p:cNvSpPr>
          <p:nvPr/>
        </p:nvSpPr>
        <p:spPr bwMode="auto">
          <a:xfrm>
            <a:off x="609600" y="2286000"/>
            <a:ext cx="7772400" cy="1143000"/>
          </a:xfrm>
          <a:prstGeom prst="rect">
            <a:avLst/>
          </a:prstGeom>
          <a:noFill/>
          <a:ln w="9525">
            <a:noFill/>
            <a:miter lim="800000"/>
            <a:headEnd/>
            <a:tailEnd/>
          </a:ln>
        </p:spPr>
        <p:txBody>
          <a:bodyPr anchor="ctr"/>
          <a:lstStyle/>
          <a:p>
            <a:pPr algn="ctr"/>
            <a:r>
              <a:rPr lang="en-US" sz="4800" i="1" dirty="0">
                <a:solidFill>
                  <a:srgbClr val="000099"/>
                </a:solidFill>
              </a:rPr>
              <a:t>VERSIONING</a:t>
            </a:r>
          </a:p>
        </p:txBody>
      </p:sp>
    </p:spTree>
    <p:extLst>
      <p:ext uri="{BB962C8B-B14F-4D97-AF65-F5344CB8AC3E}">
        <p14:creationId xmlns:p14="http://schemas.microsoft.com/office/powerpoint/2010/main" val="1335768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numero diapositiva 5"/>
          <p:cNvSpPr>
            <a:spLocks noGrp="1"/>
          </p:cNvSpPr>
          <p:nvPr>
            <p:ph type="sldNum" sz="quarter" idx="12"/>
          </p:nvPr>
        </p:nvSpPr>
        <p:spPr>
          <a:noFill/>
        </p:spPr>
        <p:txBody>
          <a:bodyPr/>
          <a:lstStyle/>
          <a:p>
            <a:fld id="{AF7F5801-764B-46AA-B069-A9EAB83AB5D3}" type="slidenum">
              <a:rPr lang="it-IT" smtClean="0"/>
              <a:pPr/>
              <a:t>28</a:t>
            </a:fld>
            <a:endParaRPr lang="it-IT"/>
          </a:p>
        </p:txBody>
      </p:sp>
      <p:sp>
        <p:nvSpPr>
          <p:cNvPr id="31747" name="Rectangle 2"/>
          <p:cNvSpPr>
            <a:spLocks noGrp="1" noChangeArrowheads="1"/>
          </p:cNvSpPr>
          <p:nvPr>
            <p:ph type="title"/>
          </p:nvPr>
        </p:nvSpPr>
        <p:spPr>
          <a:xfrm>
            <a:off x="685800" y="304800"/>
            <a:ext cx="7772400" cy="731838"/>
          </a:xfrm>
        </p:spPr>
        <p:txBody>
          <a:bodyPr/>
          <a:lstStyle/>
          <a:p>
            <a:pPr eaLnBrk="1" hangingPunct="1"/>
            <a:r>
              <a:rPr lang="en-US" sz="4000" b="1" dirty="0">
                <a:solidFill>
                  <a:srgbClr val="000099"/>
                </a:solidFill>
              </a:rPr>
              <a:t>Aim</a:t>
            </a:r>
          </a:p>
        </p:txBody>
      </p:sp>
      <p:sp>
        <p:nvSpPr>
          <p:cNvPr id="31748" name="Rectangle 3"/>
          <p:cNvSpPr>
            <a:spLocks noGrp="1" noChangeArrowheads="1"/>
          </p:cNvSpPr>
          <p:nvPr>
            <p:ph type="body" idx="1"/>
          </p:nvPr>
        </p:nvSpPr>
        <p:spPr>
          <a:xfrm>
            <a:off x="685800" y="1143000"/>
            <a:ext cx="7772400" cy="4824413"/>
          </a:xfrm>
        </p:spPr>
        <p:txBody>
          <a:bodyPr/>
          <a:lstStyle/>
          <a:p>
            <a:pPr eaLnBrk="1" hangingPunct="1">
              <a:lnSpc>
                <a:spcPct val="80000"/>
              </a:lnSpc>
            </a:pPr>
            <a:r>
              <a:rPr lang="en-US" sz="2800" dirty="0"/>
              <a:t>To sell more than one version of the same product (e.g. premium and basic) at different prices targeting different segments of consumers (experts  and beginners).</a:t>
            </a:r>
          </a:p>
          <a:p>
            <a:pPr eaLnBrk="1" hangingPunct="1">
              <a:lnSpc>
                <a:spcPct val="80000"/>
              </a:lnSpc>
            </a:pPr>
            <a:r>
              <a:rPr lang="en-US" sz="2800" dirty="0"/>
              <a:t>This applies also when the low quality version has the same cost of production of the high quality one (or even higher):</a:t>
            </a:r>
          </a:p>
          <a:p>
            <a:pPr lvl="1" eaLnBrk="1" hangingPunct="1">
              <a:lnSpc>
                <a:spcPct val="80000"/>
              </a:lnSpc>
            </a:pPr>
            <a:r>
              <a:rPr lang="en-US" sz="2400" dirty="0"/>
              <a:t>Software: Basic version obtained by degrading the premium through the disablement (bearing some costs) of some functions;</a:t>
            </a:r>
          </a:p>
          <a:p>
            <a:pPr lvl="1" eaLnBrk="1" hangingPunct="1">
              <a:lnSpc>
                <a:spcPct val="80000"/>
              </a:lnSpc>
            </a:pPr>
            <a:r>
              <a:rPr lang="en-US" sz="2400" dirty="0"/>
              <a:t>Information services about share prices: the “delayed” version is produced with some additional costs with respect to the “immediate” version.</a:t>
            </a:r>
          </a:p>
          <a:p>
            <a:pPr eaLnBrk="1" hangingPunct="1">
              <a:lnSpc>
                <a:spcPct val="80000"/>
              </a:lnSpc>
            </a:pPr>
            <a:r>
              <a:rPr lang="en-US" sz="2800" dirty="0"/>
              <a:t>Leave that consumers choose the version they prefer (self-selection).</a:t>
            </a:r>
          </a:p>
        </p:txBody>
      </p:sp>
    </p:spTree>
    <p:extLst>
      <p:ext uri="{BB962C8B-B14F-4D97-AF65-F5344CB8AC3E}">
        <p14:creationId xmlns:p14="http://schemas.microsoft.com/office/powerpoint/2010/main" val="1627376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egnaposto numero diapositiva 3"/>
          <p:cNvSpPr>
            <a:spLocks noGrp="1"/>
          </p:cNvSpPr>
          <p:nvPr>
            <p:ph type="sldNum" sz="quarter" idx="12"/>
          </p:nvPr>
        </p:nvSpPr>
        <p:spPr/>
        <p:txBody>
          <a:bodyPr/>
          <a:lstStyle/>
          <a:p>
            <a:fld id="{CCEEC470-08C6-4B98-A741-FCD1B991CEE0}" type="slidenum">
              <a:rPr lang="it-IT"/>
              <a:pPr/>
              <a:t>29</a:t>
            </a:fld>
            <a:endParaRPr lang="it-IT"/>
          </a:p>
        </p:txBody>
      </p:sp>
      <p:graphicFrame>
        <p:nvGraphicFramePr>
          <p:cNvPr id="284710" name="Group 38"/>
          <p:cNvGraphicFramePr>
            <a:graphicFrameLocks noGrp="1"/>
          </p:cNvGraphicFramePr>
          <p:nvPr/>
        </p:nvGraphicFramePr>
        <p:xfrm>
          <a:off x="1219200" y="838200"/>
          <a:ext cx="6096000" cy="26822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7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Impatient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Patient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customers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Immediate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Delayed Version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Number of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customers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4709" name="Rectangle 37"/>
          <p:cNvSpPr>
            <a:spLocks noChangeArrowheads="1"/>
          </p:cNvSpPr>
          <p:nvPr/>
        </p:nvSpPr>
        <p:spPr bwMode="auto">
          <a:xfrm>
            <a:off x="609600" y="0"/>
            <a:ext cx="7772400" cy="658813"/>
          </a:xfrm>
          <a:prstGeom prst="rect">
            <a:avLst/>
          </a:prstGeom>
          <a:noFill/>
          <a:ln w="9525">
            <a:noFill/>
            <a:miter lim="800000"/>
            <a:headEnd/>
            <a:tailEnd/>
          </a:ln>
          <a:effectLst/>
        </p:spPr>
        <p:txBody>
          <a:bodyPr anchor="ctr"/>
          <a:lstStyle/>
          <a:p>
            <a:pPr algn="ctr"/>
            <a:r>
              <a:rPr lang="en-US" sz="4000" dirty="0">
                <a:solidFill>
                  <a:srgbClr val="000099"/>
                </a:solidFill>
              </a:rPr>
              <a:t>Versioning</a:t>
            </a:r>
          </a:p>
        </p:txBody>
      </p:sp>
      <p:sp>
        <p:nvSpPr>
          <p:cNvPr id="6" name="CasellaDiTesto 5"/>
          <p:cNvSpPr txBox="1"/>
          <p:nvPr/>
        </p:nvSpPr>
        <p:spPr>
          <a:xfrm>
            <a:off x="228600" y="3962400"/>
            <a:ext cx="8305800" cy="1938992"/>
          </a:xfrm>
          <a:prstGeom prst="rect">
            <a:avLst/>
          </a:prstGeom>
          <a:noFill/>
        </p:spPr>
        <p:txBody>
          <a:bodyPr wrap="square" rtlCol="0">
            <a:spAutoFit/>
          </a:bodyPr>
          <a:lstStyle/>
          <a:p>
            <a:r>
              <a:rPr lang="en-US" dirty="0"/>
              <a:t>Suppose no costs, compute:</a:t>
            </a:r>
          </a:p>
          <a:p>
            <a:endParaRPr lang="en-US" dirty="0"/>
          </a:p>
          <a:p>
            <a:pPr>
              <a:buFontTx/>
              <a:buChar char="-"/>
            </a:pPr>
            <a:r>
              <a:rPr lang="en-US" dirty="0"/>
              <a:t>Profits with 1° price discrimination</a:t>
            </a:r>
          </a:p>
          <a:p>
            <a:pPr>
              <a:buFontTx/>
              <a:buChar char="-"/>
            </a:pPr>
            <a:r>
              <a:rPr lang="en-US" dirty="0"/>
              <a:t>Profits with uniform pricing</a:t>
            </a:r>
          </a:p>
          <a:p>
            <a:pPr>
              <a:buFontTx/>
              <a:buChar char="-"/>
            </a:pPr>
            <a:endParaRPr lang="en-US" dirty="0"/>
          </a:p>
        </p:txBody>
      </p:sp>
      <p:sp>
        <p:nvSpPr>
          <p:cNvPr id="7" name="Freccia a destra 6"/>
          <p:cNvSpPr/>
          <p:nvPr/>
        </p:nvSpPr>
        <p:spPr bwMode="auto">
          <a:xfrm>
            <a:off x="228600" y="5943600"/>
            <a:ext cx="1524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8" name="CasellaDiTesto 7"/>
          <p:cNvSpPr txBox="1"/>
          <p:nvPr/>
        </p:nvSpPr>
        <p:spPr>
          <a:xfrm>
            <a:off x="1905000" y="5943600"/>
            <a:ext cx="5029200" cy="461665"/>
          </a:xfrm>
          <a:prstGeom prst="rect">
            <a:avLst/>
          </a:prstGeom>
          <a:noFill/>
        </p:spPr>
        <p:txBody>
          <a:bodyPr wrap="square" rtlCol="0">
            <a:spAutoFit/>
          </a:bodyPr>
          <a:lstStyle/>
          <a:p>
            <a:r>
              <a:rPr lang="en-US" dirty="0"/>
              <a:t>Profits with versioning??????</a:t>
            </a:r>
          </a:p>
        </p:txBody>
      </p:sp>
    </p:spTree>
    <p:extLst>
      <p:ext uri="{BB962C8B-B14F-4D97-AF65-F5344CB8AC3E}">
        <p14:creationId xmlns:p14="http://schemas.microsoft.com/office/powerpoint/2010/main" val="388586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3</a:t>
            </a:fld>
            <a:endParaRPr lang="it-IT"/>
          </a:p>
        </p:txBody>
      </p:sp>
      <p:sp>
        <p:nvSpPr>
          <p:cNvPr id="5" name="Text Box 2"/>
          <p:cNvSpPr txBox="1">
            <a:spLocks noChangeArrowheads="1"/>
          </p:cNvSpPr>
          <p:nvPr/>
        </p:nvSpPr>
        <p:spPr bwMode="auto">
          <a:xfrm>
            <a:off x="723900" y="7464"/>
            <a:ext cx="7848600" cy="14465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spcBef>
                <a:spcPts val="0"/>
              </a:spcBef>
            </a:pPr>
            <a:r>
              <a:rPr lang="en-US" b="1" i="1" kern="0" dirty="0">
                <a:solidFill>
                  <a:srgbClr val="990033"/>
                </a:solidFill>
              </a:rPr>
              <a:t>Competitive selection model</a:t>
            </a:r>
          </a:p>
          <a:p>
            <a:pPr>
              <a:spcBef>
                <a:spcPts val="0"/>
              </a:spcBef>
            </a:pPr>
            <a:r>
              <a:rPr lang="en-US" i="1" kern="0" dirty="0">
                <a:solidFill>
                  <a:srgbClr val="990033"/>
                </a:solidFill>
              </a:rPr>
              <a:t>Jovanovich 1982, </a:t>
            </a:r>
            <a:r>
              <a:rPr lang="en-US" i="1" kern="0" dirty="0" err="1">
                <a:solidFill>
                  <a:srgbClr val="990033"/>
                </a:solidFill>
              </a:rPr>
              <a:t>Econometrica</a:t>
            </a:r>
            <a:endParaRPr lang="en-US" b="1" i="1" kern="0" dirty="0">
              <a:solidFill>
                <a:srgbClr val="990033"/>
              </a:solidFill>
            </a:endParaRPr>
          </a:p>
        </p:txBody>
      </p:sp>
      <mc:AlternateContent xmlns:mc="http://schemas.openxmlformats.org/markup-compatibility/2006" xmlns:a14="http://schemas.microsoft.com/office/drawing/2010/main">
        <mc:Choice Requires="a14">
          <p:sp>
            <p:nvSpPr>
              <p:cNvPr id="6" name="CasellaDiTesto 5"/>
              <p:cNvSpPr txBox="1"/>
              <p:nvPr/>
            </p:nvSpPr>
            <p:spPr>
              <a:xfrm>
                <a:off x="304800" y="1905000"/>
                <a:ext cx="8686800" cy="4272260"/>
              </a:xfrm>
              <a:prstGeom prst="rect">
                <a:avLst/>
              </a:prstGeom>
              <a:noFill/>
            </p:spPr>
            <p:txBody>
              <a:bodyPr wrap="square" rtlCol="0">
                <a:spAutoFit/>
              </a:bodyPr>
              <a:lstStyle/>
              <a:p>
                <a:r>
                  <a:rPr lang="it-IT" sz="2000" b="0" dirty="0"/>
                  <a:t>Competitive </a:t>
                </a:r>
                <a:r>
                  <a:rPr lang="it-IT" sz="2000" b="0" dirty="0" err="1"/>
                  <a:t>MKt</a:t>
                </a:r>
                <a:r>
                  <a:rPr lang="it-IT" sz="2000" b="0" dirty="0"/>
                  <a:t> </a:t>
                </a:r>
                <a:r>
                  <a:rPr lang="it-IT" sz="2000" b="0" dirty="0" err="1"/>
                  <a:t>where</a:t>
                </a:r>
                <a:r>
                  <a:rPr lang="it-IT" sz="2000" b="0" dirty="0"/>
                  <a:t> </a:t>
                </a:r>
                <a:r>
                  <a:rPr lang="it-IT" sz="2000" b="0" dirty="0" err="1"/>
                  <a:t>each</a:t>
                </a:r>
                <a:r>
                  <a:rPr lang="it-IT" sz="2000" b="0" dirty="0"/>
                  <a:t> </a:t>
                </a:r>
                <a:r>
                  <a:rPr lang="it-IT" sz="2000" b="0" dirty="0" err="1"/>
                  <a:t>firm</a:t>
                </a:r>
                <a:r>
                  <a:rPr lang="it-IT" sz="2000" b="0" dirty="0"/>
                  <a:t> </a:t>
                </a:r>
                <a:r>
                  <a:rPr lang="it-IT" sz="2000" b="0" dirty="0" err="1"/>
                  <a:t>is</a:t>
                </a:r>
                <a:r>
                  <a:rPr lang="it-IT" sz="2000" b="0" dirty="0"/>
                  <a:t> </a:t>
                </a:r>
                <a:r>
                  <a:rPr lang="it-IT" sz="2000" b="0" dirty="0" err="1"/>
                  <a:t>charaterized</a:t>
                </a:r>
                <a:r>
                  <a:rPr lang="it-IT" sz="2000" b="0" dirty="0"/>
                  <a:t> by </a:t>
                </a:r>
                <a:r>
                  <a:rPr lang="el-GR" sz="2000" b="0" dirty="0"/>
                  <a:t>θ</a:t>
                </a:r>
                <a:r>
                  <a:rPr lang="it-IT" sz="2000" b="0" dirty="0"/>
                  <a:t> (estimate of the </a:t>
                </a:r>
                <a:r>
                  <a:rPr lang="it-IT" sz="2000" b="0" dirty="0" err="1"/>
                  <a:t>value</a:t>
                </a:r>
                <a:r>
                  <a:rPr lang="it-IT" sz="2000" b="0" dirty="0"/>
                  <a:t> of </a:t>
                </a:r>
                <a:r>
                  <a:rPr lang="it-IT" sz="2000" b="0" dirty="0" err="1"/>
                  <a:t>own</a:t>
                </a:r>
                <a:r>
                  <a:rPr lang="it-IT" sz="2000" b="0" dirty="0"/>
                  <a:t> </a:t>
                </a:r>
                <a:r>
                  <a:rPr lang="it-IT" sz="2000" b="0" dirty="0" err="1"/>
                  <a:t>productivity</a:t>
                </a:r>
                <a:r>
                  <a:rPr lang="it-IT" sz="2000" b="0" dirty="0"/>
                  <a:t>, </a:t>
                </a:r>
                <a:r>
                  <a:rPr lang="it-IT" sz="2000" b="0" dirty="0" err="1"/>
                  <a:t>capability</a:t>
                </a:r>
                <a:r>
                  <a:rPr lang="it-IT" sz="2000" b="0" dirty="0"/>
                  <a:t>):</a:t>
                </a:r>
              </a:p>
              <a:p>
                <a:endParaRPr lang="it-IT" sz="2000" b="0" dirty="0"/>
              </a:p>
              <a:p>
                <a:r>
                  <a:rPr lang="el-GR" sz="2000" b="0" dirty="0"/>
                  <a:t>Π</a:t>
                </a:r>
                <a:r>
                  <a:rPr lang="it-IT" sz="2000" b="0" dirty="0"/>
                  <a:t>=</a:t>
                </a:r>
                <a:r>
                  <a:rPr lang="it-IT" sz="2000" b="0" dirty="0" err="1"/>
                  <a:t>pq</a:t>
                </a:r>
                <a:r>
                  <a:rPr lang="it-IT" sz="2000" b="0" dirty="0"/>
                  <a:t> - </a:t>
                </a:r>
                <a14:m>
                  <m:oMath xmlns:m="http://schemas.openxmlformats.org/officeDocument/2006/math">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m:rPr>
                                <m:nor/>
                              </m:rPr>
                              <a:rPr lang="it-IT" sz="2000" b="0" dirty="0"/>
                              <m:t>q</m:t>
                            </m:r>
                          </m:e>
                          <m:sup>
                            <m:r>
                              <a:rPr lang="en-US" sz="2000" b="0" i="1" smtClean="0">
                                <a:latin typeface="Cambria Math" panose="02040503050406030204" pitchFamily="18" charset="0"/>
                              </a:rPr>
                              <m:t>2</m:t>
                            </m:r>
                          </m:sup>
                        </m:sSup>
                      </m:num>
                      <m:den>
                        <m:r>
                          <m:rPr>
                            <m:nor/>
                          </m:rPr>
                          <a:rPr lang="el-GR" sz="2000" b="0" dirty="0"/>
                          <m:t>θ</m:t>
                        </m:r>
                      </m:den>
                    </m:f>
                  </m:oMath>
                </a14:m>
                <a:endParaRPr lang="en-US" sz="2000" b="0" dirty="0"/>
              </a:p>
              <a:p>
                <a:endParaRPr lang="en-US" sz="2000" b="0" dirty="0"/>
              </a:p>
              <a:p>
                <a:r>
                  <a:rPr lang="en-US" sz="2000" b="0" dirty="0"/>
                  <a:t>Time is made by several periods. At the beginning of each period, each firm decides whether to remain active or not. Next, active firms decide how much to produce, which they do by choosing the quantity that max profits. </a:t>
                </a:r>
              </a:p>
              <a:p>
                <a:endParaRPr lang="en-US" sz="2000" b="0" dirty="0"/>
              </a:p>
              <a:p>
                <a:r>
                  <a:rPr lang="en-US" sz="2000" b="0" dirty="0"/>
                  <a:t>1° order condition: p - </a:t>
                </a:r>
                <a14:m>
                  <m:oMath xmlns:m="http://schemas.openxmlformats.org/officeDocument/2006/math">
                    <m:f>
                      <m:fPr>
                        <m:ctrlPr>
                          <a:rPr lang="en-US" sz="2000" b="0" i="1">
                            <a:latin typeface="Cambria Math" panose="02040503050406030204" pitchFamily="18" charset="0"/>
                          </a:rPr>
                        </m:ctrlPr>
                      </m:fPr>
                      <m:num>
                        <m:r>
                          <a:rPr lang="it-IT" sz="2000" b="0" i="1" smtClean="0">
                            <a:latin typeface="Cambria Math" panose="02040503050406030204" pitchFamily="18" charset="0"/>
                          </a:rPr>
                          <m:t>2</m:t>
                        </m:r>
                        <m:r>
                          <a:rPr lang="it-IT" sz="2000" b="0" i="1" smtClean="0">
                            <a:latin typeface="Cambria Math" panose="02040503050406030204" pitchFamily="18" charset="0"/>
                          </a:rPr>
                          <m:t>𝑞</m:t>
                        </m:r>
                      </m:num>
                      <m:den>
                        <m:r>
                          <m:rPr>
                            <m:nor/>
                          </m:rPr>
                          <a:rPr lang="el-GR" sz="2000" b="0" dirty="0"/>
                          <m:t>θ</m:t>
                        </m:r>
                      </m:den>
                    </m:f>
                  </m:oMath>
                </a14:m>
                <a:r>
                  <a:rPr lang="en-US" sz="2000" b="0" dirty="0"/>
                  <a:t> = 0; so:  </a:t>
                </a:r>
                <a:r>
                  <a:rPr lang="en-US" sz="2000" dirty="0"/>
                  <a:t>q* = </a:t>
                </a:r>
                <a14:m>
                  <m:oMath xmlns:m="http://schemas.openxmlformats.org/officeDocument/2006/math">
                    <m:f>
                      <m:fPr>
                        <m:ctrlPr>
                          <a:rPr lang="en-US" sz="2000" i="1" smtClean="0">
                            <a:latin typeface="Cambria Math" panose="02040503050406030204" pitchFamily="18" charset="0"/>
                          </a:rPr>
                        </m:ctrlPr>
                      </m:fPr>
                      <m:num>
                        <m:r>
                          <a:rPr lang="it-IT" sz="2000" b="1" i="1" smtClean="0">
                            <a:latin typeface="Cambria Math" panose="02040503050406030204" pitchFamily="18" charset="0"/>
                          </a:rPr>
                          <m:t>𝟏</m:t>
                        </m:r>
                      </m:num>
                      <m:den>
                        <m:r>
                          <a:rPr lang="it-IT" sz="2000" b="1" i="1" smtClean="0">
                            <a:latin typeface="Cambria Math" panose="02040503050406030204" pitchFamily="18" charset="0"/>
                          </a:rPr>
                          <m:t>𝟐</m:t>
                        </m:r>
                      </m:den>
                    </m:f>
                  </m:oMath>
                </a14:m>
                <a:r>
                  <a:rPr lang="en-US" sz="2000" dirty="0"/>
                  <a:t> p </a:t>
                </a:r>
                <a:r>
                  <a:rPr lang="el-GR" sz="2000" dirty="0"/>
                  <a:t>θ</a:t>
                </a:r>
                <a:endParaRPr lang="it-IT" sz="2000" dirty="0"/>
              </a:p>
              <a:p>
                <a:endParaRPr lang="it-IT" sz="2000" b="0" dirty="0"/>
              </a:p>
              <a:p>
                <a:r>
                  <a:rPr lang="it-IT" sz="2000" b="0" dirty="0"/>
                  <a:t>Maximum profit </a:t>
                </a:r>
                <a:r>
                  <a:rPr lang="it-IT" sz="2000" b="0" dirty="0" err="1"/>
                  <a:t>levels</a:t>
                </a:r>
                <a:r>
                  <a:rPr lang="it-IT" sz="2000" b="0" dirty="0"/>
                  <a:t>: </a:t>
                </a:r>
                <a:r>
                  <a:rPr lang="el-GR" sz="2000" b="0" dirty="0"/>
                  <a:t>Π</a:t>
                </a:r>
                <a:r>
                  <a:rPr lang="it-IT" sz="2000" b="0" dirty="0"/>
                  <a:t> = </a:t>
                </a:r>
                <a14:m>
                  <m:oMath xmlns:m="http://schemas.openxmlformats.org/officeDocument/2006/math">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oMath>
                </a14:m>
                <a:r>
                  <a:rPr lang="it-IT" sz="2000" b="0" dirty="0"/>
                  <a:t> </a:t>
                </a:r>
                <a14:m>
                  <m:oMath xmlns:m="http://schemas.openxmlformats.org/officeDocument/2006/math">
                    <m:sSup>
                      <m:sSupPr>
                        <m:ctrlPr>
                          <a:rPr lang="it-IT" sz="2000" b="0" i="1" dirty="0" smtClean="0">
                            <a:latin typeface="Cambria Math" panose="02040503050406030204" pitchFamily="18" charset="0"/>
                          </a:rPr>
                        </m:ctrlPr>
                      </m:sSupPr>
                      <m:e>
                        <m:r>
                          <a:rPr lang="it-IT" sz="2000" b="0" i="1" dirty="0" smtClean="0">
                            <a:latin typeface="Cambria Math" panose="02040503050406030204" pitchFamily="18" charset="0"/>
                          </a:rPr>
                          <m:t>𝑝</m:t>
                        </m:r>
                      </m:e>
                      <m:sup>
                        <m:r>
                          <a:rPr lang="it-IT" sz="2000" b="0" i="1" dirty="0" smtClean="0">
                            <a:latin typeface="Cambria Math" panose="02040503050406030204" pitchFamily="18" charset="0"/>
                          </a:rPr>
                          <m:t>2</m:t>
                        </m:r>
                      </m:sup>
                    </m:sSup>
                  </m:oMath>
                </a14:m>
                <a:r>
                  <a:rPr lang="it-IT" sz="2000" b="0" dirty="0"/>
                  <a:t> </a:t>
                </a:r>
                <a14:m>
                  <m:oMath xmlns:m="http://schemas.openxmlformats.org/officeDocument/2006/math">
                    <m:r>
                      <m:rPr>
                        <m:nor/>
                      </m:rPr>
                      <a:rPr lang="el-GR" sz="2000" b="0" dirty="0"/>
                      <m:t>θ</m:t>
                    </m:r>
                    <m:r>
                      <a:rPr lang="el-GR" sz="2000" b="0" i="1" dirty="0">
                        <a:latin typeface="Cambria Math" panose="02040503050406030204" pitchFamily="18" charset="0"/>
                      </a:rPr>
                      <m:t> </m:t>
                    </m:r>
                  </m:oMath>
                </a14:m>
                <a:r>
                  <a:rPr lang="it-IT" sz="2000" b="0" dirty="0"/>
                  <a:t>– </a:t>
                </a:r>
                <a14:m>
                  <m:oMath xmlns:m="http://schemas.openxmlformats.org/officeDocument/2006/math">
                    <m:sSup>
                      <m:sSupPr>
                        <m:ctrlPr>
                          <a:rPr lang="it-IT" sz="2000" b="0" i="1" smtClean="0">
                            <a:latin typeface="Cambria Math" panose="02040503050406030204" pitchFamily="18" charset="0"/>
                          </a:rPr>
                        </m:ctrlPr>
                      </m:sSupPr>
                      <m:e>
                        <m:r>
                          <a:rPr lang="it-IT" sz="2000" b="0" i="1">
                            <a:latin typeface="Cambria Math" panose="02040503050406030204" pitchFamily="18" charset="0"/>
                          </a:rPr>
                          <m:t>(</m:t>
                        </m:r>
                        <m:f>
                          <m:fPr>
                            <m:ctrlPr>
                              <a:rPr lang="it-IT" sz="2000" b="0" i="1">
                                <a:latin typeface="Cambria Math" panose="02040503050406030204" pitchFamily="18" charset="0"/>
                              </a:rPr>
                            </m:ctrlPr>
                          </m:fPr>
                          <m:num>
                            <m:r>
                              <a:rPr lang="it-IT" sz="2000" b="0" i="1">
                                <a:latin typeface="Cambria Math" panose="02040503050406030204" pitchFamily="18" charset="0"/>
                              </a:rPr>
                              <m:t>1</m:t>
                            </m:r>
                          </m:num>
                          <m:den>
                            <m:r>
                              <a:rPr lang="it-IT" sz="2000" b="0" i="1">
                                <a:latin typeface="Cambria Math" panose="02040503050406030204" pitchFamily="18" charset="0"/>
                              </a:rPr>
                              <m:t>2</m:t>
                            </m:r>
                          </m:den>
                        </m:f>
                        <m:r>
                          <a:rPr lang="it-IT" sz="2000" b="0" i="1">
                            <a:latin typeface="Cambria Math" panose="02040503050406030204" pitchFamily="18" charset="0"/>
                          </a:rPr>
                          <m:t>𝑝</m:t>
                        </m:r>
                        <m:r>
                          <m:rPr>
                            <m:nor/>
                          </m:rPr>
                          <a:rPr lang="el-GR" sz="2000" b="0" dirty="0"/>
                          <m:t>θ</m:t>
                        </m:r>
                        <m:r>
                          <a:rPr lang="it-IT" sz="2000" b="0" i="1" dirty="0">
                            <a:latin typeface="Cambria Math" panose="02040503050406030204" pitchFamily="18" charset="0"/>
                          </a:rPr>
                          <m:t>)</m:t>
                        </m:r>
                      </m:e>
                      <m:sup>
                        <m:r>
                          <a:rPr lang="it-IT" sz="2000" b="0" i="1" smtClean="0">
                            <a:latin typeface="Cambria Math" panose="02040503050406030204" pitchFamily="18" charset="0"/>
                          </a:rPr>
                          <m:t>2</m:t>
                        </m:r>
                      </m:sup>
                    </m:sSup>
                  </m:oMath>
                </a14:m>
                <a:r>
                  <a:rPr lang="en-US" sz="2000" b="0" dirty="0"/>
                  <a:t>/ </a:t>
                </a:r>
                <a:r>
                  <a:rPr lang="el-GR" sz="2000" b="0" dirty="0"/>
                  <a:t>θ</a:t>
                </a:r>
                <a:r>
                  <a:rPr lang="it-IT" sz="2000" b="0" dirty="0"/>
                  <a:t> ; so: </a:t>
                </a:r>
                <a:r>
                  <a:rPr lang="el-GR" sz="2000" dirty="0"/>
                  <a:t>Π</a:t>
                </a:r>
                <a:r>
                  <a:rPr lang="it-IT" sz="2000" dirty="0"/>
                  <a:t>* = </a:t>
                </a:r>
                <a14:m>
                  <m:oMath xmlns:m="http://schemas.openxmlformats.org/officeDocument/2006/math">
                    <m:f>
                      <m:fPr>
                        <m:ctrlPr>
                          <a:rPr lang="it-IT" sz="2000" i="1">
                            <a:latin typeface="Cambria Math" panose="02040503050406030204" pitchFamily="18" charset="0"/>
                          </a:rPr>
                        </m:ctrlPr>
                      </m:fPr>
                      <m:num>
                        <m:r>
                          <a:rPr lang="it-IT" sz="2000" b="1" i="1">
                            <a:latin typeface="Cambria Math" panose="02040503050406030204" pitchFamily="18" charset="0"/>
                          </a:rPr>
                          <m:t>𝟏</m:t>
                        </m:r>
                      </m:num>
                      <m:den>
                        <m:r>
                          <a:rPr lang="it-IT" sz="2000" b="1" i="1" smtClean="0">
                            <a:latin typeface="Cambria Math" panose="02040503050406030204" pitchFamily="18" charset="0"/>
                          </a:rPr>
                          <m:t>𝟒</m:t>
                        </m:r>
                      </m:den>
                    </m:f>
                  </m:oMath>
                </a14:m>
                <a:r>
                  <a:rPr lang="it-IT" sz="2000" dirty="0"/>
                  <a:t> </a:t>
                </a:r>
                <a14:m>
                  <m:oMath xmlns:m="http://schemas.openxmlformats.org/officeDocument/2006/math">
                    <m:sSup>
                      <m:sSupPr>
                        <m:ctrlPr>
                          <a:rPr lang="it-IT" sz="2000" i="1" dirty="0">
                            <a:latin typeface="Cambria Math" panose="02040503050406030204" pitchFamily="18" charset="0"/>
                          </a:rPr>
                        </m:ctrlPr>
                      </m:sSupPr>
                      <m:e>
                        <m:r>
                          <a:rPr lang="it-IT" sz="2000" b="1" i="1" dirty="0">
                            <a:latin typeface="Cambria Math" panose="02040503050406030204" pitchFamily="18" charset="0"/>
                          </a:rPr>
                          <m:t>𝒑</m:t>
                        </m:r>
                      </m:e>
                      <m:sup>
                        <m:r>
                          <a:rPr lang="it-IT" sz="2000" b="1" i="1" dirty="0">
                            <a:latin typeface="Cambria Math" panose="02040503050406030204" pitchFamily="18" charset="0"/>
                          </a:rPr>
                          <m:t>𝟐</m:t>
                        </m:r>
                      </m:sup>
                    </m:sSup>
                  </m:oMath>
                </a14:m>
                <a:r>
                  <a:rPr lang="it-IT" sz="2000" dirty="0"/>
                  <a:t> </a:t>
                </a:r>
                <a14:m>
                  <m:oMath xmlns:m="http://schemas.openxmlformats.org/officeDocument/2006/math">
                    <m:r>
                      <m:rPr>
                        <m:nor/>
                      </m:rPr>
                      <a:rPr lang="el-GR" sz="2000" dirty="0"/>
                      <m:t>θ</m:t>
                    </m:r>
                    <m:r>
                      <a:rPr lang="el-GR" sz="2000" b="1" i="1" dirty="0">
                        <a:latin typeface="Cambria Math" panose="02040503050406030204" pitchFamily="18" charset="0"/>
                      </a:rPr>
                      <m:t> </m:t>
                    </m:r>
                  </m:oMath>
                </a14:m>
                <a:endParaRPr lang="en-US" sz="2000"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304800" y="1905000"/>
                <a:ext cx="8686800" cy="4272260"/>
              </a:xfrm>
              <a:prstGeom prst="rect">
                <a:avLst/>
              </a:prstGeom>
              <a:blipFill>
                <a:blip r:embed="rId2"/>
                <a:stretch>
                  <a:fillRect l="-702" t="-857"/>
                </a:stretch>
              </a:blipFill>
            </p:spPr>
            <p:txBody>
              <a:bodyPr/>
              <a:lstStyle/>
              <a:p>
                <a:r>
                  <a:rPr lang="en-US">
                    <a:noFill/>
                  </a:rPr>
                  <a:t> </a:t>
                </a:r>
              </a:p>
            </p:txBody>
          </p:sp>
        </mc:Fallback>
      </mc:AlternateContent>
    </p:spTree>
    <p:extLst>
      <p:ext uri="{BB962C8B-B14F-4D97-AF65-F5344CB8AC3E}">
        <p14:creationId xmlns:p14="http://schemas.microsoft.com/office/powerpoint/2010/main" val="3839694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304800"/>
            <a:ext cx="7772400" cy="1143000"/>
          </a:xfrm>
        </p:spPr>
        <p:txBody>
          <a:bodyPr/>
          <a:lstStyle/>
          <a:p>
            <a:r>
              <a:rPr lang="en-US" dirty="0"/>
              <a:t>References</a:t>
            </a:r>
          </a:p>
        </p:txBody>
      </p:sp>
      <p:sp>
        <p:nvSpPr>
          <p:cNvPr id="3" name="Segnaposto contenuto 2"/>
          <p:cNvSpPr>
            <a:spLocks noGrp="1"/>
          </p:cNvSpPr>
          <p:nvPr>
            <p:ph idx="1"/>
          </p:nvPr>
        </p:nvSpPr>
        <p:spPr>
          <a:xfrm>
            <a:off x="304800" y="2133600"/>
            <a:ext cx="8458200" cy="4114800"/>
          </a:xfrm>
        </p:spPr>
        <p:txBody>
          <a:bodyPr/>
          <a:lstStyle/>
          <a:p>
            <a:r>
              <a:rPr lang="en-US" sz="2400" dirty="0"/>
              <a:t>Cabral Industrial Organization I edition, 2000: chapter 10 [or Industrial Organization II edition, 2018: chapter 6.1-6.3].</a:t>
            </a:r>
          </a:p>
          <a:p>
            <a:r>
              <a:rPr lang="en-US" sz="2400" dirty="0"/>
              <a:t>Varian, Intermediate Microeconomics, chap. 26.7.</a:t>
            </a:r>
          </a:p>
          <a:p>
            <a:endParaRPr lang="en-US" sz="2400" dirty="0"/>
          </a:p>
          <a:p>
            <a:pPr>
              <a:buNone/>
            </a:pPr>
            <a:r>
              <a:rPr lang="en-US" sz="2400" dirty="0"/>
              <a:t>Further reading:</a:t>
            </a:r>
          </a:p>
          <a:p>
            <a:r>
              <a:rPr lang="en-US" sz="2400" dirty="0"/>
              <a:t>Cabral Industrial Organization I edition, 2000: chapter 6.3, 6.4 [or Industrial Organization II edition, 2018: chapter 4.2, 4.3].</a:t>
            </a:r>
          </a:p>
          <a:p>
            <a:r>
              <a:rPr lang="en-US" sz="2400" dirty="0"/>
              <a:t>Varian, Intermediate Microeconomics, chap. “Monopoly Behavior”, 26.1, 26.2, 26.3, 26.4, 26.5, 26.6)</a:t>
            </a:r>
          </a:p>
          <a:p>
            <a:r>
              <a:rPr lang="en-US" sz="2400" dirty="0"/>
              <a:t>Shapiro &amp; Varian, Information Rules, chapter 3.</a:t>
            </a:r>
          </a:p>
          <a:p>
            <a:endParaRPr lang="en-US" sz="2400" dirty="0"/>
          </a:p>
          <a:p>
            <a:endParaRPr lang="en-US" dirty="0"/>
          </a:p>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30</a:t>
            </a:fld>
            <a:endParaRPr lang="it-IT"/>
          </a:p>
        </p:txBody>
      </p:sp>
    </p:spTree>
    <p:extLst>
      <p:ext uri="{BB962C8B-B14F-4D97-AF65-F5344CB8AC3E}">
        <p14:creationId xmlns:p14="http://schemas.microsoft.com/office/powerpoint/2010/main" val="159644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grilli.luca\Desktop\cereal.jpg"/>
          <p:cNvPicPr>
            <a:picLocks noGrp="1" noChangeAspect="1" noChangeArrowheads="1"/>
          </p:cNvPicPr>
          <p:nvPr>
            <p:ph idx="1"/>
          </p:nvPr>
        </p:nvPicPr>
        <p:blipFill>
          <a:blip r:embed="rId2" cstate="print"/>
          <a:srcRect/>
          <a:stretch>
            <a:fillRect/>
          </a:stretch>
        </p:blipFill>
        <p:spPr bwMode="auto">
          <a:xfrm>
            <a:off x="609600" y="1905000"/>
            <a:ext cx="7391400" cy="4572000"/>
          </a:xfrm>
          <a:prstGeom prst="rect">
            <a:avLst/>
          </a:prstGeom>
          <a:noFill/>
        </p:spPr>
      </p:pic>
      <p:sp>
        <p:nvSpPr>
          <p:cNvPr id="6" name="Text Box 2"/>
          <p:cNvSpPr txBox="1">
            <a:spLocks noGrp="1" noChangeArrowheads="1"/>
          </p:cNvSpPr>
          <p:nvPr>
            <p:ph type="title"/>
          </p:nvPr>
        </p:nvSpPr>
        <p:spPr bwMode="auto">
          <a:xfrm>
            <a:off x="533400" y="0"/>
            <a:ext cx="7162800" cy="677108"/>
          </a:xfrm>
          <a:prstGeom prst="rect">
            <a:avLst/>
          </a:prstGeom>
          <a:noFill/>
          <a:ln w="9525">
            <a:noFill/>
            <a:miter lim="800000"/>
            <a:headEnd/>
            <a:tailEnd/>
          </a:ln>
          <a:effectLst/>
        </p:spPr>
        <p:txBody>
          <a:bodyPr wrap="square">
            <a:spAutoFit/>
          </a:bodyPr>
          <a:lstStyle/>
          <a:p>
            <a:pPr algn="ctr">
              <a:spcBef>
                <a:spcPct val="50000"/>
              </a:spcBef>
            </a:pPr>
            <a:r>
              <a:rPr lang="en-US" sz="4400" b="1" i="1" dirty="0">
                <a:solidFill>
                  <a:srgbClr val="990033"/>
                </a:solidFill>
              </a:rPr>
              <a:t>Monopolistic competition</a:t>
            </a:r>
          </a:p>
        </p:txBody>
      </p:sp>
      <p:sp>
        <p:nvSpPr>
          <p:cNvPr id="7" name="CasellaDiTesto 6"/>
          <p:cNvSpPr txBox="1"/>
          <p:nvPr/>
        </p:nvSpPr>
        <p:spPr>
          <a:xfrm>
            <a:off x="457200" y="914400"/>
            <a:ext cx="8229600" cy="830997"/>
          </a:xfrm>
          <a:prstGeom prst="rect">
            <a:avLst/>
          </a:prstGeom>
          <a:noFill/>
        </p:spPr>
        <p:txBody>
          <a:bodyPr wrap="square" rtlCol="0">
            <a:spAutoFit/>
          </a:bodyPr>
          <a:lstStyle/>
          <a:p>
            <a:r>
              <a:rPr lang="en-US" sz="1600" dirty="0">
                <a:latin typeface="Arial" pitchFamily="34" charset="0"/>
                <a:cs typeface="Arial" pitchFamily="34" charset="0"/>
              </a:rPr>
              <a:t>Chamberlin (1933, p. 57): “It is evident that virtually all products are differentiated, at least slightly, and that over a wide range of economic activity differentiation</a:t>
            </a:r>
          </a:p>
          <a:p>
            <a:r>
              <a:rPr lang="en-US" sz="1600" dirty="0">
                <a:latin typeface="Arial" pitchFamily="34" charset="0"/>
                <a:cs typeface="Arial" pitchFamily="34" charset="0"/>
              </a:rPr>
              <a:t>is of considerable importance”  (from </a:t>
            </a:r>
            <a:r>
              <a:rPr lang="en-US" sz="1600" i="1" dirty="0">
                <a:latin typeface="Arial" pitchFamily="34" charset="0"/>
                <a:cs typeface="Arial" pitchFamily="34" charset="0"/>
              </a:rPr>
              <a:t>The Theory of Monopolistic Competition)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5</a:t>
            </a:fld>
            <a:endParaRPr lang="it-IT"/>
          </a:p>
        </p:txBody>
      </p:sp>
      <p:sp>
        <p:nvSpPr>
          <p:cNvPr id="3" name="Text Box 2"/>
          <p:cNvSpPr txBox="1">
            <a:spLocks noChangeArrowheads="1"/>
          </p:cNvSpPr>
          <p:nvPr/>
        </p:nvSpPr>
        <p:spPr bwMode="auto">
          <a:xfrm>
            <a:off x="990600" y="0"/>
            <a:ext cx="7772400" cy="769441"/>
          </a:xfrm>
          <a:prstGeom prst="rect">
            <a:avLst/>
          </a:prstGeom>
          <a:noFill/>
          <a:ln w="9525">
            <a:noFill/>
            <a:miter lim="800000"/>
            <a:headEnd/>
            <a:tailEnd/>
          </a:ln>
          <a:effectLst/>
        </p:spPr>
        <p:txBody>
          <a:bodyPr wrap="square">
            <a:spAutoFit/>
          </a:bodyPr>
          <a:lstStyle/>
          <a:p>
            <a:pPr algn="ctr">
              <a:spcBef>
                <a:spcPct val="50000"/>
              </a:spcBef>
            </a:pPr>
            <a:r>
              <a:rPr lang="en-US" sz="4400" b="1" i="1" dirty="0">
                <a:solidFill>
                  <a:srgbClr val="990033"/>
                </a:solidFill>
              </a:rPr>
              <a:t>Monopolistic competition</a:t>
            </a:r>
          </a:p>
        </p:txBody>
      </p:sp>
      <p:sp>
        <p:nvSpPr>
          <p:cNvPr id="5" name="Rettangolo 4"/>
          <p:cNvSpPr/>
          <p:nvPr/>
        </p:nvSpPr>
        <p:spPr>
          <a:xfrm>
            <a:off x="304800" y="1066800"/>
            <a:ext cx="6858000" cy="2554545"/>
          </a:xfrm>
          <a:prstGeom prst="rect">
            <a:avLst/>
          </a:prstGeom>
        </p:spPr>
        <p:txBody>
          <a:bodyPr wrap="square">
            <a:spAutoFit/>
          </a:bodyPr>
          <a:lstStyle/>
          <a:p>
            <a:pPr>
              <a:spcBef>
                <a:spcPct val="50000"/>
              </a:spcBef>
            </a:pPr>
            <a:r>
              <a:rPr lang="en-US" sz="1600" dirty="0">
                <a:solidFill>
                  <a:srgbClr val="CC3300"/>
                </a:solidFill>
                <a:latin typeface="Arial" pitchFamily="34" charset="0"/>
                <a:cs typeface="Arial" pitchFamily="34" charset="0"/>
              </a:rPr>
              <a:t>5 central assumptions of perfect competition</a:t>
            </a:r>
          </a:p>
          <a:p>
            <a:pPr>
              <a:spcBef>
                <a:spcPct val="50000"/>
              </a:spcBef>
              <a:buFontTx/>
              <a:buChar char="•"/>
            </a:pPr>
            <a:r>
              <a:rPr lang="en-US" sz="1600" dirty="0">
                <a:latin typeface="Arial" pitchFamily="34" charset="0"/>
                <a:cs typeface="Arial" pitchFamily="34" charset="0"/>
              </a:rPr>
              <a:t> Atomicity</a:t>
            </a:r>
          </a:p>
          <a:p>
            <a:pPr>
              <a:spcBef>
                <a:spcPct val="50000"/>
              </a:spcBef>
              <a:buFontTx/>
              <a:buChar char="•"/>
            </a:pPr>
            <a:r>
              <a:rPr lang="en-US" sz="1600" dirty="0">
                <a:latin typeface="Arial" pitchFamily="34" charset="0"/>
                <a:cs typeface="Arial" pitchFamily="34" charset="0"/>
              </a:rPr>
              <a:t> Product homogeneity.</a:t>
            </a:r>
          </a:p>
          <a:p>
            <a:pPr>
              <a:spcBef>
                <a:spcPct val="50000"/>
              </a:spcBef>
              <a:buFontTx/>
              <a:buChar char="•"/>
            </a:pPr>
            <a:r>
              <a:rPr lang="en-US" sz="1600" dirty="0">
                <a:latin typeface="Arial" pitchFamily="34" charset="0"/>
                <a:cs typeface="Arial" pitchFamily="34" charset="0"/>
              </a:rPr>
              <a:t> Perfect information (every agent, firms and consumers) know the price charged by every firm</a:t>
            </a:r>
            <a:r>
              <a:rPr lang="en-US" dirty="0"/>
              <a:t>.</a:t>
            </a:r>
          </a:p>
          <a:p>
            <a:pPr>
              <a:spcBef>
                <a:spcPct val="50000"/>
              </a:spcBef>
              <a:buFontTx/>
              <a:buChar char="•"/>
            </a:pPr>
            <a:r>
              <a:rPr lang="en-US" sz="1600" dirty="0">
                <a:latin typeface="Arial" pitchFamily="34" charset="0"/>
                <a:cs typeface="Arial" pitchFamily="34" charset="0"/>
              </a:rPr>
              <a:t> Firms have access to all technologies. </a:t>
            </a:r>
          </a:p>
          <a:p>
            <a:pPr>
              <a:spcBef>
                <a:spcPct val="50000"/>
              </a:spcBef>
              <a:buFontTx/>
              <a:buChar char="•"/>
            </a:pPr>
            <a:r>
              <a:rPr lang="en-US" sz="1600" dirty="0">
                <a:latin typeface="Arial" pitchFamily="34" charset="0"/>
                <a:cs typeface="Arial" pitchFamily="34" charset="0"/>
              </a:rPr>
              <a:t> No entry and exit barriers (free entry and exit)</a:t>
            </a:r>
          </a:p>
        </p:txBody>
      </p:sp>
      <p:cxnSp>
        <p:nvCxnSpPr>
          <p:cNvPr id="7" name="Connettore 1 6"/>
          <p:cNvCxnSpPr/>
          <p:nvPr/>
        </p:nvCxnSpPr>
        <p:spPr bwMode="auto">
          <a:xfrm>
            <a:off x="1295400" y="1981200"/>
            <a:ext cx="1219200" cy="0"/>
          </a:xfrm>
          <a:prstGeom prst="line">
            <a:avLst/>
          </a:prstGeom>
          <a:noFill/>
          <a:ln w="9525" cap="flat" cmpd="sng" algn="ctr">
            <a:solidFill>
              <a:schemeClr val="tx1"/>
            </a:solidFill>
            <a:prstDash val="solid"/>
            <a:round/>
            <a:headEnd type="none" w="med" len="med"/>
            <a:tailEnd type="none" w="med" len="med"/>
          </a:ln>
          <a:effectLst/>
        </p:spPr>
      </p:cxnSp>
      <p:sp>
        <p:nvSpPr>
          <p:cNvPr id="9" name="Freccia a destra 8"/>
          <p:cNvSpPr/>
          <p:nvPr/>
        </p:nvSpPr>
        <p:spPr bwMode="auto">
          <a:xfrm>
            <a:off x="2743200" y="1828800"/>
            <a:ext cx="838200" cy="22860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0" name="CasellaDiTesto 9"/>
          <p:cNvSpPr txBox="1"/>
          <p:nvPr/>
        </p:nvSpPr>
        <p:spPr>
          <a:xfrm>
            <a:off x="3657600" y="1752600"/>
            <a:ext cx="3200400" cy="338554"/>
          </a:xfrm>
          <a:prstGeom prst="rect">
            <a:avLst/>
          </a:prstGeom>
          <a:noFill/>
        </p:spPr>
        <p:txBody>
          <a:bodyPr wrap="square" rtlCol="0">
            <a:spAutoFit/>
          </a:bodyPr>
          <a:lstStyle/>
          <a:p>
            <a:r>
              <a:rPr lang="en-US" sz="1600" dirty="0">
                <a:latin typeface="Arial" pitchFamily="34" charset="0"/>
                <a:cs typeface="Arial" pitchFamily="34" charset="0"/>
              </a:rPr>
              <a:t>Product differentiation</a:t>
            </a:r>
          </a:p>
        </p:txBody>
      </p:sp>
      <p:sp>
        <p:nvSpPr>
          <p:cNvPr id="11" name="Freccia a destra 10"/>
          <p:cNvSpPr/>
          <p:nvPr/>
        </p:nvSpPr>
        <p:spPr bwMode="auto">
          <a:xfrm>
            <a:off x="381000" y="4038600"/>
            <a:ext cx="838200" cy="22860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2" name="Rettangolo 11"/>
          <p:cNvSpPr/>
          <p:nvPr/>
        </p:nvSpPr>
        <p:spPr>
          <a:xfrm>
            <a:off x="1371600" y="3962400"/>
            <a:ext cx="7364388" cy="338554"/>
          </a:xfrm>
          <a:prstGeom prst="rect">
            <a:avLst/>
          </a:prstGeom>
        </p:spPr>
        <p:txBody>
          <a:bodyPr wrap="none">
            <a:spAutoFit/>
          </a:bodyPr>
          <a:lstStyle/>
          <a:p>
            <a:pPr>
              <a:spcBef>
                <a:spcPct val="50000"/>
              </a:spcBef>
            </a:pPr>
            <a:r>
              <a:rPr lang="en-US" sz="1600" dirty="0">
                <a:solidFill>
                  <a:srgbClr val="CC3300"/>
                </a:solidFill>
                <a:latin typeface="Arial" pitchFamily="34" charset="0"/>
                <a:cs typeface="Arial" pitchFamily="34" charset="0"/>
              </a:rPr>
              <a:t>Firm is a price-maker. </a:t>
            </a:r>
            <a:r>
              <a:rPr lang="en-US" sz="1600" dirty="0">
                <a:latin typeface="Arial" pitchFamily="34" charset="0"/>
                <a:cs typeface="Arial" pitchFamily="34" charset="0"/>
              </a:rPr>
              <a:t>Each firm faces a </a:t>
            </a:r>
            <a:r>
              <a:rPr lang="en-US" sz="1600" i="1" dirty="0">
                <a:latin typeface="Arial" pitchFamily="34" charset="0"/>
                <a:cs typeface="Arial" pitchFamily="34" charset="0"/>
              </a:rPr>
              <a:t>downward-sloping demand curve</a:t>
            </a:r>
            <a:endParaRPr lang="en-US" sz="1600" dirty="0">
              <a:solidFill>
                <a:srgbClr val="CC3300"/>
              </a:solidFill>
              <a:latin typeface="Arial" pitchFamily="34" charset="0"/>
              <a:cs typeface="Arial" pitchFamily="34" charset="0"/>
            </a:endParaRPr>
          </a:p>
        </p:txBody>
      </p:sp>
      <p:cxnSp>
        <p:nvCxnSpPr>
          <p:cNvPr id="14" name="Connettore 2 13"/>
          <p:cNvCxnSpPr/>
          <p:nvPr/>
        </p:nvCxnSpPr>
        <p:spPr bwMode="auto">
          <a:xfrm flipV="1">
            <a:off x="533400" y="4495800"/>
            <a:ext cx="0" cy="1828800"/>
          </a:xfrm>
          <a:prstGeom prst="straightConnector1">
            <a:avLst/>
          </a:prstGeom>
          <a:noFill/>
          <a:ln w="9525" cap="flat" cmpd="sng" algn="ctr">
            <a:solidFill>
              <a:schemeClr val="tx1"/>
            </a:solidFill>
            <a:prstDash val="solid"/>
            <a:round/>
            <a:headEnd type="none" w="med" len="med"/>
            <a:tailEnd type="arrow"/>
          </a:ln>
          <a:effectLst/>
        </p:spPr>
      </p:cxnSp>
      <p:cxnSp>
        <p:nvCxnSpPr>
          <p:cNvPr id="22" name="Connettore 2 21"/>
          <p:cNvCxnSpPr/>
          <p:nvPr/>
        </p:nvCxnSpPr>
        <p:spPr bwMode="auto">
          <a:xfrm>
            <a:off x="533400" y="6324600"/>
            <a:ext cx="2286000" cy="0"/>
          </a:xfrm>
          <a:prstGeom prst="straightConnector1">
            <a:avLst/>
          </a:prstGeom>
          <a:noFill/>
          <a:ln w="9525" cap="flat" cmpd="sng" algn="ctr">
            <a:solidFill>
              <a:schemeClr val="tx1"/>
            </a:solidFill>
            <a:prstDash val="solid"/>
            <a:round/>
            <a:headEnd type="none" w="med" len="med"/>
            <a:tailEnd type="arrow"/>
          </a:ln>
          <a:effectLst/>
        </p:spPr>
      </p:cxnSp>
      <p:cxnSp>
        <p:nvCxnSpPr>
          <p:cNvPr id="24" name="Connettore 1 23"/>
          <p:cNvCxnSpPr/>
          <p:nvPr/>
        </p:nvCxnSpPr>
        <p:spPr bwMode="auto">
          <a:xfrm>
            <a:off x="533400" y="5334000"/>
            <a:ext cx="1981200" cy="0"/>
          </a:xfrm>
          <a:prstGeom prst="line">
            <a:avLst/>
          </a:prstGeom>
          <a:noFill/>
          <a:ln w="9525" cap="flat" cmpd="sng" algn="ctr">
            <a:solidFill>
              <a:schemeClr val="tx1"/>
            </a:solidFill>
            <a:prstDash val="solid"/>
            <a:round/>
            <a:headEnd type="none" w="med" len="med"/>
            <a:tailEnd type="none" w="med" len="med"/>
          </a:ln>
          <a:effectLst/>
        </p:spPr>
      </p:cxnSp>
      <p:cxnSp>
        <p:nvCxnSpPr>
          <p:cNvPr id="27" name="Connettore 2 26"/>
          <p:cNvCxnSpPr/>
          <p:nvPr/>
        </p:nvCxnSpPr>
        <p:spPr bwMode="auto">
          <a:xfrm flipV="1">
            <a:off x="4343400" y="4495800"/>
            <a:ext cx="0" cy="1828800"/>
          </a:xfrm>
          <a:prstGeom prst="straightConnector1">
            <a:avLst/>
          </a:prstGeom>
          <a:noFill/>
          <a:ln w="9525" cap="flat" cmpd="sng" algn="ctr">
            <a:solidFill>
              <a:schemeClr val="tx1"/>
            </a:solidFill>
            <a:prstDash val="solid"/>
            <a:round/>
            <a:headEnd type="none" w="med" len="med"/>
            <a:tailEnd type="arrow"/>
          </a:ln>
          <a:effectLst/>
        </p:spPr>
      </p:cxnSp>
      <p:cxnSp>
        <p:nvCxnSpPr>
          <p:cNvPr id="28" name="Connettore 2 27"/>
          <p:cNvCxnSpPr/>
          <p:nvPr/>
        </p:nvCxnSpPr>
        <p:spPr bwMode="auto">
          <a:xfrm>
            <a:off x="4343400" y="6324600"/>
            <a:ext cx="2286000" cy="0"/>
          </a:xfrm>
          <a:prstGeom prst="straightConnector1">
            <a:avLst/>
          </a:prstGeom>
          <a:noFill/>
          <a:ln w="9525" cap="flat" cmpd="sng" algn="ctr">
            <a:solidFill>
              <a:schemeClr val="tx1"/>
            </a:solidFill>
            <a:prstDash val="solid"/>
            <a:round/>
            <a:headEnd type="none" w="med" len="med"/>
            <a:tailEnd type="arrow"/>
          </a:ln>
          <a:effectLst/>
        </p:spPr>
      </p:cxnSp>
      <p:cxnSp>
        <p:nvCxnSpPr>
          <p:cNvPr id="29" name="Connettore 1 28"/>
          <p:cNvCxnSpPr/>
          <p:nvPr/>
        </p:nvCxnSpPr>
        <p:spPr bwMode="auto">
          <a:xfrm>
            <a:off x="4648200" y="4876800"/>
            <a:ext cx="1371600" cy="1066800"/>
          </a:xfrm>
          <a:prstGeom prst="line">
            <a:avLst/>
          </a:prstGeom>
          <a:noFill/>
          <a:ln w="9525" cap="flat" cmpd="sng" algn="ctr">
            <a:solidFill>
              <a:schemeClr val="tx1"/>
            </a:solidFill>
            <a:prstDash val="solid"/>
            <a:round/>
            <a:headEnd type="none" w="med" len="med"/>
            <a:tailEnd type="none" w="med" len="med"/>
          </a:ln>
          <a:effectLst/>
        </p:spPr>
      </p:cxnSp>
      <p:sp>
        <p:nvSpPr>
          <p:cNvPr id="31" name="Freccia a destra 30"/>
          <p:cNvSpPr/>
          <p:nvPr/>
        </p:nvSpPr>
        <p:spPr bwMode="auto">
          <a:xfrm>
            <a:off x="3048000" y="5257800"/>
            <a:ext cx="838200" cy="22860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33" name="CasellaDiTesto 32"/>
          <p:cNvSpPr txBox="1"/>
          <p:nvPr/>
        </p:nvSpPr>
        <p:spPr>
          <a:xfrm>
            <a:off x="7146636" y="6131028"/>
            <a:ext cx="1828800" cy="646331"/>
          </a:xfrm>
          <a:prstGeom prst="rect">
            <a:avLst/>
          </a:prstGeom>
          <a:noFill/>
          <a:ln>
            <a:solidFill>
              <a:schemeClr val="bg2"/>
            </a:solidFill>
          </a:ln>
        </p:spPr>
        <p:txBody>
          <a:bodyPr wrap="square" rtlCol="0">
            <a:spAutoFit/>
          </a:bodyPr>
          <a:lstStyle/>
          <a:p>
            <a:r>
              <a:rPr lang="en-US" sz="1200" dirty="0">
                <a:latin typeface="Arial" pitchFamily="34" charset="0"/>
                <a:cs typeface="Arial" pitchFamily="34" charset="0"/>
              </a:rPr>
              <a:t>Note: typically greater differentiation makes demand less elastic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E:\Mankiw\Mankiw PPT\narrow aqua button bckgrd.jpg"/>
          <p:cNvPicPr>
            <a:picLocks noChangeAspect="1" noChangeArrowheads="1"/>
          </p:cNvPicPr>
          <p:nvPr/>
        </p:nvPicPr>
        <p:blipFill>
          <a:blip r:embed="rId2" cstate="print"/>
          <a:srcRect r="1688"/>
          <a:stretch>
            <a:fillRect/>
          </a:stretch>
        </p:blipFill>
        <p:spPr bwMode="auto">
          <a:xfrm>
            <a:off x="0" y="0"/>
            <a:ext cx="9144000" cy="6858000"/>
          </a:xfrm>
          <a:prstGeom prst="rect">
            <a:avLst/>
          </a:prstGeom>
          <a:noFill/>
        </p:spPr>
      </p:pic>
      <p:sp>
        <p:nvSpPr>
          <p:cNvPr id="78851" name="Rectangle 3"/>
          <p:cNvSpPr>
            <a:spLocks noGrp="1" noChangeArrowheads="1"/>
          </p:cNvSpPr>
          <p:nvPr>
            <p:ph type="title"/>
          </p:nvPr>
        </p:nvSpPr>
        <p:spPr>
          <a:xfrm>
            <a:off x="609600" y="50800"/>
            <a:ext cx="8229600" cy="685800"/>
          </a:xfrm>
        </p:spPr>
        <p:txBody>
          <a:bodyPr/>
          <a:lstStyle/>
          <a:p>
            <a:pPr algn="l">
              <a:lnSpc>
                <a:spcPct val="80000"/>
              </a:lnSpc>
            </a:pPr>
            <a:r>
              <a:rPr lang="en-US" sz="2400" dirty="0">
                <a:solidFill>
                  <a:schemeClr val="bg1"/>
                </a:solidFill>
              </a:rPr>
              <a:t>Monopolistic Competition in the Short Run</a:t>
            </a:r>
          </a:p>
        </p:txBody>
      </p:sp>
      <p:sp>
        <p:nvSpPr>
          <p:cNvPr id="78853" name="Rectangle 5"/>
          <p:cNvSpPr>
            <a:spLocks noChangeArrowheads="1"/>
          </p:cNvSpPr>
          <p:nvPr/>
        </p:nvSpPr>
        <p:spPr bwMode="auto">
          <a:xfrm>
            <a:off x="2239963" y="1987550"/>
            <a:ext cx="4732337" cy="3838575"/>
          </a:xfrm>
          <a:prstGeom prst="rect">
            <a:avLst/>
          </a:prstGeom>
          <a:solidFill>
            <a:srgbClr val="F3F6F9"/>
          </a:solidFill>
          <a:ln w="222250">
            <a:solidFill>
              <a:srgbClr val="F3F6F9"/>
            </a:solidFill>
            <a:miter lim="800000"/>
            <a:headEnd/>
            <a:tailEnd/>
          </a:ln>
        </p:spPr>
        <p:txBody>
          <a:bodyPr/>
          <a:lstStyle/>
          <a:p>
            <a:endParaRPr lang="en-US"/>
          </a:p>
        </p:txBody>
      </p:sp>
      <p:sp>
        <p:nvSpPr>
          <p:cNvPr id="78854" name="Rectangle 6"/>
          <p:cNvSpPr>
            <a:spLocks noChangeArrowheads="1"/>
          </p:cNvSpPr>
          <p:nvPr/>
        </p:nvSpPr>
        <p:spPr bwMode="auto">
          <a:xfrm>
            <a:off x="2239963" y="1987550"/>
            <a:ext cx="4732337" cy="3838575"/>
          </a:xfrm>
          <a:prstGeom prst="rect">
            <a:avLst/>
          </a:prstGeom>
          <a:solidFill>
            <a:srgbClr val="F2F4F8"/>
          </a:solidFill>
          <a:ln w="201613">
            <a:solidFill>
              <a:srgbClr val="F2F4F8"/>
            </a:solidFill>
            <a:miter lim="800000"/>
            <a:headEnd/>
            <a:tailEnd/>
          </a:ln>
        </p:spPr>
        <p:txBody>
          <a:bodyPr/>
          <a:lstStyle/>
          <a:p>
            <a:endParaRPr lang="en-US"/>
          </a:p>
        </p:txBody>
      </p:sp>
      <p:sp>
        <p:nvSpPr>
          <p:cNvPr id="78855" name="Rectangle 7"/>
          <p:cNvSpPr>
            <a:spLocks noChangeArrowheads="1"/>
          </p:cNvSpPr>
          <p:nvPr/>
        </p:nvSpPr>
        <p:spPr bwMode="auto">
          <a:xfrm>
            <a:off x="2239963" y="1987550"/>
            <a:ext cx="4732337" cy="3838575"/>
          </a:xfrm>
          <a:prstGeom prst="rect">
            <a:avLst/>
          </a:prstGeom>
          <a:solidFill>
            <a:srgbClr val="F1F4F7"/>
          </a:solidFill>
          <a:ln w="182563">
            <a:solidFill>
              <a:srgbClr val="F1F4F7"/>
            </a:solidFill>
            <a:miter lim="800000"/>
            <a:headEnd/>
            <a:tailEnd/>
          </a:ln>
        </p:spPr>
        <p:txBody>
          <a:bodyPr/>
          <a:lstStyle/>
          <a:p>
            <a:endParaRPr lang="en-US"/>
          </a:p>
        </p:txBody>
      </p:sp>
      <p:sp>
        <p:nvSpPr>
          <p:cNvPr id="78856" name="Rectangle 8"/>
          <p:cNvSpPr>
            <a:spLocks noChangeArrowheads="1"/>
          </p:cNvSpPr>
          <p:nvPr/>
        </p:nvSpPr>
        <p:spPr bwMode="auto">
          <a:xfrm>
            <a:off x="2239963" y="1987550"/>
            <a:ext cx="4732337" cy="3838575"/>
          </a:xfrm>
          <a:prstGeom prst="rect">
            <a:avLst/>
          </a:prstGeom>
          <a:solidFill>
            <a:srgbClr val="F0F2F5"/>
          </a:solidFill>
          <a:ln w="161925">
            <a:solidFill>
              <a:srgbClr val="F0F2F5"/>
            </a:solidFill>
            <a:miter lim="800000"/>
            <a:headEnd/>
            <a:tailEnd/>
          </a:ln>
        </p:spPr>
        <p:txBody>
          <a:bodyPr/>
          <a:lstStyle/>
          <a:p>
            <a:endParaRPr lang="en-US"/>
          </a:p>
        </p:txBody>
      </p:sp>
      <p:sp>
        <p:nvSpPr>
          <p:cNvPr id="78857" name="Rectangle 9"/>
          <p:cNvSpPr>
            <a:spLocks noChangeArrowheads="1"/>
          </p:cNvSpPr>
          <p:nvPr/>
        </p:nvSpPr>
        <p:spPr bwMode="auto">
          <a:xfrm>
            <a:off x="2239963" y="1987550"/>
            <a:ext cx="4732337" cy="3838575"/>
          </a:xfrm>
          <a:prstGeom prst="rect">
            <a:avLst/>
          </a:prstGeom>
          <a:solidFill>
            <a:srgbClr val="EEF1F4"/>
          </a:solidFill>
          <a:ln w="141288">
            <a:solidFill>
              <a:srgbClr val="EEF1F4"/>
            </a:solidFill>
            <a:miter lim="800000"/>
            <a:headEnd/>
            <a:tailEnd/>
          </a:ln>
        </p:spPr>
        <p:txBody>
          <a:bodyPr/>
          <a:lstStyle/>
          <a:p>
            <a:endParaRPr lang="en-US"/>
          </a:p>
        </p:txBody>
      </p:sp>
      <p:sp>
        <p:nvSpPr>
          <p:cNvPr id="78858" name="Rectangle 10"/>
          <p:cNvSpPr>
            <a:spLocks noChangeArrowheads="1"/>
          </p:cNvSpPr>
          <p:nvPr/>
        </p:nvSpPr>
        <p:spPr bwMode="auto">
          <a:xfrm>
            <a:off x="2239963" y="1987550"/>
            <a:ext cx="4732337" cy="3838575"/>
          </a:xfrm>
          <a:prstGeom prst="rect">
            <a:avLst/>
          </a:prstGeom>
          <a:solidFill>
            <a:srgbClr val="EDEFF3"/>
          </a:solidFill>
          <a:ln w="120650">
            <a:solidFill>
              <a:srgbClr val="EDEFF3"/>
            </a:solidFill>
            <a:miter lim="800000"/>
            <a:headEnd/>
            <a:tailEnd/>
          </a:ln>
        </p:spPr>
        <p:txBody>
          <a:bodyPr/>
          <a:lstStyle/>
          <a:p>
            <a:endParaRPr lang="en-US"/>
          </a:p>
        </p:txBody>
      </p:sp>
      <p:sp>
        <p:nvSpPr>
          <p:cNvPr id="78859" name="Rectangle 11"/>
          <p:cNvSpPr>
            <a:spLocks noChangeArrowheads="1"/>
          </p:cNvSpPr>
          <p:nvPr/>
        </p:nvSpPr>
        <p:spPr bwMode="auto">
          <a:xfrm>
            <a:off x="2239963" y="1987550"/>
            <a:ext cx="4732337" cy="3838575"/>
          </a:xfrm>
          <a:prstGeom prst="rect">
            <a:avLst/>
          </a:prstGeom>
          <a:solidFill>
            <a:srgbClr val="EBEEF2"/>
          </a:solidFill>
          <a:ln w="101600">
            <a:solidFill>
              <a:srgbClr val="EBEEF2"/>
            </a:solidFill>
            <a:miter lim="800000"/>
            <a:headEnd/>
            <a:tailEnd/>
          </a:ln>
        </p:spPr>
        <p:txBody>
          <a:bodyPr/>
          <a:lstStyle/>
          <a:p>
            <a:endParaRPr lang="en-US"/>
          </a:p>
        </p:txBody>
      </p:sp>
      <p:sp>
        <p:nvSpPr>
          <p:cNvPr id="78860" name="Rectangle 12"/>
          <p:cNvSpPr>
            <a:spLocks noChangeArrowheads="1"/>
          </p:cNvSpPr>
          <p:nvPr/>
        </p:nvSpPr>
        <p:spPr bwMode="auto">
          <a:xfrm>
            <a:off x="2239963" y="1987550"/>
            <a:ext cx="4732337" cy="3838575"/>
          </a:xfrm>
          <a:prstGeom prst="rect">
            <a:avLst/>
          </a:prstGeom>
          <a:solidFill>
            <a:srgbClr val="EAECF1"/>
          </a:solidFill>
          <a:ln w="80963">
            <a:solidFill>
              <a:srgbClr val="EAECF1"/>
            </a:solidFill>
            <a:miter lim="800000"/>
            <a:headEnd/>
            <a:tailEnd/>
          </a:ln>
        </p:spPr>
        <p:txBody>
          <a:bodyPr/>
          <a:lstStyle/>
          <a:p>
            <a:endParaRPr lang="en-US"/>
          </a:p>
        </p:txBody>
      </p:sp>
      <p:sp>
        <p:nvSpPr>
          <p:cNvPr id="78861" name="Rectangle 13"/>
          <p:cNvSpPr>
            <a:spLocks noChangeArrowheads="1"/>
          </p:cNvSpPr>
          <p:nvPr/>
        </p:nvSpPr>
        <p:spPr bwMode="auto">
          <a:xfrm>
            <a:off x="2239963" y="1987550"/>
            <a:ext cx="4732337" cy="3838575"/>
          </a:xfrm>
          <a:prstGeom prst="rect">
            <a:avLst/>
          </a:prstGeom>
          <a:solidFill>
            <a:srgbClr val="E9EBF0"/>
          </a:solidFill>
          <a:ln w="60325">
            <a:solidFill>
              <a:srgbClr val="E9EBF0"/>
            </a:solidFill>
            <a:miter lim="800000"/>
            <a:headEnd/>
            <a:tailEnd/>
          </a:ln>
        </p:spPr>
        <p:txBody>
          <a:bodyPr/>
          <a:lstStyle/>
          <a:p>
            <a:endParaRPr lang="en-US"/>
          </a:p>
        </p:txBody>
      </p:sp>
      <p:sp>
        <p:nvSpPr>
          <p:cNvPr id="78862" name="Rectangle 14"/>
          <p:cNvSpPr>
            <a:spLocks noChangeArrowheads="1"/>
          </p:cNvSpPr>
          <p:nvPr/>
        </p:nvSpPr>
        <p:spPr bwMode="auto">
          <a:xfrm>
            <a:off x="2239963" y="1987550"/>
            <a:ext cx="4732337" cy="3838575"/>
          </a:xfrm>
          <a:prstGeom prst="rect">
            <a:avLst/>
          </a:prstGeom>
          <a:solidFill>
            <a:srgbClr val="E7EAEF"/>
          </a:solidFill>
          <a:ln w="39688">
            <a:solidFill>
              <a:srgbClr val="E7EAEF"/>
            </a:solidFill>
            <a:miter lim="800000"/>
            <a:headEnd/>
            <a:tailEnd/>
          </a:ln>
        </p:spPr>
        <p:txBody>
          <a:bodyPr/>
          <a:lstStyle/>
          <a:p>
            <a:endParaRPr lang="en-US"/>
          </a:p>
        </p:txBody>
      </p:sp>
      <p:sp>
        <p:nvSpPr>
          <p:cNvPr id="78863" name="Rectangle 15"/>
          <p:cNvSpPr>
            <a:spLocks noChangeArrowheads="1"/>
          </p:cNvSpPr>
          <p:nvPr/>
        </p:nvSpPr>
        <p:spPr bwMode="auto">
          <a:xfrm>
            <a:off x="2239963" y="1987550"/>
            <a:ext cx="4732337" cy="3838575"/>
          </a:xfrm>
          <a:prstGeom prst="rect">
            <a:avLst/>
          </a:prstGeom>
          <a:solidFill>
            <a:srgbClr val="E6E9EF"/>
          </a:solidFill>
          <a:ln w="20638">
            <a:solidFill>
              <a:srgbClr val="E6E9EF"/>
            </a:solidFill>
            <a:miter lim="800000"/>
            <a:headEnd/>
            <a:tailEnd/>
          </a:ln>
        </p:spPr>
        <p:txBody>
          <a:bodyPr/>
          <a:lstStyle/>
          <a:p>
            <a:endParaRPr lang="en-US"/>
          </a:p>
        </p:txBody>
      </p:sp>
      <p:sp>
        <p:nvSpPr>
          <p:cNvPr id="78864" name="Rectangle 16"/>
          <p:cNvSpPr>
            <a:spLocks noChangeArrowheads="1"/>
          </p:cNvSpPr>
          <p:nvPr/>
        </p:nvSpPr>
        <p:spPr bwMode="auto">
          <a:xfrm>
            <a:off x="2119313" y="1846263"/>
            <a:ext cx="4832350" cy="3919537"/>
          </a:xfrm>
          <a:prstGeom prst="rect">
            <a:avLst/>
          </a:prstGeom>
          <a:solidFill>
            <a:srgbClr val="FFFFFF"/>
          </a:solidFill>
          <a:ln w="9525">
            <a:noFill/>
            <a:miter lim="800000"/>
            <a:headEnd/>
            <a:tailEnd/>
          </a:ln>
        </p:spPr>
        <p:txBody>
          <a:bodyPr/>
          <a:lstStyle/>
          <a:p>
            <a:endParaRPr lang="en-US"/>
          </a:p>
        </p:txBody>
      </p:sp>
      <p:sp>
        <p:nvSpPr>
          <p:cNvPr id="78865" name="Rectangle 17"/>
          <p:cNvSpPr>
            <a:spLocks noChangeArrowheads="1"/>
          </p:cNvSpPr>
          <p:nvPr/>
        </p:nvSpPr>
        <p:spPr bwMode="auto">
          <a:xfrm>
            <a:off x="2098675" y="3987800"/>
            <a:ext cx="1577975" cy="403225"/>
          </a:xfrm>
          <a:prstGeom prst="rect">
            <a:avLst/>
          </a:prstGeom>
          <a:solidFill>
            <a:srgbClr val="E7EBEE"/>
          </a:solidFill>
          <a:ln w="9525">
            <a:noFill/>
            <a:miter lim="800000"/>
            <a:headEnd/>
            <a:tailEnd/>
          </a:ln>
        </p:spPr>
        <p:txBody>
          <a:bodyPr/>
          <a:lstStyle/>
          <a:p>
            <a:endParaRPr lang="en-US"/>
          </a:p>
        </p:txBody>
      </p:sp>
      <p:sp>
        <p:nvSpPr>
          <p:cNvPr id="78866" name="Freeform 18"/>
          <p:cNvSpPr>
            <a:spLocks/>
          </p:cNvSpPr>
          <p:nvPr/>
        </p:nvSpPr>
        <p:spPr bwMode="auto">
          <a:xfrm>
            <a:off x="2119313" y="1846263"/>
            <a:ext cx="4832350" cy="3919537"/>
          </a:xfrm>
          <a:custGeom>
            <a:avLst/>
            <a:gdLst/>
            <a:ahLst/>
            <a:cxnLst>
              <a:cxn ang="0">
                <a:pos x="0" y="0"/>
              </a:cxn>
              <a:cxn ang="0">
                <a:pos x="0" y="2469"/>
              </a:cxn>
              <a:cxn ang="0">
                <a:pos x="3044" y="2469"/>
              </a:cxn>
            </a:cxnLst>
            <a:rect l="0" t="0" r="r" b="b"/>
            <a:pathLst>
              <a:path w="3044" h="2469">
                <a:moveTo>
                  <a:pt x="0" y="0"/>
                </a:moveTo>
                <a:lnTo>
                  <a:pt x="0" y="2469"/>
                </a:lnTo>
                <a:lnTo>
                  <a:pt x="3044" y="2469"/>
                </a:lnTo>
              </a:path>
            </a:pathLst>
          </a:custGeom>
          <a:noFill/>
          <a:ln w="20638">
            <a:solidFill>
              <a:srgbClr val="000000"/>
            </a:solidFill>
            <a:prstDash val="solid"/>
            <a:round/>
            <a:headEnd/>
            <a:tailEnd/>
          </a:ln>
        </p:spPr>
        <p:txBody>
          <a:bodyPr/>
          <a:lstStyle/>
          <a:p>
            <a:endParaRPr lang="en-US"/>
          </a:p>
        </p:txBody>
      </p:sp>
      <p:sp>
        <p:nvSpPr>
          <p:cNvPr id="78867" name="Rectangle 19"/>
          <p:cNvSpPr>
            <a:spLocks noChangeArrowheads="1"/>
          </p:cNvSpPr>
          <p:nvPr/>
        </p:nvSpPr>
        <p:spPr bwMode="auto">
          <a:xfrm>
            <a:off x="6088063" y="5835650"/>
            <a:ext cx="966787" cy="295275"/>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charset="0"/>
              </a:rPr>
              <a:t>Quantity</a:t>
            </a:r>
            <a:endParaRPr lang="en-US"/>
          </a:p>
        </p:txBody>
      </p:sp>
      <p:sp>
        <p:nvSpPr>
          <p:cNvPr id="78868" name="Rectangle 20"/>
          <p:cNvSpPr>
            <a:spLocks noChangeArrowheads="1"/>
          </p:cNvSpPr>
          <p:nvPr/>
        </p:nvSpPr>
        <p:spPr bwMode="auto">
          <a:xfrm>
            <a:off x="1938338" y="5842000"/>
            <a:ext cx="214312" cy="288925"/>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0</a:t>
            </a:r>
            <a:endParaRPr lang="en-US"/>
          </a:p>
        </p:txBody>
      </p:sp>
      <p:sp>
        <p:nvSpPr>
          <p:cNvPr id="78869" name="Rectangle 21"/>
          <p:cNvSpPr>
            <a:spLocks noChangeArrowheads="1"/>
          </p:cNvSpPr>
          <p:nvPr/>
        </p:nvSpPr>
        <p:spPr bwMode="auto">
          <a:xfrm>
            <a:off x="1535113" y="1800225"/>
            <a:ext cx="631825" cy="295275"/>
          </a:xfrm>
          <a:prstGeom prst="rect">
            <a:avLst/>
          </a:prstGeom>
          <a:noFill/>
          <a:ln w="9525">
            <a:noFill/>
            <a:miter lim="800000"/>
            <a:headEnd/>
            <a:tailEnd/>
          </a:ln>
        </p:spPr>
        <p:txBody>
          <a:bodyPr wrap="none" lIns="0" tIns="0" rIns="0" bIns="0">
            <a:spAutoFit/>
          </a:bodyPr>
          <a:lstStyle/>
          <a:p>
            <a:r>
              <a:rPr lang="en-US" sz="1700" b="1">
                <a:solidFill>
                  <a:srgbClr val="000000"/>
                </a:solidFill>
                <a:latin typeface="Arial" charset="0"/>
              </a:rPr>
              <a:t>Price</a:t>
            </a:r>
            <a:endParaRPr lang="en-US"/>
          </a:p>
        </p:txBody>
      </p:sp>
      <p:grpSp>
        <p:nvGrpSpPr>
          <p:cNvPr id="2" name="Group 22"/>
          <p:cNvGrpSpPr>
            <a:grpSpLocks/>
          </p:cNvGrpSpPr>
          <p:nvPr/>
        </p:nvGrpSpPr>
        <p:grpSpPr bwMode="auto">
          <a:xfrm>
            <a:off x="1570038" y="3848100"/>
            <a:ext cx="2744787" cy="2819400"/>
            <a:chOff x="989" y="2424"/>
            <a:chExt cx="1729" cy="1776"/>
          </a:xfrm>
        </p:grpSpPr>
        <p:sp>
          <p:nvSpPr>
            <p:cNvPr id="78871" name="Freeform 23"/>
            <p:cNvSpPr>
              <a:spLocks/>
            </p:cNvSpPr>
            <p:nvPr/>
          </p:nvSpPr>
          <p:spPr bwMode="auto">
            <a:xfrm>
              <a:off x="1335" y="2512"/>
              <a:ext cx="981" cy="1120"/>
            </a:xfrm>
            <a:custGeom>
              <a:avLst/>
              <a:gdLst/>
              <a:ahLst/>
              <a:cxnLst>
                <a:cxn ang="0">
                  <a:pos x="0" y="0"/>
                </a:cxn>
                <a:cxn ang="0">
                  <a:pos x="981" y="0"/>
                </a:cxn>
                <a:cxn ang="0">
                  <a:pos x="981" y="1120"/>
                </a:cxn>
              </a:cxnLst>
              <a:rect l="0" t="0" r="r" b="b"/>
              <a:pathLst>
                <a:path w="981" h="1120">
                  <a:moveTo>
                    <a:pt x="0" y="0"/>
                  </a:moveTo>
                  <a:lnTo>
                    <a:pt x="981" y="0"/>
                  </a:lnTo>
                  <a:lnTo>
                    <a:pt x="981" y="1120"/>
                  </a:lnTo>
                </a:path>
              </a:pathLst>
            </a:custGeom>
            <a:noFill/>
            <a:ln w="20638" cap="flat">
              <a:solidFill>
                <a:schemeClr val="tx1"/>
              </a:solidFill>
              <a:prstDash val="sysDot"/>
              <a:round/>
              <a:headEnd/>
              <a:tailEnd/>
            </a:ln>
          </p:spPr>
          <p:txBody>
            <a:bodyPr/>
            <a:lstStyle/>
            <a:p>
              <a:endParaRPr lang="en-US"/>
            </a:p>
          </p:txBody>
        </p:sp>
        <p:sp>
          <p:nvSpPr>
            <p:cNvPr id="78872" name="Rectangle 24"/>
            <p:cNvSpPr>
              <a:spLocks noChangeArrowheads="1"/>
            </p:cNvSpPr>
            <p:nvPr/>
          </p:nvSpPr>
          <p:spPr bwMode="auto">
            <a:xfrm>
              <a:off x="2156" y="3680"/>
              <a:ext cx="423" cy="18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Profit-</a:t>
              </a:r>
              <a:endParaRPr lang="en-US"/>
            </a:p>
          </p:txBody>
        </p:sp>
        <p:sp>
          <p:nvSpPr>
            <p:cNvPr id="78873" name="Rectangle 25"/>
            <p:cNvSpPr>
              <a:spLocks noChangeArrowheads="1"/>
            </p:cNvSpPr>
            <p:nvPr/>
          </p:nvSpPr>
          <p:spPr bwMode="auto">
            <a:xfrm>
              <a:off x="1999" y="3849"/>
              <a:ext cx="719" cy="18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maximizing</a:t>
              </a:r>
              <a:endParaRPr lang="en-US"/>
            </a:p>
          </p:txBody>
        </p:sp>
        <p:sp>
          <p:nvSpPr>
            <p:cNvPr id="78874" name="Rectangle 26"/>
            <p:cNvSpPr>
              <a:spLocks noChangeArrowheads="1"/>
            </p:cNvSpPr>
            <p:nvPr/>
          </p:nvSpPr>
          <p:spPr bwMode="auto">
            <a:xfrm>
              <a:off x="2101" y="4018"/>
              <a:ext cx="524" cy="18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quantity</a:t>
              </a:r>
              <a:endParaRPr lang="en-US"/>
            </a:p>
          </p:txBody>
        </p:sp>
        <p:sp>
          <p:nvSpPr>
            <p:cNvPr id="78875" name="Rectangle 27"/>
            <p:cNvSpPr>
              <a:spLocks noChangeArrowheads="1"/>
            </p:cNvSpPr>
            <p:nvPr/>
          </p:nvSpPr>
          <p:spPr bwMode="auto">
            <a:xfrm>
              <a:off x="989" y="2424"/>
              <a:ext cx="364" cy="18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Price</a:t>
              </a:r>
              <a:endParaRPr lang="en-US"/>
            </a:p>
          </p:txBody>
        </p:sp>
      </p:grpSp>
      <p:grpSp>
        <p:nvGrpSpPr>
          <p:cNvPr id="3" name="Group 28"/>
          <p:cNvGrpSpPr>
            <a:grpSpLocks/>
          </p:cNvGrpSpPr>
          <p:nvPr/>
        </p:nvGrpSpPr>
        <p:grpSpPr bwMode="auto">
          <a:xfrm>
            <a:off x="2260600" y="3441700"/>
            <a:ext cx="4378325" cy="1508125"/>
            <a:chOff x="1424" y="2168"/>
            <a:chExt cx="2758" cy="950"/>
          </a:xfrm>
        </p:grpSpPr>
        <p:sp>
          <p:nvSpPr>
            <p:cNvPr id="78877" name="Line 29"/>
            <p:cNvSpPr>
              <a:spLocks noChangeShapeType="1"/>
            </p:cNvSpPr>
            <p:nvPr/>
          </p:nvSpPr>
          <p:spPr bwMode="auto">
            <a:xfrm>
              <a:off x="1424" y="2168"/>
              <a:ext cx="2140" cy="840"/>
            </a:xfrm>
            <a:prstGeom prst="line">
              <a:avLst/>
            </a:prstGeom>
            <a:noFill/>
            <a:ln w="60325">
              <a:solidFill>
                <a:srgbClr val="003F95"/>
              </a:solidFill>
              <a:round/>
              <a:headEnd/>
              <a:tailEnd/>
            </a:ln>
          </p:spPr>
          <p:txBody>
            <a:bodyPr/>
            <a:lstStyle/>
            <a:p>
              <a:endParaRPr lang="en-US"/>
            </a:p>
          </p:txBody>
        </p:sp>
        <p:sp>
          <p:nvSpPr>
            <p:cNvPr id="78878" name="Rectangle 30"/>
            <p:cNvSpPr>
              <a:spLocks noChangeArrowheads="1"/>
            </p:cNvSpPr>
            <p:nvPr/>
          </p:nvSpPr>
          <p:spPr bwMode="auto">
            <a:xfrm>
              <a:off x="3619" y="2936"/>
              <a:ext cx="563" cy="182"/>
            </a:xfrm>
            <a:prstGeom prst="rect">
              <a:avLst/>
            </a:prstGeom>
            <a:noFill/>
            <a:ln w="9525">
              <a:noFill/>
              <a:miter lim="800000"/>
              <a:headEnd/>
              <a:tailEnd/>
            </a:ln>
          </p:spPr>
          <p:txBody>
            <a:bodyPr wrap="none" lIns="0" tIns="0" rIns="0" bIns="0">
              <a:spAutoFit/>
            </a:bodyPr>
            <a:lstStyle/>
            <a:p>
              <a:r>
                <a:rPr lang="en-US" sz="1700" dirty="0">
                  <a:solidFill>
                    <a:srgbClr val="000000"/>
                  </a:solidFill>
                  <a:latin typeface="Arial" charset="0"/>
                </a:rPr>
                <a:t>Demand</a:t>
              </a:r>
              <a:endParaRPr lang="en-US" dirty="0"/>
            </a:p>
          </p:txBody>
        </p:sp>
      </p:grpSp>
      <p:grpSp>
        <p:nvGrpSpPr>
          <p:cNvPr id="4" name="Group 31"/>
          <p:cNvGrpSpPr>
            <a:grpSpLocks/>
          </p:cNvGrpSpPr>
          <p:nvPr/>
        </p:nvGrpSpPr>
        <p:grpSpPr bwMode="auto">
          <a:xfrm>
            <a:off x="2482850" y="3684588"/>
            <a:ext cx="2416175" cy="1731962"/>
            <a:chOff x="1564" y="2321"/>
            <a:chExt cx="1522" cy="1091"/>
          </a:xfrm>
        </p:grpSpPr>
        <p:sp>
          <p:nvSpPr>
            <p:cNvPr id="78880" name="Line 32"/>
            <p:cNvSpPr>
              <a:spLocks noChangeShapeType="1"/>
            </p:cNvSpPr>
            <p:nvPr/>
          </p:nvSpPr>
          <p:spPr bwMode="auto">
            <a:xfrm>
              <a:off x="1564" y="2321"/>
              <a:ext cx="1248" cy="980"/>
            </a:xfrm>
            <a:prstGeom prst="line">
              <a:avLst/>
            </a:prstGeom>
            <a:noFill/>
            <a:ln w="60325">
              <a:solidFill>
                <a:srgbClr val="AD0D1B"/>
              </a:solidFill>
              <a:round/>
              <a:headEnd/>
              <a:tailEnd/>
            </a:ln>
          </p:spPr>
          <p:txBody>
            <a:bodyPr/>
            <a:lstStyle/>
            <a:p>
              <a:endParaRPr lang="en-US"/>
            </a:p>
          </p:txBody>
        </p:sp>
        <p:sp>
          <p:nvSpPr>
            <p:cNvPr id="78881" name="Rectangle 33"/>
            <p:cNvSpPr>
              <a:spLocks noChangeArrowheads="1"/>
            </p:cNvSpPr>
            <p:nvPr/>
          </p:nvSpPr>
          <p:spPr bwMode="auto">
            <a:xfrm>
              <a:off x="2875" y="3249"/>
              <a:ext cx="211" cy="163"/>
            </a:xfrm>
            <a:prstGeom prst="rect">
              <a:avLst/>
            </a:prstGeom>
            <a:noFill/>
            <a:ln w="9525">
              <a:noFill/>
              <a:miter lim="800000"/>
              <a:headEnd/>
              <a:tailEnd/>
            </a:ln>
          </p:spPr>
          <p:txBody>
            <a:bodyPr wrap="none" lIns="0" tIns="0" rIns="0" bIns="0">
              <a:spAutoFit/>
            </a:bodyPr>
            <a:lstStyle/>
            <a:p>
              <a:r>
                <a:rPr lang="en-US" sz="1700" i="1">
                  <a:solidFill>
                    <a:srgbClr val="000000"/>
                  </a:solidFill>
                  <a:latin typeface="Arial" charset="0"/>
                </a:rPr>
                <a:t>MR</a:t>
              </a:r>
              <a:endParaRPr lang="en-US"/>
            </a:p>
          </p:txBody>
        </p:sp>
      </p:grpSp>
      <p:grpSp>
        <p:nvGrpSpPr>
          <p:cNvPr id="5" name="Group 34"/>
          <p:cNvGrpSpPr>
            <a:grpSpLocks/>
          </p:cNvGrpSpPr>
          <p:nvPr/>
        </p:nvGrpSpPr>
        <p:grpSpPr bwMode="auto">
          <a:xfrm>
            <a:off x="2482850" y="2686050"/>
            <a:ext cx="3979863" cy="2068513"/>
            <a:chOff x="1564" y="1692"/>
            <a:chExt cx="2507" cy="1303"/>
          </a:xfrm>
        </p:grpSpPr>
        <p:sp>
          <p:nvSpPr>
            <p:cNvPr id="78883" name="Freeform 35"/>
            <p:cNvSpPr>
              <a:spLocks/>
            </p:cNvSpPr>
            <p:nvPr/>
          </p:nvSpPr>
          <p:spPr bwMode="auto">
            <a:xfrm>
              <a:off x="1564" y="1838"/>
              <a:ext cx="2229" cy="1157"/>
            </a:xfrm>
            <a:custGeom>
              <a:avLst/>
              <a:gdLst/>
              <a:ahLst/>
              <a:cxnLst>
                <a:cxn ang="0">
                  <a:pos x="0" y="23"/>
                </a:cxn>
                <a:cxn ang="0">
                  <a:pos x="51" y="70"/>
                </a:cxn>
                <a:cxn ang="0">
                  <a:pos x="175" y="0"/>
                </a:cxn>
              </a:cxnLst>
              <a:rect l="0" t="0" r="r" b="b"/>
              <a:pathLst>
                <a:path w="175" h="91">
                  <a:moveTo>
                    <a:pt x="0" y="23"/>
                  </a:moveTo>
                  <a:cubicBezTo>
                    <a:pt x="8" y="34"/>
                    <a:pt x="26" y="55"/>
                    <a:pt x="51" y="70"/>
                  </a:cubicBezTo>
                  <a:cubicBezTo>
                    <a:pt x="86" y="91"/>
                    <a:pt x="145" y="39"/>
                    <a:pt x="175" y="0"/>
                  </a:cubicBezTo>
                </a:path>
              </a:pathLst>
            </a:custGeom>
            <a:noFill/>
            <a:ln w="60325">
              <a:solidFill>
                <a:srgbClr val="003F95"/>
              </a:solidFill>
              <a:prstDash val="solid"/>
              <a:round/>
              <a:headEnd/>
              <a:tailEnd/>
            </a:ln>
          </p:spPr>
          <p:txBody>
            <a:bodyPr/>
            <a:lstStyle/>
            <a:p>
              <a:endParaRPr lang="en-US"/>
            </a:p>
          </p:txBody>
        </p:sp>
        <p:sp>
          <p:nvSpPr>
            <p:cNvPr id="78884" name="Rectangle 36"/>
            <p:cNvSpPr>
              <a:spLocks noChangeArrowheads="1"/>
            </p:cNvSpPr>
            <p:nvPr/>
          </p:nvSpPr>
          <p:spPr bwMode="auto">
            <a:xfrm>
              <a:off x="3873" y="1692"/>
              <a:ext cx="198" cy="165"/>
            </a:xfrm>
            <a:prstGeom prst="rect">
              <a:avLst/>
            </a:prstGeom>
            <a:noFill/>
            <a:ln w="9525">
              <a:noFill/>
              <a:miter lim="800000"/>
              <a:headEnd/>
              <a:tailEnd/>
            </a:ln>
          </p:spPr>
          <p:txBody>
            <a:bodyPr wrap="none" lIns="0" tIns="0" rIns="0" bIns="0">
              <a:spAutoFit/>
            </a:bodyPr>
            <a:lstStyle/>
            <a:p>
              <a:r>
                <a:rPr lang="en-US" sz="1700" i="1" dirty="0">
                  <a:solidFill>
                    <a:srgbClr val="000000"/>
                  </a:solidFill>
                  <a:latin typeface="Arial" charset="0"/>
                </a:rPr>
                <a:t>AC</a:t>
              </a:r>
              <a:endParaRPr lang="en-US" dirty="0"/>
            </a:p>
          </p:txBody>
        </p:sp>
      </p:grpSp>
      <p:grpSp>
        <p:nvGrpSpPr>
          <p:cNvPr id="6" name="Group 38"/>
          <p:cNvGrpSpPr>
            <a:grpSpLocks/>
          </p:cNvGrpSpPr>
          <p:nvPr/>
        </p:nvGrpSpPr>
        <p:grpSpPr bwMode="auto">
          <a:xfrm>
            <a:off x="1200150" y="4264021"/>
            <a:ext cx="2476500" cy="530225"/>
            <a:chOff x="756" y="2686"/>
            <a:chExt cx="1560" cy="334"/>
          </a:xfrm>
        </p:grpSpPr>
        <p:sp>
          <p:nvSpPr>
            <p:cNvPr id="78887" name="Line 39"/>
            <p:cNvSpPr>
              <a:spLocks noChangeShapeType="1"/>
            </p:cNvSpPr>
            <p:nvPr/>
          </p:nvSpPr>
          <p:spPr bwMode="auto">
            <a:xfrm>
              <a:off x="1335" y="2766"/>
              <a:ext cx="981" cy="1"/>
            </a:xfrm>
            <a:prstGeom prst="line">
              <a:avLst/>
            </a:prstGeom>
            <a:noFill/>
            <a:ln w="20638">
              <a:solidFill>
                <a:schemeClr val="tx1"/>
              </a:solidFill>
              <a:prstDash val="sysDot"/>
              <a:round/>
              <a:headEnd/>
              <a:tailEnd/>
            </a:ln>
          </p:spPr>
          <p:txBody>
            <a:bodyPr/>
            <a:lstStyle/>
            <a:p>
              <a:endParaRPr lang="en-US"/>
            </a:p>
          </p:txBody>
        </p:sp>
        <p:sp>
          <p:nvSpPr>
            <p:cNvPr id="78888" name="Rectangle 40"/>
            <p:cNvSpPr>
              <a:spLocks noChangeArrowheads="1"/>
            </p:cNvSpPr>
            <p:nvPr/>
          </p:nvSpPr>
          <p:spPr bwMode="auto">
            <a:xfrm>
              <a:off x="794" y="2686"/>
              <a:ext cx="546" cy="182"/>
            </a:xfrm>
            <a:prstGeom prst="rect">
              <a:avLst/>
            </a:prstGeom>
            <a:noFill/>
            <a:ln w="9525">
              <a:noFill/>
              <a:miter lim="800000"/>
              <a:headEnd/>
              <a:tailEnd/>
            </a:ln>
          </p:spPr>
          <p:txBody>
            <a:bodyPr wrap="none" lIns="0" tIns="0" rIns="0" bIns="0">
              <a:spAutoFit/>
            </a:bodyPr>
            <a:lstStyle/>
            <a:p>
              <a:r>
                <a:rPr lang="en-US" sz="1700">
                  <a:solidFill>
                    <a:srgbClr val="000000"/>
                  </a:solidFill>
                  <a:latin typeface="Arial" charset="0"/>
                </a:rPr>
                <a:t>Average</a:t>
              </a:r>
              <a:endParaRPr lang="en-US"/>
            </a:p>
          </p:txBody>
        </p:sp>
        <p:sp>
          <p:nvSpPr>
            <p:cNvPr id="78889" name="Rectangle 41"/>
            <p:cNvSpPr>
              <a:spLocks noChangeArrowheads="1"/>
            </p:cNvSpPr>
            <p:nvPr/>
          </p:nvSpPr>
          <p:spPr bwMode="auto">
            <a:xfrm>
              <a:off x="756" y="2855"/>
              <a:ext cx="321" cy="165"/>
            </a:xfrm>
            <a:prstGeom prst="rect">
              <a:avLst/>
            </a:prstGeom>
            <a:noFill/>
            <a:ln w="9525">
              <a:noFill/>
              <a:miter lim="800000"/>
              <a:headEnd/>
              <a:tailEnd/>
            </a:ln>
          </p:spPr>
          <p:txBody>
            <a:bodyPr wrap="none" lIns="0" tIns="0" rIns="0" bIns="0">
              <a:spAutoFit/>
            </a:bodyPr>
            <a:lstStyle/>
            <a:p>
              <a:r>
                <a:rPr lang="en-US" sz="1700" dirty="0">
                  <a:solidFill>
                    <a:srgbClr val="000000"/>
                  </a:solidFill>
                  <a:latin typeface="Arial" charset="0"/>
                </a:rPr>
                <a:t> cost</a:t>
              </a:r>
              <a:endParaRPr lang="en-US" dirty="0"/>
            </a:p>
          </p:txBody>
        </p:sp>
      </p:grpSp>
      <p:grpSp>
        <p:nvGrpSpPr>
          <p:cNvPr id="7" name="Group 42"/>
          <p:cNvGrpSpPr>
            <a:grpSpLocks/>
          </p:cNvGrpSpPr>
          <p:nvPr/>
        </p:nvGrpSpPr>
        <p:grpSpPr bwMode="auto">
          <a:xfrm>
            <a:off x="2266950" y="4249738"/>
            <a:ext cx="596900" cy="806450"/>
            <a:chOff x="1428" y="2677"/>
            <a:chExt cx="376" cy="508"/>
          </a:xfrm>
        </p:grpSpPr>
        <p:sp>
          <p:nvSpPr>
            <p:cNvPr id="78891" name="Line 43"/>
            <p:cNvSpPr>
              <a:spLocks noChangeShapeType="1"/>
            </p:cNvSpPr>
            <p:nvPr/>
          </p:nvSpPr>
          <p:spPr bwMode="auto">
            <a:xfrm flipV="1">
              <a:off x="1577" y="2677"/>
              <a:ext cx="102" cy="331"/>
            </a:xfrm>
            <a:prstGeom prst="line">
              <a:avLst/>
            </a:prstGeom>
            <a:noFill/>
            <a:ln w="20638">
              <a:solidFill>
                <a:srgbClr val="000000"/>
              </a:solidFill>
              <a:round/>
              <a:headEnd/>
              <a:tailEnd/>
            </a:ln>
          </p:spPr>
          <p:txBody>
            <a:bodyPr/>
            <a:lstStyle/>
            <a:p>
              <a:endParaRPr lang="en-US"/>
            </a:p>
          </p:txBody>
        </p:sp>
        <p:sp>
          <p:nvSpPr>
            <p:cNvPr id="78892" name="Rectangle 44"/>
            <p:cNvSpPr>
              <a:spLocks noChangeArrowheads="1"/>
            </p:cNvSpPr>
            <p:nvPr/>
          </p:nvSpPr>
          <p:spPr bwMode="auto">
            <a:xfrm>
              <a:off x="1428" y="3003"/>
              <a:ext cx="376" cy="182"/>
            </a:xfrm>
            <a:prstGeom prst="rect">
              <a:avLst/>
            </a:prstGeom>
            <a:noFill/>
            <a:ln w="9525">
              <a:noFill/>
              <a:miter lim="800000"/>
              <a:headEnd/>
              <a:tailEnd/>
            </a:ln>
          </p:spPr>
          <p:txBody>
            <a:bodyPr wrap="none" lIns="0" tIns="0" rIns="0" bIns="0">
              <a:spAutoFit/>
            </a:bodyPr>
            <a:lstStyle/>
            <a:p>
              <a:r>
                <a:rPr lang="en-US" sz="1700" dirty="0">
                  <a:solidFill>
                    <a:srgbClr val="000000"/>
                  </a:solidFill>
                  <a:latin typeface="Arial" charset="0"/>
                </a:rPr>
                <a:t>Profit</a:t>
              </a:r>
              <a:endParaRPr lang="en-US" dirty="0"/>
            </a:p>
          </p:txBody>
        </p:sp>
      </p:grpSp>
      <p:grpSp>
        <p:nvGrpSpPr>
          <p:cNvPr id="8" name="Group 45"/>
          <p:cNvGrpSpPr>
            <a:grpSpLocks/>
          </p:cNvGrpSpPr>
          <p:nvPr/>
        </p:nvGrpSpPr>
        <p:grpSpPr bwMode="auto">
          <a:xfrm>
            <a:off x="2746375" y="2243138"/>
            <a:ext cx="3348038" cy="3300412"/>
            <a:chOff x="1730" y="1413"/>
            <a:chExt cx="2109" cy="2079"/>
          </a:xfrm>
        </p:grpSpPr>
        <p:sp>
          <p:nvSpPr>
            <p:cNvPr id="78894" name="Line 46"/>
            <p:cNvSpPr>
              <a:spLocks noChangeShapeType="1"/>
            </p:cNvSpPr>
            <p:nvPr/>
          </p:nvSpPr>
          <p:spPr bwMode="auto">
            <a:xfrm flipH="1">
              <a:off x="1730" y="1583"/>
              <a:ext cx="1923" cy="1909"/>
            </a:xfrm>
            <a:prstGeom prst="line">
              <a:avLst/>
            </a:prstGeom>
            <a:noFill/>
            <a:ln w="60325">
              <a:solidFill>
                <a:srgbClr val="AD0D1B"/>
              </a:solidFill>
              <a:round/>
              <a:headEnd/>
              <a:tailEnd/>
            </a:ln>
          </p:spPr>
          <p:txBody>
            <a:bodyPr/>
            <a:lstStyle/>
            <a:p>
              <a:endParaRPr lang="en-US"/>
            </a:p>
          </p:txBody>
        </p:sp>
        <p:sp>
          <p:nvSpPr>
            <p:cNvPr id="78895" name="Rectangle 47"/>
            <p:cNvSpPr>
              <a:spLocks noChangeArrowheads="1"/>
            </p:cNvSpPr>
            <p:nvPr/>
          </p:nvSpPr>
          <p:spPr bwMode="auto">
            <a:xfrm>
              <a:off x="3628" y="1413"/>
              <a:ext cx="211" cy="163"/>
            </a:xfrm>
            <a:prstGeom prst="rect">
              <a:avLst/>
            </a:prstGeom>
            <a:noFill/>
            <a:ln w="9525">
              <a:noFill/>
              <a:miter lim="800000"/>
              <a:headEnd/>
              <a:tailEnd/>
            </a:ln>
          </p:spPr>
          <p:txBody>
            <a:bodyPr wrap="none" lIns="0" tIns="0" rIns="0" bIns="0">
              <a:spAutoFit/>
            </a:bodyPr>
            <a:lstStyle/>
            <a:p>
              <a:r>
                <a:rPr lang="en-US" sz="1700" i="1">
                  <a:solidFill>
                    <a:srgbClr val="000000"/>
                  </a:solidFill>
                  <a:latin typeface="Arial" charset="0"/>
                </a:rPr>
                <a:t>MC</a:t>
              </a:r>
              <a:endParaRPr lang="en-US"/>
            </a:p>
          </p:txBody>
        </p:sp>
      </p:grpSp>
      <p:sp>
        <p:nvSpPr>
          <p:cNvPr id="78896" name="Oval 48"/>
          <p:cNvSpPr>
            <a:spLocks noChangeArrowheads="1"/>
          </p:cNvSpPr>
          <p:nvPr/>
        </p:nvSpPr>
        <p:spPr bwMode="auto">
          <a:xfrm>
            <a:off x="3616325" y="4552950"/>
            <a:ext cx="120650" cy="141288"/>
          </a:xfrm>
          <a:prstGeom prst="ellipse">
            <a:avLst/>
          </a:prstGeom>
          <a:solidFill>
            <a:srgbClr val="000000"/>
          </a:solidFill>
          <a:ln w="9525">
            <a:noFill/>
            <a:round/>
            <a:headEnd/>
            <a:tailEnd/>
          </a:ln>
        </p:spPr>
        <p:txBody>
          <a:bodyPr/>
          <a:lstStyle/>
          <a:p>
            <a:endParaRPr lang="en-US"/>
          </a:p>
        </p:txBody>
      </p:sp>
      <p:cxnSp>
        <p:nvCxnSpPr>
          <p:cNvPr id="50" name="Connettore 2 49"/>
          <p:cNvCxnSpPr/>
          <p:nvPr/>
        </p:nvCxnSpPr>
        <p:spPr bwMode="auto">
          <a:xfrm flipV="1">
            <a:off x="2667000" y="2286000"/>
            <a:ext cx="914400" cy="1828800"/>
          </a:xfrm>
          <a:prstGeom prst="straightConnector1">
            <a:avLst/>
          </a:prstGeom>
          <a:noFill/>
          <a:ln w="9525" cap="flat" cmpd="sng" algn="ctr">
            <a:solidFill>
              <a:schemeClr val="accent1">
                <a:lumMod val="40000"/>
                <a:lumOff val="60000"/>
              </a:schemeClr>
            </a:solidFill>
            <a:prstDash val="solid"/>
            <a:round/>
            <a:headEnd type="none" w="med" len="med"/>
            <a:tailEnd type="arrow"/>
          </a:ln>
          <a:effectLst/>
        </p:spPr>
      </p:cxnSp>
      <p:sp>
        <p:nvSpPr>
          <p:cNvPr id="53" name="Rectangle 30"/>
          <p:cNvSpPr>
            <a:spLocks noChangeArrowheads="1"/>
          </p:cNvSpPr>
          <p:nvPr/>
        </p:nvSpPr>
        <p:spPr bwMode="auto">
          <a:xfrm>
            <a:off x="3505200" y="1981200"/>
            <a:ext cx="1506823" cy="246221"/>
          </a:xfrm>
          <a:prstGeom prst="rect">
            <a:avLst/>
          </a:prstGeom>
          <a:noFill/>
          <a:ln w="9525">
            <a:noFill/>
            <a:miter lim="800000"/>
            <a:headEnd/>
            <a:tailEnd/>
          </a:ln>
        </p:spPr>
        <p:txBody>
          <a:bodyPr wrap="none" lIns="0" tIns="0" rIns="0" bIns="0">
            <a:spAutoFit/>
          </a:bodyPr>
          <a:lstStyle/>
          <a:p>
            <a:r>
              <a:rPr lang="en-US" sz="1600" dirty="0">
                <a:latin typeface="Arial" pitchFamily="34" charset="0"/>
                <a:cs typeface="Arial" pitchFamily="34" charset="0"/>
              </a:rPr>
              <a:t>Signal for entry</a:t>
            </a:r>
          </a:p>
        </p:txBody>
      </p:sp>
      <p:cxnSp>
        <p:nvCxnSpPr>
          <p:cNvPr id="54" name="Connettore 2 53"/>
          <p:cNvCxnSpPr/>
          <p:nvPr/>
        </p:nvCxnSpPr>
        <p:spPr bwMode="auto">
          <a:xfrm flipH="1">
            <a:off x="5105400" y="4572000"/>
            <a:ext cx="25400" cy="762000"/>
          </a:xfrm>
          <a:prstGeom prst="straightConnector1">
            <a:avLst/>
          </a:prstGeom>
          <a:noFill/>
          <a:ln w="9525" cap="flat" cmpd="sng" algn="ctr">
            <a:solidFill>
              <a:schemeClr val="accent1">
                <a:lumMod val="40000"/>
                <a:lumOff val="60000"/>
              </a:schemeClr>
            </a:solidFill>
            <a:prstDash val="solid"/>
            <a:round/>
            <a:headEnd type="none" w="med" len="med"/>
            <a:tailEnd type="arrow"/>
          </a:ln>
          <a:effectLst/>
        </p:spPr>
      </p:cxnSp>
      <p:sp>
        <p:nvSpPr>
          <p:cNvPr id="58" name="Rectangle 30"/>
          <p:cNvSpPr>
            <a:spLocks noChangeArrowheads="1"/>
          </p:cNvSpPr>
          <p:nvPr/>
        </p:nvSpPr>
        <p:spPr bwMode="auto">
          <a:xfrm>
            <a:off x="5181600" y="5334000"/>
            <a:ext cx="1947649" cy="369332"/>
          </a:xfrm>
          <a:prstGeom prst="rect">
            <a:avLst/>
          </a:prstGeom>
          <a:noFill/>
          <a:ln w="9525">
            <a:noFill/>
            <a:miter lim="800000"/>
            <a:headEnd/>
            <a:tailEnd/>
          </a:ln>
        </p:spPr>
        <p:txBody>
          <a:bodyPr wrap="none" lIns="0" tIns="0" rIns="0" bIns="0">
            <a:spAutoFit/>
          </a:bodyPr>
          <a:lstStyle/>
          <a:p>
            <a:r>
              <a:rPr lang="en-US" sz="1600" dirty="0">
                <a:latin typeface="Arial" pitchFamily="34" charset="0"/>
                <a:cs typeface="Arial" pitchFamily="34" charset="0"/>
              </a:rPr>
              <a:t>Demand</a:t>
            </a:r>
            <a:r>
              <a:rPr lang="en-US" dirty="0"/>
              <a:t> </a:t>
            </a:r>
            <a:r>
              <a:rPr lang="en-US" sz="1600" dirty="0">
                <a:latin typeface="Arial" pitchFamily="34" charset="0"/>
                <a:cs typeface="Arial" pitchFamily="34" charset="0"/>
              </a:rPr>
              <a:t>will reduce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ppt_x"/>
                                          </p:val>
                                        </p:tav>
                                        <p:tav tm="100000">
                                          <p:val>
                                            <p:strVal val="#ppt_x"/>
                                          </p:val>
                                        </p:tav>
                                      </p:tavLst>
                                    </p:anim>
                                    <p:anim calcmode="lin" valueType="num">
                                      <p:cBhvr additive="base">
                                        <p:cTn id="1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fill="hold"/>
                                        <p:tgtEl>
                                          <p:spTgt spid="58"/>
                                        </p:tgtEl>
                                        <p:attrNameLst>
                                          <p:attrName>ppt_x</p:attrName>
                                        </p:attrNameLst>
                                      </p:cBhvr>
                                      <p:tavLst>
                                        <p:tav tm="0">
                                          <p:val>
                                            <p:strVal val="#ppt_x"/>
                                          </p:val>
                                        </p:tav>
                                        <p:tav tm="100000">
                                          <p:val>
                                            <p:strVal val="#ppt_x"/>
                                          </p:val>
                                        </p:tav>
                                      </p:tavLst>
                                    </p:anim>
                                    <p:anim calcmode="lin" valueType="num">
                                      <p:cBhvr additive="base">
                                        <p:cTn id="26"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E:\Mankiw\Mankiw PPT\narrow aqua button bckgrd.jpg"/>
          <p:cNvPicPr>
            <a:picLocks noChangeAspect="1" noChangeArrowheads="1"/>
          </p:cNvPicPr>
          <p:nvPr/>
        </p:nvPicPr>
        <p:blipFill>
          <a:blip r:embed="rId2" cstate="print"/>
          <a:srcRect r="1688"/>
          <a:stretch>
            <a:fillRect/>
          </a:stretch>
        </p:blipFill>
        <p:spPr bwMode="auto">
          <a:xfrm>
            <a:off x="0" y="0"/>
            <a:ext cx="9144000" cy="6858000"/>
          </a:xfrm>
          <a:prstGeom prst="rect">
            <a:avLst/>
          </a:prstGeom>
          <a:noFill/>
        </p:spPr>
      </p:pic>
      <p:sp>
        <p:nvSpPr>
          <p:cNvPr id="75779" name="Rectangle 3"/>
          <p:cNvSpPr>
            <a:spLocks noGrp="1" noChangeArrowheads="1"/>
          </p:cNvSpPr>
          <p:nvPr>
            <p:ph type="title"/>
          </p:nvPr>
        </p:nvSpPr>
        <p:spPr>
          <a:xfrm>
            <a:off x="609600" y="50800"/>
            <a:ext cx="8229600" cy="685800"/>
          </a:xfrm>
        </p:spPr>
        <p:txBody>
          <a:bodyPr/>
          <a:lstStyle/>
          <a:p>
            <a:pPr algn="l">
              <a:lnSpc>
                <a:spcPct val="80000"/>
              </a:lnSpc>
            </a:pPr>
            <a:r>
              <a:rPr lang="en-US" sz="2400" dirty="0">
                <a:solidFill>
                  <a:schemeClr val="bg1"/>
                </a:solidFill>
              </a:rPr>
              <a:t>Monopolistic Competition in the Long Run</a:t>
            </a:r>
          </a:p>
        </p:txBody>
      </p:sp>
      <p:sp>
        <p:nvSpPr>
          <p:cNvPr id="75780" name="Text Box 4"/>
          <p:cNvSpPr txBox="1">
            <a:spLocks noChangeArrowheads="1"/>
          </p:cNvSpPr>
          <p:nvPr/>
        </p:nvSpPr>
        <p:spPr bwMode="auto">
          <a:xfrm rot="-21600000">
            <a:off x="6564313" y="6680200"/>
            <a:ext cx="2641600" cy="214313"/>
          </a:xfrm>
          <a:prstGeom prst="rect">
            <a:avLst/>
          </a:prstGeom>
          <a:noFill/>
          <a:ln w="9525">
            <a:noFill/>
            <a:miter lim="800000"/>
            <a:headEnd/>
            <a:tailEnd/>
          </a:ln>
          <a:effectLst/>
        </p:spPr>
        <p:txBody>
          <a:bodyPr wrap="none">
            <a:spAutoFit/>
          </a:bodyPr>
          <a:lstStyle/>
          <a:p>
            <a:r>
              <a:rPr lang="en-US" altLang="en-US" sz="800" b="1">
                <a:solidFill>
                  <a:schemeClr val="bg1"/>
                </a:solidFill>
                <a:latin typeface="Arial" charset="0"/>
              </a:rPr>
              <a:t>Copyright©2003  Southwestern/Thomson Learning</a:t>
            </a:r>
          </a:p>
        </p:txBody>
      </p:sp>
      <p:sp>
        <p:nvSpPr>
          <p:cNvPr id="75781" name="Rectangle 5"/>
          <p:cNvSpPr>
            <a:spLocks noChangeArrowheads="1"/>
          </p:cNvSpPr>
          <p:nvPr/>
        </p:nvSpPr>
        <p:spPr bwMode="auto">
          <a:xfrm>
            <a:off x="1509713" y="1485900"/>
            <a:ext cx="6619875" cy="4437063"/>
          </a:xfrm>
          <a:prstGeom prst="rect">
            <a:avLst/>
          </a:prstGeom>
          <a:solidFill>
            <a:srgbClr val="F3F6F9"/>
          </a:solidFill>
          <a:ln w="212725">
            <a:solidFill>
              <a:srgbClr val="F3F6F9"/>
            </a:solidFill>
            <a:miter lim="800000"/>
            <a:headEnd/>
            <a:tailEnd/>
          </a:ln>
        </p:spPr>
        <p:txBody>
          <a:bodyPr/>
          <a:lstStyle/>
          <a:p>
            <a:endParaRPr lang="en-US"/>
          </a:p>
        </p:txBody>
      </p:sp>
      <p:sp>
        <p:nvSpPr>
          <p:cNvPr id="75782" name="Rectangle 6"/>
          <p:cNvSpPr>
            <a:spLocks noChangeArrowheads="1"/>
          </p:cNvSpPr>
          <p:nvPr/>
        </p:nvSpPr>
        <p:spPr bwMode="auto">
          <a:xfrm>
            <a:off x="1509713" y="1485900"/>
            <a:ext cx="6619875" cy="4437063"/>
          </a:xfrm>
          <a:prstGeom prst="rect">
            <a:avLst/>
          </a:prstGeom>
          <a:solidFill>
            <a:srgbClr val="F2F4F8"/>
          </a:solidFill>
          <a:ln w="193675">
            <a:solidFill>
              <a:srgbClr val="F2F4F8"/>
            </a:solidFill>
            <a:miter lim="800000"/>
            <a:headEnd/>
            <a:tailEnd/>
          </a:ln>
        </p:spPr>
        <p:txBody>
          <a:bodyPr/>
          <a:lstStyle/>
          <a:p>
            <a:endParaRPr lang="en-US"/>
          </a:p>
        </p:txBody>
      </p:sp>
      <p:sp>
        <p:nvSpPr>
          <p:cNvPr id="75783" name="Rectangle 7"/>
          <p:cNvSpPr>
            <a:spLocks noChangeArrowheads="1"/>
          </p:cNvSpPr>
          <p:nvPr/>
        </p:nvSpPr>
        <p:spPr bwMode="auto">
          <a:xfrm>
            <a:off x="1509713" y="1485900"/>
            <a:ext cx="6619875" cy="4437063"/>
          </a:xfrm>
          <a:prstGeom prst="rect">
            <a:avLst/>
          </a:prstGeom>
          <a:solidFill>
            <a:srgbClr val="F1F4F7"/>
          </a:solidFill>
          <a:ln w="174625">
            <a:solidFill>
              <a:srgbClr val="F1F4F7"/>
            </a:solidFill>
            <a:miter lim="800000"/>
            <a:headEnd/>
            <a:tailEnd/>
          </a:ln>
        </p:spPr>
        <p:txBody>
          <a:bodyPr/>
          <a:lstStyle/>
          <a:p>
            <a:endParaRPr lang="en-US"/>
          </a:p>
        </p:txBody>
      </p:sp>
      <p:sp>
        <p:nvSpPr>
          <p:cNvPr id="75784" name="Rectangle 8"/>
          <p:cNvSpPr>
            <a:spLocks noChangeArrowheads="1"/>
          </p:cNvSpPr>
          <p:nvPr/>
        </p:nvSpPr>
        <p:spPr bwMode="auto">
          <a:xfrm>
            <a:off x="1509713" y="1485900"/>
            <a:ext cx="6619875" cy="4437063"/>
          </a:xfrm>
          <a:prstGeom prst="rect">
            <a:avLst/>
          </a:prstGeom>
          <a:solidFill>
            <a:srgbClr val="F0F2F5"/>
          </a:solidFill>
          <a:ln w="155575">
            <a:solidFill>
              <a:srgbClr val="F0F2F5"/>
            </a:solidFill>
            <a:miter lim="800000"/>
            <a:headEnd/>
            <a:tailEnd/>
          </a:ln>
        </p:spPr>
        <p:txBody>
          <a:bodyPr/>
          <a:lstStyle/>
          <a:p>
            <a:endParaRPr lang="en-US"/>
          </a:p>
        </p:txBody>
      </p:sp>
      <p:sp>
        <p:nvSpPr>
          <p:cNvPr id="75785" name="Rectangle 9"/>
          <p:cNvSpPr>
            <a:spLocks noChangeArrowheads="1"/>
          </p:cNvSpPr>
          <p:nvPr/>
        </p:nvSpPr>
        <p:spPr bwMode="auto">
          <a:xfrm>
            <a:off x="1509713" y="1485900"/>
            <a:ext cx="6619875" cy="4437063"/>
          </a:xfrm>
          <a:prstGeom prst="rect">
            <a:avLst/>
          </a:prstGeom>
          <a:solidFill>
            <a:srgbClr val="EEF1F4"/>
          </a:solidFill>
          <a:ln w="134938">
            <a:solidFill>
              <a:srgbClr val="EEF1F4"/>
            </a:solidFill>
            <a:miter lim="800000"/>
            <a:headEnd/>
            <a:tailEnd/>
          </a:ln>
        </p:spPr>
        <p:txBody>
          <a:bodyPr/>
          <a:lstStyle/>
          <a:p>
            <a:endParaRPr lang="en-US"/>
          </a:p>
        </p:txBody>
      </p:sp>
      <p:sp>
        <p:nvSpPr>
          <p:cNvPr id="75786" name="Rectangle 10"/>
          <p:cNvSpPr>
            <a:spLocks noChangeArrowheads="1"/>
          </p:cNvSpPr>
          <p:nvPr/>
        </p:nvSpPr>
        <p:spPr bwMode="auto">
          <a:xfrm>
            <a:off x="1509713" y="1485900"/>
            <a:ext cx="6619875" cy="4437063"/>
          </a:xfrm>
          <a:prstGeom prst="rect">
            <a:avLst/>
          </a:prstGeom>
          <a:solidFill>
            <a:srgbClr val="EDEFF3"/>
          </a:solidFill>
          <a:ln w="115888">
            <a:solidFill>
              <a:srgbClr val="EDEFF3"/>
            </a:solidFill>
            <a:miter lim="800000"/>
            <a:headEnd/>
            <a:tailEnd/>
          </a:ln>
        </p:spPr>
        <p:txBody>
          <a:bodyPr/>
          <a:lstStyle/>
          <a:p>
            <a:endParaRPr lang="en-US"/>
          </a:p>
        </p:txBody>
      </p:sp>
      <p:sp>
        <p:nvSpPr>
          <p:cNvPr id="75787" name="Rectangle 11"/>
          <p:cNvSpPr>
            <a:spLocks noChangeArrowheads="1"/>
          </p:cNvSpPr>
          <p:nvPr/>
        </p:nvSpPr>
        <p:spPr bwMode="auto">
          <a:xfrm>
            <a:off x="1509713" y="1485900"/>
            <a:ext cx="6619875" cy="4437063"/>
          </a:xfrm>
          <a:prstGeom prst="rect">
            <a:avLst/>
          </a:prstGeom>
          <a:solidFill>
            <a:srgbClr val="EBEEF2"/>
          </a:solidFill>
          <a:ln w="96838">
            <a:solidFill>
              <a:srgbClr val="EBEEF2"/>
            </a:solidFill>
            <a:miter lim="800000"/>
            <a:headEnd/>
            <a:tailEnd/>
          </a:ln>
        </p:spPr>
        <p:txBody>
          <a:bodyPr/>
          <a:lstStyle/>
          <a:p>
            <a:endParaRPr lang="en-US"/>
          </a:p>
        </p:txBody>
      </p:sp>
      <p:sp>
        <p:nvSpPr>
          <p:cNvPr id="75788" name="Rectangle 12"/>
          <p:cNvSpPr>
            <a:spLocks noChangeArrowheads="1"/>
          </p:cNvSpPr>
          <p:nvPr/>
        </p:nvSpPr>
        <p:spPr bwMode="auto">
          <a:xfrm>
            <a:off x="1509713" y="1485900"/>
            <a:ext cx="6619875" cy="4437063"/>
          </a:xfrm>
          <a:prstGeom prst="rect">
            <a:avLst/>
          </a:prstGeom>
          <a:solidFill>
            <a:srgbClr val="EAECF1"/>
          </a:solidFill>
          <a:ln w="77788">
            <a:solidFill>
              <a:srgbClr val="EAECF1"/>
            </a:solidFill>
            <a:miter lim="800000"/>
            <a:headEnd/>
            <a:tailEnd/>
          </a:ln>
        </p:spPr>
        <p:txBody>
          <a:bodyPr/>
          <a:lstStyle/>
          <a:p>
            <a:endParaRPr lang="en-US"/>
          </a:p>
        </p:txBody>
      </p:sp>
      <p:sp>
        <p:nvSpPr>
          <p:cNvPr id="75789" name="Rectangle 13"/>
          <p:cNvSpPr>
            <a:spLocks noChangeArrowheads="1"/>
          </p:cNvSpPr>
          <p:nvPr/>
        </p:nvSpPr>
        <p:spPr bwMode="auto">
          <a:xfrm>
            <a:off x="1509713" y="1485900"/>
            <a:ext cx="6619875" cy="4437063"/>
          </a:xfrm>
          <a:prstGeom prst="rect">
            <a:avLst/>
          </a:prstGeom>
          <a:solidFill>
            <a:srgbClr val="E9EBF0"/>
          </a:solidFill>
          <a:ln w="58738">
            <a:solidFill>
              <a:srgbClr val="E9EBF0"/>
            </a:solidFill>
            <a:miter lim="800000"/>
            <a:headEnd/>
            <a:tailEnd/>
          </a:ln>
        </p:spPr>
        <p:txBody>
          <a:bodyPr/>
          <a:lstStyle/>
          <a:p>
            <a:endParaRPr lang="en-US"/>
          </a:p>
        </p:txBody>
      </p:sp>
      <p:sp>
        <p:nvSpPr>
          <p:cNvPr id="75790" name="Rectangle 14"/>
          <p:cNvSpPr>
            <a:spLocks noChangeArrowheads="1"/>
          </p:cNvSpPr>
          <p:nvPr/>
        </p:nvSpPr>
        <p:spPr bwMode="auto">
          <a:xfrm>
            <a:off x="1509713" y="1485900"/>
            <a:ext cx="6619875" cy="4437063"/>
          </a:xfrm>
          <a:prstGeom prst="rect">
            <a:avLst/>
          </a:prstGeom>
          <a:solidFill>
            <a:srgbClr val="E7EAEF"/>
          </a:solidFill>
          <a:ln w="38100">
            <a:solidFill>
              <a:srgbClr val="E7EAEF"/>
            </a:solidFill>
            <a:miter lim="800000"/>
            <a:headEnd/>
            <a:tailEnd/>
          </a:ln>
        </p:spPr>
        <p:txBody>
          <a:bodyPr/>
          <a:lstStyle/>
          <a:p>
            <a:endParaRPr lang="en-US"/>
          </a:p>
        </p:txBody>
      </p:sp>
      <p:sp>
        <p:nvSpPr>
          <p:cNvPr id="75791" name="Rectangle 15"/>
          <p:cNvSpPr>
            <a:spLocks noChangeArrowheads="1"/>
          </p:cNvSpPr>
          <p:nvPr/>
        </p:nvSpPr>
        <p:spPr bwMode="auto">
          <a:xfrm>
            <a:off x="1509713" y="1485900"/>
            <a:ext cx="6619875" cy="4437063"/>
          </a:xfrm>
          <a:prstGeom prst="rect">
            <a:avLst/>
          </a:prstGeom>
          <a:solidFill>
            <a:srgbClr val="E6E9EF"/>
          </a:solidFill>
          <a:ln w="19050">
            <a:solidFill>
              <a:srgbClr val="E6E9EF"/>
            </a:solidFill>
            <a:miter lim="800000"/>
            <a:headEnd/>
            <a:tailEnd/>
          </a:ln>
        </p:spPr>
        <p:txBody>
          <a:bodyPr/>
          <a:lstStyle/>
          <a:p>
            <a:endParaRPr lang="en-US"/>
          </a:p>
        </p:txBody>
      </p:sp>
      <p:sp>
        <p:nvSpPr>
          <p:cNvPr id="75792" name="Rectangle 16"/>
          <p:cNvSpPr>
            <a:spLocks noChangeArrowheads="1"/>
          </p:cNvSpPr>
          <p:nvPr/>
        </p:nvSpPr>
        <p:spPr bwMode="auto">
          <a:xfrm>
            <a:off x="1371600" y="1371600"/>
            <a:ext cx="6735762" cy="4495800"/>
          </a:xfrm>
          <a:prstGeom prst="rect">
            <a:avLst/>
          </a:prstGeom>
          <a:solidFill>
            <a:srgbClr val="FFFFFF"/>
          </a:solidFill>
          <a:ln w="9525">
            <a:noFill/>
            <a:miter lim="800000"/>
            <a:headEnd/>
            <a:tailEnd/>
          </a:ln>
        </p:spPr>
        <p:txBody>
          <a:bodyPr/>
          <a:lstStyle/>
          <a:p>
            <a:endParaRPr lang="en-US"/>
          </a:p>
        </p:txBody>
      </p:sp>
      <p:sp>
        <p:nvSpPr>
          <p:cNvPr id="75793" name="Freeform 17"/>
          <p:cNvSpPr>
            <a:spLocks/>
          </p:cNvSpPr>
          <p:nvPr/>
        </p:nvSpPr>
        <p:spPr bwMode="auto">
          <a:xfrm>
            <a:off x="1354138" y="1370013"/>
            <a:ext cx="6735762" cy="4495800"/>
          </a:xfrm>
          <a:custGeom>
            <a:avLst/>
            <a:gdLst/>
            <a:ahLst/>
            <a:cxnLst>
              <a:cxn ang="0">
                <a:pos x="0" y="0"/>
              </a:cxn>
              <a:cxn ang="0">
                <a:pos x="0" y="2832"/>
              </a:cxn>
              <a:cxn ang="0">
                <a:pos x="4243" y="2832"/>
              </a:cxn>
            </a:cxnLst>
            <a:rect l="0" t="0" r="r" b="b"/>
            <a:pathLst>
              <a:path w="4243" h="2832">
                <a:moveTo>
                  <a:pt x="0" y="0"/>
                </a:moveTo>
                <a:lnTo>
                  <a:pt x="0" y="2832"/>
                </a:lnTo>
                <a:lnTo>
                  <a:pt x="4243" y="2832"/>
                </a:lnTo>
              </a:path>
            </a:pathLst>
          </a:custGeom>
          <a:noFill/>
          <a:ln w="19050">
            <a:solidFill>
              <a:srgbClr val="000000"/>
            </a:solidFill>
            <a:prstDash val="solid"/>
            <a:round/>
            <a:headEnd/>
            <a:tailEnd/>
          </a:ln>
        </p:spPr>
        <p:txBody>
          <a:bodyPr/>
          <a:lstStyle/>
          <a:p>
            <a:endParaRPr lang="en-US"/>
          </a:p>
        </p:txBody>
      </p:sp>
      <p:sp>
        <p:nvSpPr>
          <p:cNvPr id="75794" name="Rectangle 18"/>
          <p:cNvSpPr>
            <a:spLocks noChangeArrowheads="1"/>
          </p:cNvSpPr>
          <p:nvPr/>
        </p:nvSpPr>
        <p:spPr bwMode="auto">
          <a:xfrm>
            <a:off x="7242175" y="5880100"/>
            <a:ext cx="915988" cy="279400"/>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Quantity</a:t>
            </a:r>
            <a:endParaRPr lang="en-US"/>
          </a:p>
        </p:txBody>
      </p:sp>
      <p:sp>
        <p:nvSpPr>
          <p:cNvPr id="75795" name="Rectangle 19"/>
          <p:cNvSpPr>
            <a:spLocks noChangeArrowheads="1"/>
          </p:cNvSpPr>
          <p:nvPr/>
        </p:nvSpPr>
        <p:spPr bwMode="auto">
          <a:xfrm>
            <a:off x="830263" y="1362075"/>
            <a:ext cx="598487" cy="279400"/>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Price</a:t>
            </a:r>
            <a:endParaRPr lang="en-US"/>
          </a:p>
        </p:txBody>
      </p:sp>
      <p:sp>
        <p:nvSpPr>
          <p:cNvPr id="75796" name="Rectangle 20"/>
          <p:cNvSpPr>
            <a:spLocks noChangeArrowheads="1"/>
          </p:cNvSpPr>
          <p:nvPr/>
        </p:nvSpPr>
        <p:spPr bwMode="auto">
          <a:xfrm>
            <a:off x="1231900" y="5713413"/>
            <a:ext cx="203200" cy="273050"/>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0</a:t>
            </a:r>
            <a:endParaRPr lang="en-US"/>
          </a:p>
        </p:txBody>
      </p:sp>
      <p:grpSp>
        <p:nvGrpSpPr>
          <p:cNvPr id="2" name="Group 21"/>
          <p:cNvGrpSpPr>
            <a:grpSpLocks/>
          </p:cNvGrpSpPr>
          <p:nvPr/>
        </p:nvGrpSpPr>
        <p:grpSpPr bwMode="auto">
          <a:xfrm>
            <a:off x="1606550" y="2706688"/>
            <a:ext cx="4294188" cy="2708275"/>
            <a:chOff x="1012" y="1705"/>
            <a:chExt cx="2705" cy="1706"/>
          </a:xfrm>
        </p:grpSpPr>
        <p:sp>
          <p:nvSpPr>
            <p:cNvPr id="75798" name="Line 22"/>
            <p:cNvSpPr>
              <a:spLocks noChangeShapeType="1"/>
            </p:cNvSpPr>
            <p:nvPr/>
          </p:nvSpPr>
          <p:spPr bwMode="auto">
            <a:xfrm>
              <a:off x="1012" y="1705"/>
              <a:ext cx="2073" cy="1599"/>
            </a:xfrm>
            <a:prstGeom prst="line">
              <a:avLst/>
            </a:prstGeom>
            <a:noFill/>
            <a:ln w="58738">
              <a:solidFill>
                <a:srgbClr val="003F95"/>
              </a:solidFill>
              <a:round/>
              <a:headEnd/>
              <a:tailEnd/>
            </a:ln>
          </p:spPr>
          <p:txBody>
            <a:bodyPr/>
            <a:lstStyle/>
            <a:p>
              <a:endParaRPr lang="en-US"/>
            </a:p>
          </p:txBody>
        </p:sp>
        <p:sp>
          <p:nvSpPr>
            <p:cNvPr id="75799" name="Rectangle 23"/>
            <p:cNvSpPr>
              <a:spLocks noChangeArrowheads="1"/>
            </p:cNvSpPr>
            <p:nvPr/>
          </p:nvSpPr>
          <p:spPr bwMode="auto">
            <a:xfrm>
              <a:off x="3184" y="3239"/>
              <a:ext cx="533" cy="172"/>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Demand</a:t>
              </a:r>
              <a:endParaRPr lang="en-US" dirty="0"/>
            </a:p>
          </p:txBody>
        </p:sp>
      </p:grpSp>
      <p:grpSp>
        <p:nvGrpSpPr>
          <p:cNvPr id="3" name="Group 24"/>
          <p:cNvGrpSpPr>
            <a:grpSpLocks/>
          </p:cNvGrpSpPr>
          <p:nvPr/>
        </p:nvGrpSpPr>
        <p:grpSpPr bwMode="auto">
          <a:xfrm>
            <a:off x="1800225" y="3211513"/>
            <a:ext cx="1935163" cy="2390775"/>
            <a:chOff x="1134" y="2023"/>
            <a:chExt cx="1219" cy="1506"/>
          </a:xfrm>
        </p:grpSpPr>
        <p:sp>
          <p:nvSpPr>
            <p:cNvPr id="75801" name="Line 25"/>
            <p:cNvSpPr>
              <a:spLocks noChangeShapeType="1"/>
            </p:cNvSpPr>
            <p:nvPr/>
          </p:nvSpPr>
          <p:spPr bwMode="auto">
            <a:xfrm>
              <a:off x="1134" y="2023"/>
              <a:ext cx="951" cy="1452"/>
            </a:xfrm>
            <a:prstGeom prst="line">
              <a:avLst/>
            </a:prstGeom>
            <a:noFill/>
            <a:ln w="58738">
              <a:solidFill>
                <a:srgbClr val="AD0D1B"/>
              </a:solidFill>
              <a:round/>
              <a:headEnd/>
              <a:tailEnd/>
            </a:ln>
          </p:spPr>
          <p:txBody>
            <a:bodyPr/>
            <a:lstStyle/>
            <a:p>
              <a:endParaRPr lang="en-US"/>
            </a:p>
          </p:txBody>
        </p:sp>
        <p:sp>
          <p:nvSpPr>
            <p:cNvPr id="75802" name="Rectangle 26"/>
            <p:cNvSpPr>
              <a:spLocks noChangeArrowheads="1"/>
            </p:cNvSpPr>
            <p:nvPr/>
          </p:nvSpPr>
          <p:spPr bwMode="auto">
            <a:xfrm>
              <a:off x="2154" y="3375"/>
              <a:ext cx="199" cy="154"/>
            </a:xfrm>
            <a:prstGeom prst="rect">
              <a:avLst/>
            </a:prstGeom>
            <a:noFill/>
            <a:ln w="9525">
              <a:noFill/>
              <a:miter lim="800000"/>
              <a:headEnd/>
              <a:tailEnd/>
            </a:ln>
          </p:spPr>
          <p:txBody>
            <a:bodyPr wrap="none" lIns="0" tIns="0" rIns="0" bIns="0">
              <a:spAutoFit/>
            </a:bodyPr>
            <a:lstStyle/>
            <a:p>
              <a:r>
                <a:rPr lang="en-US" sz="1600" i="1">
                  <a:solidFill>
                    <a:srgbClr val="000000"/>
                  </a:solidFill>
                  <a:latin typeface="Arial" charset="0"/>
                </a:rPr>
                <a:t>MR</a:t>
              </a:r>
              <a:endParaRPr lang="en-US"/>
            </a:p>
          </p:txBody>
        </p:sp>
      </p:grpSp>
      <p:grpSp>
        <p:nvGrpSpPr>
          <p:cNvPr id="4" name="Group 27"/>
          <p:cNvGrpSpPr>
            <a:grpSpLocks/>
          </p:cNvGrpSpPr>
          <p:nvPr/>
        </p:nvGrpSpPr>
        <p:grpSpPr bwMode="auto">
          <a:xfrm>
            <a:off x="1760538" y="2132013"/>
            <a:ext cx="4860925" cy="1892300"/>
            <a:chOff x="1109" y="1343"/>
            <a:chExt cx="3062" cy="1192"/>
          </a:xfrm>
        </p:grpSpPr>
        <p:sp>
          <p:nvSpPr>
            <p:cNvPr id="75804" name="Freeform 28"/>
            <p:cNvSpPr>
              <a:spLocks/>
            </p:cNvSpPr>
            <p:nvPr/>
          </p:nvSpPr>
          <p:spPr bwMode="auto">
            <a:xfrm>
              <a:off x="1109" y="1449"/>
              <a:ext cx="2756" cy="1086"/>
            </a:xfrm>
            <a:custGeom>
              <a:avLst/>
              <a:gdLst/>
              <a:ahLst/>
              <a:cxnLst>
                <a:cxn ang="0">
                  <a:pos x="226" y="0"/>
                </a:cxn>
                <a:cxn ang="0">
                  <a:pos x="100" y="89"/>
                </a:cxn>
                <a:cxn ang="0">
                  <a:pos x="68" y="79"/>
                </a:cxn>
                <a:cxn ang="0">
                  <a:pos x="0" y="2"/>
                </a:cxn>
              </a:cxnLst>
              <a:rect l="0" t="0" r="r" b="b"/>
              <a:pathLst>
                <a:path w="226" h="89">
                  <a:moveTo>
                    <a:pt x="226" y="0"/>
                  </a:moveTo>
                  <a:cubicBezTo>
                    <a:pt x="196" y="39"/>
                    <a:pt x="141" y="89"/>
                    <a:pt x="100" y="89"/>
                  </a:cubicBezTo>
                  <a:cubicBezTo>
                    <a:pt x="86" y="89"/>
                    <a:pt x="70" y="80"/>
                    <a:pt x="68" y="79"/>
                  </a:cubicBezTo>
                  <a:cubicBezTo>
                    <a:pt x="44" y="65"/>
                    <a:pt x="16" y="26"/>
                    <a:pt x="0" y="2"/>
                  </a:cubicBezTo>
                </a:path>
              </a:pathLst>
            </a:custGeom>
            <a:noFill/>
            <a:ln w="58738">
              <a:solidFill>
                <a:srgbClr val="003F95"/>
              </a:solidFill>
              <a:prstDash val="solid"/>
              <a:round/>
              <a:headEnd/>
              <a:tailEnd/>
            </a:ln>
          </p:spPr>
          <p:txBody>
            <a:bodyPr/>
            <a:lstStyle/>
            <a:p>
              <a:endParaRPr lang="en-US"/>
            </a:p>
          </p:txBody>
        </p:sp>
        <p:sp>
          <p:nvSpPr>
            <p:cNvPr id="75805" name="Rectangle 29"/>
            <p:cNvSpPr>
              <a:spLocks noChangeArrowheads="1"/>
            </p:cNvSpPr>
            <p:nvPr/>
          </p:nvSpPr>
          <p:spPr bwMode="auto">
            <a:xfrm>
              <a:off x="3985" y="1343"/>
              <a:ext cx="186" cy="155"/>
            </a:xfrm>
            <a:prstGeom prst="rect">
              <a:avLst/>
            </a:prstGeom>
            <a:noFill/>
            <a:ln w="9525">
              <a:noFill/>
              <a:miter lim="800000"/>
              <a:headEnd/>
              <a:tailEnd/>
            </a:ln>
          </p:spPr>
          <p:txBody>
            <a:bodyPr wrap="none" lIns="0" tIns="0" rIns="0" bIns="0">
              <a:spAutoFit/>
            </a:bodyPr>
            <a:lstStyle/>
            <a:p>
              <a:r>
                <a:rPr lang="en-US" sz="1600" i="1" dirty="0">
                  <a:solidFill>
                    <a:srgbClr val="000000"/>
                  </a:solidFill>
                  <a:latin typeface="Arial" charset="0"/>
                </a:rPr>
                <a:t>AC</a:t>
              </a:r>
              <a:endParaRPr lang="en-US" dirty="0"/>
            </a:p>
          </p:txBody>
        </p:sp>
      </p:grpSp>
      <p:grpSp>
        <p:nvGrpSpPr>
          <p:cNvPr id="5" name="Group 30"/>
          <p:cNvGrpSpPr>
            <a:grpSpLocks/>
          </p:cNvGrpSpPr>
          <p:nvPr/>
        </p:nvGrpSpPr>
        <p:grpSpPr bwMode="auto">
          <a:xfrm>
            <a:off x="2206625" y="1789113"/>
            <a:ext cx="3709988" cy="3727450"/>
            <a:chOff x="1390" y="1127"/>
            <a:chExt cx="2337" cy="2348"/>
          </a:xfrm>
        </p:grpSpPr>
        <p:sp>
          <p:nvSpPr>
            <p:cNvPr id="75807" name="Line 31"/>
            <p:cNvSpPr>
              <a:spLocks noChangeShapeType="1"/>
            </p:cNvSpPr>
            <p:nvPr/>
          </p:nvSpPr>
          <p:spPr bwMode="auto">
            <a:xfrm flipH="1">
              <a:off x="1390" y="1303"/>
              <a:ext cx="2194" cy="2172"/>
            </a:xfrm>
            <a:prstGeom prst="line">
              <a:avLst/>
            </a:prstGeom>
            <a:noFill/>
            <a:ln w="58738">
              <a:solidFill>
                <a:srgbClr val="AD0D1B"/>
              </a:solidFill>
              <a:round/>
              <a:headEnd/>
              <a:tailEnd/>
            </a:ln>
          </p:spPr>
          <p:txBody>
            <a:bodyPr/>
            <a:lstStyle/>
            <a:p>
              <a:endParaRPr lang="en-US"/>
            </a:p>
          </p:txBody>
        </p:sp>
        <p:sp>
          <p:nvSpPr>
            <p:cNvPr id="75808" name="Rectangle 32"/>
            <p:cNvSpPr>
              <a:spLocks noChangeArrowheads="1"/>
            </p:cNvSpPr>
            <p:nvPr/>
          </p:nvSpPr>
          <p:spPr bwMode="auto">
            <a:xfrm>
              <a:off x="3528" y="1127"/>
              <a:ext cx="199" cy="154"/>
            </a:xfrm>
            <a:prstGeom prst="rect">
              <a:avLst/>
            </a:prstGeom>
            <a:noFill/>
            <a:ln w="9525">
              <a:noFill/>
              <a:miter lim="800000"/>
              <a:headEnd/>
              <a:tailEnd/>
            </a:ln>
          </p:spPr>
          <p:txBody>
            <a:bodyPr wrap="none" lIns="0" tIns="0" rIns="0" bIns="0">
              <a:spAutoFit/>
            </a:bodyPr>
            <a:lstStyle/>
            <a:p>
              <a:r>
                <a:rPr lang="en-US" sz="1600" i="1">
                  <a:solidFill>
                    <a:srgbClr val="000000"/>
                  </a:solidFill>
                  <a:latin typeface="Arial" charset="0"/>
                </a:rPr>
                <a:t>MC</a:t>
              </a:r>
              <a:endParaRPr lang="en-US"/>
            </a:p>
          </p:txBody>
        </p:sp>
      </p:grpSp>
      <p:grpSp>
        <p:nvGrpSpPr>
          <p:cNvPr id="6" name="Group 33"/>
          <p:cNvGrpSpPr>
            <a:grpSpLocks/>
          </p:cNvGrpSpPr>
          <p:nvPr/>
        </p:nvGrpSpPr>
        <p:grpSpPr bwMode="auto">
          <a:xfrm>
            <a:off x="550863" y="3582988"/>
            <a:ext cx="3225800" cy="2830512"/>
            <a:chOff x="347" y="2257"/>
            <a:chExt cx="2032" cy="1783"/>
          </a:xfrm>
        </p:grpSpPr>
        <p:sp>
          <p:nvSpPr>
            <p:cNvPr id="75810" name="Freeform 34"/>
            <p:cNvSpPr>
              <a:spLocks/>
            </p:cNvSpPr>
            <p:nvPr/>
          </p:nvSpPr>
          <p:spPr bwMode="auto">
            <a:xfrm>
              <a:off x="866" y="2328"/>
              <a:ext cx="938" cy="1367"/>
            </a:xfrm>
            <a:custGeom>
              <a:avLst/>
              <a:gdLst/>
              <a:ahLst/>
              <a:cxnLst>
                <a:cxn ang="0">
                  <a:pos x="0" y="0"/>
                </a:cxn>
                <a:cxn ang="0">
                  <a:pos x="938" y="0"/>
                </a:cxn>
                <a:cxn ang="0">
                  <a:pos x="938" y="1367"/>
                </a:cxn>
              </a:cxnLst>
              <a:rect l="0" t="0" r="r" b="b"/>
              <a:pathLst>
                <a:path w="938" h="1367">
                  <a:moveTo>
                    <a:pt x="0" y="0"/>
                  </a:moveTo>
                  <a:lnTo>
                    <a:pt x="938" y="0"/>
                  </a:lnTo>
                  <a:lnTo>
                    <a:pt x="938" y="1367"/>
                  </a:lnTo>
                </a:path>
              </a:pathLst>
            </a:custGeom>
            <a:noFill/>
            <a:ln w="19050" cap="flat">
              <a:solidFill>
                <a:schemeClr val="tx1"/>
              </a:solidFill>
              <a:prstDash val="sysDot"/>
              <a:round/>
              <a:headEnd/>
              <a:tailEnd/>
            </a:ln>
          </p:spPr>
          <p:txBody>
            <a:bodyPr/>
            <a:lstStyle/>
            <a:p>
              <a:endParaRPr lang="en-US"/>
            </a:p>
          </p:txBody>
        </p:sp>
        <p:sp>
          <p:nvSpPr>
            <p:cNvPr id="75811" name="Oval 35"/>
            <p:cNvSpPr>
              <a:spLocks noChangeArrowheads="1"/>
            </p:cNvSpPr>
            <p:nvPr/>
          </p:nvSpPr>
          <p:spPr bwMode="auto">
            <a:xfrm>
              <a:off x="1768" y="2279"/>
              <a:ext cx="85" cy="85"/>
            </a:xfrm>
            <a:prstGeom prst="ellipse">
              <a:avLst/>
            </a:prstGeom>
            <a:solidFill>
              <a:srgbClr val="000000"/>
            </a:solidFill>
            <a:ln w="9525">
              <a:noFill/>
              <a:round/>
              <a:headEnd/>
              <a:tailEnd/>
            </a:ln>
          </p:spPr>
          <p:txBody>
            <a:bodyPr/>
            <a:lstStyle/>
            <a:p>
              <a:endParaRPr lang="en-US"/>
            </a:p>
          </p:txBody>
        </p:sp>
        <p:sp>
          <p:nvSpPr>
            <p:cNvPr id="75812" name="Rectangle 36"/>
            <p:cNvSpPr>
              <a:spLocks noChangeArrowheads="1"/>
            </p:cNvSpPr>
            <p:nvPr/>
          </p:nvSpPr>
          <p:spPr bwMode="auto">
            <a:xfrm>
              <a:off x="1353" y="3708"/>
              <a:ext cx="1026" cy="172"/>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Profit-maximizing</a:t>
              </a:r>
              <a:endParaRPr lang="en-US"/>
            </a:p>
          </p:txBody>
        </p:sp>
        <p:sp>
          <p:nvSpPr>
            <p:cNvPr id="75813" name="Rectangle 37"/>
            <p:cNvSpPr>
              <a:spLocks noChangeArrowheads="1"/>
            </p:cNvSpPr>
            <p:nvPr/>
          </p:nvSpPr>
          <p:spPr bwMode="auto">
            <a:xfrm>
              <a:off x="1617" y="3868"/>
              <a:ext cx="497" cy="172"/>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quantity</a:t>
              </a:r>
              <a:endParaRPr lang="en-US"/>
            </a:p>
          </p:txBody>
        </p:sp>
        <p:grpSp>
          <p:nvGrpSpPr>
            <p:cNvPr id="7" name="Group 38"/>
            <p:cNvGrpSpPr>
              <a:grpSpLocks/>
            </p:cNvGrpSpPr>
            <p:nvPr/>
          </p:nvGrpSpPr>
          <p:grpSpPr bwMode="auto">
            <a:xfrm>
              <a:off x="347" y="2257"/>
              <a:ext cx="418" cy="180"/>
              <a:chOff x="347" y="2257"/>
              <a:chExt cx="418" cy="180"/>
            </a:xfrm>
          </p:grpSpPr>
          <p:sp>
            <p:nvSpPr>
              <p:cNvPr id="75815" name="Rectangle 39"/>
              <p:cNvSpPr>
                <a:spLocks noChangeArrowheads="1"/>
              </p:cNvSpPr>
              <p:nvPr/>
            </p:nvSpPr>
            <p:spPr bwMode="auto">
              <a:xfrm>
                <a:off x="347" y="2257"/>
                <a:ext cx="140" cy="180"/>
              </a:xfrm>
              <a:prstGeom prst="rect">
                <a:avLst/>
              </a:prstGeom>
              <a:noFill/>
              <a:ln w="9525">
                <a:noFill/>
                <a:miter lim="800000"/>
                <a:headEnd/>
                <a:tailEnd/>
              </a:ln>
            </p:spPr>
            <p:txBody>
              <a:bodyPr wrap="none" lIns="0" tIns="0" rIns="0" bIns="0">
                <a:spAutoFit/>
              </a:bodyPr>
              <a:lstStyle/>
              <a:p>
                <a:r>
                  <a:rPr lang="en-US" sz="1600" i="1">
                    <a:solidFill>
                      <a:srgbClr val="000000"/>
                    </a:solidFill>
                    <a:latin typeface="Arial" charset="0"/>
                  </a:rPr>
                  <a:t>P</a:t>
                </a:r>
                <a:endParaRPr lang="en-US"/>
              </a:p>
            </p:txBody>
          </p:sp>
          <p:sp>
            <p:nvSpPr>
              <p:cNvPr id="75816" name="Rectangle 40"/>
              <p:cNvSpPr>
                <a:spLocks noChangeArrowheads="1"/>
              </p:cNvSpPr>
              <p:nvPr/>
            </p:nvSpPr>
            <p:spPr bwMode="auto">
              <a:xfrm>
                <a:off x="435" y="2257"/>
                <a:ext cx="204" cy="172"/>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 = </a:t>
                </a:r>
                <a:endParaRPr lang="en-US"/>
              </a:p>
            </p:txBody>
          </p:sp>
          <p:sp>
            <p:nvSpPr>
              <p:cNvPr id="75817" name="Rectangle 41"/>
              <p:cNvSpPr>
                <a:spLocks noChangeArrowheads="1"/>
              </p:cNvSpPr>
              <p:nvPr/>
            </p:nvSpPr>
            <p:spPr bwMode="auto">
              <a:xfrm>
                <a:off x="579" y="2257"/>
                <a:ext cx="186" cy="155"/>
              </a:xfrm>
              <a:prstGeom prst="rect">
                <a:avLst/>
              </a:prstGeom>
              <a:noFill/>
              <a:ln w="9525">
                <a:noFill/>
                <a:miter lim="800000"/>
                <a:headEnd/>
                <a:tailEnd/>
              </a:ln>
            </p:spPr>
            <p:txBody>
              <a:bodyPr wrap="none" lIns="0" tIns="0" rIns="0" bIns="0">
                <a:spAutoFit/>
              </a:bodyPr>
              <a:lstStyle/>
              <a:p>
                <a:r>
                  <a:rPr lang="en-US" sz="1600" i="1" dirty="0">
                    <a:solidFill>
                      <a:srgbClr val="000000"/>
                    </a:solidFill>
                    <a:latin typeface="Arial" charset="0"/>
                  </a:rPr>
                  <a:t>AC</a:t>
                </a:r>
                <a:endParaRPr lang="en-US" dirty="0"/>
              </a:p>
            </p:txBody>
          </p:sp>
        </p:grpSp>
      </p:grpSp>
      <p:sp>
        <p:nvSpPr>
          <p:cNvPr id="75818" name="Oval 42"/>
          <p:cNvSpPr>
            <a:spLocks noChangeArrowheads="1"/>
          </p:cNvSpPr>
          <p:nvPr/>
        </p:nvSpPr>
        <p:spPr bwMode="auto">
          <a:xfrm>
            <a:off x="2806700" y="4779963"/>
            <a:ext cx="134938" cy="136525"/>
          </a:xfrm>
          <a:prstGeom prst="ellipse">
            <a:avLst/>
          </a:prstGeom>
          <a:solidFill>
            <a:srgbClr val="000000"/>
          </a:solidFill>
          <a:ln w="9525">
            <a:noFill/>
            <a:round/>
            <a:headEnd/>
            <a:tailEnd/>
          </a:ln>
        </p:spPr>
        <p:txBody>
          <a:bodyPr/>
          <a:lstStyle/>
          <a:p>
            <a:endParaRPr lang="en-US"/>
          </a:p>
        </p:txBody>
      </p:sp>
      <p:cxnSp>
        <p:nvCxnSpPr>
          <p:cNvPr id="43" name="Connettore 2 42"/>
          <p:cNvCxnSpPr/>
          <p:nvPr/>
        </p:nvCxnSpPr>
        <p:spPr bwMode="auto">
          <a:xfrm flipV="1">
            <a:off x="2819400" y="2590800"/>
            <a:ext cx="457200" cy="914400"/>
          </a:xfrm>
          <a:prstGeom prst="straightConnector1">
            <a:avLst/>
          </a:prstGeom>
          <a:noFill/>
          <a:ln w="9525" cap="flat" cmpd="sng" algn="ctr">
            <a:solidFill>
              <a:schemeClr val="accent1">
                <a:lumMod val="40000"/>
                <a:lumOff val="60000"/>
              </a:schemeClr>
            </a:solidFill>
            <a:prstDash val="solid"/>
            <a:round/>
            <a:headEnd type="none" w="med" len="med"/>
            <a:tailEnd type="arrow"/>
          </a:ln>
          <a:effectLst/>
        </p:spPr>
      </p:cxnSp>
      <p:sp>
        <p:nvSpPr>
          <p:cNvPr id="45" name="Rectangle 30"/>
          <p:cNvSpPr>
            <a:spLocks noChangeArrowheads="1"/>
          </p:cNvSpPr>
          <p:nvPr/>
        </p:nvSpPr>
        <p:spPr bwMode="auto">
          <a:xfrm>
            <a:off x="2971800" y="2209800"/>
            <a:ext cx="1814599" cy="246221"/>
          </a:xfrm>
          <a:prstGeom prst="rect">
            <a:avLst/>
          </a:prstGeom>
          <a:noFill/>
          <a:ln w="9525">
            <a:noFill/>
            <a:miter lim="800000"/>
            <a:headEnd/>
            <a:tailEnd/>
          </a:ln>
        </p:spPr>
        <p:txBody>
          <a:bodyPr wrap="none" lIns="0" tIns="0" rIns="0" bIns="0">
            <a:spAutoFit/>
          </a:bodyPr>
          <a:lstStyle/>
          <a:p>
            <a:r>
              <a:rPr lang="en-US" sz="1600" dirty="0">
                <a:latin typeface="Arial" pitchFamily="34" charset="0"/>
                <a:cs typeface="Arial" pitchFamily="34" charset="0"/>
              </a:rPr>
              <a:t>No signal for entry</a:t>
            </a:r>
          </a:p>
        </p:txBody>
      </p:sp>
      <p:cxnSp>
        <p:nvCxnSpPr>
          <p:cNvPr id="47" name="Connettore 2 46"/>
          <p:cNvCxnSpPr/>
          <p:nvPr/>
        </p:nvCxnSpPr>
        <p:spPr bwMode="auto">
          <a:xfrm flipV="1">
            <a:off x="5486400" y="4572000"/>
            <a:ext cx="0" cy="381000"/>
          </a:xfrm>
          <a:prstGeom prst="straightConnector1">
            <a:avLst/>
          </a:prstGeom>
          <a:noFill/>
          <a:ln w="9525" cap="flat" cmpd="sng" algn="ctr">
            <a:solidFill>
              <a:schemeClr val="accent1">
                <a:lumMod val="40000"/>
                <a:lumOff val="60000"/>
              </a:schemeClr>
            </a:solidFill>
            <a:prstDash val="solid"/>
            <a:round/>
            <a:headEnd type="none" w="med" len="med"/>
            <a:tailEnd type="arrow"/>
          </a:ln>
          <a:effectLst/>
        </p:spPr>
      </p:cxnSp>
      <p:sp>
        <p:nvSpPr>
          <p:cNvPr id="49" name="Rectangle 30"/>
          <p:cNvSpPr>
            <a:spLocks noChangeArrowheads="1"/>
          </p:cNvSpPr>
          <p:nvPr/>
        </p:nvSpPr>
        <p:spPr bwMode="auto">
          <a:xfrm>
            <a:off x="5181600" y="4191000"/>
            <a:ext cx="822341" cy="246221"/>
          </a:xfrm>
          <a:prstGeom prst="rect">
            <a:avLst/>
          </a:prstGeom>
          <a:noFill/>
          <a:ln w="9525">
            <a:noFill/>
            <a:miter lim="800000"/>
            <a:headEnd/>
            <a:tailEnd/>
          </a:ln>
        </p:spPr>
        <p:txBody>
          <a:bodyPr wrap="none" lIns="0" tIns="0" rIns="0" bIns="0">
            <a:spAutoFit/>
          </a:bodyPr>
          <a:lstStyle/>
          <a:p>
            <a:r>
              <a:rPr lang="en-US" sz="1600" dirty="0">
                <a:latin typeface="Arial" pitchFamily="34" charset="0"/>
                <a:cs typeface="Arial" pitchFamily="34" charset="0"/>
              </a:rPr>
              <a:t>Is stable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609600" y="0"/>
            <a:ext cx="8305800" cy="707886"/>
          </a:xfrm>
          <a:prstGeom prst="rect">
            <a:avLst/>
          </a:prstGeom>
          <a:noFill/>
          <a:ln w="9525">
            <a:noFill/>
            <a:miter lim="800000"/>
            <a:headEnd/>
            <a:tailEnd/>
          </a:ln>
          <a:effectLst/>
        </p:spPr>
        <p:txBody>
          <a:bodyPr wrap="square">
            <a:spAutoFit/>
          </a:bodyPr>
          <a:lstStyle/>
          <a:p>
            <a:pPr marL="0" marR="0" lvl="0" indent="0" algn="just"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err="1">
                <a:ln>
                  <a:noFill/>
                </a:ln>
                <a:solidFill>
                  <a:srgbClr val="CC3300"/>
                </a:solidFill>
                <a:effectLst/>
                <a:uLnTx/>
                <a:uFillTx/>
                <a:latin typeface="Arial" charset="0"/>
                <a:ea typeface="+mn-ea"/>
                <a:cs typeface="+mn-cs"/>
              </a:rPr>
              <a:t>Appendix</a:t>
            </a:r>
            <a:r>
              <a:rPr kumimoji="0" lang="it-IT" sz="2000" b="1" i="0" u="none" strike="noStrike" kern="1200" cap="none" spc="0" normalizeH="0" baseline="0" noProof="0" dirty="0">
                <a:ln>
                  <a:noFill/>
                </a:ln>
                <a:solidFill>
                  <a:srgbClr val="CC3300"/>
                </a:solidFill>
                <a:effectLst/>
                <a:uLnTx/>
                <a:uFillTx/>
                <a:latin typeface="Arial" charset="0"/>
                <a:ea typeface="+mn-ea"/>
                <a:cs typeface="+mn-cs"/>
              </a:rPr>
              <a:t>: COURNOT </a:t>
            </a:r>
            <a:r>
              <a:rPr kumimoji="0" lang="it-IT" sz="2000" b="1" i="0" u="none" strike="noStrike" kern="1200" cap="none" spc="0" normalizeH="0" baseline="0" noProof="0" dirty="0" err="1">
                <a:ln>
                  <a:noFill/>
                </a:ln>
                <a:solidFill>
                  <a:srgbClr val="CC3300"/>
                </a:solidFill>
                <a:effectLst/>
                <a:uLnTx/>
                <a:uFillTx/>
                <a:latin typeface="Arial" charset="0"/>
                <a:ea typeface="+mn-ea"/>
                <a:cs typeface="+mn-cs"/>
              </a:rPr>
              <a:t>duopoly</a:t>
            </a:r>
            <a:r>
              <a:rPr kumimoji="0" lang="it-IT" sz="2000" b="1" i="0" u="none" strike="noStrike" kern="1200" cap="none" spc="0" normalizeH="0" baseline="0" noProof="0" dirty="0">
                <a:ln>
                  <a:noFill/>
                </a:ln>
                <a:solidFill>
                  <a:srgbClr val="CC3300"/>
                </a:solidFill>
                <a:effectLst/>
                <a:uLnTx/>
                <a:uFillTx/>
                <a:latin typeface="Arial" charset="0"/>
                <a:ea typeface="+mn-ea"/>
                <a:cs typeface="+mn-cs"/>
              </a:rPr>
              <a:t> output (</a:t>
            </a:r>
            <a:r>
              <a:rPr kumimoji="0" lang="it-IT" sz="2000" b="1" i="0" u="none" strike="noStrike" kern="1200" cap="none" spc="0" normalizeH="0" baseline="0" noProof="0" dirty="0" err="1">
                <a:ln>
                  <a:noFill/>
                </a:ln>
                <a:solidFill>
                  <a:srgbClr val="CC3300"/>
                </a:solidFill>
                <a:effectLst/>
                <a:uLnTx/>
                <a:uFillTx/>
                <a:latin typeface="Arial" charset="0"/>
                <a:ea typeface="+mn-ea"/>
                <a:cs typeface="+mn-cs"/>
              </a:rPr>
              <a:t>see</a:t>
            </a:r>
            <a:r>
              <a:rPr kumimoji="0" lang="it-IT" sz="2000" b="1" i="0" u="none" strike="noStrike" kern="1200" cap="none" spc="0" normalizeH="0" baseline="0" noProof="0" dirty="0">
                <a:ln>
                  <a:noFill/>
                </a:ln>
                <a:solidFill>
                  <a:srgbClr val="CC3300"/>
                </a:solidFill>
                <a:effectLst/>
                <a:uLnTx/>
                <a:uFillTx/>
                <a:latin typeface="Arial" charset="0"/>
                <a:ea typeface="+mn-ea"/>
                <a:cs typeface="+mn-cs"/>
              </a:rPr>
              <a:t> Cabral 2000, </a:t>
            </a:r>
            <a:r>
              <a:rPr kumimoji="0" lang="it-IT" sz="2000" b="1" i="0" u="none" strike="noStrike" kern="1200" cap="none" spc="0" normalizeH="0" baseline="0" noProof="0" dirty="0" err="1">
                <a:ln>
                  <a:noFill/>
                </a:ln>
                <a:solidFill>
                  <a:srgbClr val="CC3300"/>
                </a:solidFill>
                <a:effectLst/>
                <a:uLnTx/>
                <a:uFillTx/>
                <a:latin typeface="Arial" charset="0"/>
                <a:ea typeface="+mn-ea"/>
                <a:cs typeface="+mn-cs"/>
              </a:rPr>
              <a:t>chapter</a:t>
            </a:r>
            <a:r>
              <a:rPr kumimoji="0" lang="it-IT" sz="2000" b="1" i="0" u="none" strike="noStrike" kern="1200" cap="none" spc="0" normalizeH="0" baseline="0" noProof="0" dirty="0">
                <a:ln>
                  <a:noFill/>
                </a:ln>
                <a:solidFill>
                  <a:srgbClr val="CC3300"/>
                </a:solidFill>
                <a:effectLst/>
                <a:uLnTx/>
                <a:uFillTx/>
                <a:latin typeface="Arial" charset="0"/>
                <a:ea typeface="+mn-ea"/>
                <a:cs typeface="+mn-cs"/>
              </a:rPr>
              <a:t> 7, p. 112): </a:t>
            </a:r>
            <a:r>
              <a:rPr kumimoji="0" lang="it-IT" sz="2000" b="1" i="0" u="sng" strike="noStrike" kern="1200" cap="none" spc="0" normalizeH="0" baseline="0" noProof="0" dirty="0" err="1">
                <a:ln>
                  <a:noFill/>
                </a:ln>
                <a:solidFill>
                  <a:srgbClr val="CC3300"/>
                </a:solidFill>
                <a:effectLst/>
                <a:uLnTx/>
                <a:uFillTx/>
                <a:latin typeface="Arial" charset="0"/>
                <a:ea typeface="+mn-ea"/>
                <a:cs typeface="+mn-cs"/>
              </a:rPr>
              <a:t>why</a:t>
            </a:r>
            <a:r>
              <a:rPr kumimoji="0" lang="it-IT" sz="2000" b="1" i="0" u="sng" strike="noStrike" kern="1200" cap="none" spc="0" normalizeH="0" baseline="0" noProof="0" dirty="0">
                <a:ln>
                  <a:noFill/>
                </a:ln>
                <a:solidFill>
                  <a:srgbClr val="CC3300"/>
                </a:solidFill>
                <a:effectLst/>
                <a:uLnTx/>
                <a:uFillTx/>
                <a:latin typeface="Arial" charset="0"/>
                <a:ea typeface="+mn-ea"/>
                <a:cs typeface="+mn-cs"/>
              </a:rPr>
              <a:t> </a:t>
            </a:r>
            <a:r>
              <a:rPr kumimoji="0" lang="it-IT" sz="2000" b="1" i="0" u="sng" strike="noStrike" kern="1200" cap="none" spc="0" normalizeH="0" baseline="0" noProof="0" dirty="0" err="1">
                <a:ln>
                  <a:noFill/>
                </a:ln>
                <a:solidFill>
                  <a:srgbClr val="CC3300"/>
                </a:solidFill>
                <a:effectLst/>
                <a:uLnTx/>
                <a:uFillTx/>
                <a:latin typeface="Arial" charset="0"/>
                <a:ea typeface="+mn-ea"/>
                <a:cs typeface="+mn-cs"/>
              </a:rPr>
              <a:t>generally</a:t>
            </a:r>
            <a:r>
              <a:rPr kumimoji="0" lang="it-IT" sz="2000" b="1" i="0" u="sng" strike="noStrike" kern="1200" cap="none" spc="0" normalizeH="0" baseline="0" noProof="0" dirty="0">
                <a:ln>
                  <a:noFill/>
                </a:ln>
                <a:solidFill>
                  <a:srgbClr val="CC3300"/>
                </a:solidFill>
                <a:effectLst/>
                <a:uLnTx/>
                <a:uFillTx/>
                <a:latin typeface="Arial" charset="0"/>
                <a:ea typeface="+mn-ea"/>
                <a:cs typeface="+mn-cs"/>
              </a:rPr>
              <a:t> «OLIGOPOLY» </a:t>
            </a:r>
            <a:r>
              <a:rPr kumimoji="0" lang="it-IT" sz="2000" b="1" i="0" u="sng" strike="noStrike" kern="1200" cap="none" spc="0" normalizeH="0" baseline="0" noProof="0" dirty="0" err="1">
                <a:ln>
                  <a:noFill/>
                </a:ln>
                <a:solidFill>
                  <a:srgbClr val="CC3300"/>
                </a:solidFill>
                <a:effectLst/>
                <a:uLnTx/>
                <a:uFillTx/>
                <a:latin typeface="Arial" charset="0"/>
                <a:ea typeface="+mn-ea"/>
                <a:cs typeface="+mn-cs"/>
              </a:rPr>
              <a:t>stays</a:t>
            </a:r>
            <a:r>
              <a:rPr kumimoji="0" lang="it-IT" sz="2000" b="1" i="0" u="sng" strike="noStrike" kern="1200" cap="none" spc="0" normalizeH="0" baseline="0" noProof="0" dirty="0">
                <a:ln>
                  <a:noFill/>
                </a:ln>
                <a:solidFill>
                  <a:srgbClr val="CC3300"/>
                </a:solidFill>
                <a:effectLst/>
                <a:uLnTx/>
                <a:uFillTx/>
                <a:latin typeface="Arial" charset="0"/>
                <a:ea typeface="+mn-ea"/>
                <a:cs typeface="+mn-cs"/>
              </a:rPr>
              <a:t> in the middle</a:t>
            </a:r>
          </a:p>
        </p:txBody>
      </p:sp>
      <p:sp>
        <p:nvSpPr>
          <p:cNvPr id="149507" name="Text Box 3"/>
          <p:cNvSpPr txBox="1">
            <a:spLocks noChangeArrowheads="1"/>
          </p:cNvSpPr>
          <p:nvPr/>
        </p:nvSpPr>
        <p:spPr bwMode="auto">
          <a:xfrm>
            <a:off x="228600" y="914400"/>
            <a:ext cx="8229600" cy="396875"/>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it-IT" sz="20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08" name="Text Box 4"/>
          <p:cNvSpPr txBox="1">
            <a:spLocks noChangeArrowheads="1"/>
          </p:cNvSpPr>
          <p:nvPr/>
        </p:nvSpPr>
        <p:spPr bwMode="auto">
          <a:xfrm>
            <a:off x="228600" y="990600"/>
            <a:ext cx="8610600" cy="2939266"/>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STRATEGIC VARIABLE: </a:t>
            </a:r>
            <a:r>
              <a:rPr kumimoji="0" lang="it-IT" sz="2000" b="1" i="0" u="none" strike="noStrike" kern="1200" cap="none" spc="0" normalizeH="0" baseline="0" noProof="0" dirty="0" err="1">
                <a:ln>
                  <a:noFill/>
                </a:ln>
                <a:solidFill>
                  <a:srgbClr val="000000"/>
                </a:solidFill>
                <a:effectLst/>
                <a:uLnTx/>
                <a:uFillTx/>
                <a:latin typeface="Arial" charset="0"/>
                <a:ea typeface="+mn-ea"/>
                <a:cs typeface="+mn-cs"/>
              </a:rPr>
              <a:t>Quantity</a:t>
            </a:r>
            <a:endParaRPr kumimoji="0" lang="it-IT"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800" b="1" i="0" u="none" strike="noStrike" kern="1200" cap="none" spc="0" normalizeH="0" baseline="0" noProof="0" dirty="0">
                <a:ln>
                  <a:noFill/>
                </a:ln>
                <a:solidFill>
                  <a:srgbClr val="000000"/>
                </a:solidFill>
                <a:effectLst/>
                <a:uLnTx/>
                <a:uFillTx/>
                <a:latin typeface="Arial" charset="0"/>
                <a:ea typeface="+mn-ea"/>
                <a:cs typeface="+mn-cs"/>
              </a:rPr>
              <a:t>p = a – b(q1 + q2)</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l-GR" sz="1800" b="1" i="0" u="none" strike="noStrike" kern="1200" cap="none" spc="0" normalizeH="0" baseline="0" noProof="0" dirty="0">
                <a:ln>
                  <a:noFill/>
                </a:ln>
                <a:solidFill>
                  <a:srgbClr val="000000"/>
                </a:solidFill>
                <a:effectLst/>
                <a:uLnTx/>
                <a:uFillTx/>
                <a:latin typeface="Arial" charset="0"/>
                <a:ea typeface="+mn-ea"/>
                <a:cs typeface="+mn-cs"/>
              </a:rPr>
              <a:t>Π</a:t>
            </a:r>
            <a:r>
              <a:rPr kumimoji="0" lang="it-IT" sz="1800" b="1" i="0" u="none" strike="noStrike" kern="1200" cap="none" spc="0" normalizeH="0" baseline="0" noProof="0" dirty="0">
                <a:ln>
                  <a:noFill/>
                </a:ln>
                <a:solidFill>
                  <a:srgbClr val="000000"/>
                </a:solidFill>
                <a:effectLst/>
                <a:uLnTx/>
                <a:uFillTx/>
                <a:latin typeface="Arial" charset="0"/>
                <a:ea typeface="+mn-ea"/>
                <a:cs typeface="+mn-cs"/>
              </a:rPr>
              <a:t>1 = pq1 – cq1 = [a – b(q1+q2)]q1 – cq1</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l-GR" sz="1800" b="1" i="0" u="none" strike="noStrike" kern="1200" cap="none" spc="0" normalizeH="0" baseline="0" noProof="0" dirty="0">
                <a:ln>
                  <a:noFill/>
                </a:ln>
                <a:solidFill>
                  <a:srgbClr val="000000"/>
                </a:solidFill>
                <a:effectLst/>
                <a:uLnTx/>
                <a:uFillTx/>
                <a:latin typeface="Arial" charset="0"/>
                <a:ea typeface="+mn-ea"/>
                <a:cs typeface="+mn-cs"/>
              </a:rPr>
              <a:t>Π</a:t>
            </a:r>
            <a:r>
              <a:rPr kumimoji="0" lang="it-IT" sz="1800" b="1" i="0" u="none" strike="noStrike" kern="1200" cap="none" spc="0" normalizeH="0" baseline="0" noProof="0" dirty="0">
                <a:ln>
                  <a:noFill/>
                </a:ln>
                <a:solidFill>
                  <a:srgbClr val="000000"/>
                </a:solidFill>
                <a:effectLst/>
                <a:uLnTx/>
                <a:uFillTx/>
                <a:latin typeface="Arial" charset="0"/>
                <a:ea typeface="+mn-ea"/>
                <a:cs typeface="+mn-cs"/>
              </a:rPr>
              <a:t>2 = pq2 – cq2 = [a – b(q1+q2)]q2 – cq2</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800" b="1" i="0" u="none" strike="noStrike" kern="1200" cap="none" spc="0" normalizeH="0" baseline="0" noProof="0" dirty="0">
                <a:ln>
                  <a:noFill/>
                </a:ln>
                <a:solidFill>
                  <a:srgbClr val="000000"/>
                </a:solidFill>
                <a:effectLst/>
                <a:uLnTx/>
                <a:uFillTx/>
                <a:latin typeface="Arial" charset="0"/>
                <a:ea typeface="+mn-ea"/>
                <a:cs typeface="+mn-cs"/>
              </a:rPr>
              <a:t>d</a:t>
            </a:r>
            <a:r>
              <a:rPr kumimoji="0" lang="el-GR" sz="1800" b="1" i="0" u="none" strike="noStrike" kern="1200" cap="none" spc="0" normalizeH="0" baseline="0" noProof="0" dirty="0">
                <a:ln>
                  <a:noFill/>
                </a:ln>
                <a:solidFill>
                  <a:srgbClr val="000000"/>
                </a:solidFill>
                <a:effectLst/>
                <a:uLnTx/>
                <a:uFillTx/>
                <a:latin typeface="Arial" charset="0"/>
                <a:ea typeface="+mn-ea"/>
                <a:cs typeface="+mn-cs"/>
              </a:rPr>
              <a:t>Π</a:t>
            </a:r>
            <a:r>
              <a:rPr kumimoji="0" lang="it-IT" sz="1800" b="1" i="0" u="none" strike="noStrike" kern="1200" cap="none" spc="0" normalizeH="0" baseline="0" noProof="0" dirty="0">
                <a:ln>
                  <a:noFill/>
                </a:ln>
                <a:solidFill>
                  <a:srgbClr val="000000"/>
                </a:solidFill>
                <a:effectLst/>
                <a:uLnTx/>
                <a:uFillTx/>
                <a:latin typeface="Arial" charset="0"/>
                <a:ea typeface="+mn-ea"/>
                <a:cs typeface="+mn-cs"/>
              </a:rPr>
              <a:t>1/dq1 = a – 2bq1 – bq2 – c = 0		q1* = [(a – c) /2b] – (1/2)q2*  </a:t>
            </a: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1800" b="1" i="0" u="none" strike="noStrike" kern="1200" cap="none" spc="0" normalizeH="0" baseline="0" noProof="0" dirty="0">
                <a:ln>
                  <a:noFill/>
                </a:ln>
                <a:solidFill>
                  <a:srgbClr val="000000"/>
                </a:solidFill>
                <a:effectLst/>
                <a:uLnTx/>
                <a:uFillTx/>
                <a:latin typeface="Arial" charset="0"/>
                <a:ea typeface="+mn-ea"/>
                <a:cs typeface="+mn-cs"/>
              </a:rPr>
              <a:t>d</a:t>
            </a:r>
            <a:r>
              <a:rPr kumimoji="0" lang="el-GR" sz="1800" b="1" i="0" u="none" strike="noStrike" kern="1200" cap="none" spc="0" normalizeH="0" baseline="0" noProof="0" dirty="0">
                <a:ln>
                  <a:noFill/>
                </a:ln>
                <a:solidFill>
                  <a:srgbClr val="000000"/>
                </a:solidFill>
                <a:effectLst/>
                <a:uLnTx/>
                <a:uFillTx/>
                <a:latin typeface="Arial" charset="0"/>
                <a:ea typeface="+mn-ea"/>
                <a:cs typeface="+mn-cs"/>
              </a:rPr>
              <a:t>Π</a:t>
            </a:r>
            <a:r>
              <a:rPr kumimoji="0" lang="it-IT" sz="1800" b="1" i="0" u="none" strike="noStrike" kern="1200" cap="none" spc="0" normalizeH="0" baseline="0" noProof="0" dirty="0">
                <a:ln>
                  <a:noFill/>
                </a:ln>
                <a:solidFill>
                  <a:srgbClr val="000000"/>
                </a:solidFill>
                <a:effectLst/>
                <a:uLnTx/>
                <a:uFillTx/>
                <a:latin typeface="Arial" charset="0"/>
                <a:ea typeface="+mn-ea"/>
                <a:cs typeface="+mn-cs"/>
              </a:rPr>
              <a:t>2/dq2 = a – 2bq2 – bq1 – c = 0		q2* = [(a – c) /2b] – (1/2)q1*</a:t>
            </a:r>
          </a:p>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it-IT"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9509" name="Line 5"/>
          <p:cNvSpPr>
            <a:spLocks noChangeShapeType="1"/>
          </p:cNvSpPr>
          <p:nvPr/>
        </p:nvSpPr>
        <p:spPr bwMode="auto">
          <a:xfrm>
            <a:off x="4038600" y="2895600"/>
            <a:ext cx="685800" cy="0"/>
          </a:xfrm>
          <a:prstGeom prst="line">
            <a:avLst/>
          </a:prstGeom>
          <a:noFill/>
          <a:ln w="9525">
            <a:solidFill>
              <a:schemeClr val="tx1"/>
            </a:solidFill>
            <a:round/>
            <a:headEnd/>
            <a:tailEnd type="triangle" w="med" len="me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10" name="Line 6"/>
          <p:cNvSpPr>
            <a:spLocks noChangeShapeType="1"/>
          </p:cNvSpPr>
          <p:nvPr/>
        </p:nvSpPr>
        <p:spPr bwMode="auto">
          <a:xfrm>
            <a:off x="4038600" y="3276600"/>
            <a:ext cx="685800" cy="0"/>
          </a:xfrm>
          <a:prstGeom prst="line">
            <a:avLst/>
          </a:prstGeom>
          <a:noFill/>
          <a:ln w="9525">
            <a:solidFill>
              <a:schemeClr val="tx1"/>
            </a:solidFill>
            <a:round/>
            <a:headEnd/>
            <a:tailEnd type="triangle" w="med" len="me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11" name="Line 7"/>
          <p:cNvSpPr>
            <a:spLocks noChangeShapeType="1"/>
          </p:cNvSpPr>
          <p:nvPr/>
        </p:nvSpPr>
        <p:spPr bwMode="auto">
          <a:xfrm>
            <a:off x="2133600" y="3810000"/>
            <a:ext cx="0" cy="2514600"/>
          </a:xfrm>
          <a:prstGeom prst="line">
            <a:avLst/>
          </a:prstGeom>
          <a:noFill/>
          <a:ln w="9525">
            <a:solidFill>
              <a:schemeClr val="tx1"/>
            </a:solidFill>
            <a:round/>
            <a:headEnd type="triangle" w="med" len="me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12" name="Line 8"/>
          <p:cNvSpPr>
            <a:spLocks noChangeShapeType="1"/>
          </p:cNvSpPr>
          <p:nvPr/>
        </p:nvSpPr>
        <p:spPr bwMode="auto">
          <a:xfrm>
            <a:off x="2133600" y="6324600"/>
            <a:ext cx="4572000" cy="0"/>
          </a:xfrm>
          <a:prstGeom prst="line">
            <a:avLst/>
          </a:prstGeom>
          <a:noFill/>
          <a:ln w="9525">
            <a:solidFill>
              <a:schemeClr val="tx1"/>
            </a:solidFill>
            <a:round/>
            <a:headEnd/>
            <a:tailEnd type="triangle" w="med" len="me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13" name="Line 9"/>
          <p:cNvSpPr>
            <a:spLocks noChangeShapeType="1"/>
          </p:cNvSpPr>
          <p:nvPr/>
        </p:nvSpPr>
        <p:spPr bwMode="auto">
          <a:xfrm>
            <a:off x="2133600" y="4114800"/>
            <a:ext cx="2362200" cy="22098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14" name="Text Box 10"/>
          <p:cNvSpPr txBox="1">
            <a:spLocks noChangeArrowheads="1"/>
          </p:cNvSpPr>
          <p:nvPr/>
        </p:nvSpPr>
        <p:spPr bwMode="auto">
          <a:xfrm>
            <a:off x="1447800" y="3505200"/>
            <a:ext cx="838200" cy="396875"/>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q1</a:t>
            </a:r>
          </a:p>
        </p:txBody>
      </p:sp>
      <p:sp>
        <p:nvSpPr>
          <p:cNvPr id="149515" name="Text Box 11"/>
          <p:cNvSpPr txBox="1">
            <a:spLocks noChangeArrowheads="1"/>
          </p:cNvSpPr>
          <p:nvPr/>
        </p:nvSpPr>
        <p:spPr bwMode="auto">
          <a:xfrm>
            <a:off x="6705600" y="6096000"/>
            <a:ext cx="990600" cy="396875"/>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q2</a:t>
            </a:r>
          </a:p>
        </p:txBody>
      </p:sp>
      <p:sp>
        <p:nvSpPr>
          <p:cNvPr id="149516" name="Text Box 12"/>
          <p:cNvSpPr txBox="1">
            <a:spLocks noChangeArrowheads="1"/>
          </p:cNvSpPr>
          <p:nvPr/>
        </p:nvSpPr>
        <p:spPr bwMode="auto">
          <a:xfrm>
            <a:off x="1981200" y="4343400"/>
            <a:ext cx="1143000" cy="396875"/>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q2(q1)</a:t>
            </a:r>
          </a:p>
        </p:txBody>
      </p:sp>
      <p:sp>
        <p:nvSpPr>
          <p:cNvPr id="149517" name="Line 13"/>
          <p:cNvSpPr>
            <a:spLocks noChangeShapeType="1"/>
          </p:cNvSpPr>
          <p:nvPr/>
        </p:nvSpPr>
        <p:spPr bwMode="auto">
          <a:xfrm>
            <a:off x="2133600" y="4876800"/>
            <a:ext cx="3505200" cy="1447800"/>
          </a:xfrm>
          <a:prstGeom prst="line">
            <a:avLst/>
          </a:prstGeom>
          <a:noFill/>
          <a:ln w="9525">
            <a:solidFill>
              <a:schemeClr val="tx1"/>
            </a:solidFill>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18" name="Text Box 14"/>
          <p:cNvSpPr txBox="1">
            <a:spLocks noChangeArrowheads="1"/>
          </p:cNvSpPr>
          <p:nvPr/>
        </p:nvSpPr>
        <p:spPr bwMode="auto">
          <a:xfrm>
            <a:off x="4800600" y="5867400"/>
            <a:ext cx="1295400" cy="396875"/>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q1(q2)</a:t>
            </a:r>
          </a:p>
        </p:txBody>
      </p:sp>
      <p:sp>
        <p:nvSpPr>
          <p:cNvPr id="149519" name="Line 15"/>
          <p:cNvSpPr>
            <a:spLocks noChangeShapeType="1"/>
          </p:cNvSpPr>
          <p:nvPr/>
        </p:nvSpPr>
        <p:spPr bwMode="auto">
          <a:xfrm>
            <a:off x="2133600" y="4114800"/>
            <a:ext cx="3505200" cy="2209800"/>
          </a:xfrm>
          <a:prstGeom prst="line">
            <a:avLst/>
          </a:prstGeom>
          <a:noFill/>
          <a:ln w="9525" cap="rnd">
            <a:solidFill>
              <a:schemeClr val="tx1"/>
            </a:solidFill>
            <a:prstDash val="sysDot"/>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20" name="Line 16"/>
          <p:cNvSpPr>
            <a:spLocks noChangeShapeType="1"/>
          </p:cNvSpPr>
          <p:nvPr/>
        </p:nvSpPr>
        <p:spPr bwMode="auto">
          <a:xfrm>
            <a:off x="2133600" y="4876800"/>
            <a:ext cx="2362200" cy="1447800"/>
          </a:xfrm>
          <a:prstGeom prst="line">
            <a:avLst/>
          </a:prstGeom>
          <a:noFill/>
          <a:ln w="9525" cap="rnd">
            <a:solidFill>
              <a:schemeClr val="tx1"/>
            </a:solidFill>
            <a:prstDash val="sysDot"/>
            <a:round/>
            <a:headEnd/>
            <a:tailE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21" name="Line 17"/>
          <p:cNvSpPr>
            <a:spLocks noChangeShapeType="1"/>
          </p:cNvSpPr>
          <p:nvPr/>
        </p:nvSpPr>
        <p:spPr bwMode="auto">
          <a:xfrm flipV="1">
            <a:off x="3657600" y="4648200"/>
            <a:ext cx="838200" cy="685800"/>
          </a:xfrm>
          <a:prstGeom prst="line">
            <a:avLst/>
          </a:prstGeom>
          <a:noFill/>
          <a:ln w="9525">
            <a:solidFill>
              <a:schemeClr val="tx1"/>
            </a:solidFill>
            <a:round/>
            <a:headEnd/>
            <a:tailEnd type="triangle" w="med" len="me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49522" name="Text Box 18"/>
          <p:cNvSpPr txBox="1">
            <a:spLocks noChangeArrowheads="1"/>
          </p:cNvSpPr>
          <p:nvPr/>
        </p:nvSpPr>
        <p:spPr bwMode="auto">
          <a:xfrm>
            <a:off x="4724400" y="4419600"/>
            <a:ext cx="1447800" cy="396875"/>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q1* = q2*</a:t>
            </a:r>
          </a:p>
        </p:txBody>
      </p:sp>
      <p:cxnSp>
        <p:nvCxnSpPr>
          <p:cNvPr id="20" name="Connettore 2 19"/>
          <p:cNvCxnSpPr/>
          <p:nvPr/>
        </p:nvCxnSpPr>
        <p:spPr bwMode="auto">
          <a:xfrm flipH="1">
            <a:off x="1295400" y="5562600"/>
            <a:ext cx="1905000" cy="0"/>
          </a:xfrm>
          <a:prstGeom prst="straightConnector1">
            <a:avLst/>
          </a:prstGeom>
          <a:noFill/>
          <a:ln w="9525" cap="flat" cmpd="sng" algn="ctr">
            <a:solidFill>
              <a:srgbClr val="92D050"/>
            </a:solidFill>
            <a:prstDash val="solid"/>
            <a:round/>
            <a:headEnd type="none" w="med" len="med"/>
            <a:tailEnd type="arrow"/>
          </a:ln>
          <a:effectLst/>
        </p:spPr>
      </p:cxnSp>
      <p:sp>
        <p:nvSpPr>
          <p:cNvPr id="25" name="CasellaDiTesto 24"/>
          <p:cNvSpPr txBox="1"/>
          <p:nvPr/>
        </p:nvSpPr>
        <p:spPr>
          <a:xfrm>
            <a:off x="228600" y="5181600"/>
            <a:ext cx="1371600"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mn-cs"/>
              </a:rPr>
              <a:t>Q produced in monopoly</a:t>
            </a:r>
          </a:p>
        </p:txBody>
      </p:sp>
      <p:cxnSp>
        <p:nvCxnSpPr>
          <p:cNvPr id="26" name="Connettore 2 25"/>
          <p:cNvCxnSpPr/>
          <p:nvPr/>
        </p:nvCxnSpPr>
        <p:spPr bwMode="auto">
          <a:xfrm>
            <a:off x="4343400" y="5486400"/>
            <a:ext cx="1981200" cy="0"/>
          </a:xfrm>
          <a:prstGeom prst="straightConnector1">
            <a:avLst/>
          </a:prstGeom>
          <a:noFill/>
          <a:ln w="9525" cap="flat" cmpd="sng" algn="ctr">
            <a:solidFill>
              <a:srgbClr val="FF0000"/>
            </a:solidFill>
            <a:prstDash val="solid"/>
            <a:round/>
            <a:headEnd type="none" w="med" len="med"/>
            <a:tailEnd type="arrow"/>
          </a:ln>
          <a:effectLst/>
        </p:spPr>
      </p:cxnSp>
      <p:sp>
        <p:nvSpPr>
          <p:cNvPr id="28" name="CasellaDiTesto 27"/>
          <p:cNvSpPr txBox="1"/>
          <p:nvPr/>
        </p:nvSpPr>
        <p:spPr>
          <a:xfrm>
            <a:off x="6629400" y="5181600"/>
            <a:ext cx="1371600"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charset="0"/>
                <a:ea typeface="+mn-ea"/>
                <a:cs typeface="+mn-cs"/>
              </a:rPr>
              <a:t>Q produced in perfect competition</a:t>
            </a:r>
          </a:p>
        </p:txBody>
      </p:sp>
      <p:sp>
        <p:nvSpPr>
          <p:cNvPr id="29" name="Text Box 18"/>
          <p:cNvSpPr txBox="1">
            <a:spLocks noChangeArrowheads="1"/>
          </p:cNvSpPr>
          <p:nvPr/>
        </p:nvSpPr>
        <p:spPr bwMode="auto">
          <a:xfrm>
            <a:off x="6172200" y="4343400"/>
            <a:ext cx="2971800" cy="400110"/>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it-IT" sz="2000" b="1" i="0" u="none" strike="noStrike" kern="1200" cap="none" spc="0" normalizeH="0" baseline="0" noProof="0" dirty="0">
                <a:ln>
                  <a:noFill/>
                </a:ln>
                <a:solidFill>
                  <a:srgbClr val="000000"/>
                </a:solidFill>
                <a:effectLst/>
                <a:uLnTx/>
                <a:uFillTx/>
                <a:latin typeface="Arial" charset="0"/>
                <a:ea typeface="+mn-ea"/>
                <a:cs typeface="+mn-cs"/>
              </a:rPr>
              <a:t>(q1* + q2* = Q</a:t>
            </a:r>
            <a:r>
              <a:rPr kumimoji="0" lang="it-IT" sz="1000" b="1" i="0" u="none" strike="noStrike" kern="1200" cap="none" spc="0" normalizeH="0" baseline="0" noProof="0" dirty="0">
                <a:ln>
                  <a:noFill/>
                </a:ln>
                <a:solidFill>
                  <a:srgbClr val="000000"/>
                </a:solidFill>
                <a:effectLst/>
                <a:uLnTx/>
                <a:uFillTx/>
                <a:latin typeface="Arial" charset="0"/>
                <a:ea typeface="+mn-ea"/>
                <a:cs typeface="+mn-cs"/>
              </a:rPr>
              <a:t>OLIGOPOLY</a:t>
            </a:r>
            <a:r>
              <a:rPr kumimoji="0" lang="it-IT" sz="2000" b="1" i="0" u="none" strike="noStrike" kern="1200" cap="none" spc="0" normalizeH="0" baseline="0" noProof="0" dirty="0">
                <a:ln>
                  <a:noFill/>
                </a:ln>
                <a:solidFill>
                  <a:srgbClr val="000000"/>
                </a:solidFill>
                <a:effectLst/>
                <a:uLnTx/>
                <a:uFillTx/>
                <a:latin typeface="Arial" charset="0"/>
                <a:ea typeface="+mn-ea"/>
                <a:cs typeface="+mn-cs"/>
              </a:rPr>
              <a:t>)</a:t>
            </a:r>
            <a:r>
              <a:rPr kumimoji="0" lang="it-IT" sz="1000" b="1" i="0" u="none" strike="noStrike" kern="1200" cap="none" spc="0" normalizeH="0" baseline="0" noProof="0" dirty="0">
                <a:ln>
                  <a:noFill/>
                </a:ln>
                <a:solidFill>
                  <a:srgbClr val="000000"/>
                </a:solidFill>
                <a:effectLst/>
                <a:uLnTx/>
                <a:uFillTx/>
                <a:latin typeface="Arial" charset="0"/>
                <a:ea typeface="+mn-ea"/>
                <a:cs typeface="+mn-cs"/>
              </a:rPr>
              <a:t> </a:t>
            </a:r>
            <a:endParaRPr kumimoji="0" lang="it-IT" sz="2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 name="Ovale 1"/>
          <p:cNvSpPr/>
          <p:nvPr/>
        </p:nvSpPr>
        <p:spPr bwMode="auto">
          <a:xfrm>
            <a:off x="5204690" y="1012433"/>
            <a:ext cx="3710709" cy="1447800"/>
          </a:xfrm>
          <a:prstGeom prst="ellipse">
            <a:avLst/>
          </a:prstGeom>
          <a:solidFill>
            <a:srgbClr val="FFFF00"/>
          </a:solidFill>
          <a:ln w="9525" cap="flat" cmpd="sng" algn="ctr">
            <a:solidFill>
              <a:srgbClr val="B7099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lang="en-US" sz="2000" dirty="0">
                <a:latin typeface="Arial" charset="0"/>
              </a:rPr>
              <a:t>You will see Oligopoly with Prof. Pedota</a:t>
            </a:r>
            <a:endParaRPr kumimoji="0" lang="en-US" sz="20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15388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1219200" y="0"/>
            <a:ext cx="7315200" cy="579438"/>
          </a:xfrm>
          <a:prstGeom prst="rect">
            <a:avLst/>
          </a:prstGeom>
          <a:noFill/>
          <a:ln w="9525">
            <a:noFill/>
            <a:miter lim="800000"/>
            <a:headEnd/>
            <a:tailEnd/>
          </a:ln>
          <a:effectLst/>
        </p:spPr>
        <p:txBody>
          <a:bodyPr>
            <a:spAutoFit/>
          </a:bodyPr>
          <a:lstStyle/>
          <a:p>
            <a:pPr algn="ctr">
              <a:spcBef>
                <a:spcPct val="50000"/>
              </a:spcBef>
            </a:pPr>
            <a:r>
              <a:rPr lang="en-US" sz="3200" b="1" i="1" dirty="0">
                <a:solidFill>
                  <a:srgbClr val="990033"/>
                </a:solidFill>
              </a:rPr>
              <a:t>Final taxonomy</a:t>
            </a:r>
          </a:p>
        </p:txBody>
      </p:sp>
      <p:sp>
        <p:nvSpPr>
          <p:cNvPr id="156675" name="Text Box 3"/>
          <p:cNvSpPr txBox="1">
            <a:spLocks noChangeArrowheads="1"/>
          </p:cNvSpPr>
          <p:nvPr/>
        </p:nvSpPr>
        <p:spPr bwMode="auto">
          <a:xfrm>
            <a:off x="0" y="838200"/>
            <a:ext cx="9144000" cy="6355586"/>
          </a:xfrm>
          <a:prstGeom prst="rect">
            <a:avLst/>
          </a:prstGeom>
          <a:noFill/>
          <a:ln w="9525">
            <a:noFill/>
            <a:miter lim="800000"/>
            <a:headEnd/>
            <a:tailEnd/>
          </a:ln>
          <a:effectLst/>
        </p:spPr>
        <p:txBody>
          <a:bodyPr>
            <a:spAutoFit/>
          </a:bodyPr>
          <a:lstStyle/>
          <a:p>
            <a:pPr>
              <a:spcBef>
                <a:spcPct val="50000"/>
              </a:spcBef>
            </a:pPr>
            <a:r>
              <a:rPr lang="en-US" sz="2600" dirty="0"/>
              <a:t>P</a:t>
            </a:r>
            <a:r>
              <a:rPr lang="en-US" sz="2600" b="1" dirty="0"/>
              <a:t>. C. : p min; Q max; </a:t>
            </a:r>
            <a:r>
              <a:rPr lang="en-US" sz="2600" b="1" dirty="0" err="1"/>
              <a:t>Sc</a:t>
            </a:r>
            <a:r>
              <a:rPr lang="en-US" sz="2600" b="1" dirty="0"/>
              <a:t> max; Null extra-profits; max W (from a static point of view).</a:t>
            </a:r>
          </a:p>
          <a:p>
            <a:pPr>
              <a:spcBef>
                <a:spcPct val="50000"/>
              </a:spcBef>
            </a:pPr>
            <a:r>
              <a:rPr lang="en-US" sz="2600" dirty="0"/>
              <a:t>P</a:t>
            </a:r>
            <a:r>
              <a:rPr lang="en-US" sz="2600" b="1" dirty="0"/>
              <a:t>otential Competition: close (or not too distant) results to (from) p.c.</a:t>
            </a:r>
          </a:p>
          <a:p>
            <a:pPr>
              <a:spcBef>
                <a:spcPct val="50000"/>
              </a:spcBef>
            </a:pPr>
            <a:r>
              <a:rPr lang="en-US" sz="2600" dirty="0"/>
              <a:t>Monopolistic competition (with moderate differentiation) and Comp. selection: close (or not too distant) results to (from) p.c.</a:t>
            </a:r>
            <a:endParaRPr lang="en-US" sz="2600" b="1" dirty="0"/>
          </a:p>
          <a:p>
            <a:pPr>
              <a:spcBef>
                <a:spcPct val="50000"/>
              </a:spcBef>
            </a:pPr>
            <a:r>
              <a:rPr lang="en-US" sz="2600" b="1" dirty="0"/>
              <a:t>Oligopoly: p intermediate; Q intermediate; </a:t>
            </a:r>
            <a:r>
              <a:rPr lang="en-US" sz="2600" b="1" dirty="0" err="1"/>
              <a:t>Sc</a:t>
            </a:r>
            <a:r>
              <a:rPr lang="en-US" sz="2600" b="1" dirty="0"/>
              <a:t> intermediate; Positive extra-profits; Intermediate W (static).</a:t>
            </a:r>
          </a:p>
          <a:p>
            <a:pPr>
              <a:spcBef>
                <a:spcPct val="50000"/>
              </a:spcBef>
            </a:pPr>
            <a:r>
              <a:rPr lang="en-US" sz="2600" dirty="0"/>
              <a:t>Dominant Position: close (or not to distant) results to (from) monopoly (see below) </a:t>
            </a:r>
          </a:p>
          <a:p>
            <a:pPr>
              <a:spcBef>
                <a:spcPct val="50000"/>
              </a:spcBef>
            </a:pPr>
            <a:r>
              <a:rPr lang="en-US" sz="2600" b="1" dirty="0"/>
              <a:t>Monopoly: p max; Q min; </a:t>
            </a:r>
            <a:r>
              <a:rPr lang="en-US" sz="2600" b="1" dirty="0" err="1"/>
              <a:t>Sc</a:t>
            </a:r>
            <a:r>
              <a:rPr lang="en-US" sz="2600" b="1" dirty="0"/>
              <a:t> min; Extra-profits max; W min (static)</a:t>
            </a:r>
          </a:p>
          <a:p>
            <a:pPr>
              <a:spcBef>
                <a:spcPct val="50000"/>
              </a:spcBef>
            </a:pPr>
            <a:endParaRPr lang="it-IT" sz="2000" b="1" dirty="0"/>
          </a:p>
        </p:txBody>
      </p:sp>
    </p:spTree>
    <p:extLst>
      <p:ext uri="{BB962C8B-B14F-4D97-AF65-F5344CB8AC3E}">
        <p14:creationId xmlns:p14="http://schemas.microsoft.com/office/powerpoint/2010/main" val="3015259366"/>
      </p:ext>
    </p:extLst>
  </p:cSld>
  <p:clrMapOvr>
    <a:masterClrMapping/>
  </p:clrMapOvr>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2043</Words>
  <Application>Microsoft Macintosh PowerPoint</Application>
  <PresentationFormat>On-screen Show (4:3)</PresentationFormat>
  <Paragraphs>311</Paragraphs>
  <Slides>30</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Cambria Math</vt:lpstr>
      <vt:lpstr>Minion Web</vt:lpstr>
      <vt:lpstr>Times</vt:lpstr>
      <vt:lpstr>Times New Roman</vt:lpstr>
      <vt:lpstr>Wingdings</vt:lpstr>
      <vt:lpstr>Struttura predefinita</vt:lpstr>
      <vt:lpstr>tema polimi</vt:lpstr>
      <vt:lpstr>Equazione</vt:lpstr>
      <vt:lpstr>PowerPoint Presentation</vt:lpstr>
      <vt:lpstr>PowerPoint Presentation</vt:lpstr>
      <vt:lpstr>PowerPoint Presentation</vt:lpstr>
      <vt:lpstr>Monopolistic competition</vt:lpstr>
      <vt:lpstr>PowerPoint Presentation</vt:lpstr>
      <vt:lpstr>Monopolistic Competition in the Short Run</vt:lpstr>
      <vt:lpstr>Monopolistic Competition in the Long Run</vt:lpstr>
      <vt:lpstr>PowerPoint Presentation</vt:lpstr>
      <vt:lpstr>PowerPoint Presentation</vt:lpstr>
      <vt:lpstr>PowerPoint Presentation</vt:lpstr>
      <vt:lpstr>PRICE DISCRIMINATION   1°, 2°, 3°</vt:lpstr>
      <vt:lpstr>Why do firms want to “discriminate”?</vt:lpstr>
      <vt:lpstr>Perfect price discrimination (I°)</vt:lpstr>
      <vt:lpstr>Consumer profiling (or price steering) via devices already exists (search made by myself through Booking.com via smartphone (left) and desktop (right))</vt:lpstr>
      <vt:lpstr>PowerPoint Presentation</vt:lpstr>
      <vt:lpstr>3° Price discrimination </vt:lpstr>
      <vt:lpstr>Trick: apply elasticity rule to each market segment.  </vt:lpstr>
      <vt:lpstr>PowerPoint Presentation</vt:lpstr>
      <vt:lpstr>PowerPoint Presentation</vt:lpstr>
      <vt:lpstr>PowerPoint Presentation</vt:lpstr>
      <vt:lpstr>Exam question February 7th 2020</vt:lpstr>
      <vt:lpstr>PowerPoint Presentation</vt:lpstr>
      <vt:lpstr>PowerPoint Presentation</vt:lpstr>
      <vt:lpstr>2° Price discrimination </vt:lpstr>
      <vt:lpstr>It is an ancient pricing mechanism</vt:lpstr>
      <vt:lpstr>Very much used also nowadays</vt:lpstr>
      <vt:lpstr>PowerPoint Presentation</vt:lpstr>
      <vt:lpstr>Aim</vt:lpstr>
      <vt:lpstr>PowerPoint Presentation</vt:lpstr>
      <vt:lpstr>References</vt:lpstr>
    </vt:vector>
  </TitlesOfParts>
  <Company>mip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aliprandi</dc:creator>
  <cp:lastModifiedBy>Amirhossein Jandaghian</cp:lastModifiedBy>
  <cp:revision>338</cp:revision>
  <cp:lastPrinted>2019-03-05T13:47:48Z</cp:lastPrinted>
  <dcterms:created xsi:type="dcterms:W3CDTF">2002-10-09T08:42:27Z</dcterms:created>
  <dcterms:modified xsi:type="dcterms:W3CDTF">2024-04-12T21:55:35Z</dcterms:modified>
</cp:coreProperties>
</file>