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594" r:id="rId2"/>
    <p:sldId id="593" r:id="rId3"/>
    <p:sldId id="552" r:id="rId4"/>
    <p:sldId id="554" r:id="rId5"/>
    <p:sldId id="618" r:id="rId6"/>
    <p:sldId id="617" r:id="rId7"/>
    <p:sldId id="553" r:id="rId8"/>
    <p:sldId id="602" r:id="rId9"/>
    <p:sldId id="615" r:id="rId10"/>
    <p:sldId id="616" r:id="rId11"/>
    <p:sldId id="612" r:id="rId12"/>
    <p:sldId id="604" r:id="rId13"/>
    <p:sldId id="556" r:id="rId14"/>
    <p:sldId id="557" r:id="rId15"/>
    <p:sldId id="605" r:id="rId16"/>
    <p:sldId id="606" r:id="rId17"/>
    <p:sldId id="613" r:id="rId18"/>
    <p:sldId id="583" r:id="rId19"/>
    <p:sldId id="558" r:id="rId20"/>
    <p:sldId id="559" r:id="rId21"/>
    <p:sldId id="601" r:id="rId22"/>
    <p:sldId id="614" r:id="rId23"/>
    <p:sldId id="599" r:id="rId24"/>
    <p:sldId id="600" r:id="rId25"/>
    <p:sldId id="560" r:id="rId26"/>
    <p:sldId id="561" r:id="rId27"/>
    <p:sldId id="562" r:id="rId28"/>
    <p:sldId id="563" r:id="rId29"/>
    <p:sldId id="564" r:id="rId30"/>
    <p:sldId id="566" r:id="rId31"/>
    <p:sldId id="565" r:id="rId32"/>
    <p:sldId id="567" r:id="rId33"/>
    <p:sldId id="568" r:id="rId34"/>
    <p:sldId id="569" r:id="rId35"/>
    <p:sldId id="570" r:id="rId36"/>
    <p:sldId id="571" r:id="rId37"/>
    <p:sldId id="572" r:id="rId38"/>
    <p:sldId id="607" r:id="rId39"/>
    <p:sldId id="621" r:id="rId40"/>
    <p:sldId id="582" r:id="rId41"/>
    <p:sldId id="573" r:id="rId42"/>
    <p:sldId id="598" r:id="rId43"/>
    <p:sldId id="620" r:id="rId44"/>
    <p:sldId id="619" r:id="rId45"/>
    <p:sldId id="581" r:id="rId46"/>
  </p:sldIdLst>
  <p:sldSz cx="9144000" cy="6858000" type="screen4x3"/>
  <p:notesSz cx="6797675" cy="9926638"/>
  <p:defaultTextStyle>
    <a:defPPr>
      <a:defRPr lang="it-IT"/>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a:srgbClr val="CC3300"/>
    <a:srgbClr val="000099"/>
    <a:srgbClr val="B709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624" autoAdjust="0"/>
  </p:normalViewPr>
  <p:slideViewPr>
    <p:cSldViewPr>
      <p:cViewPr varScale="1">
        <p:scale>
          <a:sx n="83" d="100"/>
          <a:sy n="83"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smtClean="0"/>
            </a:lvl1pPr>
          </a:lstStyle>
          <a:p>
            <a:pPr>
              <a:defRPr/>
            </a:pPr>
            <a:endParaRPr lang="it-IT"/>
          </a:p>
        </p:txBody>
      </p:sp>
      <p:sp>
        <p:nvSpPr>
          <p:cNvPr id="3" name="Segnaposto data 2"/>
          <p:cNvSpPr>
            <a:spLocks noGrp="1"/>
          </p:cNvSpPr>
          <p:nvPr>
            <p:ph type="dt" sz="quarter" idx="1"/>
          </p:nvPr>
        </p:nvSpPr>
        <p:spPr>
          <a:xfrm>
            <a:off x="3850750" y="0"/>
            <a:ext cx="2945405" cy="495793"/>
          </a:xfrm>
          <a:prstGeom prst="rect">
            <a:avLst/>
          </a:prstGeom>
        </p:spPr>
        <p:txBody>
          <a:bodyPr vert="horz" lIns="88194" tIns="44097" rIns="88194" bIns="44097" rtlCol="0"/>
          <a:lstStyle>
            <a:lvl1pPr algn="r">
              <a:defRPr sz="1200" smtClean="0"/>
            </a:lvl1pPr>
          </a:lstStyle>
          <a:p>
            <a:pPr>
              <a:defRPr/>
            </a:pPr>
            <a:fld id="{48A28B68-57DF-4378-A5AC-E84F9FFE1DF5}" type="datetimeFigureOut">
              <a:rPr lang="it-IT"/>
              <a:pPr>
                <a:defRPr/>
              </a:pPr>
              <a:t>07/03/2024</a:t>
            </a:fld>
            <a:endParaRPr lang="it-IT"/>
          </a:p>
        </p:txBody>
      </p:sp>
      <p:sp>
        <p:nvSpPr>
          <p:cNvPr id="4" name="Segnaposto piè di pagina 3"/>
          <p:cNvSpPr>
            <a:spLocks noGrp="1"/>
          </p:cNvSpPr>
          <p:nvPr>
            <p:ph type="ftr" sz="quarter" idx="2"/>
          </p:nvPr>
        </p:nvSpPr>
        <p:spPr>
          <a:xfrm>
            <a:off x="1" y="9429305"/>
            <a:ext cx="2945406" cy="495793"/>
          </a:xfrm>
          <a:prstGeom prst="rect">
            <a:avLst/>
          </a:prstGeom>
        </p:spPr>
        <p:txBody>
          <a:bodyPr vert="horz" lIns="88194" tIns="44097" rIns="88194" bIns="44097" rtlCol="0" anchor="b"/>
          <a:lstStyle>
            <a:lvl1pPr algn="l">
              <a:defRPr sz="1200" smtClean="0"/>
            </a:lvl1pPr>
          </a:lstStyle>
          <a:p>
            <a:pPr>
              <a:defRPr/>
            </a:pPr>
            <a:endParaRPr lang="it-IT"/>
          </a:p>
        </p:txBody>
      </p:sp>
      <p:sp>
        <p:nvSpPr>
          <p:cNvPr id="5" name="Segnaposto numero diapositiva 4"/>
          <p:cNvSpPr>
            <a:spLocks noGrp="1"/>
          </p:cNvSpPr>
          <p:nvPr>
            <p:ph type="sldNum" sz="quarter" idx="3"/>
          </p:nvPr>
        </p:nvSpPr>
        <p:spPr>
          <a:xfrm>
            <a:off x="3850750" y="9429305"/>
            <a:ext cx="2945405" cy="495793"/>
          </a:xfrm>
          <a:prstGeom prst="rect">
            <a:avLst/>
          </a:prstGeom>
        </p:spPr>
        <p:txBody>
          <a:bodyPr vert="horz" lIns="88194" tIns="44097" rIns="88194" bIns="44097" rtlCol="0" anchor="b"/>
          <a:lstStyle>
            <a:lvl1pPr algn="r">
              <a:defRPr sz="1200" smtClean="0"/>
            </a:lvl1pPr>
          </a:lstStyle>
          <a:p>
            <a:pPr>
              <a:defRPr/>
            </a:pPr>
            <a:fld id="{FBECBF71-B7A3-441A-9E72-D645AB81F97C}" type="slidenum">
              <a:rPr lang="it-IT"/>
              <a:pPr>
                <a:defRPr/>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1"/>
            <a:ext cx="2946925" cy="497333"/>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defRPr sz="1200" b="0"/>
            </a:lvl1pPr>
          </a:lstStyle>
          <a:p>
            <a:pPr>
              <a:defRPr/>
            </a:pPr>
            <a:endParaRPr lang="it-IT"/>
          </a:p>
        </p:txBody>
      </p:sp>
      <p:sp>
        <p:nvSpPr>
          <p:cNvPr id="48131" name="Rectangle 3"/>
          <p:cNvSpPr>
            <a:spLocks noGrp="1" noChangeArrowheads="1"/>
          </p:cNvSpPr>
          <p:nvPr>
            <p:ph type="dt" idx="1"/>
          </p:nvPr>
        </p:nvSpPr>
        <p:spPr bwMode="auto">
          <a:xfrm>
            <a:off x="3849231" y="1"/>
            <a:ext cx="2946925" cy="497333"/>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a:defRPr sz="1200" b="0"/>
            </a:lvl1pPr>
          </a:lstStyle>
          <a:p>
            <a:pPr>
              <a:defRPr/>
            </a:pPr>
            <a:endParaRPr lang="it-IT"/>
          </a:p>
        </p:txBody>
      </p:sp>
      <p:sp>
        <p:nvSpPr>
          <p:cNvPr id="66564"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679009" y="4714653"/>
            <a:ext cx="5439658" cy="4466756"/>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48134" name="Rectangle 6"/>
          <p:cNvSpPr>
            <a:spLocks noGrp="1" noChangeArrowheads="1"/>
          </p:cNvSpPr>
          <p:nvPr>
            <p:ph type="ftr" sz="quarter" idx="4"/>
          </p:nvPr>
        </p:nvSpPr>
        <p:spPr bwMode="auto">
          <a:xfrm>
            <a:off x="0" y="9427766"/>
            <a:ext cx="2946925" cy="497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defRPr sz="1200" b="0"/>
            </a:lvl1pPr>
          </a:lstStyle>
          <a:p>
            <a:pPr>
              <a:defRPr/>
            </a:pPr>
            <a:endParaRPr lang="it-IT"/>
          </a:p>
        </p:txBody>
      </p:sp>
      <p:sp>
        <p:nvSpPr>
          <p:cNvPr id="48135" name="Rectangle 7"/>
          <p:cNvSpPr>
            <a:spLocks noGrp="1" noChangeArrowheads="1"/>
          </p:cNvSpPr>
          <p:nvPr>
            <p:ph type="sldNum" sz="quarter" idx="5"/>
          </p:nvPr>
        </p:nvSpPr>
        <p:spPr bwMode="auto">
          <a:xfrm>
            <a:off x="3849231" y="9427766"/>
            <a:ext cx="2946925" cy="497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a:defRPr sz="1200" b="0"/>
            </a:lvl1pPr>
          </a:lstStyle>
          <a:p>
            <a:pPr>
              <a:defRPr/>
            </a:pPr>
            <a:fld id="{1398E36F-DF99-40DF-BFFC-9FDFE7284192}" type="slidenum">
              <a:rPr lang="it-IT"/>
              <a:pPr>
                <a:defRPr/>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7340" y="10553947"/>
            <a:ext cx="3049513" cy="556651"/>
          </a:xfrm>
          <a:prstGeom prst="rect">
            <a:avLst/>
          </a:prstGeom>
          <a:noFill/>
          <a:ln>
            <a:miter lim="800000"/>
            <a:headEnd/>
            <a:tailEnd/>
          </a:ln>
        </p:spPr>
        <p:txBody>
          <a:bodyPr/>
          <a:lstStyle/>
          <a:p>
            <a:pPr defTabSz="988761"/>
            <a:fld id="{550E51E4-0AB6-4F39-982A-136F778A275C}" type="slidenum">
              <a:rPr lang="it-IT" altLang="it-IT" sz="1300">
                <a:latin typeface="Times" pitchFamily="18" charset="0"/>
              </a:rPr>
              <a:pPr defTabSz="988761"/>
              <a:t>1</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8950" y="898525"/>
            <a:ext cx="5999163" cy="4500563"/>
          </a:xfrm>
          <a:prstGeom prst="rect">
            <a:avLst/>
          </a:prstGeom>
          <a:noFill/>
          <a:ln>
            <a:miter lim="800000"/>
            <a:headEnd/>
            <a:tailEnd/>
          </a:ln>
        </p:spPr>
      </p:sp>
      <p:sp>
        <p:nvSpPr>
          <p:cNvPr id="28676" name="Rectangle 1027"/>
          <p:cNvSpPr>
            <a:spLocks noGrp="1" noChangeArrowheads="1"/>
          </p:cNvSpPr>
          <p:nvPr>
            <p:ph type="body" idx="1"/>
          </p:nvPr>
        </p:nvSpPr>
        <p:spPr bwMode="auto">
          <a:xfrm>
            <a:off x="929960" y="5695754"/>
            <a:ext cx="5113992" cy="5401057"/>
          </a:xfrm>
          <a:prstGeom prst="rect">
            <a:avLst/>
          </a:prstGeom>
          <a:noFill/>
          <a:ln>
            <a:miter lim="800000"/>
            <a:headEnd/>
            <a:tailEnd/>
          </a:ln>
        </p:spPr>
        <p:txBody>
          <a:bodyPr/>
          <a:lstStyle/>
          <a:p>
            <a:endParaRPr lang="it-IT" altLang="it-IT" dirty="0" smtClean="0">
              <a:latin typeface="Times New Roman" pitchFamily="18" charset="0"/>
            </a:endParaRPr>
          </a:p>
        </p:txBody>
      </p:sp>
    </p:spTree>
    <p:extLst>
      <p:ext uri="{BB962C8B-B14F-4D97-AF65-F5344CB8AC3E}">
        <p14:creationId xmlns:p14="http://schemas.microsoft.com/office/powerpoint/2010/main" val="132276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8EE04CF4-EF04-499D-BFC8-93CC92BBFC58}" type="slidenum">
              <a:rPr lang="en-US" smtClean="0"/>
              <a:pPr/>
              <a:t>44</a:t>
            </a:fld>
            <a:endParaRPr lang="en-US"/>
          </a:p>
        </p:txBody>
      </p:sp>
    </p:spTree>
    <p:extLst>
      <p:ext uri="{BB962C8B-B14F-4D97-AF65-F5344CB8AC3E}">
        <p14:creationId xmlns:p14="http://schemas.microsoft.com/office/powerpoint/2010/main" val="419957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685800" y="1981200"/>
            <a:ext cx="7772400"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extLst>
      <p:ext uri="{BB962C8B-B14F-4D97-AF65-F5344CB8AC3E}">
        <p14:creationId xmlns:p14="http://schemas.microsoft.com/office/powerpoint/2010/main" val="389518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office.com/r/ezfAeTcA4p"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forms.office.com/r/atubejhYsV"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053263" cy="553998"/>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Price discrimination: </a:t>
            </a:r>
            <a:r>
              <a:rPr lang="en-US" sz="3600" b="0" smtClean="0">
                <a:solidFill>
                  <a:srgbClr val="003F6E"/>
                </a:solidFill>
                <a:latin typeface="+mj-lt"/>
                <a:ea typeface="+mj-ea"/>
                <a:cs typeface="+mj-cs"/>
              </a:rPr>
              <a:t>Part 2</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extLst>
      <p:ext uri="{BB962C8B-B14F-4D97-AF65-F5344CB8AC3E}">
        <p14:creationId xmlns:p14="http://schemas.microsoft.com/office/powerpoint/2010/main" val="6775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943600" y="710332"/>
            <a:ext cx="3124200" cy="1143000"/>
          </a:xfrm>
        </p:spPr>
        <p:txBody>
          <a:bodyPr/>
          <a:lstStyle/>
          <a:p>
            <a:r>
              <a:rPr lang="en-US" sz="2000" dirty="0" smtClean="0">
                <a:solidFill>
                  <a:srgbClr val="00B050"/>
                </a:solidFill>
              </a:rPr>
              <a:t>Steve Jobs’ letter of apologies to customers</a:t>
            </a:r>
            <a:endParaRPr lang="en-US" sz="2000" dirty="0">
              <a:solidFill>
                <a:srgbClr val="00B050"/>
              </a:solidFill>
            </a:endParaRP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10</a:t>
            </a:fld>
            <a:endParaRPr lang="it-IT"/>
          </a:p>
        </p:txBody>
      </p:sp>
      <p:pic>
        <p:nvPicPr>
          <p:cNvPr id="5" name="Segnaposto contenuto 4"/>
          <p:cNvPicPr>
            <a:picLocks noGrp="1" noChangeAspect="1"/>
          </p:cNvPicPr>
          <p:nvPr>
            <p:ph idx="1"/>
          </p:nvPr>
        </p:nvPicPr>
        <p:blipFill>
          <a:blip r:embed="rId2"/>
          <a:stretch>
            <a:fillRect/>
          </a:stretch>
        </p:blipFill>
        <p:spPr>
          <a:xfrm>
            <a:off x="-6927" y="838200"/>
            <a:ext cx="6324600" cy="4648200"/>
          </a:xfrm>
          <a:prstGeom prst="rect">
            <a:avLst/>
          </a:prstGeom>
        </p:spPr>
      </p:pic>
      <p:sp>
        <p:nvSpPr>
          <p:cNvPr id="6" name="Rettangolo 5"/>
          <p:cNvSpPr/>
          <p:nvPr/>
        </p:nvSpPr>
        <p:spPr>
          <a:xfrm>
            <a:off x="152400" y="-34499"/>
            <a:ext cx="8991600" cy="707886"/>
          </a:xfrm>
          <a:prstGeom prst="rect">
            <a:avLst/>
          </a:prstGeom>
        </p:spPr>
        <p:txBody>
          <a:bodyPr wrap="square">
            <a:spAutoFit/>
          </a:bodyPr>
          <a:lstStyle/>
          <a:p>
            <a:r>
              <a:rPr lang="en-GB" sz="2000" dirty="0" smtClean="0"/>
              <a:t>“"</a:t>
            </a:r>
            <a:r>
              <a:rPr lang="en-GB" sz="2000" dirty="0"/>
              <a:t>This is like a </a:t>
            </a:r>
            <a:r>
              <a:rPr lang="en-GB" sz="2000" dirty="0" smtClean="0"/>
              <a:t>slap </a:t>
            </a:r>
            <a:r>
              <a:rPr lang="en-GB" sz="2000" dirty="0"/>
              <a:t>in the face to early adopters," said John Keck, an executive at an advertising agency in </a:t>
            </a:r>
            <a:r>
              <a:rPr lang="en-GB" sz="2000" dirty="0" smtClean="0"/>
              <a:t>Detroit” (from Wingfield, Wall Street Journal, 2007)</a:t>
            </a:r>
            <a:endParaRPr lang="en-US" sz="2000" dirty="0"/>
          </a:p>
        </p:txBody>
      </p:sp>
      <p:sp>
        <p:nvSpPr>
          <p:cNvPr id="7" name="CasellaDiTesto 6"/>
          <p:cNvSpPr txBox="1"/>
          <p:nvPr/>
        </p:nvSpPr>
        <p:spPr>
          <a:xfrm>
            <a:off x="6645564" y="2209800"/>
            <a:ext cx="2438400" cy="3693319"/>
          </a:xfrm>
          <a:prstGeom prst="rect">
            <a:avLst/>
          </a:prstGeom>
          <a:noFill/>
        </p:spPr>
        <p:txBody>
          <a:bodyPr wrap="square" rtlCol="0">
            <a:spAutoFit/>
          </a:bodyPr>
          <a:lstStyle/>
          <a:p>
            <a:r>
              <a:rPr lang="en-GB" sz="1800" b="0" dirty="0" smtClean="0"/>
              <a:t>“Before </a:t>
            </a:r>
            <a:r>
              <a:rPr lang="en-GB" sz="1800" b="0" dirty="0"/>
              <a:t>the announcement of the $100 store-credit offer, some iPhone shoppers said the timing of the price cut would discourage them from buying Apple products early in the future</a:t>
            </a:r>
            <a:r>
              <a:rPr lang="en-GB" sz="1800" b="0" dirty="0" smtClean="0"/>
              <a:t>.”</a:t>
            </a:r>
          </a:p>
          <a:p>
            <a:endParaRPr lang="en-GB" sz="1800" b="0" dirty="0"/>
          </a:p>
          <a:p>
            <a:r>
              <a:rPr lang="en-GB" sz="1800" dirty="0"/>
              <a:t>(from Wingfield, Wall Street Journal, 2007)</a:t>
            </a:r>
            <a:endParaRPr lang="en-US" sz="1800" dirty="0"/>
          </a:p>
          <a:p>
            <a:endParaRPr lang="en-US" sz="1800" dirty="0"/>
          </a:p>
        </p:txBody>
      </p:sp>
      <p:sp>
        <p:nvSpPr>
          <p:cNvPr id="8" name="Freccia a destra 7"/>
          <p:cNvSpPr/>
          <p:nvPr/>
        </p:nvSpPr>
        <p:spPr bwMode="auto">
          <a:xfrm>
            <a:off x="228600" y="6239164"/>
            <a:ext cx="1219200" cy="4572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CasellaDiTesto 8"/>
          <p:cNvSpPr txBox="1"/>
          <p:nvPr/>
        </p:nvSpPr>
        <p:spPr>
          <a:xfrm>
            <a:off x="1510146" y="5659422"/>
            <a:ext cx="7633854" cy="1200329"/>
          </a:xfrm>
          <a:prstGeom prst="rect">
            <a:avLst/>
          </a:prstGeom>
          <a:solidFill>
            <a:srgbClr val="FFFF00"/>
          </a:solidFill>
          <a:ln>
            <a:solidFill>
              <a:srgbClr val="FFFF00"/>
            </a:solidFill>
          </a:ln>
        </p:spPr>
        <p:txBody>
          <a:bodyPr wrap="square" rtlCol="0">
            <a:spAutoFit/>
          </a:bodyPr>
          <a:lstStyle/>
          <a:p>
            <a:r>
              <a:rPr lang="en-US" sz="1800" dirty="0" smtClean="0"/>
              <a:t>1) To show commitment not to lower price too soon in the future (and build a reputation on that), also to limit risks of a sort of “Coase conjecture” (Coase, 1972, J. of Law and Econ) and 2) in any case, if you use </a:t>
            </a:r>
            <a:r>
              <a:rPr lang="en-US" sz="1800" dirty="0"/>
              <a:t>timing for </a:t>
            </a:r>
            <a:r>
              <a:rPr lang="en-US" sz="1800" dirty="0" smtClean="0"/>
              <a:t>versioning, combine it with other dimensions. </a:t>
            </a:r>
            <a:endParaRPr lang="en-US" sz="1800" dirty="0"/>
          </a:p>
        </p:txBody>
      </p:sp>
      <p:sp>
        <p:nvSpPr>
          <p:cNvPr id="3" name="CasellaDiTesto 2"/>
          <p:cNvSpPr txBox="1"/>
          <p:nvPr/>
        </p:nvSpPr>
        <p:spPr>
          <a:xfrm>
            <a:off x="266700" y="5882132"/>
            <a:ext cx="1295400" cy="461665"/>
          </a:xfrm>
          <a:prstGeom prst="rect">
            <a:avLst/>
          </a:prstGeom>
          <a:noFill/>
        </p:spPr>
        <p:txBody>
          <a:bodyPr wrap="square" rtlCol="0">
            <a:spAutoFit/>
          </a:bodyPr>
          <a:lstStyle/>
          <a:p>
            <a:r>
              <a:rPr lang="en-US" sz="1200" dirty="0" smtClean="0"/>
              <a:t>It could be a good idea</a:t>
            </a:r>
            <a:endParaRPr lang="en-US" sz="1200" dirty="0"/>
          </a:p>
        </p:txBody>
      </p:sp>
    </p:spTree>
    <p:extLst>
      <p:ext uri="{BB962C8B-B14F-4D97-AF65-F5344CB8AC3E}">
        <p14:creationId xmlns:p14="http://schemas.microsoft.com/office/powerpoint/2010/main" val="245110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11</a:t>
            </a:fld>
            <a:endParaRPr lang="it-IT"/>
          </a:p>
        </p:txBody>
      </p:sp>
      <p:sp>
        <p:nvSpPr>
          <p:cNvPr id="5" name="Rectangle 2"/>
          <p:cNvSpPr>
            <a:spLocks noGrp="1" noChangeArrowheads="1"/>
          </p:cNvSpPr>
          <p:nvPr>
            <p:ph idx="1"/>
          </p:nvPr>
        </p:nvSpPr>
        <p:spPr>
          <a:xfrm>
            <a:off x="685800" y="990600"/>
            <a:ext cx="7772400" cy="4114800"/>
          </a:xfrm>
        </p:spPr>
        <p:txBody>
          <a:bodyPr/>
          <a:lstStyle/>
          <a:p>
            <a:pPr marL="0" indent="0" algn="ctr">
              <a:buNone/>
            </a:pPr>
            <a:r>
              <a:rPr lang="en-US" sz="6000" dirty="0" smtClean="0">
                <a:solidFill>
                  <a:srgbClr val="000099"/>
                </a:solidFill>
              </a:rPr>
              <a:t>Versioning (and PD) and social welfare</a:t>
            </a:r>
          </a:p>
        </p:txBody>
      </p:sp>
    </p:spTree>
    <p:extLst>
      <p:ext uri="{BB962C8B-B14F-4D97-AF65-F5344CB8AC3E}">
        <p14:creationId xmlns:p14="http://schemas.microsoft.com/office/powerpoint/2010/main" val="1233028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stretch>
            <a:fillRect/>
          </a:stretch>
        </p:blipFill>
        <p:spPr>
          <a:xfrm>
            <a:off x="457200" y="457200"/>
            <a:ext cx="7772400" cy="3139117"/>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12</a:t>
            </a:fld>
            <a:endParaRPr lang="it-IT"/>
          </a:p>
        </p:txBody>
      </p:sp>
      <p:sp>
        <p:nvSpPr>
          <p:cNvPr id="6" name="CasellaDiTesto 5"/>
          <p:cNvSpPr txBox="1"/>
          <p:nvPr/>
        </p:nvSpPr>
        <p:spPr>
          <a:xfrm>
            <a:off x="7391400" y="3304232"/>
            <a:ext cx="1828800" cy="276999"/>
          </a:xfrm>
          <a:prstGeom prst="rect">
            <a:avLst/>
          </a:prstGeom>
          <a:noFill/>
        </p:spPr>
        <p:txBody>
          <a:bodyPr wrap="square" rtlCol="0">
            <a:spAutoFit/>
          </a:bodyPr>
          <a:lstStyle/>
          <a:p>
            <a:r>
              <a:rPr lang="en-US" sz="1200" dirty="0" smtClean="0"/>
              <a:t>September 15</a:t>
            </a:r>
            <a:r>
              <a:rPr lang="en-US" sz="1200" baseline="30000" dirty="0" smtClean="0"/>
              <a:t>th</a:t>
            </a:r>
            <a:r>
              <a:rPr lang="en-US" sz="1200" dirty="0" smtClean="0"/>
              <a:t> 2016</a:t>
            </a:r>
            <a:endParaRPr lang="en-US" sz="1200" dirty="0"/>
          </a:p>
        </p:txBody>
      </p:sp>
      <p:sp>
        <p:nvSpPr>
          <p:cNvPr id="7" name="CasellaDiTesto 6"/>
          <p:cNvSpPr txBox="1"/>
          <p:nvPr/>
        </p:nvSpPr>
        <p:spPr>
          <a:xfrm>
            <a:off x="457200" y="3706463"/>
            <a:ext cx="8305800" cy="1938992"/>
          </a:xfrm>
          <a:prstGeom prst="rect">
            <a:avLst/>
          </a:prstGeom>
          <a:noFill/>
        </p:spPr>
        <p:txBody>
          <a:bodyPr wrap="square" rtlCol="0">
            <a:spAutoFit/>
          </a:bodyPr>
          <a:lstStyle/>
          <a:p>
            <a:r>
              <a:rPr lang="en-GB" sz="2000" b="0" dirty="0"/>
              <a:t>“It might seem like product sabotage should be banned. But </a:t>
            </a:r>
            <a:r>
              <a:rPr lang="en-GB" sz="2000" b="0" dirty="0" smtClean="0"/>
              <a:t>it </a:t>
            </a:r>
            <a:r>
              <a:rPr lang="en-GB" sz="2000" b="0" dirty="0"/>
              <a:t>can make customers better off. </a:t>
            </a:r>
            <a:r>
              <a:rPr lang="en-GB" sz="2000" dirty="0"/>
              <a:t>The key test is whether the practice means more goods are sold.</a:t>
            </a:r>
            <a:r>
              <a:rPr lang="en-GB" sz="2000" b="0" dirty="0"/>
              <a:t> Suppose the </a:t>
            </a:r>
            <a:r>
              <a:rPr lang="en-GB" sz="2000" b="0" dirty="0" smtClean="0"/>
              <a:t>French had </a:t>
            </a:r>
            <a:r>
              <a:rPr lang="en-GB" sz="2000" b="0" dirty="0"/>
              <a:t>regulated trains so that all carriages had roofs. All those in second class might have switched to third class, potentially rendering both uneconomical to provide. Altering quality, even if that means damaging goods, can make total supply </a:t>
            </a:r>
            <a:r>
              <a:rPr lang="en-GB" sz="2000" b="0" dirty="0" smtClean="0"/>
              <a:t>rise”</a:t>
            </a:r>
            <a:endParaRPr lang="en-US" sz="2000" b="0" dirty="0"/>
          </a:p>
        </p:txBody>
      </p:sp>
      <p:cxnSp>
        <p:nvCxnSpPr>
          <p:cNvPr id="3" name="Connettore 2 2"/>
          <p:cNvCxnSpPr/>
          <p:nvPr/>
        </p:nvCxnSpPr>
        <p:spPr bwMode="auto">
          <a:xfrm>
            <a:off x="533400" y="3505200"/>
            <a:ext cx="1371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CasellaDiTesto 7"/>
          <p:cNvSpPr txBox="1"/>
          <p:nvPr/>
        </p:nvSpPr>
        <p:spPr>
          <a:xfrm>
            <a:off x="457200" y="3048000"/>
            <a:ext cx="1447800" cy="461665"/>
          </a:xfrm>
          <a:prstGeom prst="rect">
            <a:avLst/>
          </a:prstGeom>
          <a:noFill/>
        </p:spPr>
        <p:txBody>
          <a:bodyPr wrap="square" rtlCol="0">
            <a:spAutoFit/>
          </a:bodyPr>
          <a:lstStyle/>
          <a:p>
            <a:r>
              <a:rPr lang="en-US" dirty="0" smtClean="0"/>
              <a:t>????</a:t>
            </a:r>
            <a:endParaRPr lang="en-US" dirty="0"/>
          </a:p>
        </p:txBody>
      </p:sp>
      <p:sp>
        <p:nvSpPr>
          <p:cNvPr id="9" name="CasellaDiTesto 8"/>
          <p:cNvSpPr txBox="1"/>
          <p:nvPr/>
        </p:nvSpPr>
        <p:spPr>
          <a:xfrm>
            <a:off x="260927" y="5874603"/>
            <a:ext cx="8839200" cy="830997"/>
          </a:xfrm>
          <a:prstGeom prst="rect">
            <a:avLst/>
          </a:prstGeom>
          <a:solidFill>
            <a:srgbClr val="FFFF00"/>
          </a:solidFill>
          <a:ln>
            <a:solidFill>
              <a:srgbClr val="FFFF00"/>
            </a:solidFill>
          </a:ln>
        </p:spPr>
        <p:txBody>
          <a:bodyPr wrap="square" rtlCol="0">
            <a:spAutoFit/>
          </a:bodyPr>
          <a:lstStyle/>
          <a:p>
            <a:r>
              <a:rPr lang="en-US" dirty="0" smtClean="0"/>
              <a:t>General rule of thumb: if price discrimination increases output it can be beneficial. If output does not increase welfare is reduced </a:t>
            </a:r>
            <a:endParaRPr lang="en-US" dirty="0"/>
          </a:p>
        </p:txBody>
      </p:sp>
    </p:spTree>
    <p:extLst>
      <p:ext uri="{BB962C8B-B14F-4D97-AF65-F5344CB8AC3E}">
        <p14:creationId xmlns:p14="http://schemas.microsoft.com/office/powerpoint/2010/main" val="845636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C3750940-B801-4E7B-BBB5-32F79013067D}" type="slidenum">
              <a:rPr lang="it-IT"/>
              <a:pPr/>
              <a:t>13</a:t>
            </a:fld>
            <a:endParaRPr lang="it-IT"/>
          </a:p>
        </p:txBody>
      </p:sp>
      <p:graphicFrame>
        <p:nvGraphicFramePr>
          <p:cNvPr id="301084" name="Group 28"/>
          <p:cNvGraphicFramePr>
            <a:graphicFrameLocks noGrp="1"/>
          </p:cNvGraphicFramePr>
          <p:nvPr>
            <p:extLst>
              <p:ext uri="{D42A27DB-BD31-4B8C-83A1-F6EECF244321}">
                <p14:modId xmlns:p14="http://schemas.microsoft.com/office/powerpoint/2010/main" val="2970725196"/>
              </p:ext>
            </p:extLst>
          </p:nvPr>
        </p:nvGraphicFramePr>
        <p:xfrm>
          <a:off x="1143000" y="9144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1082" name="Text Box 26"/>
          <p:cNvSpPr txBox="1">
            <a:spLocks noChangeArrowheads="1"/>
          </p:cNvSpPr>
          <p:nvPr/>
        </p:nvSpPr>
        <p:spPr bwMode="auto">
          <a:xfrm>
            <a:off x="0" y="3810000"/>
            <a:ext cx="8991600" cy="2308324"/>
          </a:xfrm>
          <a:prstGeom prst="rect">
            <a:avLst/>
          </a:prstGeom>
          <a:noFill/>
          <a:ln w="9525">
            <a:noFill/>
            <a:miter lim="800000"/>
            <a:headEnd/>
            <a:tailEnd/>
          </a:ln>
          <a:effectLst/>
        </p:spPr>
        <p:txBody>
          <a:bodyPr wrap="square">
            <a:spAutoFit/>
          </a:bodyPr>
          <a:lstStyle/>
          <a:p>
            <a:pPr>
              <a:spcBef>
                <a:spcPct val="50000"/>
              </a:spcBef>
            </a:pPr>
            <a:r>
              <a:rPr lang="en-US" dirty="0" smtClean="0"/>
              <a:t>a)</a:t>
            </a:r>
            <a:r>
              <a:rPr lang="en-US" b="0" dirty="0" smtClean="0"/>
              <a:t>: 1 version. Best choice: p = 6 (Profits= 6600)</a:t>
            </a:r>
          </a:p>
          <a:p>
            <a:pPr>
              <a:spcBef>
                <a:spcPct val="50000"/>
              </a:spcBef>
            </a:pPr>
            <a:r>
              <a:rPr lang="en-US" dirty="0" smtClean="0"/>
              <a:t>b)</a:t>
            </a:r>
            <a:r>
              <a:rPr lang="en-US" b="0" dirty="0" smtClean="0"/>
              <a:t>: 2 versions. Best choices: </a:t>
            </a:r>
            <a:r>
              <a:rPr lang="en-US" b="0" dirty="0" err="1" smtClean="0"/>
              <a:t>p</a:t>
            </a:r>
            <a:r>
              <a:rPr lang="en-US" b="0" baseline="-25000" dirty="0" err="1" smtClean="0"/>
              <a:t>premium</a:t>
            </a:r>
            <a:r>
              <a:rPr lang="en-US" b="0" dirty="0" smtClean="0"/>
              <a:t> = 20 and </a:t>
            </a:r>
            <a:r>
              <a:rPr lang="en-US" b="0" dirty="0" err="1" smtClean="0"/>
              <a:t>p</a:t>
            </a:r>
            <a:r>
              <a:rPr lang="en-US" b="0" baseline="-25000" dirty="0" err="1" smtClean="0"/>
              <a:t>basic</a:t>
            </a:r>
            <a:r>
              <a:rPr lang="en-US" b="0" dirty="0" smtClean="0"/>
              <a:t> = 5 (Profits = 7000).</a:t>
            </a:r>
          </a:p>
          <a:p>
            <a:pPr>
              <a:spcBef>
                <a:spcPct val="50000"/>
              </a:spcBef>
            </a:pPr>
            <a:r>
              <a:rPr lang="en-US" dirty="0" smtClean="0"/>
              <a:t>N. B. In both cases sold quantity is always 1100, but in b) firm is better off (Producer surplus:+400) and consumers worse off  (Consumer surplus: -1400). </a:t>
            </a:r>
            <a:endParaRPr lang="en-US" dirty="0"/>
          </a:p>
        </p:txBody>
      </p:sp>
      <p:sp>
        <p:nvSpPr>
          <p:cNvPr id="301083" name="Rectangle 27"/>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lgn="ctr"/>
            <a:r>
              <a:rPr lang="it-IT" sz="4000" dirty="0" err="1" smtClean="0">
                <a:solidFill>
                  <a:srgbClr val="000099"/>
                </a:solidFill>
              </a:rPr>
              <a:t>Example</a:t>
            </a:r>
            <a:endParaRPr lang="it-IT" sz="4000" dirty="0">
              <a:solidFill>
                <a:srgbClr val="000099"/>
              </a:solidFill>
            </a:endParaRPr>
          </a:p>
        </p:txBody>
      </p:sp>
    </p:spTree>
    <p:extLst>
      <p:ext uri="{BB962C8B-B14F-4D97-AF65-F5344CB8AC3E}">
        <p14:creationId xmlns:p14="http://schemas.microsoft.com/office/powerpoint/2010/main" val="2484194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E925EE59-2DBB-48B8-A4BB-0F9D090B16D7}" type="slidenum">
              <a:rPr lang="it-IT"/>
              <a:pPr/>
              <a:t>14</a:t>
            </a:fld>
            <a:endParaRPr lang="it-IT"/>
          </a:p>
        </p:txBody>
      </p:sp>
      <p:graphicFrame>
        <p:nvGraphicFramePr>
          <p:cNvPr id="302084" name="Group 4"/>
          <p:cNvGraphicFramePr>
            <a:graphicFrameLocks noGrp="1"/>
          </p:cNvGraphicFramePr>
          <p:nvPr>
            <p:extLst>
              <p:ext uri="{D42A27DB-BD31-4B8C-83A1-F6EECF244321}">
                <p14:modId xmlns:p14="http://schemas.microsoft.com/office/powerpoint/2010/main" val="3652265180"/>
              </p:ext>
            </p:extLst>
          </p:nvPr>
        </p:nvGraphicFramePr>
        <p:xfrm>
          <a:off x="1371600" y="9144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2106" name="Text Box 26"/>
          <p:cNvSpPr txBox="1">
            <a:spLocks noChangeArrowheads="1"/>
          </p:cNvSpPr>
          <p:nvPr/>
        </p:nvSpPr>
        <p:spPr bwMode="auto">
          <a:xfrm>
            <a:off x="228600" y="152400"/>
            <a:ext cx="2133600" cy="457200"/>
          </a:xfrm>
          <a:prstGeom prst="rect">
            <a:avLst/>
          </a:prstGeom>
          <a:noFill/>
          <a:ln w="9525">
            <a:noFill/>
            <a:miter lim="800000"/>
            <a:headEnd/>
            <a:tailEnd/>
          </a:ln>
          <a:effectLst/>
        </p:spPr>
        <p:txBody>
          <a:bodyPr>
            <a:spAutoFit/>
          </a:bodyPr>
          <a:lstStyle/>
          <a:p>
            <a:pPr>
              <a:spcBef>
                <a:spcPct val="50000"/>
              </a:spcBef>
            </a:pPr>
            <a:r>
              <a:rPr lang="it-IT" b="0" dirty="0" err="1" smtClean="0"/>
              <a:t>But</a:t>
            </a:r>
            <a:r>
              <a:rPr lang="it-IT" b="0" dirty="0" smtClean="0"/>
              <a:t> </a:t>
            </a:r>
            <a:r>
              <a:rPr lang="it-IT" b="0" dirty="0" err="1" smtClean="0"/>
              <a:t>now</a:t>
            </a:r>
            <a:r>
              <a:rPr lang="it-IT" b="0" dirty="0" smtClean="0"/>
              <a:t>:</a:t>
            </a:r>
            <a:endParaRPr lang="it-IT" b="0" dirty="0"/>
          </a:p>
        </p:txBody>
      </p:sp>
      <p:sp>
        <p:nvSpPr>
          <p:cNvPr id="302107" name="Text Box 27"/>
          <p:cNvSpPr txBox="1">
            <a:spLocks noChangeArrowheads="1"/>
          </p:cNvSpPr>
          <p:nvPr/>
        </p:nvSpPr>
        <p:spPr bwMode="auto">
          <a:xfrm>
            <a:off x="27709" y="4212610"/>
            <a:ext cx="9144000" cy="2492990"/>
          </a:xfrm>
          <a:prstGeom prst="rect">
            <a:avLst/>
          </a:prstGeom>
          <a:noFill/>
          <a:ln w="9525">
            <a:noFill/>
            <a:miter lim="800000"/>
            <a:headEnd/>
            <a:tailEnd/>
          </a:ln>
          <a:effectLst/>
        </p:spPr>
        <p:txBody>
          <a:bodyPr wrap="square">
            <a:spAutoFit/>
          </a:bodyPr>
          <a:lstStyle/>
          <a:p>
            <a:pPr>
              <a:spcBef>
                <a:spcPct val="50000"/>
              </a:spcBef>
            </a:pPr>
            <a:r>
              <a:rPr lang="it-IT" dirty="0" smtClean="0"/>
              <a:t>a)</a:t>
            </a:r>
            <a:r>
              <a:rPr lang="it-IT" b="0" dirty="0" smtClean="0"/>
              <a:t>: </a:t>
            </a:r>
            <a:r>
              <a:rPr lang="it-IT" b="0" dirty="0"/>
              <a:t>1 </a:t>
            </a:r>
            <a:r>
              <a:rPr lang="it-IT" b="0" dirty="0" err="1" smtClean="0"/>
              <a:t>version</a:t>
            </a:r>
            <a:r>
              <a:rPr lang="it-IT" b="0" dirty="0" smtClean="0"/>
              <a:t>. Best </a:t>
            </a:r>
            <a:r>
              <a:rPr lang="it-IT" b="0" dirty="0" err="1" smtClean="0"/>
              <a:t>choice</a:t>
            </a:r>
            <a:r>
              <a:rPr lang="it-IT" b="0" dirty="0" smtClean="0"/>
              <a:t>: </a:t>
            </a:r>
            <a:r>
              <a:rPr lang="it-IT" b="0" dirty="0"/>
              <a:t>p = 20 </a:t>
            </a:r>
            <a:r>
              <a:rPr lang="it-IT" b="0" dirty="0" smtClean="0"/>
              <a:t>(</a:t>
            </a:r>
            <a:r>
              <a:rPr lang="it-IT" b="0" dirty="0" err="1" smtClean="0"/>
              <a:t>Profits=</a:t>
            </a:r>
            <a:r>
              <a:rPr lang="it-IT" b="0" dirty="0" smtClean="0"/>
              <a:t> </a:t>
            </a:r>
            <a:r>
              <a:rPr lang="it-IT" b="0" dirty="0"/>
              <a:t>20.000).</a:t>
            </a:r>
          </a:p>
          <a:p>
            <a:pPr>
              <a:spcBef>
                <a:spcPct val="50000"/>
              </a:spcBef>
            </a:pPr>
            <a:r>
              <a:rPr lang="it-IT" dirty="0" smtClean="0"/>
              <a:t>b)</a:t>
            </a:r>
            <a:r>
              <a:rPr lang="it-IT" b="0" dirty="0" smtClean="0"/>
              <a:t>: </a:t>
            </a:r>
            <a:r>
              <a:rPr lang="it-IT" b="0" dirty="0"/>
              <a:t>2 </a:t>
            </a:r>
            <a:r>
              <a:rPr lang="it-IT" b="0" dirty="0" err="1" smtClean="0"/>
              <a:t>versions</a:t>
            </a:r>
            <a:r>
              <a:rPr lang="it-IT" b="0" dirty="0" smtClean="0"/>
              <a:t>. Best </a:t>
            </a:r>
            <a:r>
              <a:rPr lang="it-IT" b="0" dirty="0" err="1" smtClean="0"/>
              <a:t>choices</a:t>
            </a:r>
            <a:r>
              <a:rPr lang="it-IT" b="0" dirty="0" smtClean="0"/>
              <a:t>: </a:t>
            </a:r>
            <a:r>
              <a:rPr lang="en-US" b="0" dirty="0" err="1" smtClean="0"/>
              <a:t>p</a:t>
            </a:r>
            <a:r>
              <a:rPr lang="en-US" b="0" baseline="-25000" dirty="0" err="1" smtClean="0"/>
              <a:t>premium</a:t>
            </a:r>
            <a:r>
              <a:rPr lang="en-US" b="0" dirty="0" smtClean="0"/>
              <a:t>= </a:t>
            </a:r>
            <a:r>
              <a:rPr lang="en-US" b="0" dirty="0"/>
              <a:t>20 and </a:t>
            </a:r>
            <a:r>
              <a:rPr lang="en-US" b="0" dirty="0" err="1" smtClean="0"/>
              <a:t>p</a:t>
            </a:r>
            <a:r>
              <a:rPr lang="en-US" b="0" baseline="-25000" dirty="0" err="1" smtClean="0"/>
              <a:t>basic</a:t>
            </a:r>
            <a:r>
              <a:rPr lang="en-US" b="0" dirty="0" smtClean="0"/>
              <a:t>= </a:t>
            </a:r>
            <a:r>
              <a:rPr lang="en-US" b="0" dirty="0"/>
              <a:t>5 </a:t>
            </a:r>
            <a:r>
              <a:rPr lang="it-IT" b="0" dirty="0" smtClean="0"/>
              <a:t>(</a:t>
            </a:r>
            <a:r>
              <a:rPr lang="it-IT" b="0" dirty="0" err="1" smtClean="0"/>
              <a:t>Profits</a:t>
            </a:r>
            <a:r>
              <a:rPr lang="it-IT" b="0" dirty="0" smtClean="0"/>
              <a:t> </a:t>
            </a:r>
            <a:r>
              <a:rPr lang="it-IT" b="0" dirty="0"/>
              <a:t>= </a:t>
            </a:r>
            <a:r>
              <a:rPr lang="it-IT" b="0" dirty="0" smtClean="0"/>
              <a:t>20.500</a:t>
            </a:r>
            <a:r>
              <a:rPr lang="it-IT" b="0" dirty="0"/>
              <a:t>).</a:t>
            </a:r>
          </a:p>
          <a:p>
            <a:pPr>
              <a:spcBef>
                <a:spcPct val="50000"/>
              </a:spcBef>
            </a:pPr>
            <a:r>
              <a:rPr lang="it-IT" dirty="0"/>
              <a:t>N. B. </a:t>
            </a:r>
            <a:r>
              <a:rPr lang="en-US" dirty="0" smtClean="0"/>
              <a:t>Now in b) also low WT customers enter the market, no reduction in consumer surplus, profits increase, more social welfare.</a:t>
            </a:r>
            <a:endParaRPr lang="en-US" b="0" dirty="0" smtClean="0"/>
          </a:p>
          <a:p>
            <a:pPr>
              <a:spcBef>
                <a:spcPct val="50000"/>
              </a:spcBef>
            </a:pPr>
            <a:endParaRPr lang="it-IT" b="0" dirty="0"/>
          </a:p>
        </p:txBody>
      </p:sp>
    </p:spTree>
    <p:extLst>
      <p:ext uri="{BB962C8B-B14F-4D97-AF65-F5344CB8AC3E}">
        <p14:creationId xmlns:p14="http://schemas.microsoft.com/office/powerpoint/2010/main" val="2454402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p:cNvSpPr/>
          <p:nvPr/>
        </p:nvSpPr>
        <p:spPr bwMode="auto">
          <a:xfrm>
            <a:off x="2895600" y="838200"/>
            <a:ext cx="1905000" cy="990600"/>
          </a:xfrm>
          <a:prstGeom prst="ellipse">
            <a:avLst/>
          </a:prstGeom>
          <a:solidFill>
            <a:schemeClr val="bg1"/>
          </a:solidFill>
          <a:ln w="952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15</a:t>
            </a:fld>
            <a:endParaRPr lang="it-IT"/>
          </a:p>
        </p:txBody>
      </p:sp>
      <p:sp>
        <p:nvSpPr>
          <p:cNvPr id="5" name="CasellaDiTesto 4"/>
          <p:cNvSpPr txBox="1"/>
          <p:nvPr/>
        </p:nvSpPr>
        <p:spPr>
          <a:xfrm>
            <a:off x="218440" y="124691"/>
            <a:ext cx="8763000" cy="3046988"/>
          </a:xfrm>
          <a:prstGeom prst="rect">
            <a:avLst/>
          </a:prstGeom>
          <a:solidFill>
            <a:srgbClr val="FFFF00"/>
          </a:solidFill>
        </p:spPr>
        <p:txBody>
          <a:bodyPr wrap="square" rtlCol="0">
            <a:spAutoFit/>
          </a:bodyPr>
          <a:lstStyle/>
          <a:p>
            <a:r>
              <a:rPr lang="it-IT" u="sng" dirty="0" smtClean="0"/>
              <a:t>Scenario A: </a:t>
            </a:r>
            <a:r>
              <a:rPr lang="it-IT" u="sng" dirty="0" err="1" smtClean="0"/>
              <a:t>price</a:t>
            </a:r>
            <a:r>
              <a:rPr lang="it-IT" u="sng" dirty="0" smtClean="0"/>
              <a:t> </a:t>
            </a:r>
            <a:r>
              <a:rPr lang="it-IT" u="sng" dirty="0" err="1" smtClean="0"/>
              <a:t>discrimination</a:t>
            </a:r>
            <a:endParaRPr lang="it-IT" u="sng" dirty="0" smtClean="0"/>
          </a:p>
          <a:p>
            <a:endParaRPr lang="it-IT" dirty="0"/>
          </a:p>
          <a:p>
            <a:r>
              <a:rPr lang="it-IT" dirty="0" err="1" smtClean="0"/>
              <a:t>f.o.c</a:t>
            </a:r>
            <a:r>
              <a:rPr lang="it-IT" dirty="0" smtClean="0"/>
              <a:t> in U: 8 – 2q</a:t>
            </a:r>
            <a:r>
              <a:rPr lang="it-IT" baseline="-25000" dirty="0" smtClean="0"/>
              <a:t>u </a:t>
            </a:r>
            <a:r>
              <a:rPr lang="it-IT" dirty="0" smtClean="0"/>
              <a:t>= 2; q</a:t>
            </a:r>
            <a:r>
              <a:rPr lang="it-IT" baseline="-25000" dirty="0" smtClean="0"/>
              <a:t>u</a:t>
            </a:r>
            <a:r>
              <a:rPr lang="it-IT" dirty="0" smtClean="0"/>
              <a:t> = 3; </a:t>
            </a:r>
            <a:r>
              <a:rPr lang="it-IT" dirty="0" err="1" smtClean="0"/>
              <a:t>p</a:t>
            </a:r>
            <a:r>
              <a:rPr lang="it-IT" baseline="-25000" dirty="0" err="1" smtClean="0"/>
              <a:t>u</a:t>
            </a:r>
            <a:r>
              <a:rPr lang="it-IT" dirty="0" smtClean="0"/>
              <a:t> </a:t>
            </a:r>
            <a:r>
              <a:rPr lang="it-IT" dirty="0"/>
              <a:t>= </a:t>
            </a:r>
            <a:r>
              <a:rPr lang="it-IT" dirty="0" smtClean="0"/>
              <a:t>5; π</a:t>
            </a:r>
            <a:r>
              <a:rPr lang="it-IT" baseline="-25000" dirty="0" smtClean="0"/>
              <a:t>u</a:t>
            </a:r>
            <a:r>
              <a:rPr lang="it-IT" dirty="0" smtClean="0"/>
              <a:t> </a:t>
            </a:r>
            <a:r>
              <a:rPr lang="it-IT" dirty="0"/>
              <a:t>= </a:t>
            </a:r>
            <a:r>
              <a:rPr lang="it-IT" dirty="0" smtClean="0"/>
              <a:t>9</a:t>
            </a:r>
          </a:p>
          <a:p>
            <a:r>
              <a:rPr lang="it-IT" dirty="0" err="1"/>
              <a:t>f.o.c</a:t>
            </a:r>
            <a:r>
              <a:rPr lang="it-IT" dirty="0"/>
              <a:t> in </a:t>
            </a:r>
            <a:r>
              <a:rPr lang="it-IT" dirty="0" smtClean="0"/>
              <a:t>D: 5 </a:t>
            </a:r>
            <a:r>
              <a:rPr lang="it-IT" dirty="0"/>
              <a:t>– </a:t>
            </a:r>
            <a:r>
              <a:rPr lang="it-IT" dirty="0" smtClean="0"/>
              <a:t>2q</a:t>
            </a:r>
            <a:r>
              <a:rPr lang="it-IT" baseline="-25000" dirty="0" smtClean="0"/>
              <a:t>d </a:t>
            </a:r>
            <a:r>
              <a:rPr lang="it-IT" dirty="0"/>
              <a:t>= 2; </a:t>
            </a:r>
            <a:r>
              <a:rPr lang="it-IT" dirty="0" err="1" smtClean="0"/>
              <a:t>q</a:t>
            </a:r>
            <a:r>
              <a:rPr lang="it-IT" baseline="-25000" dirty="0" err="1" smtClean="0"/>
              <a:t>d</a:t>
            </a:r>
            <a:r>
              <a:rPr lang="it-IT" dirty="0" smtClean="0"/>
              <a:t> </a:t>
            </a:r>
            <a:r>
              <a:rPr lang="it-IT" dirty="0"/>
              <a:t>= </a:t>
            </a:r>
            <a:r>
              <a:rPr lang="it-IT" dirty="0" smtClean="0"/>
              <a:t>1.5; </a:t>
            </a:r>
            <a:r>
              <a:rPr lang="it-IT" dirty="0" err="1" smtClean="0"/>
              <a:t>p</a:t>
            </a:r>
            <a:r>
              <a:rPr lang="it-IT" baseline="-25000" dirty="0" err="1" smtClean="0"/>
              <a:t>d</a:t>
            </a:r>
            <a:r>
              <a:rPr lang="it-IT" dirty="0" smtClean="0"/>
              <a:t> </a:t>
            </a:r>
            <a:r>
              <a:rPr lang="it-IT" dirty="0"/>
              <a:t>= </a:t>
            </a:r>
            <a:r>
              <a:rPr lang="it-IT" dirty="0" smtClean="0"/>
              <a:t>3.5</a:t>
            </a:r>
            <a:r>
              <a:rPr lang="it-IT" dirty="0"/>
              <a:t>; </a:t>
            </a:r>
            <a:r>
              <a:rPr lang="it-IT" dirty="0" smtClean="0"/>
              <a:t>π</a:t>
            </a:r>
            <a:r>
              <a:rPr lang="it-IT" baseline="-25000" dirty="0" smtClean="0"/>
              <a:t>d</a:t>
            </a:r>
            <a:r>
              <a:rPr lang="it-IT" dirty="0" smtClean="0"/>
              <a:t> </a:t>
            </a:r>
            <a:r>
              <a:rPr lang="it-IT" dirty="0"/>
              <a:t>= </a:t>
            </a:r>
            <a:r>
              <a:rPr lang="it-IT" dirty="0" smtClean="0"/>
              <a:t>2.25</a:t>
            </a:r>
          </a:p>
          <a:p>
            <a:endParaRPr lang="it-IT" dirty="0"/>
          </a:p>
          <a:p>
            <a:r>
              <a:rPr lang="it-IT" dirty="0" smtClean="0"/>
              <a:t>Total π</a:t>
            </a:r>
            <a:r>
              <a:rPr lang="it-IT" baseline="-25000" dirty="0" smtClean="0"/>
              <a:t>ud</a:t>
            </a:r>
            <a:r>
              <a:rPr lang="it-IT" dirty="0" smtClean="0"/>
              <a:t> (in </a:t>
            </a:r>
            <a:r>
              <a:rPr lang="it-IT" dirty="0" err="1" smtClean="0"/>
              <a:t>this</a:t>
            </a:r>
            <a:r>
              <a:rPr lang="it-IT" dirty="0" smtClean="0"/>
              <a:t> case = </a:t>
            </a:r>
            <a:r>
              <a:rPr lang="it-IT" dirty="0" err="1" smtClean="0"/>
              <a:t>S</a:t>
            </a:r>
            <a:r>
              <a:rPr lang="it-IT" baseline="30000" dirty="0" err="1" smtClean="0"/>
              <a:t>p</a:t>
            </a:r>
            <a:r>
              <a:rPr lang="it-IT" dirty="0" smtClean="0"/>
              <a:t>) = 11.25</a:t>
            </a:r>
          </a:p>
          <a:p>
            <a:r>
              <a:rPr lang="it-IT" dirty="0" smtClean="0"/>
              <a:t>Total S</a:t>
            </a:r>
            <a:r>
              <a:rPr lang="it-IT" baseline="30000" dirty="0" smtClean="0"/>
              <a:t>c</a:t>
            </a:r>
            <a:r>
              <a:rPr lang="it-IT" dirty="0" smtClean="0"/>
              <a:t>: </a:t>
            </a:r>
            <a:r>
              <a:rPr lang="it-IT" dirty="0" err="1" smtClean="0"/>
              <a:t>S</a:t>
            </a:r>
            <a:r>
              <a:rPr lang="it-IT" baseline="30000" dirty="0" err="1" smtClean="0"/>
              <a:t>cu</a:t>
            </a:r>
            <a:r>
              <a:rPr lang="it-IT" dirty="0" smtClean="0"/>
              <a:t> (= 4.5) + </a:t>
            </a:r>
            <a:r>
              <a:rPr lang="it-IT" dirty="0" err="1" smtClean="0"/>
              <a:t>S</a:t>
            </a:r>
            <a:r>
              <a:rPr lang="it-IT" baseline="30000" dirty="0" err="1" smtClean="0"/>
              <a:t>cd</a:t>
            </a:r>
            <a:r>
              <a:rPr lang="it-IT" dirty="0" smtClean="0"/>
              <a:t> (= 1.125) = 5.625</a:t>
            </a:r>
          </a:p>
          <a:p>
            <a:r>
              <a:rPr lang="it-IT" dirty="0" smtClean="0"/>
              <a:t>W = 16.875  </a:t>
            </a:r>
            <a:endParaRPr lang="en-GB" dirty="0"/>
          </a:p>
        </p:txBody>
      </p:sp>
      <p:sp>
        <p:nvSpPr>
          <p:cNvPr id="6" name="CasellaDiTesto 5"/>
          <p:cNvSpPr txBox="1"/>
          <p:nvPr/>
        </p:nvSpPr>
        <p:spPr>
          <a:xfrm>
            <a:off x="228600" y="3809504"/>
            <a:ext cx="8752840" cy="2677656"/>
          </a:xfrm>
          <a:prstGeom prst="rect">
            <a:avLst/>
          </a:prstGeom>
          <a:solidFill>
            <a:srgbClr val="99FF99"/>
          </a:solidFill>
        </p:spPr>
        <p:txBody>
          <a:bodyPr wrap="square" rtlCol="0">
            <a:spAutoFit/>
          </a:bodyPr>
          <a:lstStyle/>
          <a:p>
            <a:r>
              <a:rPr lang="it-IT" u="sng" dirty="0" smtClean="0"/>
              <a:t>Scenario B:  no </a:t>
            </a:r>
            <a:r>
              <a:rPr lang="it-IT" u="sng" dirty="0" err="1" smtClean="0"/>
              <a:t>price</a:t>
            </a:r>
            <a:r>
              <a:rPr lang="it-IT" u="sng" dirty="0" smtClean="0"/>
              <a:t> </a:t>
            </a:r>
            <a:r>
              <a:rPr lang="it-IT" u="sng" dirty="0" err="1" smtClean="0"/>
              <a:t>discrimination</a:t>
            </a:r>
            <a:endParaRPr lang="it-IT" u="sng" dirty="0" smtClean="0"/>
          </a:p>
          <a:p>
            <a:endParaRPr lang="it-IT" dirty="0"/>
          </a:p>
          <a:p>
            <a:r>
              <a:rPr lang="it-IT" dirty="0" err="1" smtClean="0"/>
              <a:t>f.o.c</a:t>
            </a:r>
            <a:r>
              <a:rPr lang="it-IT" dirty="0" smtClean="0"/>
              <a:t> in T: 6.5 – </a:t>
            </a:r>
            <a:r>
              <a:rPr lang="it-IT" dirty="0" err="1" smtClean="0"/>
              <a:t>q</a:t>
            </a:r>
            <a:r>
              <a:rPr lang="it-IT" baseline="-25000" dirty="0" err="1"/>
              <a:t>T</a:t>
            </a:r>
            <a:r>
              <a:rPr lang="it-IT" baseline="-25000" dirty="0" smtClean="0"/>
              <a:t> </a:t>
            </a:r>
            <a:r>
              <a:rPr lang="it-IT" dirty="0" smtClean="0"/>
              <a:t>= 2; </a:t>
            </a:r>
            <a:r>
              <a:rPr lang="it-IT" dirty="0" err="1" smtClean="0"/>
              <a:t>q</a:t>
            </a:r>
            <a:r>
              <a:rPr lang="it-IT" baseline="-25000" dirty="0" err="1"/>
              <a:t>T</a:t>
            </a:r>
            <a:r>
              <a:rPr lang="it-IT" dirty="0" smtClean="0"/>
              <a:t> = 4.5; </a:t>
            </a:r>
            <a:r>
              <a:rPr lang="it-IT" dirty="0" err="1" smtClean="0"/>
              <a:t>p</a:t>
            </a:r>
            <a:r>
              <a:rPr lang="it-IT" baseline="-25000" dirty="0" err="1"/>
              <a:t>T</a:t>
            </a:r>
            <a:r>
              <a:rPr lang="it-IT" dirty="0" smtClean="0"/>
              <a:t> </a:t>
            </a:r>
            <a:r>
              <a:rPr lang="it-IT" dirty="0"/>
              <a:t>= </a:t>
            </a:r>
            <a:r>
              <a:rPr lang="it-IT" dirty="0" smtClean="0"/>
              <a:t>4.25; π</a:t>
            </a:r>
            <a:r>
              <a:rPr lang="it-IT" baseline="-25000" dirty="0"/>
              <a:t>T</a:t>
            </a:r>
            <a:r>
              <a:rPr lang="it-IT" dirty="0" smtClean="0"/>
              <a:t> (</a:t>
            </a:r>
            <a:r>
              <a:rPr lang="it-IT" dirty="0" err="1" smtClean="0"/>
              <a:t>again</a:t>
            </a:r>
            <a:r>
              <a:rPr lang="it-IT" dirty="0" smtClean="0"/>
              <a:t> = </a:t>
            </a:r>
            <a:r>
              <a:rPr lang="it-IT" dirty="0" err="1" smtClean="0"/>
              <a:t>S</a:t>
            </a:r>
            <a:r>
              <a:rPr lang="it-IT" baseline="30000" dirty="0" err="1" smtClean="0"/>
              <a:t>p</a:t>
            </a:r>
            <a:r>
              <a:rPr lang="it-IT" dirty="0" smtClean="0"/>
              <a:t>) = 10.125</a:t>
            </a:r>
          </a:p>
          <a:p>
            <a:endParaRPr lang="it-IT" dirty="0"/>
          </a:p>
          <a:p>
            <a:r>
              <a:rPr lang="it-IT" dirty="0" smtClean="0"/>
              <a:t>S</a:t>
            </a:r>
            <a:r>
              <a:rPr lang="it-IT" baseline="30000" dirty="0" smtClean="0"/>
              <a:t>c</a:t>
            </a:r>
            <a:r>
              <a:rPr lang="it-IT" dirty="0"/>
              <a:t> </a:t>
            </a:r>
            <a:r>
              <a:rPr lang="it-IT" dirty="0" smtClean="0"/>
              <a:t>= 4.5 + [(4.5+3)*0.75]/2 = 7.3125</a:t>
            </a:r>
          </a:p>
          <a:p>
            <a:endParaRPr lang="it-IT" dirty="0" smtClean="0"/>
          </a:p>
          <a:p>
            <a:r>
              <a:rPr lang="it-IT" dirty="0" smtClean="0"/>
              <a:t>W = 17.4375  </a:t>
            </a:r>
            <a:endParaRPr lang="en-GB" dirty="0"/>
          </a:p>
        </p:txBody>
      </p:sp>
      <p:sp>
        <p:nvSpPr>
          <p:cNvPr id="2" name="CasellaDiTesto 1"/>
          <p:cNvSpPr txBox="1"/>
          <p:nvPr/>
        </p:nvSpPr>
        <p:spPr>
          <a:xfrm>
            <a:off x="6132946" y="0"/>
            <a:ext cx="3031836" cy="1354217"/>
          </a:xfrm>
          <a:prstGeom prst="rect">
            <a:avLst/>
          </a:prstGeom>
          <a:solidFill>
            <a:schemeClr val="bg1"/>
          </a:solidFill>
        </p:spPr>
        <p:txBody>
          <a:bodyPr wrap="square" rtlCol="0">
            <a:spAutoFit/>
          </a:bodyPr>
          <a:lstStyle/>
          <a:p>
            <a:r>
              <a:rPr lang="en-US" sz="1400" dirty="0" smtClean="0"/>
              <a:t>Slide from previous lecture:</a:t>
            </a:r>
          </a:p>
          <a:p>
            <a:pPr lvl="0"/>
            <a:r>
              <a:rPr lang="it-IT" sz="1200" dirty="0" err="1">
                <a:solidFill>
                  <a:srgbClr val="000000"/>
                </a:solidFill>
              </a:rPr>
              <a:t>p</a:t>
            </a:r>
            <a:r>
              <a:rPr lang="it-IT" sz="1200" baseline="-25000" dirty="0" err="1">
                <a:solidFill>
                  <a:srgbClr val="000000"/>
                </a:solidFill>
              </a:rPr>
              <a:t>u</a:t>
            </a:r>
            <a:r>
              <a:rPr lang="it-IT" sz="1200" dirty="0">
                <a:solidFill>
                  <a:srgbClr val="000000"/>
                </a:solidFill>
              </a:rPr>
              <a:t> = 8 - q</a:t>
            </a:r>
            <a:r>
              <a:rPr lang="it-IT" sz="1200" baseline="-25000" dirty="0">
                <a:solidFill>
                  <a:srgbClr val="000000"/>
                </a:solidFill>
              </a:rPr>
              <a:t>u</a:t>
            </a:r>
            <a:r>
              <a:rPr lang="it-IT" sz="1200" dirty="0">
                <a:solidFill>
                  <a:srgbClr val="000000"/>
                </a:solidFill>
              </a:rPr>
              <a:t> </a:t>
            </a:r>
            <a:endParaRPr lang="en-GB" sz="1200" dirty="0">
              <a:solidFill>
                <a:srgbClr val="000000"/>
              </a:solidFill>
            </a:endParaRPr>
          </a:p>
          <a:p>
            <a:r>
              <a:rPr lang="it-IT" sz="1400" dirty="0" err="1" smtClean="0">
                <a:solidFill>
                  <a:srgbClr val="000000"/>
                </a:solidFill>
              </a:rPr>
              <a:t>p</a:t>
            </a:r>
            <a:r>
              <a:rPr lang="it-IT" sz="1400" baseline="-25000" dirty="0" err="1">
                <a:solidFill>
                  <a:srgbClr val="000000"/>
                </a:solidFill>
              </a:rPr>
              <a:t>d</a:t>
            </a:r>
            <a:r>
              <a:rPr lang="it-IT" sz="1400" dirty="0" smtClean="0">
                <a:solidFill>
                  <a:srgbClr val="000000"/>
                </a:solidFill>
              </a:rPr>
              <a:t> </a:t>
            </a:r>
            <a:r>
              <a:rPr lang="it-IT" sz="1400" dirty="0">
                <a:solidFill>
                  <a:srgbClr val="000000"/>
                </a:solidFill>
              </a:rPr>
              <a:t>= </a:t>
            </a:r>
            <a:r>
              <a:rPr lang="it-IT" sz="1400" dirty="0" smtClean="0">
                <a:solidFill>
                  <a:srgbClr val="000000"/>
                </a:solidFill>
              </a:rPr>
              <a:t>5 </a:t>
            </a:r>
            <a:r>
              <a:rPr lang="it-IT" sz="1400" dirty="0">
                <a:solidFill>
                  <a:srgbClr val="000000"/>
                </a:solidFill>
              </a:rPr>
              <a:t>- </a:t>
            </a:r>
            <a:r>
              <a:rPr lang="it-IT" sz="1400" dirty="0" err="1" smtClean="0">
                <a:solidFill>
                  <a:srgbClr val="000000"/>
                </a:solidFill>
              </a:rPr>
              <a:t>q</a:t>
            </a:r>
            <a:r>
              <a:rPr lang="it-IT" sz="1400" baseline="-25000" dirty="0" err="1" smtClean="0">
                <a:solidFill>
                  <a:srgbClr val="000000"/>
                </a:solidFill>
              </a:rPr>
              <a:t>d</a:t>
            </a:r>
            <a:r>
              <a:rPr lang="it-IT" sz="1400" dirty="0" smtClean="0">
                <a:solidFill>
                  <a:srgbClr val="000000"/>
                </a:solidFill>
              </a:rPr>
              <a:t> </a:t>
            </a:r>
          </a:p>
          <a:p>
            <a:r>
              <a:rPr lang="it-IT" sz="1400" dirty="0" err="1" smtClean="0">
                <a:solidFill>
                  <a:srgbClr val="000000"/>
                </a:solidFill>
              </a:rPr>
              <a:t>p</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 8 - </a:t>
            </a:r>
            <a:r>
              <a:rPr lang="it-IT" sz="1400" dirty="0" err="1" smtClean="0">
                <a:solidFill>
                  <a:srgbClr val="000000"/>
                </a:solidFill>
              </a:rPr>
              <a:t>q</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for p </a:t>
            </a:r>
            <a:r>
              <a:rPr lang="it-IT" sz="1400" dirty="0" smtClean="0">
                <a:solidFill>
                  <a:srgbClr val="000000"/>
                </a:solidFill>
              </a:rPr>
              <a:t>&gt; 5</a:t>
            </a:r>
            <a:endParaRPr lang="en-GB" sz="1400" dirty="0">
              <a:solidFill>
                <a:srgbClr val="000000"/>
              </a:solidFill>
            </a:endParaRPr>
          </a:p>
          <a:p>
            <a:r>
              <a:rPr lang="it-IT" sz="1400" dirty="0" err="1" smtClean="0">
                <a:solidFill>
                  <a:srgbClr val="000000"/>
                </a:solidFill>
              </a:rPr>
              <a:t>p</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 </a:t>
            </a:r>
            <a:r>
              <a:rPr lang="it-IT" sz="1400" dirty="0" smtClean="0">
                <a:solidFill>
                  <a:srgbClr val="000000"/>
                </a:solidFill>
              </a:rPr>
              <a:t>6.5 -0.5q</a:t>
            </a:r>
            <a:r>
              <a:rPr lang="it-IT" sz="1400" baseline="-25000" dirty="0">
                <a:solidFill>
                  <a:srgbClr val="000000"/>
                </a:solidFill>
              </a:rPr>
              <a:t>T</a:t>
            </a:r>
            <a:r>
              <a:rPr lang="it-IT" sz="1400" dirty="0" smtClean="0">
                <a:solidFill>
                  <a:srgbClr val="000000"/>
                </a:solidFill>
              </a:rPr>
              <a:t> for p ≤ 5</a:t>
            </a:r>
          </a:p>
          <a:p>
            <a:r>
              <a:rPr lang="it-IT" sz="1400" dirty="0" smtClean="0">
                <a:solidFill>
                  <a:srgbClr val="000000"/>
                </a:solidFill>
              </a:rPr>
              <a:t>No fixed costs, MC = 2</a:t>
            </a:r>
            <a:endParaRPr lang="en-US" sz="1400" dirty="0"/>
          </a:p>
        </p:txBody>
      </p:sp>
      <p:cxnSp>
        <p:nvCxnSpPr>
          <p:cNvPr id="8" name="Connettore 2 7"/>
          <p:cNvCxnSpPr/>
          <p:nvPr/>
        </p:nvCxnSpPr>
        <p:spPr bwMode="auto">
          <a:xfrm flipH="1">
            <a:off x="3891973" y="677108"/>
            <a:ext cx="304800" cy="2372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Connettore 2 9"/>
          <p:cNvCxnSpPr/>
          <p:nvPr/>
        </p:nvCxnSpPr>
        <p:spPr bwMode="auto">
          <a:xfrm flipH="1" flipV="1">
            <a:off x="3975100" y="1648185"/>
            <a:ext cx="196273" cy="2917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3" name="Immagine 12"/>
          <p:cNvPicPr>
            <a:picLocks noChangeAspect="1"/>
          </p:cNvPicPr>
          <p:nvPr/>
        </p:nvPicPr>
        <p:blipFill>
          <a:blip r:embed="rId2"/>
          <a:stretch>
            <a:fillRect/>
          </a:stretch>
        </p:blipFill>
        <p:spPr>
          <a:xfrm>
            <a:off x="4145973" y="4343400"/>
            <a:ext cx="390178" cy="323116"/>
          </a:xfrm>
          <a:prstGeom prst="rect">
            <a:avLst/>
          </a:prstGeom>
        </p:spPr>
      </p:pic>
    </p:spTree>
    <p:extLst>
      <p:ext uri="{BB962C8B-B14F-4D97-AF65-F5344CB8AC3E}">
        <p14:creationId xmlns:p14="http://schemas.microsoft.com/office/powerpoint/2010/main" val="4061123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16</a:t>
            </a:fld>
            <a:endParaRPr lang="it-IT"/>
          </a:p>
        </p:txBody>
      </p:sp>
      <p:sp>
        <p:nvSpPr>
          <p:cNvPr id="5" name="CasellaDiTesto 4"/>
          <p:cNvSpPr txBox="1"/>
          <p:nvPr/>
        </p:nvSpPr>
        <p:spPr>
          <a:xfrm>
            <a:off x="218440" y="69273"/>
            <a:ext cx="8763000" cy="3046988"/>
          </a:xfrm>
          <a:prstGeom prst="rect">
            <a:avLst/>
          </a:prstGeom>
          <a:solidFill>
            <a:srgbClr val="FFFF00"/>
          </a:solidFill>
        </p:spPr>
        <p:txBody>
          <a:bodyPr wrap="square" rtlCol="0">
            <a:spAutoFit/>
          </a:bodyPr>
          <a:lstStyle/>
          <a:p>
            <a:r>
              <a:rPr lang="it-IT" u="sng" dirty="0" smtClean="0"/>
              <a:t>Scenario A: </a:t>
            </a:r>
            <a:r>
              <a:rPr lang="it-IT" u="sng" dirty="0" err="1" smtClean="0"/>
              <a:t>price</a:t>
            </a:r>
            <a:r>
              <a:rPr lang="it-IT" u="sng" dirty="0" smtClean="0"/>
              <a:t> </a:t>
            </a:r>
            <a:r>
              <a:rPr lang="it-IT" u="sng" dirty="0" err="1" smtClean="0"/>
              <a:t>discrimination</a:t>
            </a:r>
            <a:endParaRPr lang="it-IT" u="sng" dirty="0" smtClean="0"/>
          </a:p>
          <a:p>
            <a:endParaRPr lang="it-IT" dirty="0"/>
          </a:p>
          <a:p>
            <a:r>
              <a:rPr lang="it-IT" dirty="0" err="1" smtClean="0"/>
              <a:t>f.o.c</a:t>
            </a:r>
            <a:r>
              <a:rPr lang="it-IT" dirty="0" smtClean="0"/>
              <a:t> in U: 8 – 2q</a:t>
            </a:r>
            <a:r>
              <a:rPr lang="it-IT" baseline="-25000" dirty="0" smtClean="0"/>
              <a:t>u </a:t>
            </a:r>
            <a:r>
              <a:rPr lang="it-IT" dirty="0" smtClean="0"/>
              <a:t>= 2; q</a:t>
            </a:r>
            <a:r>
              <a:rPr lang="it-IT" baseline="-25000" dirty="0" smtClean="0"/>
              <a:t>u</a:t>
            </a:r>
            <a:r>
              <a:rPr lang="it-IT" dirty="0" smtClean="0"/>
              <a:t> = 3; </a:t>
            </a:r>
            <a:r>
              <a:rPr lang="it-IT" dirty="0" err="1" smtClean="0"/>
              <a:t>p</a:t>
            </a:r>
            <a:r>
              <a:rPr lang="it-IT" baseline="-25000" dirty="0" err="1" smtClean="0"/>
              <a:t>u</a:t>
            </a:r>
            <a:r>
              <a:rPr lang="it-IT" dirty="0" smtClean="0"/>
              <a:t> </a:t>
            </a:r>
            <a:r>
              <a:rPr lang="it-IT" dirty="0"/>
              <a:t>= </a:t>
            </a:r>
            <a:r>
              <a:rPr lang="it-IT" dirty="0" smtClean="0"/>
              <a:t>5; π</a:t>
            </a:r>
            <a:r>
              <a:rPr lang="it-IT" baseline="-25000" dirty="0" smtClean="0"/>
              <a:t>u</a:t>
            </a:r>
            <a:r>
              <a:rPr lang="it-IT" dirty="0" smtClean="0"/>
              <a:t> </a:t>
            </a:r>
            <a:r>
              <a:rPr lang="it-IT" dirty="0"/>
              <a:t>= </a:t>
            </a:r>
            <a:r>
              <a:rPr lang="it-IT" dirty="0" smtClean="0"/>
              <a:t>9</a:t>
            </a:r>
          </a:p>
          <a:p>
            <a:r>
              <a:rPr lang="it-IT" dirty="0" err="1"/>
              <a:t>f.o.c</a:t>
            </a:r>
            <a:r>
              <a:rPr lang="it-IT" dirty="0"/>
              <a:t> in </a:t>
            </a:r>
            <a:r>
              <a:rPr lang="it-IT" dirty="0" smtClean="0"/>
              <a:t>D: </a:t>
            </a:r>
            <a:r>
              <a:rPr lang="it-IT" dirty="0"/>
              <a:t>4</a:t>
            </a:r>
            <a:r>
              <a:rPr lang="it-IT" dirty="0" smtClean="0"/>
              <a:t> </a:t>
            </a:r>
            <a:r>
              <a:rPr lang="it-IT" dirty="0"/>
              <a:t>– </a:t>
            </a:r>
            <a:r>
              <a:rPr lang="it-IT" dirty="0" smtClean="0"/>
              <a:t>2q</a:t>
            </a:r>
            <a:r>
              <a:rPr lang="it-IT" baseline="-25000" dirty="0" smtClean="0"/>
              <a:t>d </a:t>
            </a:r>
            <a:r>
              <a:rPr lang="it-IT" dirty="0"/>
              <a:t>= 2; </a:t>
            </a:r>
            <a:r>
              <a:rPr lang="it-IT" dirty="0" err="1" smtClean="0"/>
              <a:t>q</a:t>
            </a:r>
            <a:r>
              <a:rPr lang="it-IT" baseline="-25000" dirty="0" err="1" smtClean="0"/>
              <a:t>d</a:t>
            </a:r>
            <a:r>
              <a:rPr lang="it-IT" dirty="0" smtClean="0"/>
              <a:t> </a:t>
            </a:r>
            <a:r>
              <a:rPr lang="it-IT" dirty="0"/>
              <a:t>= </a:t>
            </a:r>
            <a:r>
              <a:rPr lang="it-IT" dirty="0" smtClean="0"/>
              <a:t>1; </a:t>
            </a:r>
            <a:r>
              <a:rPr lang="it-IT" dirty="0" err="1" smtClean="0"/>
              <a:t>p</a:t>
            </a:r>
            <a:r>
              <a:rPr lang="it-IT" baseline="-25000" dirty="0" err="1" smtClean="0"/>
              <a:t>d</a:t>
            </a:r>
            <a:r>
              <a:rPr lang="it-IT" dirty="0" smtClean="0"/>
              <a:t> </a:t>
            </a:r>
            <a:r>
              <a:rPr lang="it-IT" dirty="0"/>
              <a:t>= </a:t>
            </a:r>
            <a:r>
              <a:rPr lang="it-IT" dirty="0" smtClean="0"/>
              <a:t>3; π</a:t>
            </a:r>
            <a:r>
              <a:rPr lang="it-IT" baseline="-25000" dirty="0" smtClean="0"/>
              <a:t>d</a:t>
            </a:r>
            <a:r>
              <a:rPr lang="it-IT" dirty="0" smtClean="0"/>
              <a:t> </a:t>
            </a:r>
            <a:r>
              <a:rPr lang="it-IT" dirty="0"/>
              <a:t>= </a:t>
            </a:r>
            <a:r>
              <a:rPr lang="it-IT" dirty="0" smtClean="0"/>
              <a:t>1</a:t>
            </a:r>
          </a:p>
          <a:p>
            <a:endParaRPr lang="it-IT" dirty="0"/>
          </a:p>
          <a:p>
            <a:r>
              <a:rPr lang="it-IT" dirty="0" smtClean="0"/>
              <a:t>Total π</a:t>
            </a:r>
            <a:r>
              <a:rPr lang="it-IT" baseline="-25000" dirty="0" smtClean="0"/>
              <a:t>ud</a:t>
            </a:r>
            <a:r>
              <a:rPr lang="it-IT" dirty="0" smtClean="0"/>
              <a:t> (in this case = </a:t>
            </a:r>
            <a:r>
              <a:rPr lang="it-IT" dirty="0" err="1" smtClean="0"/>
              <a:t>S</a:t>
            </a:r>
            <a:r>
              <a:rPr lang="it-IT" baseline="30000" dirty="0" err="1" smtClean="0"/>
              <a:t>p</a:t>
            </a:r>
            <a:r>
              <a:rPr lang="it-IT" dirty="0" smtClean="0"/>
              <a:t>) = 10</a:t>
            </a:r>
          </a:p>
          <a:p>
            <a:r>
              <a:rPr lang="it-IT" dirty="0" smtClean="0"/>
              <a:t>Total S</a:t>
            </a:r>
            <a:r>
              <a:rPr lang="it-IT" baseline="30000" dirty="0" smtClean="0"/>
              <a:t>c</a:t>
            </a:r>
            <a:r>
              <a:rPr lang="it-IT" dirty="0" smtClean="0"/>
              <a:t>: </a:t>
            </a:r>
            <a:r>
              <a:rPr lang="it-IT" dirty="0" err="1" smtClean="0"/>
              <a:t>S</a:t>
            </a:r>
            <a:r>
              <a:rPr lang="it-IT" baseline="30000" dirty="0" err="1" smtClean="0"/>
              <a:t>cu</a:t>
            </a:r>
            <a:r>
              <a:rPr lang="it-IT" dirty="0" smtClean="0"/>
              <a:t> (= 4.5) + </a:t>
            </a:r>
            <a:r>
              <a:rPr lang="it-IT" dirty="0" err="1" smtClean="0"/>
              <a:t>S</a:t>
            </a:r>
            <a:r>
              <a:rPr lang="it-IT" baseline="30000" dirty="0" err="1" smtClean="0"/>
              <a:t>cd</a:t>
            </a:r>
            <a:r>
              <a:rPr lang="it-IT" dirty="0" smtClean="0"/>
              <a:t> (= 0.5) = 5</a:t>
            </a:r>
          </a:p>
          <a:p>
            <a:r>
              <a:rPr lang="it-IT" dirty="0" smtClean="0"/>
              <a:t>W = 15  </a:t>
            </a:r>
            <a:endParaRPr lang="en-GB" dirty="0"/>
          </a:p>
        </p:txBody>
      </p:sp>
      <p:sp>
        <p:nvSpPr>
          <p:cNvPr id="6" name="CasellaDiTesto 5"/>
          <p:cNvSpPr txBox="1"/>
          <p:nvPr/>
        </p:nvSpPr>
        <p:spPr>
          <a:xfrm>
            <a:off x="218440" y="3289280"/>
            <a:ext cx="8829040" cy="3416320"/>
          </a:xfrm>
          <a:prstGeom prst="rect">
            <a:avLst/>
          </a:prstGeom>
          <a:solidFill>
            <a:srgbClr val="99FF99"/>
          </a:solidFill>
        </p:spPr>
        <p:txBody>
          <a:bodyPr wrap="square" rtlCol="0">
            <a:spAutoFit/>
          </a:bodyPr>
          <a:lstStyle/>
          <a:p>
            <a:r>
              <a:rPr lang="it-IT" u="sng" dirty="0" smtClean="0"/>
              <a:t>Scenario B:  no </a:t>
            </a:r>
            <a:r>
              <a:rPr lang="it-IT" u="sng" dirty="0" err="1" smtClean="0"/>
              <a:t>price</a:t>
            </a:r>
            <a:r>
              <a:rPr lang="it-IT" u="sng" dirty="0" smtClean="0"/>
              <a:t> </a:t>
            </a:r>
            <a:r>
              <a:rPr lang="it-IT" u="sng" dirty="0" err="1" smtClean="0"/>
              <a:t>discrimination</a:t>
            </a:r>
            <a:endParaRPr lang="it-IT" u="sng" dirty="0" smtClean="0"/>
          </a:p>
          <a:p>
            <a:r>
              <a:rPr lang="it-IT" dirty="0" smtClean="0"/>
              <a:t>Operating in the </a:t>
            </a:r>
            <a:r>
              <a:rPr lang="it-IT" dirty="0" err="1" smtClean="0"/>
              <a:t>downward</a:t>
            </a:r>
            <a:r>
              <a:rPr lang="it-IT" dirty="0" smtClean="0"/>
              <a:t> part of the </a:t>
            </a:r>
            <a:r>
              <a:rPr lang="it-IT" dirty="0" err="1" smtClean="0"/>
              <a:t>total</a:t>
            </a:r>
            <a:r>
              <a:rPr lang="it-IT" dirty="0" smtClean="0"/>
              <a:t> </a:t>
            </a:r>
            <a:r>
              <a:rPr lang="it-IT" dirty="0" err="1" smtClean="0"/>
              <a:t>demand</a:t>
            </a:r>
            <a:r>
              <a:rPr lang="it-IT" dirty="0" smtClean="0"/>
              <a:t> (</a:t>
            </a:r>
            <a:r>
              <a:rPr lang="it-IT" dirty="0" err="1"/>
              <a:t>p</a:t>
            </a:r>
            <a:r>
              <a:rPr lang="it-IT" baseline="-25000" dirty="0" err="1"/>
              <a:t>T</a:t>
            </a:r>
            <a:r>
              <a:rPr lang="it-IT" dirty="0" smtClean="0"/>
              <a:t> = 6 – 0.5q</a:t>
            </a:r>
            <a:r>
              <a:rPr lang="it-IT" baseline="-25000" dirty="0" smtClean="0"/>
              <a:t>T</a:t>
            </a:r>
            <a:r>
              <a:rPr lang="it-IT" dirty="0" smtClean="0"/>
              <a:t>) </a:t>
            </a:r>
            <a:r>
              <a:rPr lang="it-IT" dirty="0" err="1" smtClean="0"/>
              <a:t>is</a:t>
            </a:r>
            <a:r>
              <a:rPr lang="it-IT" dirty="0" smtClean="0"/>
              <a:t> not </a:t>
            </a:r>
            <a:r>
              <a:rPr lang="it-IT" dirty="0" err="1" smtClean="0"/>
              <a:t>convenient</a:t>
            </a:r>
            <a:r>
              <a:rPr lang="it-IT" dirty="0" smtClean="0"/>
              <a:t> for the firm:</a:t>
            </a:r>
          </a:p>
          <a:p>
            <a:r>
              <a:rPr lang="it-IT" dirty="0" err="1" smtClean="0"/>
              <a:t>f.o.c</a:t>
            </a:r>
            <a:r>
              <a:rPr lang="it-IT" dirty="0" smtClean="0"/>
              <a:t>: </a:t>
            </a:r>
            <a:r>
              <a:rPr lang="it-IT" dirty="0"/>
              <a:t>6</a:t>
            </a:r>
            <a:r>
              <a:rPr lang="it-IT" dirty="0" smtClean="0"/>
              <a:t> – </a:t>
            </a:r>
            <a:r>
              <a:rPr lang="it-IT" dirty="0" err="1" smtClean="0"/>
              <a:t>q</a:t>
            </a:r>
            <a:r>
              <a:rPr lang="it-IT" baseline="-25000" dirty="0" err="1"/>
              <a:t>T</a:t>
            </a:r>
            <a:r>
              <a:rPr lang="it-IT" baseline="-25000" dirty="0" smtClean="0"/>
              <a:t> </a:t>
            </a:r>
            <a:r>
              <a:rPr lang="it-IT" dirty="0" smtClean="0"/>
              <a:t>= 2; </a:t>
            </a:r>
            <a:r>
              <a:rPr lang="it-IT" dirty="0" err="1" smtClean="0"/>
              <a:t>q</a:t>
            </a:r>
            <a:r>
              <a:rPr lang="it-IT" baseline="-25000" dirty="0" err="1"/>
              <a:t>T</a:t>
            </a:r>
            <a:r>
              <a:rPr lang="it-IT" dirty="0" smtClean="0"/>
              <a:t> = 4; </a:t>
            </a:r>
            <a:r>
              <a:rPr lang="it-IT" dirty="0" err="1" smtClean="0"/>
              <a:t>p</a:t>
            </a:r>
            <a:r>
              <a:rPr lang="it-IT" baseline="-25000" dirty="0" err="1"/>
              <a:t>T</a:t>
            </a:r>
            <a:r>
              <a:rPr lang="it-IT" dirty="0" smtClean="0"/>
              <a:t> </a:t>
            </a:r>
            <a:r>
              <a:rPr lang="it-IT" dirty="0"/>
              <a:t>= </a:t>
            </a:r>
            <a:r>
              <a:rPr lang="it-IT" dirty="0" smtClean="0"/>
              <a:t>4; π</a:t>
            </a:r>
            <a:r>
              <a:rPr lang="it-IT" baseline="-25000" dirty="0"/>
              <a:t>T</a:t>
            </a:r>
            <a:r>
              <a:rPr lang="it-IT" dirty="0" smtClean="0"/>
              <a:t> (</a:t>
            </a:r>
            <a:r>
              <a:rPr lang="it-IT" dirty="0" err="1" smtClean="0"/>
              <a:t>again</a:t>
            </a:r>
            <a:r>
              <a:rPr lang="it-IT" dirty="0" smtClean="0"/>
              <a:t> = </a:t>
            </a:r>
            <a:r>
              <a:rPr lang="it-IT" dirty="0" err="1" smtClean="0"/>
              <a:t>S</a:t>
            </a:r>
            <a:r>
              <a:rPr lang="it-IT" baseline="30000" dirty="0" err="1" smtClean="0"/>
              <a:t>p</a:t>
            </a:r>
            <a:r>
              <a:rPr lang="it-IT" dirty="0" smtClean="0"/>
              <a:t>) = 8</a:t>
            </a:r>
          </a:p>
          <a:p>
            <a:endParaRPr lang="it-IT" dirty="0" smtClean="0"/>
          </a:p>
          <a:p>
            <a:r>
              <a:rPr lang="it-IT" dirty="0" smtClean="0"/>
              <a:t>In this case it </a:t>
            </a:r>
            <a:r>
              <a:rPr lang="it-IT" dirty="0" err="1" smtClean="0"/>
              <a:t>will</a:t>
            </a:r>
            <a:r>
              <a:rPr lang="it-IT" dirty="0" smtClean="0"/>
              <a:t> just focus on the </a:t>
            </a:r>
            <a:r>
              <a:rPr lang="it-IT" dirty="0" err="1" smtClean="0"/>
              <a:t>uptown</a:t>
            </a:r>
            <a:r>
              <a:rPr lang="it-IT" dirty="0" smtClean="0"/>
              <a:t> market:</a:t>
            </a:r>
          </a:p>
          <a:p>
            <a:r>
              <a:rPr lang="it-IT" dirty="0" err="1" smtClean="0"/>
              <a:t>f.o.c</a:t>
            </a:r>
            <a:r>
              <a:rPr lang="it-IT" dirty="0" smtClean="0"/>
              <a:t> in U: 8 – 2q</a:t>
            </a:r>
            <a:r>
              <a:rPr lang="it-IT" baseline="-25000" dirty="0" smtClean="0"/>
              <a:t>u </a:t>
            </a:r>
            <a:r>
              <a:rPr lang="it-IT" dirty="0" smtClean="0"/>
              <a:t>= 2; q</a:t>
            </a:r>
            <a:r>
              <a:rPr lang="it-IT" baseline="-25000" dirty="0" smtClean="0"/>
              <a:t>u</a:t>
            </a:r>
            <a:r>
              <a:rPr lang="it-IT" dirty="0" smtClean="0"/>
              <a:t> = 3; </a:t>
            </a:r>
            <a:r>
              <a:rPr lang="it-IT" dirty="0" err="1" smtClean="0"/>
              <a:t>p</a:t>
            </a:r>
            <a:r>
              <a:rPr lang="it-IT" baseline="-25000" dirty="0" err="1" smtClean="0"/>
              <a:t>u</a:t>
            </a:r>
            <a:r>
              <a:rPr lang="it-IT" dirty="0" smtClean="0"/>
              <a:t> = 5; π</a:t>
            </a:r>
            <a:r>
              <a:rPr lang="it-IT" baseline="-25000" dirty="0" smtClean="0"/>
              <a:t>u</a:t>
            </a:r>
            <a:r>
              <a:rPr lang="it-IT" dirty="0" smtClean="0"/>
              <a:t> (</a:t>
            </a:r>
            <a:r>
              <a:rPr lang="it-IT" dirty="0" err="1" smtClean="0"/>
              <a:t>again</a:t>
            </a:r>
            <a:r>
              <a:rPr lang="it-IT" dirty="0" smtClean="0"/>
              <a:t> = </a:t>
            </a:r>
            <a:r>
              <a:rPr lang="it-IT" dirty="0" err="1" smtClean="0"/>
              <a:t>S</a:t>
            </a:r>
            <a:r>
              <a:rPr lang="it-IT" baseline="30000" dirty="0" err="1" smtClean="0"/>
              <a:t>p</a:t>
            </a:r>
            <a:r>
              <a:rPr lang="it-IT" dirty="0" smtClean="0"/>
              <a:t>) = 9 (</a:t>
            </a:r>
            <a:r>
              <a:rPr lang="it-IT" dirty="0" smtClean="0">
                <a:solidFill>
                  <a:srgbClr val="000000"/>
                </a:solidFill>
              </a:rPr>
              <a:t>&gt; 8)</a:t>
            </a:r>
            <a:endParaRPr lang="it-IT" dirty="0" smtClean="0"/>
          </a:p>
          <a:p>
            <a:r>
              <a:rPr lang="it-IT" dirty="0" smtClean="0"/>
              <a:t>S</a:t>
            </a:r>
            <a:r>
              <a:rPr lang="it-IT" baseline="30000" dirty="0" smtClean="0"/>
              <a:t>c</a:t>
            </a:r>
            <a:r>
              <a:rPr lang="it-IT" dirty="0" smtClean="0"/>
              <a:t> = 4.5</a:t>
            </a:r>
          </a:p>
          <a:p>
            <a:r>
              <a:rPr lang="it-IT" dirty="0"/>
              <a:t>W = </a:t>
            </a:r>
            <a:r>
              <a:rPr lang="it-IT" dirty="0" smtClean="0"/>
              <a:t>13.5 </a:t>
            </a:r>
            <a:endParaRPr lang="it-IT" dirty="0"/>
          </a:p>
        </p:txBody>
      </p:sp>
      <p:sp>
        <p:nvSpPr>
          <p:cNvPr id="7" name="CasellaDiTesto 6"/>
          <p:cNvSpPr txBox="1"/>
          <p:nvPr/>
        </p:nvSpPr>
        <p:spPr>
          <a:xfrm>
            <a:off x="6651336" y="124691"/>
            <a:ext cx="2476500" cy="1354217"/>
          </a:xfrm>
          <a:prstGeom prst="rect">
            <a:avLst/>
          </a:prstGeom>
          <a:solidFill>
            <a:schemeClr val="bg1"/>
          </a:solidFill>
        </p:spPr>
        <p:txBody>
          <a:bodyPr wrap="square" rtlCol="0">
            <a:spAutoFit/>
          </a:bodyPr>
          <a:lstStyle/>
          <a:p>
            <a:r>
              <a:rPr lang="en-US" sz="1400" dirty="0" smtClean="0"/>
              <a:t>But suppose now:</a:t>
            </a:r>
          </a:p>
          <a:p>
            <a:pPr lvl="0"/>
            <a:r>
              <a:rPr lang="it-IT" sz="1200" dirty="0" err="1">
                <a:solidFill>
                  <a:srgbClr val="000000"/>
                </a:solidFill>
              </a:rPr>
              <a:t>p</a:t>
            </a:r>
            <a:r>
              <a:rPr lang="it-IT" sz="1200" baseline="-25000" dirty="0" err="1">
                <a:solidFill>
                  <a:srgbClr val="000000"/>
                </a:solidFill>
              </a:rPr>
              <a:t>u</a:t>
            </a:r>
            <a:r>
              <a:rPr lang="it-IT" sz="1200" dirty="0">
                <a:solidFill>
                  <a:srgbClr val="000000"/>
                </a:solidFill>
              </a:rPr>
              <a:t> = 8 - q</a:t>
            </a:r>
            <a:r>
              <a:rPr lang="it-IT" sz="1200" baseline="-25000" dirty="0">
                <a:solidFill>
                  <a:srgbClr val="000000"/>
                </a:solidFill>
              </a:rPr>
              <a:t>u</a:t>
            </a:r>
            <a:r>
              <a:rPr lang="it-IT" sz="1200" dirty="0">
                <a:solidFill>
                  <a:srgbClr val="000000"/>
                </a:solidFill>
              </a:rPr>
              <a:t> </a:t>
            </a:r>
            <a:endParaRPr lang="en-GB" sz="1200" dirty="0">
              <a:solidFill>
                <a:srgbClr val="000000"/>
              </a:solidFill>
            </a:endParaRPr>
          </a:p>
          <a:p>
            <a:r>
              <a:rPr lang="it-IT" sz="1400" dirty="0" err="1" smtClean="0">
                <a:solidFill>
                  <a:srgbClr val="FF3300"/>
                </a:solidFill>
              </a:rPr>
              <a:t>p</a:t>
            </a:r>
            <a:r>
              <a:rPr lang="it-IT" sz="1400" baseline="-25000" dirty="0" err="1">
                <a:solidFill>
                  <a:srgbClr val="FF3300"/>
                </a:solidFill>
              </a:rPr>
              <a:t>d</a:t>
            </a:r>
            <a:r>
              <a:rPr lang="it-IT" sz="1400" dirty="0" smtClean="0">
                <a:solidFill>
                  <a:srgbClr val="FF3300"/>
                </a:solidFill>
              </a:rPr>
              <a:t> </a:t>
            </a:r>
            <a:r>
              <a:rPr lang="it-IT" sz="1400" dirty="0">
                <a:solidFill>
                  <a:srgbClr val="FF3300"/>
                </a:solidFill>
              </a:rPr>
              <a:t>= </a:t>
            </a:r>
            <a:r>
              <a:rPr lang="it-IT" sz="1400" dirty="0" smtClean="0">
                <a:solidFill>
                  <a:srgbClr val="FF3300"/>
                </a:solidFill>
              </a:rPr>
              <a:t>4 </a:t>
            </a:r>
            <a:r>
              <a:rPr lang="it-IT" sz="1400" dirty="0">
                <a:solidFill>
                  <a:srgbClr val="FF3300"/>
                </a:solidFill>
              </a:rPr>
              <a:t>- </a:t>
            </a:r>
            <a:r>
              <a:rPr lang="it-IT" sz="1400" dirty="0" err="1" smtClean="0">
                <a:solidFill>
                  <a:srgbClr val="FF3300"/>
                </a:solidFill>
              </a:rPr>
              <a:t>q</a:t>
            </a:r>
            <a:r>
              <a:rPr lang="it-IT" sz="1400" baseline="-25000" dirty="0" err="1" smtClean="0">
                <a:solidFill>
                  <a:srgbClr val="FF3300"/>
                </a:solidFill>
              </a:rPr>
              <a:t>d</a:t>
            </a:r>
            <a:r>
              <a:rPr lang="it-IT" sz="1400" dirty="0" smtClean="0">
                <a:solidFill>
                  <a:srgbClr val="FF3300"/>
                </a:solidFill>
              </a:rPr>
              <a:t> </a:t>
            </a:r>
          </a:p>
          <a:p>
            <a:r>
              <a:rPr lang="it-IT" sz="1400" dirty="0" err="1" smtClean="0">
                <a:solidFill>
                  <a:srgbClr val="000000"/>
                </a:solidFill>
              </a:rPr>
              <a:t>p</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 8 - </a:t>
            </a:r>
            <a:r>
              <a:rPr lang="it-IT" sz="1400" dirty="0" err="1" smtClean="0">
                <a:solidFill>
                  <a:srgbClr val="000000"/>
                </a:solidFill>
              </a:rPr>
              <a:t>q</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for p </a:t>
            </a:r>
            <a:r>
              <a:rPr lang="it-IT" sz="1400" dirty="0" smtClean="0">
                <a:solidFill>
                  <a:srgbClr val="000000"/>
                </a:solidFill>
              </a:rPr>
              <a:t>&gt; 4</a:t>
            </a:r>
            <a:endParaRPr lang="en-GB" sz="1400" dirty="0">
              <a:solidFill>
                <a:srgbClr val="000000"/>
              </a:solidFill>
            </a:endParaRPr>
          </a:p>
          <a:p>
            <a:r>
              <a:rPr lang="it-IT" sz="1400" dirty="0" err="1" smtClean="0">
                <a:solidFill>
                  <a:srgbClr val="000000"/>
                </a:solidFill>
              </a:rPr>
              <a:t>p</a:t>
            </a:r>
            <a:r>
              <a:rPr lang="it-IT" sz="1400" baseline="-25000" dirty="0" err="1" smtClean="0">
                <a:solidFill>
                  <a:srgbClr val="000000"/>
                </a:solidFill>
              </a:rPr>
              <a:t>T</a:t>
            </a:r>
            <a:r>
              <a:rPr lang="it-IT" sz="1400" dirty="0" smtClean="0">
                <a:solidFill>
                  <a:srgbClr val="000000"/>
                </a:solidFill>
              </a:rPr>
              <a:t> </a:t>
            </a:r>
            <a:r>
              <a:rPr lang="it-IT" sz="1400" dirty="0">
                <a:solidFill>
                  <a:srgbClr val="000000"/>
                </a:solidFill>
              </a:rPr>
              <a:t>= 6</a:t>
            </a:r>
            <a:r>
              <a:rPr lang="it-IT" sz="1400" dirty="0" smtClean="0">
                <a:solidFill>
                  <a:srgbClr val="000000"/>
                </a:solidFill>
              </a:rPr>
              <a:t> -0.5q</a:t>
            </a:r>
            <a:r>
              <a:rPr lang="it-IT" sz="1400" baseline="-25000" dirty="0">
                <a:solidFill>
                  <a:srgbClr val="000000"/>
                </a:solidFill>
              </a:rPr>
              <a:t>T</a:t>
            </a:r>
            <a:r>
              <a:rPr lang="it-IT" sz="1400" dirty="0" smtClean="0">
                <a:solidFill>
                  <a:srgbClr val="000000"/>
                </a:solidFill>
              </a:rPr>
              <a:t> for p ≤ 4</a:t>
            </a:r>
          </a:p>
          <a:p>
            <a:r>
              <a:rPr lang="it-IT" sz="1400" dirty="0">
                <a:solidFill>
                  <a:srgbClr val="000000"/>
                </a:solidFill>
              </a:rPr>
              <a:t>No fixed costs, MC = </a:t>
            </a:r>
            <a:r>
              <a:rPr lang="it-IT" sz="1400" dirty="0" smtClean="0">
                <a:solidFill>
                  <a:srgbClr val="000000"/>
                </a:solidFill>
              </a:rPr>
              <a:t>2</a:t>
            </a:r>
            <a:endParaRPr lang="en-US" sz="1400" dirty="0"/>
          </a:p>
        </p:txBody>
      </p:sp>
      <p:cxnSp>
        <p:nvCxnSpPr>
          <p:cNvPr id="3" name="Connettore 2 2"/>
          <p:cNvCxnSpPr/>
          <p:nvPr/>
        </p:nvCxnSpPr>
        <p:spPr bwMode="auto">
          <a:xfrm flipH="1">
            <a:off x="3952009" y="633958"/>
            <a:ext cx="190500" cy="2620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Connettore 2 8"/>
          <p:cNvCxnSpPr/>
          <p:nvPr/>
        </p:nvCxnSpPr>
        <p:spPr bwMode="auto">
          <a:xfrm flipH="1" flipV="1">
            <a:off x="3913909" y="1653444"/>
            <a:ext cx="228600" cy="2504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Connettore 2 12"/>
          <p:cNvCxnSpPr/>
          <p:nvPr/>
        </p:nvCxnSpPr>
        <p:spPr bwMode="auto">
          <a:xfrm flipH="1" flipV="1">
            <a:off x="3856759" y="5867400"/>
            <a:ext cx="190500" cy="381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Connettore 2 7"/>
          <p:cNvCxnSpPr/>
          <p:nvPr/>
        </p:nvCxnSpPr>
        <p:spPr bwMode="auto">
          <a:xfrm flipH="1">
            <a:off x="7543800" y="457200"/>
            <a:ext cx="381000" cy="1767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57773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295400"/>
            <a:ext cx="7772400" cy="4114800"/>
          </a:xfrm>
        </p:spPr>
        <p:txBody>
          <a:bodyPr/>
          <a:lstStyle/>
          <a:p>
            <a:pPr marL="0" indent="0">
              <a:buNone/>
            </a:pPr>
            <a:r>
              <a:rPr lang="it-IT" sz="7200" dirty="0" smtClean="0">
                <a:solidFill>
                  <a:srgbClr val="000099"/>
                </a:solidFill>
              </a:rPr>
              <a:t>«VERSIONING»</a:t>
            </a:r>
          </a:p>
          <a:p>
            <a:pPr marL="0" indent="0">
              <a:buNone/>
            </a:pPr>
            <a:r>
              <a:rPr lang="it-IT" dirty="0" smtClean="0">
                <a:solidFill>
                  <a:srgbClr val="000099"/>
                </a:solidFill>
              </a:rPr>
              <a:t>(on </a:t>
            </a:r>
            <a:r>
              <a:rPr lang="it-IT" dirty="0" err="1" smtClean="0">
                <a:solidFill>
                  <a:srgbClr val="000099"/>
                </a:solidFill>
              </a:rPr>
              <a:t>quantity</a:t>
            </a:r>
            <a:r>
              <a:rPr lang="it-IT" dirty="0" smtClean="0">
                <a:solidFill>
                  <a:srgbClr val="000099"/>
                </a:solidFill>
              </a:rPr>
              <a:t>)</a:t>
            </a: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17</a:t>
            </a:fld>
            <a:endParaRPr lang="it-IT"/>
          </a:p>
        </p:txBody>
      </p:sp>
    </p:spTree>
    <p:extLst>
      <p:ext uri="{BB962C8B-B14F-4D97-AF65-F5344CB8AC3E}">
        <p14:creationId xmlns:p14="http://schemas.microsoft.com/office/powerpoint/2010/main" val="1960799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2"/>
          <p:cNvSpPr txBox="1">
            <a:spLocks/>
          </p:cNvSpPr>
          <p:nvPr/>
        </p:nvSpPr>
        <p:spPr bwMode="auto">
          <a:xfrm>
            <a:off x="-533400" y="152401"/>
            <a:ext cx="9525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a:lstStyle>
          <a:p>
            <a:pPr lvl="1">
              <a:buNone/>
              <a:defRPr/>
            </a:pPr>
            <a:r>
              <a:rPr lang="en-US" altLang="it-IT" sz="3200" kern="0" dirty="0" smtClean="0">
                <a:solidFill>
                  <a:srgbClr val="000000"/>
                </a:solidFill>
              </a:rPr>
              <a:t>   </a:t>
            </a:r>
            <a:r>
              <a:rPr lang="en-US" altLang="it-IT" kern="0" dirty="0" smtClean="0">
                <a:solidFill>
                  <a:srgbClr val="000000"/>
                </a:solidFill>
              </a:rPr>
              <a:t>Second degree price discrimination (“sort of” versioning on quantity)</a:t>
            </a:r>
          </a:p>
          <a:p>
            <a:pPr lvl="2">
              <a:defRPr/>
            </a:pPr>
            <a:endParaRPr lang="en-US" altLang="it-IT" sz="2000" i="1" kern="0" dirty="0">
              <a:solidFill>
                <a:srgbClr val="000000"/>
              </a:solidFill>
            </a:endParaRPr>
          </a:p>
          <a:p>
            <a:pPr lvl="2">
              <a:defRPr/>
            </a:pPr>
            <a:endParaRPr lang="en-US" altLang="it-IT" sz="2000" kern="0" dirty="0" smtClean="0">
              <a:solidFill>
                <a:srgbClr val="000000"/>
              </a:solidFill>
            </a:endParaRPr>
          </a:p>
          <a:p>
            <a:pPr marL="914400" lvl="2" indent="0">
              <a:buNone/>
              <a:defRPr/>
            </a:pPr>
            <a:r>
              <a:rPr lang="en-US" altLang="it-IT" sz="2000" kern="0" dirty="0" smtClean="0">
                <a:solidFill>
                  <a:schemeClr val="accent2"/>
                </a:solidFill>
              </a:rPr>
              <a:t>Two-part tariff</a:t>
            </a:r>
            <a:endParaRPr lang="en-US" altLang="it-IT" sz="2000" kern="0" dirty="0">
              <a:solidFill>
                <a:schemeClr val="accent2"/>
              </a:solidFill>
            </a:endParaRPr>
          </a:p>
          <a:p>
            <a:pPr lvl="3">
              <a:defRPr/>
            </a:pPr>
            <a:r>
              <a:rPr lang="en-US" altLang="it-IT" kern="0" dirty="0" smtClean="0">
                <a:solidFill>
                  <a:srgbClr val="000000"/>
                </a:solidFill>
              </a:rPr>
              <a:t>Tariff entails a fixed entry fee (f) and a per-unit price (p)</a:t>
            </a:r>
          </a:p>
          <a:p>
            <a:pPr lvl="3">
              <a:defRPr/>
            </a:pPr>
            <a:r>
              <a:rPr lang="en-US" altLang="it-IT" kern="0" dirty="0" smtClean="0">
                <a:solidFill>
                  <a:srgbClr val="000000"/>
                </a:solidFill>
              </a:rPr>
              <a:t>Total average unit price depends on quantity</a:t>
            </a:r>
            <a:endParaRPr lang="en-US" altLang="it-IT" kern="0" dirty="0">
              <a:solidFill>
                <a:srgbClr val="000000"/>
              </a:solidFill>
            </a:endParaRPr>
          </a:p>
          <a:p>
            <a:pPr lvl="3">
              <a:defRPr/>
            </a:pPr>
            <a:r>
              <a:rPr lang="en-US" altLang="it-IT" kern="0" dirty="0" smtClean="0">
                <a:solidFill>
                  <a:srgbClr val="000000"/>
                </a:solidFill>
              </a:rPr>
              <a:t>Customers self-select depending on their preferences</a:t>
            </a:r>
          </a:p>
          <a:p>
            <a:pPr lvl="3">
              <a:defRPr/>
            </a:pPr>
            <a:r>
              <a:rPr lang="en-US" altLang="it-IT" kern="0" dirty="0" smtClean="0">
                <a:solidFill>
                  <a:srgbClr val="000000"/>
                </a:solidFill>
              </a:rPr>
              <a:t>Simplifying, it is like having 2 main dichotomous options: a) consume few units (and spend less in absolute terms) but paying a high average price; b) consume more units (and spend more in absolute terms) but paying a lower average price.</a:t>
            </a:r>
          </a:p>
          <a:p>
            <a:pPr lvl="3">
              <a:defRPr/>
            </a:pPr>
            <a:endParaRPr lang="en-US" altLang="it-IT" sz="2400" kern="0" dirty="0" smtClean="0">
              <a:solidFill>
                <a:srgbClr val="000000"/>
              </a:solidFill>
            </a:endParaRPr>
          </a:p>
          <a:p>
            <a:pPr lvl="3">
              <a:buNone/>
              <a:defRPr/>
            </a:pPr>
            <a:r>
              <a:rPr lang="en-US" altLang="it-IT" sz="2400" kern="0" dirty="0" smtClean="0">
                <a:solidFill>
                  <a:srgbClr val="000000"/>
                </a:solidFill>
              </a:rPr>
              <a:t>                                       Beware of the </a:t>
            </a:r>
            <a:r>
              <a:rPr lang="en-US" altLang="it-IT" sz="2400" kern="0" dirty="0" smtClean="0">
                <a:solidFill>
                  <a:srgbClr val="FF0000"/>
                </a:solidFill>
              </a:rPr>
              <a:t>participation constraint</a:t>
            </a:r>
            <a:r>
              <a:rPr lang="en-US" altLang="it-IT" sz="2400" kern="0" dirty="0" smtClean="0">
                <a:solidFill>
                  <a:srgbClr val="000000"/>
                </a:solidFill>
              </a:rPr>
              <a:t> </a:t>
            </a:r>
          </a:p>
          <a:p>
            <a:pPr lvl="3">
              <a:buNone/>
              <a:defRPr/>
            </a:pPr>
            <a:r>
              <a:rPr lang="en-US" altLang="it-IT" sz="1600" kern="0" dirty="0" smtClean="0">
                <a:solidFill>
                  <a:srgbClr val="000000"/>
                </a:solidFill>
              </a:rPr>
              <a:t>	</a:t>
            </a:r>
            <a:r>
              <a:rPr lang="en-US" altLang="it-IT" sz="1600" i="1" kern="0" dirty="0" smtClean="0">
                <a:solidFill>
                  <a:srgbClr val="000000"/>
                </a:solidFill>
              </a:rPr>
              <a:t>Excursus</a:t>
            </a:r>
            <a:r>
              <a:rPr lang="en-US" altLang="it-IT" sz="1600" kern="0" dirty="0" smtClean="0">
                <a:solidFill>
                  <a:srgbClr val="000000"/>
                </a:solidFill>
              </a:rPr>
              <a:t>: T</a:t>
            </a:r>
            <a:r>
              <a:rPr lang="en-GB" altLang="it-IT" sz="1600" kern="0" dirty="0" smtClean="0">
                <a:solidFill>
                  <a:srgbClr val="000000"/>
                </a:solidFill>
              </a:rPr>
              <a:t>o better meet </a:t>
            </a:r>
            <a:r>
              <a:rPr lang="en-GB" altLang="it-IT" sz="1600" kern="0" dirty="0">
                <a:solidFill>
                  <a:srgbClr val="000000"/>
                </a:solidFill>
              </a:rPr>
              <a:t>the participation constraint </a:t>
            </a:r>
            <a:r>
              <a:rPr lang="en-GB" altLang="it-IT" sz="1600" kern="0" dirty="0" smtClean="0">
                <a:solidFill>
                  <a:srgbClr val="000000"/>
                </a:solidFill>
              </a:rPr>
              <a:t>the </a:t>
            </a:r>
            <a:r>
              <a:rPr lang="en-GB" altLang="it-IT" sz="1600" kern="0" dirty="0">
                <a:solidFill>
                  <a:srgbClr val="000000"/>
                </a:solidFill>
              </a:rPr>
              <a:t>seller may also propose different combinations (</a:t>
            </a:r>
            <a:r>
              <a:rPr lang="en-GB" altLang="it-IT" sz="1600" kern="0" dirty="0" err="1">
                <a:solidFill>
                  <a:srgbClr val="000000"/>
                </a:solidFill>
              </a:rPr>
              <a:t>f,p</a:t>
            </a:r>
            <a:r>
              <a:rPr lang="en-GB" altLang="it-IT" sz="1600" kern="0" dirty="0" smtClean="0">
                <a:solidFill>
                  <a:srgbClr val="000000"/>
                </a:solidFill>
              </a:rPr>
              <a:t>), i.e. a (relatively) low f and high p for “low” demanders (those who consume few units), and a (relatively) high f and low p for “high” demanders (see the graphical representation in the Appendix) </a:t>
            </a:r>
            <a:endParaRPr lang="en-GB" altLang="it-IT" sz="1600" kern="0" dirty="0">
              <a:solidFill>
                <a:srgbClr val="000000"/>
              </a:solidFill>
            </a:endParaRPr>
          </a:p>
          <a:p>
            <a:pPr lvl="3">
              <a:buNone/>
              <a:defRPr/>
            </a:pPr>
            <a:endParaRPr lang="en-US" altLang="it-IT" kern="0" dirty="0" smtClean="0">
              <a:solidFill>
                <a:srgbClr val="000000"/>
              </a:solidFill>
            </a:endParaRPr>
          </a:p>
          <a:p>
            <a:pPr lvl="2">
              <a:buNone/>
              <a:defRPr/>
            </a:pPr>
            <a:endParaRPr lang="en-US" altLang="it-IT" kern="0" dirty="0" smtClean="0">
              <a:solidFill>
                <a:srgbClr val="000000"/>
              </a:solidFill>
            </a:endParaRPr>
          </a:p>
          <a:p>
            <a:pPr lvl="1">
              <a:defRPr/>
            </a:pPr>
            <a:endParaRPr lang="en-US" altLang="it-IT" sz="2800" i="1" kern="0" dirty="0" smtClean="0">
              <a:solidFill>
                <a:srgbClr val="000000"/>
              </a:solidFill>
            </a:endParaRPr>
          </a:p>
          <a:p>
            <a:pPr lvl="2">
              <a:defRPr/>
            </a:pPr>
            <a:endParaRPr lang="en-US" altLang="it-IT" kern="0" dirty="0" smtClean="0">
              <a:solidFill>
                <a:srgbClr val="000000"/>
              </a:solidFill>
            </a:endParaRPr>
          </a:p>
          <a:p>
            <a:pPr lvl="2">
              <a:defRPr/>
            </a:pPr>
            <a:endParaRPr lang="it-IT" altLang="it-IT" sz="1800" kern="0" dirty="0" smtClean="0">
              <a:solidFill>
                <a:srgbClr val="000000"/>
              </a:solidFill>
              <a:latin typeface="Arial"/>
            </a:endParaRPr>
          </a:p>
          <a:p>
            <a:pPr lvl="1">
              <a:defRPr/>
            </a:pPr>
            <a:endParaRPr lang="it-IT" altLang="it-IT" sz="800" b="1" kern="0" dirty="0" smtClean="0">
              <a:solidFill>
                <a:srgbClr val="000000"/>
              </a:solidFill>
              <a:latin typeface="Arial"/>
            </a:endParaRPr>
          </a:p>
          <a:p>
            <a:pPr lvl="2">
              <a:buFontTx/>
              <a:buNone/>
              <a:defRPr/>
            </a:pPr>
            <a:endParaRPr lang="it-IT" altLang="it-IT" sz="1000" kern="0" dirty="0" smtClean="0">
              <a:solidFill>
                <a:srgbClr val="000000"/>
              </a:solidFill>
              <a:latin typeface="Arial"/>
            </a:endParaRPr>
          </a:p>
          <a:p>
            <a:pPr>
              <a:buFontTx/>
              <a:buNone/>
              <a:defRPr/>
            </a:pPr>
            <a:endParaRPr lang="it-IT" altLang="it-IT" b="1" kern="0" dirty="0" smtClean="0">
              <a:solidFill>
                <a:srgbClr val="000000"/>
              </a:solidFill>
              <a:latin typeface="Arial"/>
            </a:endParaRPr>
          </a:p>
          <a:p>
            <a:pPr>
              <a:buFontTx/>
              <a:buNone/>
              <a:defRPr/>
            </a:pPr>
            <a:endParaRPr lang="it-IT" altLang="it-IT" sz="1600" b="1" kern="0" dirty="0" smtClean="0">
              <a:solidFill>
                <a:srgbClr val="000000"/>
              </a:solidFill>
              <a:latin typeface="Arial"/>
            </a:endParaRPr>
          </a:p>
        </p:txBody>
      </p:sp>
      <p:sp>
        <p:nvSpPr>
          <p:cNvPr id="2" name="Freccia in giù 1"/>
          <p:cNvSpPr/>
          <p:nvPr/>
        </p:nvSpPr>
        <p:spPr bwMode="auto">
          <a:xfrm>
            <a:off x="3733800" y="789708"/>
            <a:ext cx="533400" cy="58189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9808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942058EA-DD93-4170-9215-162D72C1A686}" type="slidenum">
              <a:rPr lang="it-IT"/>
              <a:pPr/>
              <a:t>19</a:t>
            </a:fld>
            <a:endParaRPr lang="it-IT"/>
          </a:p>
        </p:txBody>
      </p:sp>
      <p:sp>
        <p:nvSpPr>
          <p:cNvPr id="360450" name="Rectangle 2"/>
          <p:cNvSpPr>
            <a:spLocks noGrp="1" noChangeArrowheads="1"/>
          </p:cNvSpPr>
          <p:nvPr>
            <p:ph type="title"/>
          </p:nvPr>
        </p:nvSpPr>
        <p:spPr>
          <a:xfrm>
            <a:off x="381000" y="228600"/>
            <a:ext cx="7772400" cy="1143000"/>
          </a:xfrm>
        </p:spPr>
        <p:txBody>
          <a:bodyPr/>
          <a:lstStyle/>
          <a:p>
            <a:r>
              <a:rPr lang="it-IT" sz="7200" dirty="0" smtClean="0">
                <a:solidFill>
                  <a:srgbClr val="000099"/>
                </a:solidFill>
              </a:rPr>
              <a:t>VERSIONING</a:t>
            </a:r>
            <a:br>
              <a:rPr lang="it-IT" sz="7200" dirty="0" smtClean="0">
                <a:solidFill>
                  <a:srgbClr val="000099"/>
                </a:solidFill>
              </a:rPr>
            </a:br>
            <a:r>
              <a:rPr lang="it-IT" sz="3200" dirty="0" smtClean="0">
                <a:solidFill>
                  <a:srgbClr val="000099"/>
                </a:solidFill>
              </a:rPr>
              <a:t>(functionalities/ </a:t>
            </a:r>
            <a:r>
              <a:rPr lang="en-US" sz="3200" dirty="0" smtClean="0">
                <a:solidFill>
                  <a:srgbClr val="000099"/>
                </a:solidFill>
              </a:rPr>
              <a:t>product</a:t>
            </a:r>
            <a:r>
              <a:rPr lang="it-IT" sz="3200" dirty="0" smtClean="0">
                <a:solidFill>
                  <a:srgbClr val="000099"/>
                </a:solidFill>
              </a:rPr>
              <a:t> </a:t>
            </a:r>
            <a:r>
              <a:rPr lang="en-US" sz="3200" dirty="0" smtClean="0">
                <a:solidFill>
                  <a:srgbClr val="000099"/>
                </a:solidFill>
              </a:rPr>
              <a:t>features</a:t>
            </a:r>
            <a:r>
              <a:rPr lang="it-IT" sz="3200" dirty="0" smtClean="0">
                <a:solidFill>
                  <a:srgbClr val="000099"/>
                </a:solidFill>
              </a:rPr>
              <a:t>)</a:t>
            </a:r>
            <a:endParaRPr lang="it-IT" sz="7200" dirty="0">
              <a:solidFill>
                <a:srgbClr val="000099"/>
              </a:solidFill>
            </a:endParaRPr>
          </a:p>
        </p:txBody>
      </p:sp>
      <p:sp>
        <p:nvSpPr>
          <p:cNvPr id="360451" name="Rectangle 3"/>
          <p:cNvSpPr>
            <a:spLocks noGrp="1" noChangeArrowheads="1"/>
          </p:cNvSpPr>
          <p:nvPr>
            <p:ph type="body" idx="1"/>
          </p:nvPr>
        </p:nvSpPr>
        <p:spPr>
          <a:xfrm>
            <a:off x="0" y="1524000"/>
            <a:ext cx="8839200" cy="4114800"/>
          </a:xfrm>
        </p:spPr>
        <p:txBody>
          <a:bodyPr/>
          <a:lstStyle/>
          <a:p>
            <a:pPr algn="ctr">
              <a:buFontTx/>
              <a:buNone/>
            </a:pPr>
            <a:r>
              <a:rPr lang="it-IT" sz="6600" dirty="0" err="1" smtClean="0">
                <a:solidFill>
                  <a:srgbClr val="CC3300"/>
                </a:solidFill>
              </a:rPr>
              <a:t>How</a:t>
            </a:r>
            <a:r>
              <a:rPr lang="it-IT" sz="6600" dirty="0" smtClean="0">
                <a:solidFill>
                  <a:srgbClr val="CC3300"/>
                </a:solidFill>
              </a:rPr>
              <a:t> </a:t>
            </a:r>
            <a:r>
              <a:rPr lang="it-IT" sz="6600" dirty="0" err="1" smtClean="0">
                <a:solidFill>
                  <a:srgbClr val="CC3300"/>
                </a:solidFill>
              </a:rPr>
              <a:t>many</a:t>
            </a:r>
            <a:r>
              <a:rPr lang="it-IT" sz="6600" dirty="0" smtClean="0">
                <a:solidFill>
                  <a:srgbClr val="CC3300"/>
                </a:solidFill>
              </a:rPr>
              <a:t> </a:t>
            </a:r>
            <a:r>
              <a:rPr lang="it-IT" sz="6600" dirty="0" err="1" smtClean="0">
                <a:solidFill>
                  <a:srgbClr val="CC3300"/>
                </a:solidFill>
              </a:rPr>
              <a:t>versions</a:t>
            </a:r>
            <a:r>
              <a:rPr lang="it-IT" sz="6600" dirty="0" smtClean="0">
                <a:solidFill>
                  <a:srgbClr val="CC3300"/>
                </a:solidFill>
              </a:rPr>
              <a:t>?</a:t>
            </a:r>
          </a:p>
          <a:p>
            <a:pPr algn="ctr">
              <a:buFontTx/>
              <a:buNone/>
            </a:pPr>
            <a:r>
              <a:rPr lang="it-IT" sz="6600" dirty="0" smtClean="0">
                <a:solidFill>
                  <a:srgbClr val="CC3300"/>
                </a:solidFill>
              </a:rPr>
              <a:t>No </a:t>
            </a:r>
            <a:r>
              <a:rPr lang="it-IT" sz="6600" dirty="0" err="1" smtClean="0">
                <a:solidFill>
                  <a:srgbClr val="CC3300"/>
                </a:solidFill>
              </a:rPr>
              <a:t>general</a:t>
            </a:r>
            <a:r>
              <a:rPr lang="it-IT" sz="6600" dirty="0" smtClean="0">
                <a:solidFill>
                  <a:srgbClr val="CC3300"/>
                </a:solidFill>
              </a:rPr>
              <a:t> </a:t>
            </a:r>
            <a:r>
              <a:rPr lang="it-IT" sz="6600" dirty="0" err="1" smtClean="0">
                <a:solidFill>
                  <a:srgbClr val="CC3300"/>
                </a:solidFill>
              </a:rPr>
              <a:t>rule</a:t>
            </a:r>
            <a:endParaRPr lang="it-IT" sz="6600" dirty="0" smtClean="0">
              <a:solidFill>
                <a:srgbClr val="CC3300"/>
              </a:solidFill>
            </a:endParaRPr>
          </a:p>
          <a:p>
            <a:pPr algn="ctr">
              <a:buFontTx/>
              <a:buNone/>
            </a:pPr>
            <a:endParaRPr lang="it-IT" sz="2000" dirty="0">
              <a:solidFill>
                <a:srgbClr val="CC3300"/>
              </a:solidFill>
            </a:endParaRPr>
          </a:p>
        </p:txBody>
      </p:sp>
    </p:spTree>
    <p:extLst>
      <p:ext uri="{BB962C8B-B14F-4D97-AF65-F5344CB8AC3E}">
        <p14:creationId xmlns:p14="http://schemas.microsoft.com/office/powerpoint/2010/main" val="3409716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CCEEC470-08C6-4B98-A741-FCD1B991CEE0}" type="slidenum">
              <a:rPr lang="it-IT"/>
              <a:pPr/>
              <a:t>2</a:t>
            </a:fld>
            <a:endParaRPr lang="it-IT"/>
          </a:p>
        </p:txBody>
      </p:sp>
      <p:graphicFrame>
        <p:nvGraphicFramePr>
          <p:cNvPr id="284710" name="Group 38"/>
          <p:cNvGraphicFramePr>
            <a:graphicFrameLocks noGrp="1"/>
          </p:cNvGraphicFramePr>
          <p:nvPr>
            <p:extLst>
              <p:ext uri="{D42A27DB-BD31-4B8C-83A1-F6EECF244321}">
                <p14:modId xmlns:p14="http://schemas.microsoft.com/office/powerpoint/2010/main" val="3408817075"/>
              </p:ext>
            </p:extLst>
          </p:nvPr>
        </p:nvGraphicFramePr>
        <p:xfrm>
          <a:off x="1219200" y="8382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4709" name="Rectangle 37"/>
          <p:cNvSpPr>
            <a:spLocks noChangeArrowheads="1"/>
          </p:cNvSpPr>
          <p:nvPr/>
        </p:nvSpPr>
        <p:spPr bwMode="auto">
          <a:xfrm>
            <a:off x="609600" y="0"/>
            <a:ext cx="7772400" cy="658813"/>
          </a:xfrm>
          <a:prstGeom prst="rect">
            <a:avLst/>
          </a:prstGeom>
          <a:noFill/>
          <a:ln w="9525">
            <a:noFill/>
            <a:miter lim="800000"/>
            <a:headEnd/>
            <a:tailEnd/>
          </a:ln>
          <a:effectLst/>
        </p:spPr>
        <p:txBody>
          <a:bodyPr anchor="ctr"/>
          <a:lstStyle/>
          <a:p>
            <a:pPr algn="ctr"/>
            <a:r>
              <a:rPr lang="en-US" sz="4000" dirty="0" smtClean="0">
                <a:solidFill>
                  <a:srgbClr val="000099"/>
                </a:solidFill>
              </a:rPr>
              <a:t>Versioning</a:t>
            </a:r>
            <a:endParaRPr lang="en-US" sz="4000" dirty="0">
              <a:solidFill>
                <a:srgbClr val="000099"/>
              </a:solidFill>
            </a:endParaRPr>
          </a:p>
        </p:txBody>
      </p:sp>
      <p:sp>
        <p:nvSpPr>
          <p:cNvPr id="6" name="CasellaDiTesto 5"/>
          <p:cNvSpPr txBox="1"/>
          <p:nvPr/>
        </p:nvSpPr>
        <p:spPr>
          <a:xfrm>
            <a:off x="228600" y="3962400"/>
            <a:ext cx="8305800" cy="1938992"/>
          </a:xfrm>
          <a:prstGeom prst="rect">
            <a:avLst/>
          </a:prstGeom>
          <a:noFill/>
        </p:spPr>
        <p:txBody>
          <a:bodyPr wrap="square" rtlCol="0">
            <a:spAutoFit/>
          </a:bodyPr>
          <a:lstStyle/>
          <a:p>
            <a:r>
              <a:rPr lang="en-US" dirty="0" smtClean="0"/>
              <a:t>Suppose no costs:</a:t>
            </a:r>
          </a:p>
          <a:p>
            <a:endParaRPr lang="en-US" dirty="0" smtClean="0"/>
          </a:p>
          <a:p>
            <a:pPr>
              <a:buFontTx/>
              <a:buChar char="-"/>
            </a:pPr>
            <a:r>
              <a:rPr lang="en-US" dirty="0" smtClean="0"/>
              <a:t>Profits with 1° price discrimination: 7.000</a:t>
            </a:r>
          </a:p>
          <a:p>
            <a:pPr>
              <a:buFontTx/>
              <a:buChar char="-"/>
            </a:pPr>
            <a:r>
              <a:rPr lang="en-US" dirty="0" smtClean="0"/>
              <a:t>Profits with uniform pricing: 5.000</a:t>
            </a:r>
          </a:p>
          <a:p>
            <a:pPr>
              <a:buFontTx/>
              <a:buChar char="-"/>
            </a:pPr>
            <a:endParaRPr lang="en-US" dirty="0"/>
          </a:p>
        </p:txBody>
      </p:sp>
      <p:sp>
        <p:nvSpPr>
          <p:cNvPr id="7" name="Freccia a destra 6"/>
          <p:cNvSpPr/>
          <p:nvPr/>
        </p:nvSpPr>
        <p:spPr bwMode="auto">
          <a:xfrm>
            <a:off x="228600" y="5943600"/>
            <a:ext cx="1524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CasellaDiTesto 7"/>
          <p:cNvSpPr txBox="1"/>
          <p:nvPr/>
        </p:nvSpPr>
        <p:spPr>
          <a:xfrm>
            <a:off x="1905000" y="5943600"/>
            <a:ext cx="5029200" cy="461665"/>
          </a:xfrm>
          <a:prstGeom prst="rect">
            <a:avLst/>
          </a:prstGeom>
          <a:noFill/>
        </p:spPr>
        <p:txBody>
          <a:bodyPr wrap="square" rtlCol="0">
            <a:spAutoFit/>
          </a:bodyPr>
          <a:lstStyle/>
          <a:p>
            <a:r>
              <a:rPr lang="en-US" dirty="0" smtClean="0"/>
              <a:t>Profits with versioning: 5.400</a:t>
            </a:r>
            <a:endParaRPr lang="en-US" dirty="0"/>
          </a:p>
        </p:txBody>
      </p:sp>
    </p:spTree>
    <p:extLst>
      <p:ext uri="{BB962C8B-B14F-4D97-AF65-F5344CB8AC3E}">
        <p14:creationId xmlns:p14="http://schemas.microsoft.com/office/powerpoint/2010/main" val="1724506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066800"/>
            <a:ext cx="7772400" cy="1143000"/>
          </a:xfrm>
        </p:spPr>
        <p:txBody>
          <a:bodyPr/>
          <a:lstStyle/>
          <a:p>
            <a:r>
              <a:rPr lang="en-US" dirty="0" smtClean="0"/>
              <a:t>More versions: </a:t>
            </a:r>
            <a:br>
              <a:rPr lang="en-US" dirty="0" smtClean="0"/>
            </a:br>
            <a:r>
              <a:rPr lang="en-US" dirty="0" smtClean="0"/>
              <a:t>More possibilities to capture value from consumers</a:t>
            </a:r>
            <a:br>
              <a:rPr lang="en-US" dirty="0" smtClean="0"/>
            </a:b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20</a:t>
            </a:fld>
            <a:endParaRPr lang="it-IT"/>
          </a:p>
        </p:txBody>
      </p:sp>
      <p:sp>
        <p:nvSpPr>
          <p:cNvPr id="5" name="Titolo 1"/>
          <p:cNvSpPr txBox="1">
            <a:spLocks/>
          </p:cNvSpPr>
          <p:nvPr/>
        </p:nvSpPr>
        <p:spPr bwMode="auto">
          <a:xfrm>
            <a:off x="609600" y="403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uLnTx/>
                <a:uFillTx/>
                <a:latin typeface="+mj-lt"/>
                <a:ea typeface="+mj-ea"/>
                <a:cs typeface="+mj-cs"/>
              </a:rPr>
              <a:t>More versions: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uLnTx/>
                <a:uFillTx/>
                <a:latin typeface="+mj-lt"/>
                <a:ea typeface="+mj-ea"/>
                <a:cs typeface="+mj-cs"/>
              </a:rPr>
              <a:t>- More personalization costs (which</a:t>
            </a:r>
            <a:r>
              <a:rPr kumimoji="0" lang="en-US" sz="4400" b="0" i="0" u="none" strike="noStrike" kern="0" cap="none" spc="0" normalizeH="0" noProof="0" dirty="0" smtClean="0">
                <a:ln>
                  <a:noFill/>
                </a:ln>
                <a:solidFill>
                  <a:schemeClr val="tx2"/>
                </a:solidFill>
                <a:effectLst/>
                <a:uLnTx/>
                <a:uFillTx/>
                <a:latin typeface="+mj-lt"/>
                <a:ea typeface="+mj-ea"/>
                <a:cs typeface="+mj-cs"/>
              </a:rPr>
              <a:t> presumably are convex in the number of versions)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0" kern="0" baseline="0" dirty="0" smtClean="0">
                <a:solidFill>
                  <a:schemeClr val="tx2"/>
                </a:solidFill>
                <a:latin typeface="+mj-lt"/>
                <a:ea typeface="+mj-ea"/>
                <a:cs typeface="+mj-cs"/>
              </a:rPr>
              <a:t>- Risk of “cluttering” effect for potential</a:t>
            </a:r>
            <a:r>
              <a:rPr lang="en-US" sz="4400" b="0" kern="0" dirty="0" smtClean="0">
                <a:solidFill>
                  <a:schemeClr val="tx2"/>
                </a:solidFill>
                <a:latin typeface="+mj-lt"/>
                <a:ea typeface="+mj-ea"/>
                <a:cs typeface="+mj-cs"/>
              </a:rPr>
              <a:t> consumers</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101230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p:txBody>
          <a:bodyPr/>
          <a:lstStyle/>
          <a:p>
            <a:fld id="{D66ED299-A44C-4965-8CE2-F36774A610FF}" type="slidenum">
              <a:rPr lang="it-IT"/>
              <a:pPr/>
              <a:t>21</a:t>
            </a:fld>
            <a:endParaRPr lang="it-IT"/>
          </a:p>
        </p:txBody>
      </p:sp>
      <p:sp>
        <p:nvSpPr>
          <p:cNvPr id="305157" name="Text Box 5"/>
          <p:cNvSpPr txBox="1">
            <a:spLocks noChangeArrowheads="1"/>
          </p:cNvSpPr>
          <p:nvPr/>
        </p:nvSpPr>
        <p:spPr bwMode="auto">
          <a:xfrm>
            <a:off x="0" y="19229"/>
            <a:ext cx="9144000" cy="1200329"/>
          </a:xfrm>
          <a:prstGeom prst="rect">
            <a:avLst/>
          </a:prstGeom>
          <a:noFill/>
          <a:ln w="9525">
            <a:noFill/>
            <a:miter lim="800000"/>
            <a:headEnd/>
            <a:tailEnd/>
          </a:ln>
          <a:effectLst/>
        </p:spPr>
        <p:txBody>
          <a:bodyPr>
            <a:spAutoFit/>
          </a:bodyPr>
          <a:lstStyle/>
          <a:p>
            <a:pPr algn="ctr">
              <a:spcBef>
                <a:spcPct val="50000"/>
              </a:spcBef>
            </a:pPr>
            <a:r>
              <a:rPr lang="en-US" dirty="0" smtClean="0">
                <a:solidFill>
                  <a:schemeClr val="accent1">
                    <a:lumMod val="75000"/>
                  </a:schemeClr>
                </a:solidFill>
              </a:rPr>
              <a:t>To alleviate cluttering (especially when the number of versions increases) many firms think is important to describe functionalities in a very detailed way for each versions </a:t>
            </a:r>
            <a:endParaRPr lang="en-US" dirty="0">
              <a:solidFill>
                <a:schemeClr val="accent1">
                  <a:lumMod val="75000"/>
                </a:schemeClr>
              </a:solidFill>
            </a:endParaRPr>
          </a:p>
        </p:txBody>
      </p:sp>
      <p:pic>
        <p:nvPicPr>
          <p:cNvPr id="305158" name="Picture 6"/>
          <p:cNvPicPr>
            <a:picLocks noChangeAspect="1" noChangeArrowheads="1"/>
          </p:cNvPicPr>
          <p:nvPr/>
        </p:nvPicPr>
        <p:blipFill>
          <a:blip r:embed="rId2" cstate="print"/>
          <a:srcRect/>
          <a:stretch>
            <a:fillRect/>
          </a:stretch>
        </p:blipFill>
        <p:spPr bwMode="auto">
          <a:xfrm>
            <a:off x="381000" y="1981200"/>
            <a:ext cx="8382000" cy="4419600"/>
          </a:xfrm>
          <a:prstGeom prst="rect">
            <a:avLst/>
          </a:prstGeom>
          <a:noFill/>
          <a:ln w="9525">
            <a:noFill/>
            <a:miter lim="800000"/>
            <a:headEnd/>
            <a:tailEnd/>
          </a:ln>
          <a:effectLst/>
        </p:spPr>
      </p:pic>
      <p:sp>
        <p:nvSpPr>
          <p:cNvPr id="2" name="CasellaDiTesto 1"/>
          <p:cNvSpPr txBox="1"/>
          <p:nvPr/>
        </p:nvSpPr>
        <p:spPr>
          <a:xfrm>
            <a:off x="381000" y="1524000"/>
            <a:ext cx="2514600" cy="461665"/>
          </a:xfrm>
          <a:prstGeom prst="rect">
            <a:avLst/>
          </a:prstGeom>
          <a:noFill/>
        </p:spPr>
        <p:txBody>
          <a:bodyPr wrap="square" rtlCol="0">
            <a:spAutoFit/>
          </a:bodyPr>
          <a:lstStyle/>
          <a:p>
            <a:r>
              <a:rPr lang="en-US" dirty="0" smtClean="0"/>
              <a:t>Windows 7</a:t>
            </a:r>
            <a:endParaRPr lang="en-US" dirty="0"/>
          </a:p>
        </p:txBody>
      </p:sp>
    </p:spTree>
    <p:extLst>
      <p:ext uri="{BB962C8B-B14F-4D97-AF65-F5344CB8AC3E}">
        <p14:creationId xmlns:p14="http://schemas.microsoft.com/office/powerpoint/2010/main" val="4203005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914400"/>
            <a:ext cx="8382000" cy="5638800"/>
          </a:xfr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22</a:t>
            </a:fld>
            <a:endParaRPr lang="it-IT"/>
          </a:p>
        </p:txBody>
      </p:sp>
      <p:sp>
        <p:nvSpPr>
          <p:cNvPr id="6" name="Rettangolo 5"/>
          <p:cNvSpPr/>
          <p:nvPr/>
        </p:nvSpPr>
        <p:spPr>
          <a:xfrm>
            <a:off x="228600" y="300335"/>
            <a:ext cx="1779526" cy="461665"/>
          </a:xfrm>
          <a:prstGeom prst="rect">
            <a:avLst/>
          </a:prstGeom>
        </p:spPr>
        <p:txBody>
          <a:bodyPr wrap="none">
            <a:spAutoFit/>
          </a:bodyPr>
          <a:lstStyle/>
          <a:p>
            <a:r>
              <a:rPr lang="en-US" dirty="0"/>
              <a:t>Windows </a:t>
            </a:r>
            <a:r>
              <a:rPr lang="en-US" dirty="0" smtClean="0"/>
              <a:t>11</a:t>
            </a:r>
            <a:endParaRPr lang="en-US" dirty="0"/>
          </a:p>
        </p:txBody>
      </p:sp>
    </p:spTree>
    <p:extLst>
      <p:ext uri="{BB962C8B-B14F-4D97-AF65-F5344CB8AC3E}">
        <p14:creationId xmlns:p14="http://schemas.microsoft.com/office/powerpoint/2010/main" val="2516674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23</a:t>
            </a:fld>
            <a:endParaRPr lang="it-IT"/>
          </a:p>
        </p:txBody>
      </p:sp>
      <p:pic>
        <p:nvPicPr>
          <p:cNvPr id="5" name="Immagine 4"/>
          <p:cNvPicPr>
            <a:picLocks noChangeAspect="1"/>
          </p:cNvPicPr>
          <p:nvPr/>
        </p:nvPicPr>
        <p:blipFill>
          <a:blip r:embed="rId2"/>
          <a:stretch>
            <a:fillRect/>
          </a:stretch>
        </p:blipFill>
        <p:spPr>
          <a:xfrm>
            <a:off x="762000" y="235466"/>
            <a:ext cx="7696200" cy="1556388"/>
          </a:xfrm>
          <a:prstGeom prst="rect">
            <a:avLst/>
          </a:prstGeom>
        </p:spPr>
      </p:pic>
      <p:pic>
        <p:nvPicPr>
          <p:cNvPr id="6" name="Immagine 5"/>
          <p:cNvPicPr>
            <a:picLocks noChangeAspect="1"/>
          </p:cNvPicPr>
          <p:nvPr/>
        </p:nvPicPr>
        <p:blipFill>
          <a:blip r:embed="rId3"/>
          <a:stretch>
            <a:fillRect/>
          </a:stretch>
        </p:blipFill>
        <p:spPr>
          <a:xfrm>
            <a:off x="1950225" y="1996017"/>
            <a:ext cx="5319750" cy="4714201"/>
          </a:xfrm>
          <a:prstGeom prst="rect">
            <a:avLst/>
          </a:prstGeom>
        </p:spPr>
      </p:pic>
    </p:spTree>
    <p:extLst>
      <p:ext uri="{BB962C8B-B14F-4D97-AF65-F5344CB8AC3E}">
        <p14:creationId xmlns:p14="http://schemas.microsoft.com/office/powerpoint/2010/main" val="4253562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24</a:t>
            </a:fld>
            <a:endParaRPr lang="it-IT"/>
          </a:p>
        </p:txBody>
      </p:sp>
      <p:pic>
        <p:nvPicPr>
          <p:cNvPr id="11" name="Segnaposto contenuto 10"/>
          <p:cNvPicPr>
            <a:picLocks noGrp="1" noChangeAspect="1"/>
          </p:cNvPicPr>
          <p:nvPr>
            <p:ph idx="1"/>
          </p:nvPr>
        </p:nvPicPr>
        <p:blipFill>
          <a:blip r:embed="rId2"/>
          <a:stretch>
            <a:fillRect/>
          </a:stretch>
        </p:blipFill>
        <p:spPr>
          <a:xfrm>
            <a:off x="-76200" y="685800"/>
            <a:ext cx="8839200" cy="5137727"/>
          </a:xfrm>
          <a:prstGeom prst="rect">
            <a:avLst/>
          </a:prstGeom>
        </p:spPr>
      </p:pic>
    </p:spTree>
    <p:extLst>
      <p:ext uri="{BB962C8B-B14F-4D97-AF65-F5344CB8AC3E}">
        <p14:creationId xmlns:p14="http://schemas.microsoft.com/office/powerpoint/2010/main" val="1144740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5DDB67B1-8C83-4363-A42E-1FBAA7FCB357}" type="slidenum">
              <a:rPr lang="it-IT"/>
              <a:pPr/>
              <a:t>25</a:t>
            </a:fld>
            <a:endParaRPr lang="it-IT" dirty="0"/>
          </a:p>
        </p:txBody>
      </p:sp>
      <p:sp>
        <p:nvSpPr>
          <p:cNvPr id="309250" name="Rectangle 2"/>
          <p:cNvSpPr>
            <a:spLocks noGrp="1" noChangeArrowheads="1"/>
          </p:cNvSpPr>
          <p:nvPr>
            <p:ph type="title"/>
          </p:nvPr>
        </p:nvSpPr>
        <p:spPr>
          <a:xfrm>
            <a:off x="0" y="228600"/>
            <a:ext cx="8763000" cy="1143000"/>
          </a:xfrm>
        </p:spPr>
        <p:txBody>
          <a:bodyPr/>
          <a:lstStyle/>
          <a:p>
            <a:r>
              <a:rPr lang="it-IT" sz="4000" b="1" dirty="0" err="1" smtClean="0">
                <a:solidFill>
                  <a:srgbClr val="000099"/>
                </a:solidFill>
              </a:rPr>
              <a:t>Shapiro</a:t>
            </a:r>
            <a:r>
              <a:rPr lang="it-IT" sz="4000" b="1" dirty="0" smtClean="0">
                <a:solidFill>
                  <a:srgbClr val="000099"/>
                </a:solidFill>
              </a:rPr>
              <a:t> and </a:t>
            </a:r>
            <a:r>
              <a:rPr lang="it-IT" sz="4000" b="1" dirty="0" err="1" smtClean="0">
                <a:solidFill>
                  <a:srgbClr val="000099"/>
                </a:solidFill>
              </a:rPr>
              <a:t>Varian</a:t>
            </a:r>
            <a:r>
              <a:rPr lang="it-IT" sz="4000" b="1" dirty="0" smtClean="0">
                <a:solidFill>
                  <a:srgbClr val="000099"/>
                </a:solidFill>
              </a:rPr>
              <a:t> (1999, p. 72):</a:t>
            </a:r>
            <a:br>
              <a:rPr lang="it-IT" sz="4000" b="1" dirty="0" smtClean="0">
                <a:solidFill>
                  <a:srgbClr val="000099"/>
                </a:solidFill>
              </a:rPr>
            </a:br>
            <a:endParaRPr lang="it-IT" sz="4000" b="1" dirty="0">
              <a:solidFill>
                <a:srgbClr val="000099"/>
              </a:solidFill>
            </a:endParaRPr>
          </a:p>
        </p:txBody>
      </p:sp>
      <p:sp>
        <p:nvSpPr>
          <p:cNvPr id="309251" name="Rectangle 3"/>
          <p:cNvSpPr>
            <a:spLocks noGrp="1" noChangeArrowheads="1"/>
          </p:cNvSpPr>
          <p:nvPr>
            <p:ph type="body" idx="1"/>
          </p:nvPr>
        </p:nvSpPr>
        <p:spPr>
          <a:xfrm>
            <a:off x="609600" y="990600"/>
            <a:ext cx="8077200" cy="4495800"/>
          </a:xfrm>
        </p:spPr>
        <p:txBody>
          <a:bodyPr/>
          <a:lstStyle/>
          <a:p>
            <a:pPr>
              <a:buNone/>
            </a:pPr>
            <a:r>
              <a:rPr lang="en-US" sz="2800" b="1" i="1" dirty="0" smtClean="0"/>
              <a:t> “If you can't decide how many versions to have, choose three.”</a:t>
            </a:r>
          </a:p>
          <a:p>
            <a:r>
              <a:rPr lang="en-US" sz="2800" b="1" i="1" dirty="0" smtClean="0"/>
              <a:t>3 can be better than 2 for the phenomenon of “extremeness aversion”: </a:t>
            </a:r>
            <a:r>
              <a:rPr lang="en-US" sz="2800" dirty="0" smtClean="0"/>
              <a:t>risk that 2 versions (heavy and light) are felt by potential consumers as "too big" or "too small" with the risk that a high percentage will opt for the light version /generating less revenue for the company.</a:t>
            </a:r>
          </a:p>
          <a:p>
            <a:pPr>
              <a:buNone/>
            </a:pPr>
            <a:endParaRPr lang="it-IT" sz="2800" dirty="0"/>
          </a:p>
          <a:p>
            <a:pPr>
              <a:lnSpc>
                <a:spcPct val="80000"/>
              </a:lnSpc>
            </a:pPr>
            <a:r>
              <a:rPr lang="en-US" sz="2800" dirty="0" smtClean="0"/>
              <a:t>To add another category (super-gold-premium) and make the previous-premium version as the medium one can produce some advantages. </a:t>
            </a:r>
            <a:endParaRPr lang="en-US" sz="2800" dirty="0"/>
          </a:p>
        </p:txBody>
      </p:sp>
    </p:spTree>
    <p:extLst>
      <p:ext uri="{BB962C8B-B14F-4D97-AF65-F5344CB8AC3E}">
        <p14:creationId xmlns:p14="http://schemas.microsoft.com/office/powerpoint/2010/main" val="32522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0"/>
            <a:ext cx="7772400" cy="1143000"/>
          </a:xfrm>
        </p:spPr>
        <p:txBody>
          <a:bodyPr/>
          <a:lstStyle/>
          <a:p>
            <a:r>
              <a:rPr lang="en-US" dirty="0" smtClean="0"/>
              <a:t>McDonalds</a:t>
            </a: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26</a:t>
            </a:fld>
            <a:endParaRPr lang="it-IT"/>
          </a:p>
        </p:txBody>
      </p:sp>
      <p:sp>
        <p:nvSpPr>
          <p:cNvPr id="6" name="Freccia in su 5"/>
          <p:cNvSpPr/>
          <p:nvPr/>
        </p:nvSpPr>
        <p:spPr bwMode="auto">
          <a:xfrm>
            <a:off x="6781800" y="5334000"/>
            <a:ext cx="381000" cy="457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7" name="CasellaDiTesto 6"/>
          <p:cNvSpPr txBox="1"/>
          <p:nvPr/>
        </p:nvSpPr>
        <p:spPr>
          <a:xfrm>
            <a:off x="5905500" y="5874603"/>
            <a:ext cx="3200400" cy="830997"/>
          </a:xfrm>
          <a:prstGeom prst="rect">
            <a:avLst/>
          </a:prstGeom>
          <a:noFill/>
        </p:spPr>
        <p:txBody>
          <a:bodyPr wrap="square" rtlCol="0">
            <a:spAutoFit/>
          </a:bodyPr>
          <a:lstStyle/>
          <a:p>
            <a:pPr algn="ctr"/>
            <a:r>
              <a:rPr lang="en-US" dirty="0" smtClean="0"/>
              <a:t>Almost 1 litre: too much</a:t>
            </a:r>
            <a:endParaRPr lang="en-US" dirty="0"/>
          </a:p>
        </p:txBody>
      </p:sp>
      <p:sp>
        <p:nvSpPr>
          <p:cNvPr id="8" name="Freccia in su 7"/>
          <p:cNvSpPr/>
          <p:nvPr/>
        </p:nvSpPr>
        <p:spPr bwMode="auto">
          <a:xfrm>
            <a:off x="4267200" y="5181600"/>
            <a:ext cx="457200" cy="609600"/>
          </a:xfrm>
          <a:prstGeom prs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CasellaDiTesto 8"/>
          <p:cNvSpPr txBox="1"/>
          <p:nvPr/>
        </p:nvSpPr>
        <p:spPr>
          <a:xfrm>
            <a:off x="3009900" y="6027003"/>
            <a:ext cx="2971800" cy="830997"/>
          </a:xfrm>
          <a:prstGeom prst="rect">
            <a:avLst/>
          </a:prstGeom>
          <a:noFill/>
          <a:ln>
            <a:solidFill>
              <a:schemeClr val="accent2"/>
            </a:solidFill>
          </a:ln>
        </p:spPr>
        <p:txBody>
          <a:bodyPr wrap="square" rtlCol="0">
            <a:spAutoFit/>
          </a:bodyPr>
          <a:lstStyle/>
          <a:p>
            <a:pPr algn="ctr"/>
            <a:r>
              <a:rPr lang="en-US" dirty="0" smtClean="0"/>
              <a:t>This is by far the size most sold</a:t>
            </a:r>
            <a:endParaRPr lang="en-US" dirty="0"/>
          </a:p>
        </p:txBody>
      </p:sp>
      <p:pic>
        <p:nvPicPr>
          <p:cNvPr id="134147" name="Picture 3"/>
          <p:cNvPicPr>
            <a:picLocks noGrp="1" noChangeAspect="1" noChangeArrowheads="1"/>
          </p:cNvPicPr>
          <p:nvPr>
            <p:ph idx="1"/>
          </p:nvPr>
        </p:nvPicPr>
        <p:blipFill>
          <a:blip r:embed="rId2" cstate="print"/>
          <a:srcRect/>
          <a:stretch>
            <a:fillRect/>
          </a:stretch>
        </p:blipFill>
        <p:spPr bwMode="auto">
          <a:xfrm>
            <a:off x="1143000" y="1295400"/>
            <a:ext cx="6781800" cy="3790950"/>
          </a:xfrm>
          <a:prstGeom prst="rect">
            <a:avLst/>
          </a:prstGeom>
          <a:noFill/>
          <a:ln w="9525">
            <a:noFill/>
            <a:miter lim="800000"/>
            <a:headEnd/>
            <a:tailEnd/>
          </a:ln>
        </p:spPr>
      </p:pic>
    </p:spTree>
    <p:extLst>
      <p:ext uri="{BB962C8B-B14F-4D97-AF65-F5344CB8AC3E}">
        <p14:creationId xmlns:p14="http://schemas.microsoft.com/office/powerpoint/2010/main" val="3630831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p:cNvPicPr>
            <a:picLocks noGrp="1" noChangeAspect="1" noChangeArrowheads="1"/>
          </p:cNvPicPr>
          <p:nvPr>
            <p:ph idx="1"/>
          </p:nvPr>
        </p:nvPicPr>
        <p:blipFill>
          <a:blip r:embed="rId2" cstate="print"/>
          <a:srcRect/>
          <a:stretch>
            <a:fillRect/>
          </a:stretch>
        </p:blipFill>
        <p:spPr bwMode="auto">
          <a:xfrm>
            <a:off x="1066800" y="1524000"/>
            <a:ext cx="6858000" cy="3733800"/>
          </a:xfrm>
          <a:prstGeom prst="rect">
            <a:avLst/>
          </a:prstGeom>
          <a:noFill/>
          <a:ln w="9525">
            <a:noFill/>
            <a:miter lim="800000"/>
            <a:headEnd/>
            <a:tailEnd/>
          </a:ln>
        </p:spPr>
      </p:pic>
      <p:sp>
        <p:nvSpPr>
          <p:cNvPr id="2" name="Titolo 1"/>
          <p:cNvSpPr>
            <a:spLocks noGrp="1"/>
          </p:cNvSpPr>
          <p:nvPr>
            <p:ph type="title"/>
          </p:nvPr>
        </p:nvSpPr>
        <p:spPr>
          <a:xfrm>
            <a:off x="685800" y="0"/>
            <a:ext cx="7772400" cy="1143000"/>
          </a:xfrm>
        </p:spPr>
        <p:txBody>
          <a:bodyPr/>
          <a:lstStyle/>
          <a:p>
            <a:r>
              <a:rPr lang="en-US" dirty="0" smtClean="0"/>
              <a:t>McDonalds</a:t>
            </a: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27</a:t>
            </a:fld>
            <a:endParaRPr lang="it-IT"/>
          </a:p>
        </p:txBody>
      </p:sp>
      <p:sp>
        <p:nvSpPr>
          <p:cNvPr id="8" name="Freccia in su 7"/>
          <p:cNvSpPr/>
          <p:nvPr/>
        </p:nvSpPr>
        <p:spPr bwMode="auto">
          <a:xfrm>
            <a:off x="4191000" y="5410200"/>
            <a:ext cx="457200" cy="609600"/>
          </a:xfrm>
          <a:prstGeom prs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 name="CasellaDiTesto 8"/>
          <p:cNvSpPr txBox="1"/>
          <p:nvPr/>
        </p:nvSpPr>
        <p:spPr>
          <a:xfrm>
            <a:off x="1981200" y="6019800"/>
            <a:ext cx="5334000" cy="461665"/>
          </a:xfrm>
          <a:prstGeom prst="rect">
            <a:avLst/>
          </a:prstGeom>
          <a:noFill/>
        </p:spPr>
        <p:txBody>
          <a:bodyPr wrap="square" rtlCol="0">
            <a:spAutoFit/>
          </a:bodyPr>
          <a:lstStyle/>
          <a:p>
            <a:r>
              <a:rPr lang="en-US" dirty="0" smtClean="0"/>
              <a:t>Will still this size remain the most sold?</a:t>
            </a:r>
            <a:endParaRPr lang="en-US" dirty="0"/>
          </a:p>
        </p:txBody>
      </p:sp>
      <p:cxnSp>
        <p:nvCxnSpPr>
          <p:cNvPr id="11" name="Connettore 1 10"/>
          <p:cNvCxnSpPr/>
          <p:nvPr/>
        </p:nvCxnSpPr>
        <p:spPr bwMode="auto">
          <a:xfrm>
            <a:off x="5867400" y="2133600"/>
            <a:ext cx="2057400" cy="2438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Connettore 1 12"/>
          <p:cNvCxnSpPr/>
          <p:nvPr/>
        </p:nvCxnSpPr>
        <p:spPr bwMode="auto">
          <a:xfrm flipV="1">
            <a:off x="5943600" y="2133600"/>
            <a:ext cx="182880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Connettore 1 14"/>
          <p:cNvCxnSpPr/>
          <p:nvPr/>
        </p:nvCxnSpPr>
        <p:spPr bwMode="auto">
          <a:xfrm>
            <a:off x="4038600" y="4648200"/>
            <a:ext cx="8382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Connettore 1 16"/>
          <p:cNvCxnSpPr/>
          <p:nvPr/>
        </p:nvCxnSpPr>
        <p:spPr bwMode="auto">
          <a:xfrm flipV="1">
            <a:off x="4038600" y="4648200"/>
            <a:ext cx="68580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Connettore 2 20"/>
          <p:cNvCxnSpPr/>
          <p:nvPr/>
        </p:nvCxnSpPr>
        <p:spPr bwMode="auto">
          <a:xfrm flipH="1">
            <a:off x="5562600" y="4953000"/>
            <a:ext cx="762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9640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3"/>
          <p:cNvSpPr>
            <a:spLocks noGrp="1"/>
          </p:cNvSpPr>
          <p:nvPr>
            <p:ph type="sldNum" sz="quarter" idx="12"/>
          </p:nvPr>
        </p:nvSpPr>
        <p:spPr/>
        <p:txBody>
          <a:bodyPr/>
          <a:lstStyle/>
          <a:p>
            <a:fld id="{5E721B50-A289-41F3-AFD4-37FD1A37006A}" type="slidenum">
              <a:rPr lang="it-IT"/>
              <a:pPr/>
              <a:t>28</a:t>
            </a:fld>
            <a:endParaRPr lang="it-IT"/>
          </a:p>
        </p:txBody>
      </p:sp>
      <p:sp>
        <p:nvSpPr>
          <p:cNvPr id="297988" name="Rectangle 4"/>
          <p:cNvSpPr>
            <a:spLocks noChangeArrowheads="1"/>
          </p:cNvSpPr>
          <p:nvPr/>
        </p:nvSpPr>
        <p:spPr bwMode="auto">
          <a:xfrm>
            <a:off x="533400" y="381000"/>
            <a:ext cx="7772400" cy="1143000"/>
          </a:xfrm>
          <a:prstGeom prst="rect">
            <a:avLst/>
          </a:prstGeom>
          <a:noFill/>
          <a:ln w="9525">
            <a:noFill/>
            <a:miter lim="800000"/>
            <a:headEnd/>
            <a:tailEnd/>
          </a:ln>
          <a:effectLst/>
        </p:spPr>
        <p:txBody>
          <a:bodyPr anchor="ctr"/>
          <a:lstStyle/>
          <a:p>
            <a:pPr algn="ctr"/>
            <a:r>
              <a:rPr lang="it-IT" sz="4000" dirty="0" err="1" smtClean="0">
                <a:solidFill>
                  <a:srgbClr val="000099"/>
                </a:solidFill>
              </a:rPr>
              <a:t>Simonson</a:t>
            </a:r>
            <a:r>
              <a:rPr lang="it-IT" sz="4000" dirty="0" smtClean="0">
                <a:solidFill>
                  <a:srgbClr val="000099"/>
                </a:solidFill>
              </a:rPr>
              <a:t> </a:t>
            </a:r>
            <a:r>
              <a:rPr lang="it-IT" sz="4000" dirty="0">
                <a:solidFill>
                  <a:srgbClr val="000099"/>
                </a:solidFill>
              </a:rPr>
              <a:t>e </a:t>
            </a:r>
            <a:r>
              <a:rPr lang="it-IT" sz="4000" dirty="0" err="1" smtClean="0">
                <a:solidFill>
                  <a:srgbClr val="000099"/>
                </a:solidFill>
              </a:rPr>
              <a:t>Tversky</a:t>
            </a:r>
            <a:r>
              <a:rPr lang="it-IT" sz="4000" dirty="0" smtClean="0">
                <a:solidFill>
                  <a:srgbClr val="000099"/>
                </a:solidFill>
              </a:rPr>
              <a:t> </a:t>
            </a:r>
            <a:r>
              <a:rPr lang="it-IT" sz="4000" dirty="0" err="1" smtClean="0">
                <a:solidFill>
                  <a:srgbClr val="000099"/>
                </a:solidFill>
              </a:rPr>
              <a:t>experiment</a:t>
            </a:r>
            <a:r>
              <a:rPr lang="it-IT" sz="4000" dirty="0" smtClean="0">
                <a:solidFill>
                  <a:srgbClr val="000099"/>
                </a:solidFill>
              </a:rPr>
              <a:t> </a:t>
            </a:r>
            <a:r>
              <a:rPr lang="it-IT" sz="4000" dirty="0">
                <a:solidFill>
                  <a:srgbClr val="000099"/>
                </a:solidFill>
              </a:rPr>
              <a:t>(1992, JMR)</a:t>
            </a:r>
          </a:p>
        </p:txBody>
      </p:sp>
      <p:sp>
        <p:nvSpPr>
          <p:cNvPr id="297989" name="Text Box 5"/>
          <p:cNvSpPr txBox="1">
            <a:spLocks noChangeArrowheads="1"/>
          </p:cNvSpPr>
          <p:nvPr/>
        </p:nvSpPr>
        <p:spPr bwMode="auto">
          <a:xfrm>
            <a:off x="0" y="1828800"/>
            <a:ext cx="9144000" cy="4708981"/>
          </a:xfrm>
          <a:prstGeom prst="rect">
            <a:avLst/>
          </a:prstGeom>
          <a:noFill/>
          <a:ln w="9525">
            <a:noFill/>
            <a:miter lim="800000"/>
            <a:headEnd/>
            <a:tailEnd/>
          </a:ln>
          <a:effectLst/>
        </p:spPr>
        <p:txBody>
          <a:bodyPr wrap="square">
            <a:spAutoFit/>
          </a:bodyPr>
          <a:lstStyle/>
          <a:p>
            <a:pPr marL="457200" indent="-457200">
              <a:spcBef>
                <a:spcPct val="50000"/>
              </a:spcBef>
            </a:pPr>
            <a:r>
              <a:rPr lang="en-US" b="0" dirty="0" smtClean="0"/>
              <a:t>Microwave oven. Two possible set of choices for two identical groups of people (n = 60):</a:t>
            </a:r>
          </a:p>
          <a:p>
            <a:pPr marL="457200" indent="-457200">
              <a:spcBef>
                <a:spcPct val="50000"/>
              </a:spcBef>
            </a:pPr>
            <a:r>
              <a:rPr lang="en-US" b="0" dirty="0" smtClean="0"/>
              <a:t>- 1° group:</a:t>
            </a:r>
          </a:p>
          <a:p>
            <a:pPr marL="457200" indent="-457200">
              <a:spcBef>
                <a:spcPct val="50000"/>
              </a:spcBef>
            </a:pPr>
            <a:r>
              <a:rPr lang="en-US" b="0" dirty="0" smtClean="0"/>
              <a:t> 1) basic (Emerson): 110 $ 			57% of consumers</a:t>
            </a:r>
          </a:p>
          <a:p>
            <a:pPr marL="457200" indent="-457200">
              <a:spcBef>
                <a:spcPct val="50000"/>
              </a:spcBef>
            </a:pPr>
            <a:r>
              <a:rPr lang="en-US" b="0" dirty="0" smtClean="0"/>
              <a:t> 2) premium (Panasonic): 180$ 		43% of consumers</a:t>
            </a:r>
          </a:p>
          <a:p>
            <a:pPr marL="457200" indent="-457200">
              <a:spcBef>
                <a:spcPct val="50000"/>
              </a:spcBef>
            </a:pPr>
            <a:r>
              <a:rPr lang="en-US" b="0" dirty="0" smtClean="0"/>
              <a:t>- 2° group:</a:t>
            </a:r>
          </a:p>
          <a:p>
            <a:pPr marL="457200" indent="-457200">
              <a:lnSpc>
                <a:spcPct val="150000"/>
              </a:lnSpc>
              <a:buFontTx/>
              <a:buAutoNum type="arabicParenR"/>
            </a:pPr>
            <a:r>
              <a:rPr lang="en-US" b="0" dirty="0" smtClean="0"/>
              <a:t>basic (same): 110 $				27%</a:t>
            </a:r>
          </a:p>
          <a:p>
            <a:pPr marL="457200" indent="-457200">
              <a:lnSpc>
                <a:spcPct val="150000"/>
              </a:lnSpc>
              <a:buFontTx/>
              <a:buAutoNum type="arabicParenR"/>
            </a:pPr>
            <a:r>
              <a:rPr lang="en-US" b="0" dirty="0" smtClean="0"/>
              <a:t>premium (same): 180$				60% </a:t>
            </a:r>
          </a:p>
          <a:p>
            <a:pPr marL="457200" indent="-457200">
              <a:lnSpc>
                <a:spcPct val="150000"/>
              </a:lnSpc>
              <a:buFontTx/>
              <a:buAutoNum type="arabicParenR"/>
            </a:pPr>
            <a:r>
              <a:rPr lang="en-US" b="0" dirty="0" smtClean="0"/>
              <a:t>High-premium (Panasonic): 200$ 		13%</a:t>
            </a:r>
            <a:endParaRPr lang="en-US" b="0" dirty="0"/>
          </a:p>
        </p:txBody>
      </p:sp>
      <p:sp>
        <p:nvSpPr>
          <p:cNvPr id="297990" name="Line 6"/>
          <p:cNvSpPr>
            <a:spLocks noChangeShapeType="1"/>
          </p:cNvSpPr>
          <p:nvPr/>
        </p:nvSpPr>
        <p:spPr bwMode="auto">
          <a:xfrm>
            <a:off x="4343400" y="4191000"/>
            <a:ext cx="990600" cy="0"/>
          </a:xfrm>
          <a:prstGeom prst="line">
            <a:avLst/>
          </a:prstGeom>
          <a:noFill/>
          <a:ln w="9525">
            <a:solidFill>
              <a:schemeClr val="tx1"/>
            </a:solidFill>
            <a:round/>
            <a:headEnd/>
            <a:tailEnd type="triangle" w="med" len="med"/>
          </a:ln>
          <a:effectLst/>
        </p:spPr>
        <p:txBody>
          <a:bodyPr/>
          <a:lstStyle/>
          <a:p>
            <a:endParaRPr lang="it-IT"/>
          </a:p>
        </p:txBody>
      </p:sp>
      <p:sp>
        <p:nvSpPr>
          <p:cNvPr id="297991" name="Line 7"/>
          <p:cNvSpPr>
            <a:spLocks noChangeShapeType="1"/>
          </p:cNvSpPr>
          <p:nvPr/>
        </p:nvSpPr>
        <p:spPr bwMode="auto">
          <a:xfrm>
            <a:off x="3886200" y="5638800"/>
            <a:ext cx="1752600" cy="0"/>
          </a:xfrm>
          <a:prstGeom prst="line">
            <a:avLst/>
          </a:prstGeom>
          <a:noFill/>
          <a:ln w="9525">
            <a:solidFill>
              <a:schemeClr val="tx1"/>
            </a:solidFill>
            <a:round/>
            <a:headEnd/>
            <a:tailEnd type="triangle" w="med" len="med"/>
          </a:ln>
          <a:effectLst/>
        </p:spPr>
        <p:txBody>
          <a:bodyPr/>
          <a:lstStyle/>
          <a:p>
            <a:endParaRPr lang="it-IT"/>
          </a:p>
        </p:txBody>
      </p:sp>
      <p:sp>
        <p:nvSpPr>
          <p:cNvPr id="297992" name="Line 8"/>
          <p:cNvSpPr>
            <a:spLocks noChangeShapeType="1"/>
          </p:cNvSpPr>
          <p:nvPr/>
        </p:nvSpPr>
        <p:spPr bwMode="auto">
          <a:xfrm>
            <a:off x="3886200" y="3581400"/>
            <a:ext cx="990600" cy="0"/>
          </a:xfrm>
          <a:prstGeom prst="line">
            <a:avLst/>
          </a:prstGeom>
          <a:noFill/>
          <a:ln w="9525">
            <a:solidFill>
              <a:schemeClr val="tx1"/>
            </a:solidFill>
            <a:round/>
            <a:headEnd/>
            <a:tailEnd type="triangle" w="med" len="med"/>
          </a:ln>
          <a:effectLst/>
        </p:spPr>
        <p:txBody>
          <a:bodyPr/>
          <a:lstStyle/>
          <a:p>
            <a:endParaRPr lang="it-IT"/>
          </a:p>
        </p:txBody>
      </p:sp>
      <p:sp>
        <p:nvSpPr>
          <p:cNvPr id="297993" name="Line 9"/>
          <p:cNvSpPr>
            <a:spLocks noChangeShapeType="1"/>
          </p:cNvSpPr>
          <p:nvPr/>
        </p:nvSpPr>
        <p:spPr bwMode="auto">
          <a:xfrm>
            <a:off x="4876800" y="6172200"/>
            <a:ext cx="1600200" cy="0"/>
          </a:xfrm>
          <a:prstGeom prst="line">
            <a:avLst/>
          </a:prstGeom>
          <a:noFill/>
          <a:ln w="9525">
            <a:solidFill>
              <a:schemeClr val="tx1"/>
            </a:solidFill>
            <a:round/>
            <a:headEnd/>
            <a:tailEnd type="triangle" w="med" len="med"/>
          </a:ln>
          <a:effectLst/>
        </p:spPr>
        <p:txBody>
          <a:bodyPr/>
          <a:lstStyle/>
          <a:p>
            <a:endParaRPr lang="it-IT"/>
          </a:p>
        </p:txBody>
      </p:sp>
      <p:sp>
        <p:nvSpPr>
          <p:cNvPr id="297994" name="Line 10"/>
          <p:cNvSpPr>
            <a:spLocks noChangeShapeType="1"/>
          </p:cNvSpPr>
          <p:nvPr/>
        </p:nvSpPr>
        <p:spPr bwMode="auto">
          <a:xfrm>
            <a:off x="3505200" y="5181600"/>
            <a:ext cx="2514600" cy="0"/>
          </a:xfrm>
          <a:prstGeom prst="line">
            <a:avLst/>
          </a:prstGeom>
          <a:noFill/>
          <a:ln w="9525">
            <a:solidFill>
              <a:schemeClr val="tx1"/>
            </a:solidFill>
            <a:round/>
            <a:headEnd/>
            <a:tailEnd type="triangle" w="med" len="med"/>
          </a:ln>
          <a:effectLst/>
        </p:spPr>
        <p:txBody>
          <a:bodyPr/>
          <a:lstStyle/>
          <a:p>
            <a:endParaRPr lang="it-IT"/>
          </a:p>
        </p:txBody>
      </p:sp>
    </p:spTree>
    <p:extLst>
      <p:ext uri="{BB962C8B-B14F-4D97-AF65-F5344CB8AC3E}">
        <p14:creationId xmlns:p14="http://schemas.microsoft.com/office/powerpoint/2010/main" val="3693100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p:txBody>
          <a:bodyPr/>
          <a:lstStyle/>
          <a:p>
            <a:fld id="{646E0ED8-B8F6-43F3-8612-E2995C88D62E}" type="slidenum">
              <a:rPr lang="it-IT"/>
              <a:pPr/>
              <a:t>29</a:t>
            </a:fld>
            <a:endParaRPr lang="it-IT"/>
          </a:p>
        </p:txBody>
      </p:sp>
      <p:sp>
        <p:nvSpPr>
          <p:cNvPr id="363522" name="Rectangle 2"/>
          <p:cNvSpPr>
            <a:spLocks noGrp="1" noChangeArrowheads="1"/>
          </p:cNvSpPr>
          <p:nvPr>
            <p:ph type="title"/>
          </p:nvPr>
        </p:nvSpPr>
        <p:spPr>
          <a:xfrm>
            <a:off x="457200" y="2286000"/>
            <a:ext cx="7772400" cy="1143000"/>
          </a:xfrm>
        </p:spPr>
        <p:txBody>
          <a:bodyPr/>
          <a:lstStyle/>
          <a:p>
            <a:r>
              <a:rPr lang="en-US" sz="3600" dirty="0" smtClean="0"/>
              <a:t>Annotation1: </a:t>
            </a:r>
            <a:r>
              <a:rPr lang="en-US" sz="3600" dirty="0"/>
              <a:t>note that with the “extremeness aversion</a:t>
            </a:r>
            <a:r>
              <a:rPr lang="en-US" sz="3600" dirty="0" smtClean="0"/>
              <a:t>” (and cluttering) </a:t>
            </a:r>
            <a:r>
              <a:rPr lang="en-US" sz="3600" dirty="0"/>
              <a:t>argument we </a:t>
            </a:r>
            <a:r>
              <a:rPr lang="en-US" sz="3600" dirty="0" smtClean="0"/>
              <a:t>are now diverging </a:t>
            </a:r>
            <a:r>
              <a:rPr lang="en-US" sz="3600" dirty="0"/>
              <a:t>from the rational </a:t>
            </a:r>
            <a:r>
              <a:rPr lang="en-US" sz="3600" dirty="0" smtClean="0"/>
              <a:t>“</a:t>
            </a:r>
            <a:r>
              <a:rPr lang="en-GB" sz="3600" dirty="0" smtClean="0"/>
              <a:t>homo </a:t>
            </a:r>
            <a:r>
              <a:rPr lang="en-GB" sz="3600" dirty="0" err="1" smtClean="0"/>
              <a:t>oeconomicus</a:t>
            </a:r>
            <a:r>
              <a:rPr lang="en-GB" sz="3600" dirty="0" smtClean="0"/>
              <a:t>” </a:t>
            </a:r>
            <a:r>
              <a:rPr lang="en-US" sz="3600" dirty="0"/>
              <a:t>implied by the neoclassical theory </a:t>
            </a:r>
            <a:r>
              <a:rPr lang="en-US" sz="3600" dirty="0" smtClean="0"/>
              <a:t>who </a:t>
            </a:r>
            <a:r>
              <a:rPr lang="en-US" sz="3600" dirty="0"/>
              <a:t>always </a:t>
            </a:r>
            <a:r>
              <a:rPr lang="en-US" sz="3600" dirty="0" smtClean="0"/>
              <a:t>knows exactly and with no doubt what she/he wants </a:t>
            </a:r>
            <a:r>
              <a:rPr lang="en-US" sz="4000" dirty="0"/>
              <a:t/>
            </a:r>
            <a:br>
              <a:rPr lang="en-US" sz="4000" dirty="0"/>
            </a:br>
            <a:r>
              <a:rPr lang="it-IT" sz="4000" dirty="0"/>
              <a:t/>
            </a:r>
            <a:br>
              <a:rPr lang="it-IT" sz="4000" dirty="0"/>
            </a:br>
            <a:endParaRPr lang="it-IT" sz="32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481513"/>
            <a:ext cx="2743200" cy="2376487"/>
          </a:xfrm>
          <a:prstGeom prst="rect">
            <a:avLst/>
          </a:prstGeom>
        </p:spPr>
      </p:pic>
      <p:sp>
        <p:nvSpPr>
          <p:cNvPr id="3" name="Freccia a destra 2"/>
          <p:cNvSpPr/>
          <p:nvPr/>
        </p:nvSpPr>
        <p:spPr bwMode="auto">
          <a:xfrm>
            <a:off x="228600" y="5898356"/>
            <a:ext cx="1219200" cy="5786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Times New Roman" pitchFamily="18" charset="0"/>
            </a:endParaRPr>
          </a:p>
        </p:txBody>
      </p:sp>
      <p:sp>
        <p:nvSpPr>
          <p:cNvPr id="4" name="CasellaDiTesto 3"/>
          <p:cNvSpPr txBox="1"/>
          <p:nvPr/>
        </p:nvSpPr>
        <p:spPr>
          <a:xfrm>
            <a:off x="76200" y="4970456"/>
            <a:ext cx="3657600" cy="830997"/>
          </a:xfrm>
          <a:prstGeom prst="rect">
            <a:avLst/>
          </a:prstGeom>
          <a:noFill/>
        </p:spPr>
        <p:txBody>
          <a:bodyPr wrap="square" rtlCol="0">
            <a:spAutoFit/>
          </a:bodyPr>
          <a:lstStyle/>
          <a:p>
            <a:r>
              <a:rPr lang="it-IT" dirty="0" smtClean="0"/>
              <a:t>For an </a:t>
            </a:r>
            <a:r>
              <a:rPr lang="it-IT" dirty="0" err="1" smtClean="0"/>
              <a:t>introduction</a:t>
            </a:r>
            <a:r>
              <a:rPr lang="it-IT" dirty="0" smtClean="0"/>
              <a:t> to </a:t>
            </a:r>
            <a:r>
              <a:rPr lang="it-IT" dirty="0" err="1" smtClean="0"/>
              <a:t>Behavioral</a:t>
            </a:r>
            <a:r>
              <a:rPr lang="it-IT" dirty="0" smtClean="0"/>
              <a:t> </a:t>
            </a:r>
            <a:r>
              <a:rPr lang="it-IT" dirty="0" err="1" smtClean="0"/>
              <a:t>Economics</a:t>
            </a:r>
            <a:endParaRPr lang="en-GB" dirty="0"/>
          </a:p>
        </p:txBody>
      </p:sp>
      <p:pic>
        <p:nvPicPr>
          <p:cNvPr id="7" name="Immagine 6"/>
          <p:cNvPicPr>
            <a:picLocks noChangeAspect="1"/>
          </p:cNvPicPr>
          <p:nvPr/>
        </p:nvPicPr>
        <p:blipFill>
          <a:blip r:embed="rId3"/>
          <a:stretch>
            <a:fillRect/>
          </a:stretch>
        </p:blipFill>
        <p:spPr>
          <a:xfrm>
            <a:off x="3733800" y="4453804"/>
            <a:ext cx="2381250" cy="2376486"/>
          </a:xfrm>
          <a:prstGeom prst="rect">
            <a:avLst/>
          </a:prstGeom>
        </p:spPr>
      </p:pic>
    </p:spTree>
    <p:extLst>
      <p:ext uri="{BB962C8B-B14F-4D97-AF65-F5344CB8AC3E}">
        <p14:creationId xmlns:p14="http://schemas.microsoft.com/office/powerpoint/2010/main" val="241831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03CB4CD1-E3B8-4D04-8DF5-7E7CC3D6A9BF}" type="slidenum">
              <a:rPr lang="it-IT"/>
              <a:pPr/>
              <a:t>3</a:t>
            </a:fld>
            <a:endParaRPr lang="it-IT"/>
          </a:p>
        </p:txBody>
      </p:sp>
      <p:sp>
        <p:nvSpPr>
          <p:cNvPr id="276482" name="Rectangle 2"/>
          <p:cNvSpPr>
            <a:spLocks noGrp="1" noChangeArrowheads="1"/>
          </p:cNvSpPr>
          <p:nvPr>
            <p:ph type="title"/>
          </p:nvPr>
        </p:nvSpPr>
        <p:spPr>
          <a:xfrm>
            <a:off x="685800" y="457200"/>
            <a:ext cx="7772400" cy="1143000"/>
          </a:xfrm>
        </p:spPr>
        <p:txBody>
          <a:bodyPr/>
          <a:lstStyle/>
          <a:p>
            <a:r>
              <a:rPr lang="en-US" b="1" dirty="0" smtClean="0">
                <a:solidFill>
                  <a:srgbClr val="000099"/>
                </a:solidFill>
              </a:rPr>
              <a:t>(The art) To make a profitable Versioning</a:t>
            </a:r>
            <a:br>
              <a:rPr lang="en-US" b="1" dirty="0" smtClean="0">
                <a:solidFill>
                  <a:srgbClr val="000099"/>
                </a:solidFill>
              </a:rPr>
            </a:br>
            <a:endParaRPr lang="en-US" b="1" dirty="0">
              <a:solidFill>
                <a:srgbClr val="000099"/>
              </a:solidFill>
            </a:endParaRPr>
          </a:p>
        </p:txBody>
      </p:sp>
      <p:sp>
        <p:nvSpPr>
          <p:cNvPr id="276483" name="Rectangle 3"/>
          <p:cNvSpPr>
            <a:spLocks noGrp="1" noChangeArrowheads="1"/>
          </p:cNvSpPr>
          <p:nvPr>
            <p:ph type="body" idx="1"/>
          </p:nvPr>
        </p:nvSpPr>
        <p:spPr>
          <a:xfrm>
            <a:off x="-23091" y="1447800"/>
            <a:ext cx="9144000" cy="4114800"/>
          </a:xfrm>
        </p:spPr>
        <p:txBody>
          <a:bodyPr/>
          <a:lstStyle/>
          <a:p>
            <a:r>
              <a:rPr lang="en-US" sz="2800" dirty="0" smtClean="0"/>
              <a:t>Key constraint (</a:t>
            </a:r>
            <a:r>
              <a:rPr lang="en-US" sz="2800" b="1" dirty="0" smtClean="0"/>
              <a:t>incentive</a:t>
            </a:r>
            <a:r>
              <a:rPr lang="en-US" sz="2800" dirty="0" smtClean="0"/>
              <a:t>): Don't make the inexpensive version too attractive to those willing to pay more.</a:t>
            </a:r>
          </a:p>
          <a:p>
            <a:pPr>
              <a:buNone/>
            </a:pPr>
            <a:endParaRPr lang="en-US" sz="2800" dirty="0" smtClean="0"/>
          </a:p>
          <a:p>
            <a:pPr>
              <a:buNone/>
            </a:pPr>
            <a:endParaRPr lang="en-US" sz="2800" dirty="0" smtClean="0"/>
          </a:p>
          <a:p>
            <a:pPr>
              <a:buNone/>
            </a:pPr>
            <a:endParaRPr lang="en-US" sz="2800" dirty="0"/>
          </a:p>
          <a:p>
            <a:pPr>
              <a:buNone/>
            </a:pPr>
            <a:endParaRPr lang="en-US" sz="2800" dirty="0" smtClean="0"/>
          </a:p>
          <a:p>
            <a:pPr>
              <a:lnSpc>
                <a:spcPct val="90000"/>
              </a:lnSpc>
              <a:buNone/>
            </a:pPr>
            <a:r>
              <a:rPr lang="it-IT" sz="2800" dirty="0" err="1" smtClean="0"/>
              <a:t>Need</a:t>
            </a:r>
            <a:r>
              <a:rPr lang="it-IT" sz="2800" dirty="0" smtClean="0"/>
              <a:t> </a:t>
            </a:r>
            <a:r>
              <a:rPr lang="it-IT" sz="2800" dirty="0" err="1" smtClean="0"/>
              <a:t>to</a:t>
            </a:r>
            <a:r>
              <a:rPr lang="it-IT" sz="2800" dirty="0" smtClean="0"/>
              <a:t>: </a:t>
            </a:r>
          </a:p>
          <a:p>
            <a:pPr lvl="1">
              <a:lnSpc>
                <a:spcPct val="90000"/>
              </a:lnSpc>
            </a:pPr>
            <a:r>
              <a:rPr lang="it-IT" sz="4000" dirty="0" smtClean="0"/>
              <a:t>Lower price of the premium </a:t>
            </a:r>
            <a:r>
              <a:rPr lang="it-IT" sz="4000" dirty="0" err="1" smtClean="0"/>
              <a:t>version</a:t>
            </a:r>
            <a:endParaRPr lang="it-IT" sz="4000" dirty="0" smtClean="0"/>
          </a:p>
          <a:p>
            <a:pPr lvl="1">
              <a:lnSpc>
                <a:spcPct val="90000"/>
              </a:lnSpc>
            </a:pPr>
            <a:r>
              <a:rPr lang="it-IT" sz="4000" dirty="0" err="1" smtClean="0"/>
              <a:t>Lower</a:t>
            </a:r>
            <a:r>
              <a:rPr lang="it-IT" sz="4000" dirty="0" smtClean="0"/>
              <a:t> </a:t>
            </a:r>
            <a:r>
              <a:rPr lang="it-IT" sz="4000" dirty="0" err="1" smtClean="0"/>
              <a:t>quality</a:t>
            </a:r>
            <a:r>
              <a:rPr lang="it-IT" sz="4000" dirty="0" smtClean="0"/>
              <a:t> of the </a:t>
            </a:r>
            <a:r>
              <a:rPr lang="it-IT" sz="4000" dirty="0" err="1" smtClean="0"/>
              <a:t>basic</a:t>
            </a:r>
            <a:r>
              <a:rPr lang="it-IT" sz="4000" dirty="0" smtClean="0"/>
              <a:t> </a:t>
            </a:r>
            <a:r>
              <a:rPr lang="it-IT" sz="4000" dirty="0" err="1" smtClean="0"/>
              <a:t>version</a:t>
            </a:r>
            <a:endParaRPr lang="it-IT" sz="4000" dirty="0" smtClean="0"/>
          </a:p>
          <a:p>
            <a:pPr lvl="1">
              <a:lnSpc>
                <a:spcPct val="90000"/>
              </a:lnSpc>
            </a:pPr>
            <a:endParaRPr lang="it-IT" sz="2400" dirty="0" smtClean="0"/>
          </a:p>
          <a:p>
            <a:pPr>
              <a:lnSpc>
                <a:spcPct val="90000"/>
              </a:lnSpc>
              <a:buNone/>
            </a:pPr>
            <a:endParaRPr lang="it-IT" sz="2800" dirty="0" smtClean="0"/>
          </a:p>
        </p:txBody>
      </p:sp>
      <p:sp>
        <p:nvSpPr>
          <p:cNvPr id="7" name="Freccia in giù 6"/>
          <p:cNvSpPr/>
          <p:nvPr/>
        </p:nvSpPr>
        <p:spPr bwMode="auto">
          <a:xfrm>
            <a:off x="4244109" y="2971800"/>
            <a:ext cx="609600" cy="9144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05122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623" y="780904"/>
            <a:ext cx="7124700" cy="1143000"/>
          </a:xfrm>
        </p:spPr>
        <p:txBody>
          <a:bodyPr/>
          <a:lstStyle/>
          <a:p>
            <a:r>
              <a:rPr lang="it-IT" dirty="0" err="1" smtClean="0"/>
              <a:t>Annotation</a:t>
            </a:r>
            <a:r>
              <a:rPr lang="it-IT" dirty="0" smtClean="0"/>
              <a:t> 2</a:t>
            </a:r>
            <a:br>
              <a:rPr lang="it-IT" dirty="0" smtClean="0"/>
            </a:br>
            <a:r>
              <a:rPr lang="it-IT" dirty="0"/>
              <a:t/>
            </a:r>
            <a:br>
              <a:rPr lang="it-IT" dirty="0"/>
            </a:br>
            <a:r>
              <a:rPr lang="it-IT" dirty="0" smtClean="0"/>
              <a:t>«The Economist </a:t>
            </a:r>
            <a:r>
              <a:rPr lang="it-IT" dirty="0" err="1" smtClean="0"/>
              <a:t>experiment</a:t>
            </a:r>
            <a:r>
              <a:rPr lang="it-IT" dirty="0" smtClean="0"/>
              <a:t>»</a:t>
            </a:r>
            <a:endParaRPr lang="en-GB"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30</a:t>
            </a:fld>
            <a:endParaRPr lang="it-IT"/>
          </a:p>
        </p:txBody>
      </p:sp>
      <p:sp>
        <p:nvSpPr>
          <p:cNvPr id="7" name="CasellaDiTesto 6"/>
          <p:cNvSpPr txBox="1"/>
          <p:nvPr/>
        </p:nvSpPr>
        <p:spPr>
          <a:xfrm>
            <a:off x="609600" y="5103775"/>
            <a:ext cx="4419600" cy="461665"/>
          </a:xfrm>
          <a:prstGeom prst="rect">
            <a:avLst/>
          </a:prstGeom>
          <a:noFill/>
        </p:spPr>
        <p:txBody>
          <a:bodyPr wrap="square" rtlCol="0">
            <a:spAutoFit/>
          </a:bodyPr>
          <a:lstStyle/>
          <a:p>
            <a:r>
              <a:rPr lang="en-US" dirty="0" smtClean="0"/>
              <a:t>Group 2 (even personal code)</a:t>
            </a:r>
            <a:endParaRPr lang="en-US" dirty="0"/>
          </a:p>
        </p:txBody>
      </p:sp>
      <p:sp>
        <p:nvSpPr>
          <p:cNvPr id="8" name="CasellaDiTesto 7"/>
          <p:cNvSpPr txBox="1"/>
          <p:nvPr/>
        </p:nvSpPr>
        <p:spPr>
          <a:xfrm>
            <a:off x="304800" y="3045849"/>
            <a:ext cx="4343400" cy="461665"/>
          </a:xfrm>
          <a:prstGeom prst="rect">
            <a:avLst/>
          </a:prstGeom>
          <a:noFill/>
        </p:spPr>
        <p:txBody>
          <a:bodyPr wrap="square" rtlCol="0">
            <a:spAutoFit/>
          </a:bodyPr>
          <a:lstStyle/>
          <a:p>
            <a:r>
              <a:rPr lang="en-US" dirty="0" smtClean="0"/>
              <a:t>Group 1 (odd personal code)</a:t>
            </a:r>
            <a:endParaRPr lang="en-US" dirty="0"/>
          </a:p>
        </p:txBody>
      </p:sp>
      <p:pic>
        <p:nvPicPr>
          <p:cNvPr id="10" name="Immagine 9"/>
          <p:cNvPicPr>
            <a:picLocks noChangeAspect="1"/>
          </p:cNvPicPr>
          <p:nvPr/>
        </p:nvPicPr>
        <p:blipFill>
          <a:blip r:embed="rId2"/>
          <a:stretch>
            <a:fillRect/>
          </a:stretch>
        </p:blipFill>
        <p:spPr>
          <a:xfrm>
            <a:off x="6400800" y="275351"/>
            <a:ext cx="2447925" cy="1481867"/>
          </a:xfrm>
          <a:prstGeom prst="rect">
            <a:avLst/>
          </a:prstGeom>
        </p:spPr>
      </p:pic>
      <p:sp>
        <p:nvSpPr>
          <p:cNvPr id="9" name="Rettangolo 8"/>
          <p:cNvSpPr/>
          <p:nvPr/>
        </p:nvSpPr>
        <p:spPr>
          <a:xfrm>
            <a:off x="251691" y="3739645"/>
            <a:ext cx="6019800" cy="461665"/>
          </a:xfrm>
          <a:prstGeom prst="rect">
            <a:avLst/>
          </a:prstGeom>
        </p:spPr>
        <p:txBody>
          <a:bodyPr wrap="square">
            <a:spAutoFit/>
          </a:bodyPr>
          <a:lstStyle/>
          <a:p>
            <a:r>
              <a:rPr lang="en-US" dirty="0" smtClean="0">
                <a:hlinkClick r:id="rId3"/>
              </a:rPr>
              <a:t>https://forms.office.com/r/ezfAeTcA4p</a:t>
            </a:r>
            <a:endParaRPr lang="en-US" dirty="0"/>
          </a:p>
        </p:txBody>
      </p:sp>
      <p:sp>
        <p:nvSpPr>
          <p:cNvPr id="11" name="CasellaDiTesto 10"/>
          <p:cNvSpPr txBox="1"/>
          <p:nvPr/>
        </p:nvSpPr>
        <p:spPr>
          <a:xfrm>
            <a:off x="235527" y="5677683"/>
            <a:ext cx="6248400" cy="461665"/>
          </a:xfrm>
          <a:prstGeom prst="rect">
            <a:avLst/>
          </a:prstGeom>
          <a:noFill/>
        </p:spPr>
        <p:txBody>
          <a:bodyPr wrap="square" rtlCol="0">
            <a:spAutoFit/>
          </a:bodyPr>
          <a:lstStyle/>
          <a:p>
            <a:r>
              <a:rPr lang="en-US" dirty="0">
                <a:hlinkClick r:id="rId4"/>
              </a:rPr>
              <a:t>https://forms.office.com/r/atubejhYsV</a:t>
            </a:r>
            <a:endParaRPr lang="en-US" dirty="0"/>
          </a:p>
        </p:txBody>
      </p:sp>
      <p:sp>
        <p:nvSpPr>
          <p:cNvPr id="16" name="CasellaDiTesto 15"/>
          <p:cNvSpPr txBox="1"/>
          <p:nvPr/>
        </p:nvSpPr>
        <p:spPr>
          <a:xfrm>
            <a:off x="609600" y="1752600"/>
            <a:ext cx="3657600" cy="51067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9032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p:txBody>
          <a:bodyPr/>
          <a:lstStyle/>
          <a:p>
            <a:fld id="{646E0ED8-B8F6-43F3-8612-E2995C88D62E}" type="slidenum">
              <a:rPr lang="it-IT"/>
              <a:pPr/>
              <a:t>31</a:t>
            </a:fld>
            <a:endParaRPr lang="it-IT"/>
          </a:p>
        </p:txBody>
      </p:sp>
      <p:sp>
        <p:nvSpPr>
          <p:cNvPr id="363522" name="Rectangle 2"/>
          <p:cNvSpPr>
            <a:spLocks noGrp="1" noChangeArrowheads="1"/>
          </p:cNvSpPr>
          <p:nvPr>
            <p:ph type="title"/>
          </p:nvPr>
        </p:nvSpPr>
        <p:spPr>
          <a:xfrm>
            <a:off x="457200" y="2438400"/>
            <a:ext cx="7772400" cy="1143000"/>
          </a:xfrm>
        </p:spPr>
        <p:txBody>
          <a:bodyPr/>
          <a:lstStyle/>
          <a:p>
            <a:r>
              <a:rPr lang="en-US" sz="4000" dirty="0" smtClean="0"/>
              <a:t>If switching from 2 to 3 is not possible for whatever reason, note that a firm might always artificially increase the number of versions and sell the preferred version exploiting the cognitive biases of consumers </a:t>
            </a:r>
            <a:br>
              <a:rPr lang="en-US" sz="4000" dirty="0" smtClean="0"/>
            </a:br>
            <a:r>
              <a:rPr lang="it-IT" sz="4000" dirty="0"/>
              <a:t/>
            </a:r>
            <a:br>
              <a:rPr lang="it-IT" sz="4000" dirty="0"/>
            </a:br>
            <a:r>
              <a:rPr lang="it-IT" sz="3200" dirty="0" smtClean="0"/>
              <a:t>Dan </a:t>
            </a:r>
            <a:r>
              <a:rPr lang="it-IT" sz="3200" dirty="0" err="1" smtClean="0"/>
              <a:t>Ariely</a:t>
            </a:r>
            <a:r>
              <a:rPr lang="it-IT" sz="3200" dirty="0" smtClean="0"/>
              <a:t> and the </a:t>
            </a:r>
            <a:r>
              <a:rPr lang="it-IT" sz="3200" dirty="0" err="1" smtClean="0"/>
              <a:t>Decoy</a:t>
            </a:r>
            <a:r>
              <a:rPr lang="it-IT" sz="3200" dirty="0" smtClean="0"/>
              <a:t> </a:t>
            </a:r>
            <a:r>
              <a:rPr lang="it-IT" sz="3200" dirty="0" err="1" smtClean="0"/>
              <a:t>effect</a:t>
            </a:r>
            <a:r>
              <a:rPr lang="it-IT" sz="3200" dirty="0" smtClean="0"/>
              <a:t/>
            </a:r>
            <a:br>
              <a:rPr lang="it-IT" sz="3200" dirty="0" smtClean="0"/>
            </a:br>
            <a:r>
              <a:rPr lang="it-IT" sz="3200" dirty="0" smtClean="0"/>
              <a:t>(in </a:t>
            </a:r>
            <a:r>
              <a:rPr lang="it-IT" sz="3200" dirty="0" err="1" smtClean="0"/>
              <a:t>Predictably</a:t>
            </a:r>
            <a:r>
              <a:rPr lang="it-IT" sz="3200" dirty="0" smtClean="0"/>
              <a:t> </a:t>
            </a:r>
            <a:r>
              <a:rPr lang="it-IT" sz="3200" dirty="0" err="1" smtClean="0"/>
              <a:t>Irrational</a:t>
            </a:r>
            <a:r>
              <a:rPr lang="it-IT" sz="3200" dirty="0" smtClean="0"/>
              <a:t>, 2010)</a:t>
            </a:r>
            <a:endParaRPr lang="it-IT" sz="3200" dirty="0"/>
          </a:p>
        </p:txBody>
      </p:sp>
      <p:pic>
        <p:nvPicPr>
          <p:cNvPr id="6" name="Picture 2" descr="https://upload.wikimedia.org/wikipedia/en/thumb/c/ca/Predictably_Irrational_Book_Cover.jpg/220px-Predictably_Irrational_Book_Cover.jpg"/>
          <p:cNvPicPr>
            <a:picLocks noChangeAspect="1" noChangeArrowheads="1"/>
          </p:cNvPicPr>
          <p:nvPr/>
        </p:nvPicPr>
        <p:blipFill>
          <a:blip r:embed="rId2" cstate="print"/>
          <a:srcRect/>
          <a:stretch>
            <a:fillRect/>
          </a:stretch>
        </p:blipFill>
        <p:spPr bwMode="auto">
          <a:xfrm>
            <a:off x="7239000" y="4267200"/>
            <a:ext cx="1584402" cy="2362200"/>
          </a:xfrm>
          <a:prstGeom prst="rect">
            <a:avLst/>
          </a:prstGeom>
          <a:noFill/>
        </p:spPr>
      </p:pic>
    </p:spTree>
    <p:extLst>
      <p:ext uri="{BB962C8B-B14F-4D97-AF65-F5344CB8AC3E}">
        <p14:creationId xmlns:p14="http://schemas.microsoft.com/office/powerpoint/2010/main" val="3084046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BAA9E4AB-92BA-4BB1-B810-BE5F323BDE09}" type="slidenum">
              <a:rPr lang="it-IT"/>
              <a:pPr/>
              <a:t>32</a:t>
            </a:fld>
            <a:endParaRPr lang="it-IT"/>
          </a:p>
        </p:txBody>
      </p:sp>
      <p:sp>
        <p:nvSpPr>
          <p:cNvPr id="364546" name="Rectangle 2"/>
          <p:cNvSpPr>
            <a:spLocks noGrp="1" noChangeArrowheads="1"/>
          </p:cNvSpPr>
          <p:nvPr>
            <p:ph type="body" idx="1"/>
          </p:nvPr>
        </p:nvSpPr>
        <p:spPr>
          <a:xfrm>
            <a:off x="457200" y="2362200"/>
            <a:ext cx="8229600" cy="4114800"/>
          </a:xfrm>
        </p:spPr>
        <p:txBody>
          <a:bodyPr/>
          <a:lstStyle/>
          <a:p>
            <a:pPr>
              <a:lnSpc>
                <a:spcPct val="90000"/>
              </a:lnSpc>
            </a:pPr>
            <a:r>
              <a:rPr lang="en-US" dirty="0" smtClean="0"/>
              <a:t>1. on-line subscription for one year and access to all issues from 1997 for US $59,00;		</a:t>
            </a:r>
          </a:p>
          <a:p>
            <a:pPr>
              <a:lnSpc>
                <a:spcPct val="90000"/>
              </a:lnSpc>
            </a:pPr>
            <a:r>
              <a:rPr lang="en-US" dirty="0" smtClean="0"/>
              <a:t>2. Print </a:t>
            </a:r>
            <a:r>
              <a:rPr lang="en-US" smtClean="0"/>
              <a:t>subscription for </a:t>
            </a:r>
            <a:r>
              <a:rPr lang="en-US" dirty="0" smtClean="0"/>
              <a:t>one year for US $125,00;		</a:t>
            </a:r>
          </a:p>
          <a:p>
            <a:pPr>
              <a:lnSpc>
                <a:spcPct val="90000"/>
              </a:lnSpc>
              <a:buNone/>
            </a:pPr>
            <a:r>
              <a:rPr lang="en-US" dirty="0" smtClean="0"/>
              <a:t>	</a:t>
            </a:r>
            <a:endParaRPr lang="en-US" b="1" dirty="0" smtClean="0"/>
          </a:p>
          <a:p>
            <a:pPr>
              <a:lnSpc>
                <a:spcPct val="90000"/>
              </a:lnSpc>
            </a:pPr>
            <a:r>
              <a:rPr lang="en-US" dirty="0" smtClean="0"/>
              <a:t>3. Print subscription for one year and on-line access to all issues from 1997 for US $ 125,00.		</a:t>
            </a:r>
          </a:p>
          <a:p>
            <a:pPr>
              <a:lnSpc>
                <a:spcPct val="90000"/>
              </a:lnSpc>
              <a:buFontTx/>
              <a:buNone/>
            </a:pPr>
            <a:endParaRPr lang="it-IT" dirty="0"/>
          </a:p>
        </p:txBody>
      </p:sp>
      <p:sp>
        <p:nvSpPr>
          <p:cNvPr id="364547" name="Text Box 3"/>
          <p:cNvSpPr txBox="1">
            <a:spLocks noChangeArrowheads="1"/>
          </p:cNvSpPr>
          <p:nvPr/>
        </p:nvSpPr>
        <p:spPr bwMode="auto">
          <a:xfrm>
            <a:off x="685800" y="304800"/>
            <a:ext cx="7696200" cy="1661993"/>
          </a:xfrm>
          <a:prstGeom prst="rect">
            <a:avLst/>
          </a:prstGeom>
          <a:noFill/>
          <a:ln w="9525">
            <a:noFill/>
            <a:miter lim="800000"/>
            <a:headEnd/>
            <a:tailEnd/>
          </a:ln>
          <a:effectLst/>
        </p:spPr>
        <p:txBody>
          <a:bodyPr>
            <a:spAutoFit/>
          </a:bodyPr>
          <a:lstStyle/>
          <a:p>
            <a:pPr>
              <a:spcBef>
                <a:spcPct val="50000"/>
              </a:spcBef>
            </a:pPr>
            <a:r>
              <a:rPr lang="en-US" dirty="0" smtClean="0"/>
              <a:t>Subscription from The </a:t>
            </a:r>
            <a:r>
              <a:rPr lang="en-US" i="1" dirty="0" smtClean="0"/>
              <a:t>Economist  </a:t>
            </a:r>
            <a:r>
              <a:rPr lang="en-US" b="0" dirty="0" smtClean="0"/>
              <a:t>some years ago:</a:t>
            </a:r>
          </a:p>
          <a:p>
            <a:pPr>
              <a:spcBef>
                <a:spcPct val="50000"/>
              </a:spcBef>
            </a:pPr>
            <a:endParaRPr lang="en-US" b="0" dirty="0" smtClean="0"/>
          </a:p>
          <a:p>
            <a:pPr>
              <a:spcBef>
                <a:spcPct val="50000"/>
              </a:spcBef>
            </a:pPr>
            <a:r>
              <a:rPr lang="en-US" sz="2800" b="0" dirty="0" smtClean="0"/>
              <a:t>3 versions:</a:t>
            </a:r>
            <a:endParaRPr lang="en-US" sz="2800" dirty="0"/>
          </a:p>
        </p:txBody>
      </p:sp>
    </p:spTree>
    <p:extLst>
      <p:ext uri="{BB962C8B-B14F-4D97-AF65-F5344CB8AC3E}">
        <p14:creationId xmlns:p14="http://schemas.microsoft.com/office/powerpoint/2010/main" val="1776261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p:txBody>
          <a:bodyPr/>
          <a:lstStyle/>
          <a:p>
            <a:fld id="{CC34F97D-DC54-4B6F-97B5-3A8F3A2F8024}" type="slidenum">
              <a:rPr lang="it-IT"/>
              <a:pPr/>
              <a:t>33</a:t>
            </a:fld>
            <a:endParaRPr lang="it-IT"/>
          </a:p>
        </p:txBody>
      </p:sp>
      <p:sp>
        <p:nvSpPr>
          <p:cNvPr id="365570" name="Rectangle 2"/>
          <p:cNvSpPr>
            <a:spLocks noGrp="1" noChangeArrowheads="1"/>
          </p:cNvSpPr>
          <p:nvPr>
            <p:ph type="title"/>
          </p:nvPr>
        </p:nvSpPr>
        <p:spPr>
          <a:xfrm>
            <a:off x="609600" y="0"/>
            <a:ext cx="7772400" cy="1143000"/>
          </a:xfrm>
        </p:spPr>
        <p:txBody>
          <a:bodyPr/>
          <a:lstStyle/>
          <a:p>
            <a:r>
              <a:rPr lang="en-US" sz="4000" b="1" dirty="0" err="1" smtClean="0">
                <a:solidFill>
                  <a:srgbClr val="000099"/>
                </a:solidFill>
              </a:rPr>
              <a:t>Ariely’s</a:t>
            </a:r>
            <a:r>
              <a:rPr lang="en-US" sz="4000" b="1" dirty="0" smtClean="0">
                <a:solidFill>
                  <a:srgbClr val="000099"/>
                </a:solidFill>
              </a:rPr>
              <a:t> experiment (2008)</a:t>
            </a:r>
            <a:endParaRPr lang="en-US" sz="4000" b="1" dirty="0">
              <a:solidFill>
                <a:srgbClr val="000099"/>
              </a:solidFill>
            </a:endParaRPr>
          </a:p>
        </p:txBody>
      </p:sp>
      <p:sp>
        <p:nvSpPr>
          <p:cNvPr id="365571" name="Rectangle 3"/>
          <p:cNvSpPr>
            <a:spLocks noGrp="1" noChangeArrowheads="1"/>
          </p:cNvSpPr>
          <p:nvPr>
            <p:ph type="body" idx="1"/>
          </p:nvPr>
        </p:nvSpPr>
        <p:spPr>
          <a:xfrm>
            <a:off x="0" y="2057400"/>
            <a:ext cx="9144000" cy="4114800"/>
          </a:xfrm>
        </p:spPr>
        <p:txBody>
          <a:bodyPr/>
          <a:lstStyle/>
          <a:p>
            <a:r>
              <a:rPr lang="it-IT" sz="2800" dirty="0" smtClean="0"/>
              <a:t>1</a:t>
            </a:r>
            <a:r>
              <a:rPr lang="en-US" sz="2800" dirty="0" smtClean="0"/>
              <a:t>. on-line subscription for one year and access to all issues from 1997 for US $59,00: </a:t>
            </a:r>
            <a:r>
              <a:rPr lang="en-US" sz="2800" b="1" dirty="0" smtClean="0"/>
              <a:t>16 students </a:t>
            </a:r>
          </a:p>
          <a:p>
            <a:endParaRPr lang="en-US" sz="2800" b="1" dirty="0" smtClean="0"/>
          </a:p>
          <a:p>
            <a:r>
              <a:rPr lang="en-US" sz="2800" dirty="0" smtClean="0"/>
              <a:t>2. Print subscription  for one year for US $125,00: </a:t>
            </a:r>
            <a:r>
              <a:rPr lang="en-US" sz="2800" b="1" dirty="0" smtClean="0"/>
              <a:t>0 </a:t>
            </a:r>
          </a:p>
          <a:p>
            <a:endParaRPr lang="en-US" sz="2800" b="1" dirty="0" smtClean="0"/>
          </a:p>
          <a:p>
            <a:r>
              <a:rPr lang="en-US" sz="2800" dirty="0" smtClean="0"/>
              <a:t>3. Print subscription for one year and on-line access to all issues from 997 for US $ 125,00:  </a:t>
            </a:r>
            <a:r>
              <a:rPr lang="en-US" sz="2800" b="1" dirty="0" smtClean="0"/>
              <a:t>84</a:t>
            </a:r>
            <a:endParaRPr lang="en-US" sz="2800" dirty="0" smtClean="0"/>
          </a:p>
          <a:p>
            <a:pPr>
              <a:buFontTx/>
              <a:buNone/>
            </a:pPr>
            <a:endParaRPr lang="it-IT" sz="2800" dirty="0"/>
          </a:p>
        </p:txBody>
      </p:sp>
      <p:sp>
        <p:nvSpPr>
          <p:cNvPr id="365572" name="Text Box 4"/>
          <p:cNvSpPr txBox="1">
            <a:spLocks noChangeArrowheads="1"/>
          </p:cNvSpPr>
          <p:nvPr/>
        </p:nvSpPr>
        <p:spPr bwMode="auto">
          <a:xfrm>
            <a:off x="609600" y="1066800"/>
            <a:ext cx="7696200" cy="830997"/>
          </a:xfrm>
          <a:prstGeom prst="rect">
            <a:avLst/>
          </a:prstGeom>
          <a:noFill/>
          <a:ln w="9525">
            <a:noFill/>
            <a:miter lim="800000"/>
            <a:headEnd/>
            <a:tailEnd/>
          </a:ln>
          <a:effectLst/>
        </p:spPr>
        <p:txBody>
          <a:bodyPr>
            <a:spAutoFit/>
          </a:bodyPr>
          <a:lstStyle/>
          <a:p>
            <a:pPr>
              <a:spcBef>
                <a:spcPct val="50000"/>
              </a:spcBef>
            </a:pPr>
            <a:r>
              <a:rPr lang="en-US" dirty="0" smtClean="0"/>
              <a:t>The </a:t>
            </a:r>
            <a:r>
              <a:rPr lang="en-US" i="1" dirty="0" smtClean="0"/>
              <a:t>Economist subscription  </a:t>
            </a:r>
            <a:r>
              <a:rPr lang="en-US" dirty="0" smtClean="0"/>
              <a:t>tested on 100 students from the Sloan School of Management MIT</a:t>
            </a:r>
            <a:endParaRPr lang="en-US" dirty="0"/>
          </a:p>
        </p:txBody>
      </p:sp>
    </p:spTree>
    <p:extLst>
      <p:ext uri="{BB962C8B-B14F-4D97-AF65-F5344CB8AC3E}">
        <p14:creationId xmlns:p14="http://schemas.microsoft.com/office/powerpoint/2010/main" val="3489319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p:txBody>
          <a:bodyPr/>
          <a:lstStyle/>
          <a:p>
            <a:fld id="{CC34F97D-DC54-4B6F-97B5-3A8F3A2F8024}" type="slidenum">
              <a:rPr lang="it-IT"/>
              <a:pPr/>
              <a:t>34</a:t>
            </a:fld>
            <a:endParaRPr lang="it-IT"/>
          </a:p>
        </p:txBody>
      </p:sp>
      <p:sp>
        <p:nvSpPr>
          <p:cNvPr id="365570" name="Rectangle 2"/>
          <p:cNvSpPr>
            <a:spLocks noGrp="1" noChangeArrowheads="1"/>
          </p:cNvSpPr>
          <p:nvPr>
            <p:ph type="title"/>
          </p:nvPr>
        </p:nvSpPr>
        <p:spPr>
          <a:xfrm>
            <a:off x="685800" y="228600"/>
            <a:ext cx="7772400" cy="1143000"/>
          </a:xfrm>
        </p:spPr>
        <p:txBody>
          <a:bodyPr/>
          <a:lstStyle/>
          <a:p>
            <a:r>
              <a:rPr lang="en-US" sz="4000" b="1" dirty="0" err="1" smtClean="0">
                <a:solidFill>
                  <a:srgbClr val="000099"/>
                </a:solidFill>
              </a:rPr>
              <a:t>Ariely’s</a:t>
            </a:r>
            <a:r>
              <a:rPr lang="en-US" sz="4000" b="1" dirty="0" smtClean="0">
                <a:solidFill>
                  <a:srgbClr val="000099"/>
                </a:solidFill>
              </a:rPr>
              <a:t> experiment (2008)</a:t>
            </a:r>
            <a:endParaRPr lang="en-US" sz="4000" b="1" dirty="0">
              <a:solidFill>
                <a:srgbClr val="000099"/>
              </a:solidFill>
            </a:endParaRPr>
          </a:p>
        </p:txBody>
      </p:sp>
      <p:sp>
        <p:nvSpPr>
          <p:cNvPr id="365571" name="Rectangle 3"/>
          <p:cNvSpPr>
            <a:spLocks noGrp="1" noChangeArrowheads="1"/>
          </p:cNvSpPr>
          <p:nvPr>
            <p:ph type="body" idx="1"/>
          </p:nvPr>
        </p:nvSpPr>
        <p:spPr>
          <a:xfrm>
            <a:off x="0" y="2286000"/>
            <a:ext cx="8915400" cy="4114800"/>
          </a:xfrm>
        </p:spPr>
        <p:txBody>
          <a:bodyPr/>
          <a:lstStyle/>
          <a:p>
            <a:r>
              <a:rPr lang="en-US" sz="2800" dirty="0" smtClean="0"/>
              <a:t>1. on-line subscription for one year and access to all issues from 1997 for US $59,00: </a:t>
            </a:r>
            <a:r>
              <a:rPr lang="en-US" sz="2800" b="1" dirty="0" smtClean="0"/>
              <a:t>68 students</a:t>
            </a:r>
          </a:p>
          <a:p>
            <a:pPr>
              <a:buNone/>
            </a:pPr>
            <a:endParaRPr lang="en-US" sz="2800" dirty="0" smtClean="0"/>
          </a:p>
          <a:p>
            <a:pPr>
              <a:buNone/>
            </a:pPr>
            <a:endParaRPr lang="en-US" sz="2800" b="1" dirty="0" smtClean="0"/>
          </a:p>
          <a:p>
            <a:pPr>
              <a:buNone/>
            </a:pPr>
            <a:endParaRPr lang="en-US" sz="2800" b="1" dirty="0" smtClean="0"/>
          </a:p>
          <a:p>
            <a:r>
              <a:rPr lang="en-US" sz="2800" dirty="0" smtClean="0"/>
              <a:t>3. Print subscription for one year and on-line access to all issues from 997 for US $ 125,00:  </a:t>
            </a:r>
            <a:r>
              <a:rPr lang="en-US" sz="2800" b="1" dirty="0" smtClean="0"/>
              <a:t>32 </a:t>
            </a:r>
            <a:endParaRPr lang="en-US" sz="2800" dirty="0" smtClean="0"/>
          </a:p>
          <a:p>
            <a:pPr>
              <a:buFontTx/>
              <a:buNone/>
            </a:pPr>
            <a:endParaRPr lang="it-IT" sz="2800" dirty="0"/>
          </a:p>
        </p:txBody>
      </p:sp>
      <p:sp>
        <p:nvSpPr>
          <p:cNvPr id="365572" name="Text Box 4"/>
          <p:cNvSpPr txBox="1">
            <a:spLocks noChangeArrowheads="1"/>
          </p:cNvSpPr>
          <p:nvPr/>
        </p:nvSpPr>
        <p:spPr bwMode="auto">
          <a:xfrm>
            <a:off x="609600" y="1295400"/>
            <a:ext cx="8077200" cy="830997"/>
          </a:xfrm>
          <a:prstGeom prst="rect">
            <a:avLst/>
          </a:prstGeom>
          <a:noFill/>
          <a:ln w="9525">
            <a:noFill/>
            <a:miter lim="800000"/>
            <a:headEnd/>
            <a:tailEnd/>
          </a:ln>
          <a:effectLst/>
        </p:spPr>
        <p:txBody>
          <a:bodyPr wrap="square">
            <a:spAutoFit/>
          </a:bodyPr>
          <a:lstStyle/>
          <a:p>
            <a:pPr>
              <a:spcBef>
                <a:spcPct val="50000"/>
              </a:spcBef>
            </a:pPr>
            <a:r>
              <a:rPr lang="en-US" dirty="0" smtClean="0"/>
              <a:t>The </a:t>
            </a:r>
            <a:r>
              <a:rPr lang="en-US" i="1" dirty="0" smtClean="0"/>
              <a:t>Economist subscription  </a:t>
            </a:r>
            <a:r>
              <a:rPr lang="en-US" dirty="0" smtClean="0"/>
              <a:t>tested on </a:t>
            </a:r>
            <a:r>
              <a:rPr lang="en-US" u="sng" dirty="0" smtClean="0"/>
              <a:t>other</a:t>
            </a:r>
            <a:r>
              <a:rPr lang="en-US" dirty="0" smtClean="0"/>
              <a:t> 100 students from the Sloan School of Management MIT</a:t>
            </a:r>
            <a:endParaRPr lang="en-US" dirty="0"/>
          </a:p>
        </p:txBody>
      </p:sp>
    </p:spTree>
    <p:extLst>
      <p:ext uri="{BB962C8B-B14F-4D97-AF65-F5344CB8AC3E}">
        <p14:creationId xmlns:p14="http://schemas.microsoft.com/office/powerpoint/2010/main" val="3712076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19B01FDD-1A69-4A84-AC75-05D8B1C5B6D7}" type="slidenum">
              <a:rPr lang="it-IT"/>
              <a:pPr/>
              <a:t>35</a:t>
            </a:fld>
            <a:endParaRPr lang="it-IT"/>
          </a:p>
        </p:txBody>
      </p:sp>
      <p:sp>
        <p:nvSpPr>
          <p:cNvPr id="367619" name="Rectangle 3"/>
          <p:cNvSpPr>
            <a:spLocks noGrp="1" noChangeArrowheads="1"/>
          </p:cNvSpPr>
          <p:nvPr>
            <p:ph type="title"/>
          </p:nvPr>
        </p:nvSpPr>
        <p:spPr>
          <a:xfrm>
            <a:off x="685800" y="304800"/>
            <a:ext cx="7772400" cy="1143000"/>
          </a:xfrm>
          <a:noFill/>
          <a:ln/>
        </p:spPr>
        <p:txBody>
          <a:bodyPr/>
          <a:lstStyle/>
          <a:p>
            <a:r>
              <a:rPr lang="it-IT" b="1" dirty="0" smtClean="0">
                <a:solidFill>
                  <a:schemeClr val="accent2"/>
                </a:solidFill>
              </a:rPr>
              <a:t>The </a:t>
            </a:r>
            <a:r>
              <a:rPr lang="it-IT" b="1" dirty="0" err="1" smtClean="0">
                <a:solidFill>
                  <a:schemeClr val="accent2"/>
                </a:solidFill>
              </a:rPr>
              <a:t>Decoy</a:t>
            </a:r>
            <a:r>
              <a:rPr lang="it-IT" b="1" dirty="0" smtClean="0">
                <a:solidFill>
                  <a:schemeClr val="accent2"/>
                </a:solidFill>
              </a:rPr>
              <a:t> </a:t>
            </a:r>
            <a:r>
              <a:rPr lang="it-IT" b="1" dirty="0" err="1" smtClean="0">
                <a:solidFill>
                  <a:schemeClr val="accent2"/>
                </a:solidFill>
              </a:rPr>
              <a:t>effect</a:t>
            </a:r>
            <a:endParaRPr lang="it-IT" b="1" dirty="0">
              <a:solidFill>
                <a:schemeClr val="accent2"/>
              </a:solidFill>
            </a:endParaRPr>
          </a:p>
        </p:txBody>
      </p:sp>
      <p:cxnSp>
        <p:nvCxnSpPr>
          <p:cNvPr id="10" name="Connettore 2 9"/>
          <p:cNvCxnSpPr/>
          <p:nvPr/>
        </p:nvCxnSpPr>
        <p:spPr bwMode="auto">
          <a:xfrm flipV="1">
            <a:off x="1752600" y="1752600"/>
            <a:ext cx="0" cy="403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Connettore 2 13"/>
          <p:cNvCxnSpPr/>
          <p:nvPr/>
        </p:nvCxnSpPr>
        <p:spPr bwMode="auto">
          <a:xfrm>
            <a:off x="1752600" y="5791200"/>
            <a:ext cx="495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CasellaDiTesto 14"/>
          <p:cNvSpPr txBox="1"/>
          <p:nvPr/>
        </p:nvSpPr>
        <p:spPr>
          <a:xfrm>
            <a:off x="457200" y="1828800"/>
            <a:ext cx="1447800" cy="830997"/>
          </a:xfrm>
          <a:prstGeom prst="rect">
            <a:avLst/>
          </a:prstGeom>
          <a:noFill/>
        </p:spPr>
        <p:txBody>
          <a:bodyPr wrap="square" rtlCol="0">
            <a:spAutoFit/>
          </a:bodyPr>
          <a:lstStyle/>
          <a:p>
            <a:r>
              <a:rPr lang="en-US" sz="1600" b="0" dirty="0" smtClean="0"/>
              <a:t>Attribute 1</a:t>
            </a:r>
          </a:p>
          <a:p>
            <a:endParaRPr lang="en-US" sz="1600" b="0" dirty="0" smtClean="0"/>
          </a:p>
          <a:p>
            <a:r>
              <a:rPr lang="en-US" sz="1600" b="0" dirty="0" smtClean="0"/>
              <a:t>(e.g. quality)</a:t>
            </a:r>
            <a:endParaRPr lang="en-US" sz="1600" b="0" dirty="0"/>
          </a:p>
        </p:txBody>
      </p:sp>
      <p:sp>
        <p:nvSpPr>
          <p:cNvPr id="16" name="CasellaDiTesto 15"/>
          <p:cNvSpPr txBox="1"/>
          <p:nvPr/>
        </p:nvSpPr>
        <p:spPr>
          <a:xfrm>
            <a:off x="5791200" y="5791200"/>
            <a:ext cx="2286000" cy="830997"/>
          </a:xfrm>
          <a:prstGeom prst="rect">
            <a:avLst/>
          </a:prstGeom>
          <a:noFill/>
        </p:spPr>
        <p:txBody>
          <a:bodyPr wrap="square" rtlCol="0">
            <a:spAutoFit/>
          </a:bodyPr>
          <a:lstStyle/>
          <a:p>
            <a:r>
              <a:rPr lang="en-US" sz="1600" b="0" dirty="0" smtClean="0"/>
              <a:t>Attribute 2</a:t>
            </a:r>
          </a:p>
          <a:p>
            <a:endParaRPr lang="en-US" sz="1600" b="0" dirty="0" smtClean="0"/>
          </a:p>
          <a:p>
            <a:r>
              <a:rPr lang="en-US" sz="1600" b="0" dirty="0" smtClean="0"/>
              <a:t>(e.g. price convenience)</a:t>
            </a:r>
            <a:endParaRPr lang="en-US" sz="1600" b="0" dirty="0"/>
          </a:p>
        </p:txBody>
      </p:sp>
      <p:sp>
        <p:nvSpPr>
          <p:cNvPr id="17" name="CasellaDiTesto 16"/>
          <p:cNvSpPr txBox="1"/>
          <p:nvPr/>
        </p:nvSpPr>
        <p:spPr>
          <a:xfrm>
            <a:off x="2514600" y="2133600"/>
            <a:ext cx="457200" cy="461665"/>
          </a:xfrm>
          <a:prstGeom prst="rect">
            <a:avLst/>
          </a:prstGeom>
          <a:noFill/>
        </p:spPr>
        <p:txBody>
          <a:bodyPr wrap="square" rtlCol="0">
            <a:spAutoFit/>
          </a:bodyPr>
          <a:lstStyle/>
          <a:p>
            <a:r>
              <a:rPr lang="en-US" dirty="0" smtClean="0"/>
              <a:t>3</a:t>
            </a:r>
            <a:endParaRPr lang="en-US" dirty="0"/>
          </a:p>
        </p:txBody>
      </p:sp>
      <p:sp>
        <p:nvSpPr>
          <p:cNvPr id="18" name="CasellaDiTesto 17"/>
          <p:cNvSpPr txBox="1"/>
          <p:nvPr/>
        </p:nvSpPr>
        <p:spPr>
          <a:xfrm>
            <a:off x="5867400" y="4953000"/>
            <a:ext cx="457200" cy="461665"/>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187030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19B01FDD-1A69-4A84-AC75-05D8B1C5B6D7}" type="slidenum">
              <a:rPr lang="it-IT"/>
              <a:pPr/>
              <a:t>36</a:t>
            </a:fld>
            <a:endParaRPr lang="it-IT"/>
          </a:p>
        </p:txBody>
      </p:sp>
      <p:sp>
        <p:nvSpPr>
          <p:cNvPr id="367619" name="Rectangle 3"/>
          <p:cNvSpPr>
            <a:spLocks noGrp="1" noChangeArrowheads="1"/>
          </p:cNvSpPr>
          <p:nvPr>
            <p:ph type="title"/>
          </p:nvPr>
        </p:nvSpPr>
        <p:spPr>
          <a:xfrm>
            <a:off x="685800" y="304800"/>
            <a:ext cx="7772400" cy="1143000"/>
          </a:xfrm>
          <a:noFill/>
          <a:ln/>
        </p:spPr>
        <p:txBody>
          <a:bodyPr/>
          <a:lstStyle/>
          <a:p>
            <a:r>
              <a:rPr lang="it-IT" b="1" dirty="0" smtClean="0">
                <a:solidFill>
                  <a:schemeClr val="accent2"/>
                </a:solidFill>
              </a:rPr>
              <a:t>The </a:t>
            </a:r>
            <a:r>
              <a:rPr lang="it-IT" b="1" dirty="0" err="1" smtClean="0">
                <a:solidFill>
                  <a:schemeClr val="accent2"/>
                </a:solidFill>
              </a:rPr>
              <a:t>Decoy</a:t>
            </a:r>
            <a:r>
              <a:rPr lang="it-IT" b="1" dirty="0" smtClean="0">
                <a:solidFill>
                  <a:schemeClr val="accent2"/>
                </a:solidFill>
              </a:rPr>
              <a:t> </a:t>
            </a:r>
            <a:r>
              <a:rPr lang="it-IT" b="1" dirty="0" err="1" smtClean="0">
                <a:solidFill>
                  <a:schemeClr val="accent2"/>
                </a:solidFill>
              </a:rPr>
              <a:t>effect</a:t>
            </a:r>
            <a:endParaRPr lang="it-IT" b="1" dirty="0">
              <a:solidFill>
                <a:schemeClr val="accent2"/>
              </a:solidFill>
            </a:endParaRPr>
          </a:p>
        </p:txBody>
      </p:sp>
      <p:cxnSp>
        <p:nvCxnSpPr>
          <p:cNvPr id="10" name="Connettore 2 9"/>
          <p:cNvCxnSpPr/>
          <p:nvPr/>
        </p:nvCxnSpPr>
        <p:spPr bwMode="auto">
          <a:xfrm flipV="1">
            <a:off x="1752600" y="1752600"/>
            <a:ext cx="0" cy="403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Connettore 2 13"/>
          <p:cNvCxnSpPr/>
          <p:nvPr/>
        </p:nvCxnSpPr>
        <p:spPr bwMode="auto">
          <a:xfrm>
            <a:off x="1752600" y="5791200"/>
            <a:ext cx="495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CasellaDiTesto 14"/>
          <p:cNvSpPr txBox="1"/>
          <p:nvPr/>
        </p:nvSpPr>
        <p:spPr>
          <a:xfrm>
            <a:off x="457200" y="1828800"/>
            <a:ext cx="1447800" cy="830997"/>
          </a:xfrm>
          <a:prstGeom prst="rect">
            <a:avLst/>
          </a:prstGeom>
          <a:noFill/>
        </p:spPr>
        <p:txBody>
          <a:bodyPr wrap="square" rtlCol="0">
            <a:spAutoFit/>
          </a:bodyPr>
          <a:lstStyle/>
          <a:p>
            <a:r>
              <a:rPr lang="en-US" sz="1600" b="0" dirty="0" smtClean="0"/>
              <a:t>Attribute 1</a:t>
            </a:r>
          </a:p>
          <a:p>
            <a:endParaRPr lang="en-US" sz="1600" b="0" dirty="0" smtClean="0"/>
          </a:p>
          <a:p>
            <a:r>
              <a:rPr lang="en-US" sz="1600" b="0" dirty="0" smtClean="0"/>
              <a:t>(e.g. quality)</a:t>
            </a:r>
            <a:endParaRPr lang="en-US" sz="1600" b="0" dirty="0"/>
          </a:p>
        </p:txBody>
      </p:sp>
      <p:sp>
        <p:nvSpPr>
          <p:cNvPr id="16" name="CasellaDiTesto 15"/>
          <p:cNvSpPr txBox="1"/>
          <p:nvPr/>
        </p:nvSpPr>
        <p:spPr>
          <a:xfrm>
            <a:off x="5791200" y="5791200"/>
            <a:ext cx="2286000" cy="830997"/>
          </a:xfrm>
          <a:prstGeom prst="rect">
            <a:avLst/>
          </a:prstGeom>
          <a:noFill/>
        </p:spPr>
        <p:txBody>
          <a:bodyPr wrap="square" rtlCol="0">
            <a:spAutoFit/>
          </a:bodyPr>
          <a:lstStyle/>
          <a:p>
            <a:r>
              <a:rPr lang="en-US" sz="1600" b="0" dirty="0" smtClean="0"/>
              <a:t>Attribute 2</a:t>
            </a:r>
          </a:p>
          <a:p>
            <a:endParaRPr lang="en-US" sz="1600" b="0" dirty="0" smtClean="0"/>
          </a:p>
          <a:p>
            <a:r>
              <a:rPr lang="en-US" sz="1600" b="0" dirty="0" smtClean="0"/>
              <a:t>(e.g. price convenience)</a:t>
            </a:r>
            <a:endParaRPr lang="en-US" sz="1600" b="0" dirty="0"/>
          </a:p>
        </p:txBody>
      </p:sp>
      <p:sp>
        <p:nvSpPr>
          <p:cNvPr id="17" name="CasellaDiTesto 16"/>
          <p:cNvSpPr txBox="1"/>
          <p:nvPr/>
        </p:nvSpPr>
        <p:spPr>
          <a:xfrm>
            <a:off x="2514600" y="2133600"/>
            <a:ext cx="457200" cy="461665"/>
          </a:xfrm>
          <a:prstGeom prst="rect">
            <a:avLst/>
          </a:prstGeom>
          <a:noFill/>
        </p:spPr>
        <p:txBody>
          <a:bodyPr wrap="square" rtlCol="0">
            <a:spAutoFit/>
          </a:bodyPr>
          <a:lstStyle/>
          <a:p>
            <a:r>
              <a:rPr lang="en-US" dirty="0" smtClean="0"/>
              <a:t>3</a:t>
            </a:r>
            <a:endParaRPr lang="en-US" dirty="0"/>
          </a:p>
        </p:txBody>
      </p:sp>
      <p:sp>
        <p:nvSpPr>
          <p:cNvPr id="18" name="CasellaDiTesto 17"/>
          <p:cNvSpPr txBox="1"/>
          <p:nvPr/>
        </p:nvSpPr>
        <p:spPr>
          <a:xfrm>
            <a:off x="5867400" y="4953000"/>
            <a:ext cx="457200" cy="461665"/>
          </a:xfrm>
          <a:prstGeom prst="rect">
            <a:avLst/>
          </a:prstGeom>
          <a:noFill/>
        </p:spPr>
        <p:txBody>
          <a:bodyPr wrap="square" rtlCol="0">
            <a:spAutoFit/>
          </a:bodyPr>
          <a:lstStyle/>
          <a:p>
            <a:r>
              <a:rPr lang="en-US" dirty="0" smtClean="0"/>
              <a:t>1</a:t>
            </a:r>
            <a:endParaRPr lang="en-US" dirty="0"/>
          </a:p>
        </p:txBody>
      </p:sp>
      <p:sp>
        <p:nvSpPr>
          <p:cNvPr id="11" name="CasellaDiTesto 10"/>
          <p:cNvSpPr txBox="1"/>
          <p:nvPr/>
        </p:nvSpPr>
        <p:spPr>
          <a:xfrm>
            <a:off x="3581400" y="3276600"/>
            <a:ext cx="3200400" cy="461665"/>
          </a:xfrm>
          <a:prstGeom prst="rect">
            <a:avLst/>
          </a:prstGeom>
          <a:noFill/>
        </p:spPr>
        <p:txBody>
          <a:bodyPr wrap="square" rtlCol="0">
            <a:spAutoFit/>
          </a:bodyPr>
          <a:lstStyle/>
          <a:p>
            <a:r>
              <a:rPr lang="en-US" dirty="0" smtClean="0"/>
              <a:t>????? What to choose</a:t>
            </a:r>
            <a:endParaRPr lang="en-US" dirty="0"/>
          </a:p>
        </p:txBody>
      </p:sp>
    </p:spTree>
    <p:extLst>
      <p:ext uri="{BB962C8B-B14F-4D97-AF65-F5344CB8AC3E}">
        <p14:creationId xmlns:p14="http://schemas.microsoft.com/office/powerpoint/2010/main" val="2819544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19B01FDD-1A69-4A84-AC75-05D8B1C5B6D7}" type="slidenum">
              <a:rPr lang="it-IT"/>
              <a:pPr/>
              <a:t>37</a:t>
            </a:fld>
            <a:endParaRPr lang="it-IT"/>
          </a:p>
        </p:txBody>
      </p:sp>
      <p:sp>
        <p:nvSpPr>
          <p:cNvPr id="367619" name="Rectangle 3"/>
          <p:cNvSpPr>
            <a:spLocks noGrp="1" noChangeArrowheads="1"/>
          </p:cNvSpPr>
          <p:nvPr>
            <p:ph type="title"/>
          </p:nvPr>
        </p:nvSpPr>
        <p:spPr>
          <a:xfrm>
            <a:off x="685800" y="304800"/>
            <a:ext cx="7772400" cy="1143000"/>
          </a:xfrm>
          <a:noFill/>
          <a:ln/>
        </p:spPr>
        <p:txBody>
          <a:bodyPr/>
          <a:lstStyle/>
          <a:p>
            <a:r>
              <a:rPr lang="it-IT" b="1" dirty="0" smtClean="0">
                <a:solidFill>
                  <a:schemeClr val="accent2"/>
                </a:solidFill>
              </a:rPr>
              <a:t>The </a:t>
            </a:r>
            <a:r>
              <a:rPr lang="it-IT" b="1" dirty="0" err="1" smtClean="0">
                <a:solidFill>
                  <a:schemeClr val="accent2"/>
                </a:solidFill>
              </a:rPr>
              <a:t>Decoy</a:t>
            </a:r>
            <a:r>
              <a:rPr lang="it-IT" b="1" dirty="0" smtClean="0">
                <a:solidFill>
                  <a:schemeClr val="accent2"/>
                </a:solidFill>
              </a:rPr>
              <a:t> </a:t>
            </a:r>
            <a:r>
              <a:rPr lang="it-IT" b="1" dirty="0" err="1" smtClean="0">
                <a:solidFill>
                  <a:schemeClr val="accent2"/>
                </a:solidFill>
              </a:rPr>
              <a:t>effect</a:t>
            </a:r>
            <a:endParaRPr lang="it-IT" b="1" dirty="0">
              <a:solidFill>
                <a:schemeClr val="accent2"/>
              </a:solidFill>
            </a:endParaRPr>
          </a:p>
        </p:txBody>
      </p:sp>
      <p:cxnSp>
        <p:nvCxnSpPr>
          <p:cNvPr id="10" name="Connettore 2 9"/>
          <p:cNvCxnSpPr/>
          <p:nvPr/>
        </p:nvCxnSpPr>
        <p:spPr bwMode="auto">
          <a:xfrm flipV="1">
            <a:off x="1752600" y="1752600"/>
            <a:ext cx="0" cy="403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Connettore 2 13"/>
          <p:cNvCxnSpPr/>
          <p:nvPr/>
        </p:nvCxnSpPr>
        <p:spPr bwMode="auto">
          <a:xfrm>
            <a:off x="1752600" y="5791200"/>
            <a:ext cx="495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CasellaDiTesto 14"/>
          <p:cNvSpPr txBox="1"/>
          <p:nvPr/>
        </p:nvSpPr>
        <p:spPr>
          <a:xfrm>
            <a:off x="457200" y="1828800"/>
            <a:ext cx="1447800" cy="830997"/>
          </a:xfrm>
          <a:prstGeom prst="rect">
            <a:avLst/>
          </a:prstGeom>
          <a:noFill/>
        </p:spPr>
        <p:txBody>
          <a:bodyPr wrap="square" rtlCol="0">
            <a:spAutoFit/>
          </a:bodyPr>
          <a:lstStyle/>
          <a:p>
            <a:r>
              <a:rPr lang="en-US" sz="1600" b="0" dirty="0" smtClean="0"/>
              <a:t>Attribute 1</a:t>
            </a:r>
          </a:p>
          <a:p>
            <a:endParaRPr lang="en-US" sz="1600" b="0" dirty="0" smtClean="0"/>
          </a:p>
          <a:p>
            <a:r>
              <a:rPr lang="en-US" sz="1600" b="0" dirty="0" smtClean="0"/>
              <a:t>(e.g. quality)</a:t>
            </a:r>
            <a:endParaRPr lang="en-US" sz="1600" b="0" dirty="0"/>
          </a:p>
        </p:txBody>
      </p:sp>
      <p:sp>
        <p:nvSpPr>
          <p:cNvPr id="16" name="CasellaDiTesto 15"/>
          <p:cNvSpPr txBox="1"/>
          <p:nvPr/>
        </p:nvSpPr>
        <p:spPr>
          <a:xfrm>
            <a:off x="5791200" y="5791200"/>
            <a:ext cx="2286000" cy="830997"/>
          </a:xfrm>
          <a:prstGeom prst="rect">
            <a:avLst/>
          </a:prstGeom>
          <a:noFill/>
        </p:spPr>
        <p:txBody>
          <a:bodyPr wrap="square" rtlCol="0">
            <a:spAutoFit/>
          </a:bodyPr>
          <a:lstStyle/>
          <a:p>
            <a:r>
              <a:rPr lang="en-US" sz="1600" b="0" dirty="0" smtClean="0"/>
              <a:t>Attribute 2</a:t>
            </a:r>
          </a:p>
          <a:p>
            <a:endParaRPr lang="en-US" sz="1600" b="0" dirty="0" smtClean="0"/>
          </a:p>
          <a:p>
            <a:r>
              <a:rPr lang="en-US" sz="1600" b="0" dirty="0" smtClean="0"/>
              <a:t>(e.g. price convenience)</a:t>
            </a:r>
            <a:endParaRPr lang="en-US" sz="1600" b="0" dirty="0"/>
          </a:p>
        </p:txBody>
      </p:sp>
      <p:sp>
        <p:nvSpPr>
          <p:cNvPr id="17" name="CasellaDiTesto 16"/>
          <p:cNvSpPr txBox="1"/>
          <p:nvPr/>
        </p:nvSpPr>
        <p:spPr>
          <a:xfrm>
            <a:off x="2514600" y="2133600"/>
            <a:ext cx="457200" cy="461665"/>
          </a:xfrm>
          <a:prstGeom prst="rect">
            <a:avLst/>
          </a:prstGeom>
          <a:noFill/>
        </p:spPr>
        <p:txBody>
          <a:bodyPr wrap="square" rtlCol="0">
            <a:spAutoFit/>
          </a:bodyPr>
          <a:lstStyle/>
          <a:p>
            <a:r>
              <a:rPr lang="en-US" dirty="0" smtClean="0"/>
              <a:t>3</a:t>
            </a:r>
            <a:endParaRPr lang="en-US" dirty="0"/>
          </a:p>
        </p:txBody>
      </p:sp>
      <p:sp>
        <p:nvSpPr>
          <p:cNvPr id="18" name="CasellaDiTesto 17"/>
          <p:cNvSpPr txBox="1"/>
          <p:nvPr/>
        </p:nvSpPr>
        <p:spPr>
          <a:xfrm>
            <a:off x="5867400" y="4953000"/>
            <a:ext cx="457200" cy="461665"/>
          </a:xfrm>
          <a:prstGeom prst="rect">
            <a:avLst/>
          </a:prstGeom>
          <a:noFill/>
        </p:spPr>
        <p:txBody>
          <a:bodyPr wrap="square" rtlCol="0">
            <a:spAutoFit/>
          </a:bodyPr>
          <a:lstStyle/>
          <a:p>
            <a:r>
              <a:rPr lang="en-US" dirty="0" smtClean="0"/>
              <a:t>1</a:t>
            </a:r>
            <a:endParaRPr lang="en-US" dirty="0"/>
          </a:p>
        </p:txBody>
      </p:sp>
      <p:sp>
        <p:nvSpPr>
          <p:cNvPr id="11" name="CasellaDiTesto 10"/>
          <p:cNvSpPr txBox="1"/>
          <p:nvPr/>
        </p:nvSpPr>
        <p:spPr>
          <a:xfrm>
            <a:off x="2514600" y="2514600"/>
            <a:ext cx="457200" cy="461665"/>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12" name="Freccia a destra 11"/>
          <p:cNvSpPr/>
          <p:nvPr/>
        </p:nvSpPr>
        <p:spPr bwMode="auto">
          <a:xfrm>
            <a:off x="3200400" y="2667000"/>
            <a:ext cx="1295400" cy="381000"/>
          </a:xfrm>
          <a:prstGeom prst="rightArrow">
            <a:avLst/>
          </a:prstGeom>
          <a:solidFill>
            <a:srgbClr val="FF0000"/>
          </a:solidFill>
          <a:ln w="952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3" name="CasellaDiTesto 12"/>
          <p:cNvSpPr txBox="1"/>
          <p:nvPr/>
        </p:nvSpPr>
        <p:spPr>
          <a:xfrm>
            <a:off x="4876800" y="2057400"/>
            <a:ext cx="3810000" cy="1938992"/>
          </a:xfrm>
          <a:prstGeom prst="rect">
            <a:avLst/>
          </a:prstGeom>
          <a:noFill/>
        </p:spPr>
        <p:txBody>
          <a:bodyPr wrap="square" rtlCol="0">
            <a:spAutoFit/>
          </a:bodyPr>
          <a:lstStyle/>
          <a:p>
            <a:r>
              <a:rPr lang="en-US" dirty="0" smtClean="0"/>
              <a:t>To add a </a:t>
            </a:r>
            <a:r>
              <a:rPr lang="en-US" u="sng" dirty="0" smtClean="0"/>
              <a:t>close</a:t>
            </a:r>
            <a:r>
              <a:rPr lang="en-US" dirty="0" smtClean="0"/>
              <a:t> (to increase comparability) and </a:t>
            </a:r>
            <a:r>
              <a:rPr lang="en-US" u="sng" dirty="0" smtClean="0"/>
              <a:t>strictly dominated</a:t>
            </a:r>
            <a:r>
              <a:rPr lang="en-US" dirty="0" smtClean="0"/>
              <a:t> alternative may help orientate undecided consumers </a:t>
            </a:r>
            <a:endParaRPr lang="en-US" dirty="0"/>
          </a:p>
        </p:txBody>
      </p:sp>
    </p:spTree>
    <p:extLst>
      <p:ext uri="{BB962C8B-B14F-4D97-AF65-F5344CB8AC3E}">
        <p14:creationId xmlns:p14="http://schemas.microsoft.com/office/powerpoint/2010/main" val="711910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43200"/>
            <a:ext cx="7772400" cy="1143000"/>
          </a:xfrm>
        </p:spPr>
        <p:txBody>
          <a:bodyPr/>
          <a:lstStyle/>
          <a:p>
            <a:r>
              <a:rPr lang="en-US" dirty="0" smtClean="0"/>
              <a:t>Results of our experiment</a:t>
            </a:r>
            <a:br>
              <a:rPr lang="en-US" dirty="0" smtClean="0"/>
            </a:br>
            <a:r>
              <a:rPr lang="en-US" dirty="0" smtClean="0"/>
              <a:t>March 7</a:t>
            </a:r>
            <a:r>
              <a:rPr lang="en-US" baseline="30000" dirty="0" smtClean="0"/>
              <a:t>th</a:t>
            </a:r>
            <a:r>
              <a:rPr lang="en-US" dirty="0" smtClean="0"/>
              <a:t> </a:t>
            </a:r>
            <a:r>
              <a:rPr lang="en-US" dirty="0" smtClean="0"/>
              <a:t>2024</a:t>
            </a:r>
            <a:r>
              <a:rPr lang="en-US" dirty="0" smtClean="0"/>
              <a:t/>
            </a:r>
            <a:br>
              <a:rPr lang="en-US" dirty="0" smtClean="0"/>
            </a:br>
            <a:r>
              <a:rPr lang="en-US" dirty="0"/>
              <a:t/>
            </a:r>
            <a:br>
              <a:rPr lang="en-US" dirty="0"/>
            </a:b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38</a:t>
            </a:fld>
            <a:endParaRPr lang="it-IT"/>
          </a:p>
        </p:txBody>
      </p:sp>
    </p:spTree>
    <p:extLst>
      <p:ext uri="{BB962C8B-B14F-4D97-AF65-F5344CB8AC3E}">
        <p14:creationId xmlns:p14="http://schemas.microsoft.com/office/powerpoint/2010/main" val="1212076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39</a:t>
            </a:fld>
            <a:endParaRPr lang="it-IT"/>
          </a:p>
        </p:txBody>
      </p:sp>
      <p:sp>
        <p:nvSpPr>
          <p:cNvPr id="11" name="CasellaDiTesto 10"/>
          <p:cNvSpPr txBox="1"/>
          <p:nvPr/>
        </p:nvSpPr>
        <p:spPr>
          <a:xfrm>
            <a:off x="990600" y="277091"/>
            <a:ext cx="6172200" cy="461665"/>
          </a:xfrm>
          <a:prstGeom prst="rect">
            <a:avLst/>
          </a:prstGeom>
          <a:noFill/>
        </p:spPr>
        <p:txBody>
          <a:bodyPr wrap="square" rtlCol="0">
            <a:spAutoFit/>
          </a:bodyPr>
          <a:lstStyle/>
          <a:p>
            <a:r>
              <a:rPr lang="en-US" dirty="0" smtClean="0"/>
              <a:t>With the “decoy” (n = </a:t>
            </a:r>
            <a:r>
              <a:rPr lang="en-US" dirty="0" smtClean="0"/>
              <a:t>44</a:t>
            </a:r>
            <a:r>
              <a:rPr lang="en-US" dirty="0" smtClean="0"/>
              <a:t>)</a:t>
            </a:r>
            <a:endParaRPr lang="en-US" dirty="0"/>
          </a:p>
        </p:txBody>
      </p:sp>
      <p:sp>
        <p:nvSpPr>
          <p:cNvPr id="12" name="CasellaDiTesto 11"/>
          <p:cNvSpPr txBox="1"/>
          <p:nvPr/>
        </p:nvSpPr>
        <p:spPr>
          <a:xfrm>
            <a:off x="609600" y="3633656"/>
            <a:ext cx="6172200" cy="461665"/>
          </a:xfrm>
          <a:prstGeom prst="rect">
            <a:avLst/>
          </a:prstGeom>
          <a:noFill/>
        </p:spPr>
        <p:txBody>
          <a:bodyPr wrap="square" rtlCol="0">
            <a:spAutoFit/>
          </a:bodyPr>
          <a:lstStyle/>
          <a:p>
            <a:r>
              <a:rPr lang="en-US" dirty="0" smtClean="0"/>
              <a:t>Without </a:t>
            </a:r>
            <a:r>
              <a:rPr lang="en-US" dirty="0" smtClean="0"/>
              <a:t>the “decoy” (n = </a:t>
            </a:r>
            <a:r>
              <a:rPr lang="en-US" dirty="0" smtClean="0"/>
              <a:t>48)</a:t>
            </a:r>
            <a:endParaRPr lang="en-US"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45980"/>
            <a:ext cx="8869013" cy="2551546"/>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4202545"/>
            <a:ext cx="8849960" cy="2514600"/>
          </a:xfrm>
          <a:prstGeom prst="rect">
            <a:avLst/>
          </a:prstGeom>
        </p:spPr>
      </p:pic>
    </p:spTree>
    <p:extLst>
      <p:ext uri="{BB962C8B-B14F-4D97-AF65-F5344CB8AC3E}">
        <p14:creationId xmlns:p14="http://schemas.microsoft.com/office/powerpoint/2010/main" val="1479326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1219200"/>
            <a:ext cx="7772400" cy="1143000"/>
          </a:xfrm>
        </p:spPr>
        <p:txBody>
          <a:bodyPr/>
          <a:lstStyle/>
          <a:p>
            <a:r>
              <a:rPr lang="en-US" dirty="0" smtClean="0">
                <a:solidFill>
                  <a:srgbClr val="FF0000"/>
                </a:solidFill>
              </a:rPr>
              <a:t>Unprofitable versioning</a:t>
            </a:r>
            <a:endParaRPr lang="en-US" dirty="0">
              <a:solidFill>
                <a:srgbClr val="FF0000"/>
              </a:solidFill>
            </a:endParaRP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4</a:t>
            </a:fld>
            <a:endParaRPr lang="it-IT"/>
          </a:p>
        </p:txBody>
      </p:sp>
      <p:graphicFrame>
        <p:nvGraphicFramePr>
          <p:cNvPr id="5" name="Group 28"/>
          <p:cNvGraphicFramePr>
            <a:graphicFrameLocks noGrp="1"/>
          </p:cNvGraphicFramePr>
          <p:nvPr>
            <p:extLst>
              <p:ext uri="{D42A27DB-BD31-4B8C-83A1-F6EECF244321}">
                <p14:modId xmlns:p14="http://schemas.microsoft.com/office/powerpoint/2010/main" val="288040242"/>
              </p:ext>
            </p:extLst>
          </p:nvPr>
        </p:nvGraphicFramePr>
        <p:xfrm>
          <a:off x="1371600" y="26670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CasellaDiTesto 5"/>
          <p:cNvSpPr txBox="1"/>
          <p:nvPr/>
        </p:nvSpPr>
        <p:spPr>
          <a:xfrm>
            <a:off x="0" y="5029200"/>
            <a:ext cx="8610600" cy="1569660"/>
          </a:xfrm>
          <a:prstGeom prst="rect">
            <a:avLst/>
          </a:prstGeom>
          <a:noFill/>
        </p:spPr>
        <p:txBody>
          <a:bodyPr wrap="square" rtlCol="0">
            <a:spAutoFit/>
          </a:bodyPr>
          <a:lstStyle/>
          <a:p>
            <a:endParaRPr lang="it-IT" dirty="0" smtClean="0"/>
          </a:p>
          <a:p>
            <a:endParaRPr lang="it-IT" dirty="0" smtClean="0"/>
          </a:p>
          <a:p>
            <a:r>
              <a:rPr lang="en-US" dirty="0" smtClean="0"/>
              <a:t>Versioning: Profits = 4,600 (</a:t>
            </a:r>
            <a:r>
              <a:rPr lang="en-US" dirty="0" err="1" smtClean="0"/>
              <a:t>p</a:t>
            </a:r>
            <a:r>
              <a:rPr lang="en-US" baseline="-25000" dirty="0" err="1" smtClean="0"/>
              <a:t>basic</a:t>
            </a:r>
            <a:r>
              <a:rPr lang="en-US" dirty="0" smtClean="0"/>
              <a:t> = 30)*60 + (</a:t>
            </a:r>
            <a:r>
              <a:rPr lang="en-US" dirty="0" err="1" smtClean="0"/>
              <a:t>p</a:t>
            </a:r>
            <a:r>
              <a:rPr lang="en-US" baseline="-25000" dirty="0" err="1" smtClean="0"/>
              <a:t>premium</a:t>
            </a:r>
            <a:r>
              <a:rPr lang="en-US" dirty="0" smtClean="0"/>
              <a:t> = 70)*40</a:t>
            </a:r>
          </a:p>
          <a:p>
            <a:r>
              <a:rPr lang="en-US" dirty="0" smtClean="0"/>
              <a:t>No versioning [uniform price, (p = 50)* 100]: Profits = 5,000 </a:t>
            </a:r>
            <a:endParaRPr lang="en-US" dirty="0"/>
          </a:p>
        </p:txBody>
      </p:sp>
      <p:sp>
        <p:nvSpPr>
          <p:cNvPr id="7" name="CasellaDiTesto 6"/>
          <p:cNvSpPr txBox="1"/>
          <p:nvPr/>
        </p:nvSpPr>
        <p:spPr>
          <a:xfrm>
            <a:off x="457200" y="304800"/>
            <a:ext cx="8229600" cy="830997"/>
          </a:xfrm>
          <a:prstGeom prst="rect">
            <a:avLst/>
          </a:prstGeom>
          <a:noFill/>
        </p:spPr>
        <p:txBody>
          <a:bodyPr wrap="square" rtlCol="0">
            <a:spAutoFit/>
          </a:bodyPr>
          <a:lstStyle/>
          <a:p>
            <a:r>
              <a:rPr lang="it-IT" dirty="0" smtClean="0"/>
              <a:t>….</a:t>
            </a:r>
            <a:r>
              <a:rPr lang="en-US" dirty="0" smtClean="0"/>
              <a:t>Look what happens if the basic version is considered acceptable for high-willingness-to pay consumers</a:t>
            </a:r>
            <a:endParaRPr lang="en-US" dirty="0"/>
          </a:p>
        </p:txBody>
      </p:sp>
    </p:spTree>
    <p:extLst>
      <p:ext uri="{BB962C8B-B14F-4D97-AF65-F5344CB8AC3E}">
        <p14:creationId xmlns:p14="http://schemas.microsoft.com/office/powerpoint/2010/main" val="743963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3855" y="526320"/>
            <a:ext cx="8763000" cy="4114800"/>
          </a:xfrm>
        </p:spPr>
        <p:txBody>
          <a:bodyPr/>
          <a:lstStyle/>
          <a:p>
            <a:pPr indent="0">
              <a:buNone/>
            </a:pPr>
            <a:r>
              <a:rPr lang="en-US" sz="2400" dirty="0" smtClean="0"/>
              <a:t>Here below you find a comparison of results with the indication of the percentage of students choosing the relative option.</a:t>
            </a:r>
            <a:endParaRPr lang="en-US" sz="2400"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40</a:t>
            </a:fld>
            <a:endParaRPr lang="it-IT"/>
          </a:p>
        </p:txBody>
      </p:sp>
      <p:graphicFrame>
        <p:nvGraphicFramePr>
          <p:cNvPr id="7" name="Tabella 6"/>
          <p:cNvGraphicFramePr>
            <a:graphicFrameLocks noGrp="1"/>
          </p:cNvGraphicFramePr>
          <p:nvPr>
            <p:extLst>
              <p:ext uri="{D42A27DB-BD31-4B8C-83A1-F6EECF244321}">
                <p14:modId xmlns:p14="http://schemas.microsoft.com/office/powerpoint/2010/main" val="3026125465"/>
              </p:ext>
            </p:extLst>
          </p:nvPr>
        </p:nvGraphicFramePr>
        <p:xfrm>
          <a:off x="304800" y="1291510"/>
          <a:ext cx="8610600" cy="5414090"/>
        </p:xfrm>
        <a:graphic>
          <a:graphicData uri="http://schemas.openxmlformats.org/drawingml/2006/table">
            <a:tbl>
              <a:tblPr firstRow="1" bandRow="1">
                <a:tableStyleId>{5C22544A-7EE6-4342-B048-85BDC9FD1C3A}</a:tableStyleId>
              </a:tblPr>
              <a:tblGrid>
                <a:gridCol w="2665496">
                  <a:extLst>
                    <a:ext uri="{9D8B030D-6E8A-4147-A177-3AD203B41FA5}">
                      <a16:colId xmlns:a16="http://schemas.microsoft.com/office/drawing/2014/main" val="20000"/>
                    </a:ext>
                  </a:extLst>
                </a:gridCol>
                <a:gridCol w="984496">
                  <a:extLst>
                    <a:ext uri="{9D8B030D-6E8A-4147-A177-3AD203B41FA5}">
                      <a16:colId xmlns:a16="http://schemas.microsoft.com/office/drawing/2014/main" val="20001"/>
                    </a:ext>
                  </a:extLst>
                </a:gridCol>
                <a:gridCol w="1240152">
                  <a:extLst>
                    <a:ext uri="{9D8B030D-6E8A-4147-A177-3AD203B41FA5}">
                      <a16:colId xmlns:a16="http://schemas.microsoft.com/office/drawing/2014/main" val="20002"/>
                    </a:ext>
                  </a:extLst>
                </a:gridCol>
                <a:gridCol w="1240152">
                  <a:extLst>
                    <a:ext uri="{9D8B030D-6E8A-4147-A177-3AD203B41FA5}">
                      <a16:colId xmlns:a16="http://schemas.microsoft.com/office/drawing/2014/main" val="20003"/>
                    </a:ext>
                  </a:extLst>
                </a:gridCol>
                <a:gridCol w="1240152">
                  <a:extLst>
                    <a:ext uri="{9D8B030D-6E8A-4147-A177-3AD203B41FA5}">
                      <a16:colId xmlns:a16="http://schemas.microsoft.com/office/drawing/2014/main" val="20004"/>
                    </a:ext>
                  </a:extLst>
                </a:gridCol>
                <a:gridCol w="1240152">
                  <a:extLst>
                    <a:ext uri="{9D8B030D-6E8A-4147-A177-3AD203B41FA5}">
                      <a16:colId xmlns:a16="http://schemas.microsoft.com/office/drawing/2014/main" val="20005"/>
                    </a:ext>
                  </a:extLst>
                </a:gridCol>
              </a:tblGrid>
              <a:tr h="606177">
                <a:tc>
                  <a:txBody>
                    <a:bodyPr/>
                    <a:lstStyle/>
                    <a:p>
                      <a:endParaRPr lang="en-US" sz="1600" dirty="0"/>
                    </a:p>
                  </a:txBody>
                  <a:tcPr/>
                </a:tc>
                <a:tc gridSpan="2">
                  <a:txBody>
                    <a:bodyPr/>
                    <a:lstStyle/>
                    <a:p>
                      <a:r>
                        <a:rPr lang="en-US" sz="1600" dirty="0" smtClean="0"/>
                        <a:t>2</a:t>
                      </a:r>
                      <a:r>
                        <a:rPr lang="en-US" sz="1600" baseline="0" dirty="0" smtClean="0"/>
                        <a:t> options versions</a:t>
                      </a:r>
                      <a:endParaRPr lang="en-US" sz="1600" dirty="0"/>
                    </a:p>
                  </a:txBody>
                  <a:tcPr/>
                </a:tc>
                <a:tc hMerge="1">
                  <a:txBody>
                    <a:bodyPr/>
                    <a:lstStyle/>
                    <a:p>
                      <a:endParaRPr lang="en-US" dirty="0"/>
                    </a:p>
                  </a:txBody>
                  <a:tcPr/>
                </a:tc>
                <a:tc gridSpan="3">
                  <a:txBody>
                    <a:bodyPr/>
                    <a:lstStyle/>
                    <a:p>
                      <a:r>
                        <a:rPr lang="en-US" sz="1600" dirty="0" smtClean="0"/>
                        <a:t>The Decoy (3 options version)</a:t>
                      </a:r>
                      <a:endParaRPr lang="en-US" sz="16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29375">
                <a:tc>
                  <a:txBody>
                    <a:bodyPr/>
                    <a:lstStyle/>
                    <a:p>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 </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3. </a:t>
                      </a:r>
                      <a:endParaRPr lang="en-US" sz="1600" dirty="0"/>
                    </a:p>
                  </a:txBody>
                  <a:tcPr/>
                </a:tc>
                <a:extLst>
                  <a:ext uri="{0D108BD9-81ED-4DB2-BD59-A6C34878D82A}">
                    <a16:rowId xmlns:a16="http://schemas.microsoft.com/office/drawing/2014/main" val="10001"/>
                  </a:ext>
                </a:extLst>
              </a:tr>
              <a:tr h="55503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dirty="0" smtClean="0"/>
                        <a:t>MIT</a:t>
                      </a:r>
                    </a:p>
                    <a:p>
                      <a:pPr marL="0" algn="l" defTabSz="914400" rtl="0" eaLnBrk="1" fontAlgn="b" latinLnBrk="0" hangingPunct="1"/>
                      <a:endParaRPr lang="it-IT" sz="1600" kern="1200" dirty="0" smtClean="0">
                        <a:solidFill>
                          <a:schemeClr val="dk1"/>
                        </a:solidFill>
                        <a:latin typeface="+mn-lt"/>
                        <a:ea typeface="+mn-ea"/>
                        <a:cs typeface="+mn-cs"/>
                      </a:endParaRPr>
                    </a:p>
                  </a:txBody>
                  <a:tcPr marL="9525" marR="9525" marT="9525" marB="0" anchor="b"/>
                </a:tc>
                <a:tc>
                  <a:txBody>
                    <a:bodyPr/>
                    <a:lstStyle/>
                    <a:p>
                      <a:pPr algn="ctr" fontAlgn="b">
                        <a:lnSpc>
                          <a:spcPts val="2160"/>
                        </a:lnSpc>
                      </a:pPr>
                      <a:r>
                        <a:rPr lang="it-IT" sz="1600" b="0" i="0" u="none" strike="noStrike" dirty="0">
                          <a:solidFill>
                            <a:srgbClr val="000000"/>
                          </a:solidFill>
                          <a:latin typeface="Calibri"/>
                        </a:rPr>
                        <a:t>68%</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32%</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16%</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0%</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84%</a:t>
                      </a:r>
                    </a:p>
                  </a:txBody>
                  <a:tcPr marL="9525" marR="9525" marT="9525" marB="0" anchor="ctr"/>
                </a:tc>
                <a:extLst>
                  <a:ext uri="{0D108BD9-81ED-4DB2-BD59-A6C34878D82A}">
                    <a16:rowId xmlns:a16="http://schemas.microsoft.com/office/drawing/2014/main" val="10002"/>
                  </a:ext>
                </a:extLst>
              </a:tr>
              <a:tr h="55503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it-IT" sz="1600" kern="1200" dirty="0" smtClean="0">
                          <a:solidFill>
                            <a:schemeClr val="dk1"/>
                          </a:solidFill>
                          <a:latin typeface="+mn-lt"/>
                          <a:ea typeface="+mn-ea"/>
                          <a:cs typeface="+mn-cs"/>
                        </a:rPr>
                        <a:t>POLIMI BIE 2014/2015</a:t>
                      </a:r>
                    </a:p>
                    <a:p>
                      <a:pPr marL="0" marR="0" indent="0" algn="l" defTabSz="914400" rtl="0" eaLnBrk="1" fontAlgn="b" latinLnBrk="0" hangingPunct="1">
                        <a:lnSpc>
                          <a:spcPct val="100000"/>
                        </a:lnSpc>
                        <a:spcBef>
                          <a:spcPts val="0"/>
                        </a:spcBef>
                        <a:spcAft>
                          <a:spcPts val="0"/>
                        </a:spcAft>
                        <a:buClrTx/>
                        <a:buSzTx/>
                        <a:buFontTx/>
                        <a:buNone/>
                        <a:tabLst/>
                        <a:defRPr/>
                      </a:pPr>
                      <a:endParaRPr lang="it-IT" sz="1600" kern="1200" dirty="0" smtClean="0">
                        <a:solidFill>
                          <a:schemeClr val="dk1"/>
                        </a:solidFill>
                        <a:latin typeface="+mn-lt"/>
                        <a:ea typeface="+mn-ea"/>
                        <a:cs typeface="+mn-cs"/>
                      </a:endParaRPr>
                    </a:p>
                  </a:txBody>
                  <a:tcPr marL="9525" marR="9525" marT="9525" marB="0" anchor="b"/>
                </a:tc>
                <a:tc>
                  <a:txBody>
                    <a:bodyPr/>
                    <a:lstStyle/>
                    <a:p>
                      <a:pPr algn="ctr" fontAlgn="b">
                        <a:lnSpc>
                          <a:spcPts val="2160"/>
                        </a:lnSpc>
                      </a:pPr>
                      <a:r>
                        <a:rPr lang="it-IT" sz="1600" b="0" i="0" u="none" strike="noStrike" dirty="0">
                          <a:solidFill>
                            <a:srgbClr val="000000"/>
                          </a:solidFill>
                          <a:latin typeface="Calibri"/>
                        </a:rPr>
                        <a:t>86%</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14%</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50%</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0%</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50%</a:t>
                      </a:r>
                    </a:p>
                  </a:txBody>
                  <a:tcPr marL="9525" marR="9525" marT="9525" marB="0" anchor="ctr"/>
                </a:tc>
                <a:extLst>
                  <a:ext uri="{0D108BD9-81ED-4DB2-BD59-A6C34878D82A}">
                    <a16:rowId xmlns:a16="http://schemas.microsoft.com/office/drawing/2014/main" val="10003"/>
                  </a:ext>
                </a:extLst>
              </a:tr>
              <a:tr h="5390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smtClean="0">
                          <a:solidFill>
                            <a:schemeClr val="dk1"/>
                          </a:solidFill>
                          <a:latin typeface="+mn-lt"/>
                          <a:ea typeface="+mn-ea"/>
                          <a:cs typeface="+mn-cs"/>
                        </a:rPr>
                        <a:t>POLIMI BIE 2015/2016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dk1"/>
                        </a:solidFill>
                        <a:latin typeface="+mn-lt"/>
                        <a:ea typeface="+mn-ea"/>
                        <a:cs typeface="+mn-cs"/>
                      </a:endParaRPr>
                    </a:p>
                  </a:txBody>
                  <a:tcPr/>
                </a:tc>
                <a:tc>
                  <a:txBody>
                    <a:bodyPr/>
                    <a:lstStyle/>
                    <a:p>
                      <a:pPr algn="ctr" fontAlgn="b">
                        <a:lnSpc>
                          <a:spcPts val="2160"/>
                        </a:lnSpc>
                      </a:pPr>
                      <a:r>
                        <a:rPr lang="it-IT" sz="1600" b="0" i="0" u="none" strike="noStrike" dirty="0">
                          <a:solidFill>
                            <a:srgbClr val="000000"/>
                          </a:solidFill>
                          <a:latin typeface="Calibri"/>
                        </a:rPr>
                        <a:t>64%</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36%</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57%</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3%</a:t>
                      </a:r>
                    </a:p>
                  </a:txBody>
                  <a:tcPr marL="9525" marR="9525" marT="9525" marB="0" anchor="ctr"/>
                </a:tc>
                <a:tc>
                  <a:txBody>
                    <a:bodyPr/>
                    <a:lstStyle/>
                    <a:p>
                      <a:pPr algn="ctr" fontAlgn="b">
                        <a:lnSpc>
                          <a:spcPts val="2160"/>
                        </a:lnSpc>
                      </a:pPr>
                      <a:r>
                        <a:rPr lang="it-IT" sz="1600" b="0" i="0" u="none" strike="noStrike" dirty="0">
                          <a:solidFill>
                            <a:srgbClr val="000000"/>
                          </a:solidFill>
                          <a:latin typeface="Calibri"/>
                        </a:rPr>
                        <a:t>40%</a:t>
                      </a:r>
                    </a:p>
                  </a:txBody>
                  <a:tcPr marL="9525" marR="9525" marT="9525" marB="0" anchor="ctr"/>
                </a:tc>
                <a:extLst>
                  <a:ext uri="{0D108BD9-81ED-4DB2-BD59-A6C34878D82A}">
                    <a16:rowId xmlns:a16="http://schemas.microsoft.com/office/drawing/2014/main" val="10004"/>
                  </a:ext>
                </a:extLst>
              </a:tr>
              <a:tr h="5390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smtClean="0">
                          <a:solidFill>
                            <a:schemeClr val="dk1"/>
                          </a:solidFill>
                          <a:latin typeface="+mn-lt"/>
                          <a:ea typeface="+mn-ea"/>
                          <a:cs typeface="+mn-cs"/>
                        </a:rPr>
                        <a:t>POLIMI BIE 2016/2017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dk1"/>
                        </a:solidFill>
                        <a:latin typeface="+mn-lt"/>
                        <a:ea typeface="+mn-ea"/>
                        <a:cs typeface="+mn-cs"/>
                      </a:endParaRPr>
                    </a:p>
                  </a:txBody>
                  <a:tcPr/>
                </a:tc>
                <a:tc>
                  <a:txBody>
                    <a:bodyPr/>
                    <a:lstStyle/>
                    <a:p>
                      <a:pPr algn="ctr" fontAlgn="b">
                        <a:lnSpc>
                          <a:spcPts val="2160"/>
                        </a:lnSpc>
                      </a:pPr>
                      <a:r>
                        <a:rPr lang="it-IT" sz="1600" b="0" i="0" u="none" strike="noStrike" dirty="0" smtClean="0">
                          <a:solidFill>
                            <a:srgbClr val="000000"/>
                          </a:solidFill>
                          <a:latin typeface="Calibri"/>
                        </a:rPr>
                        <a:t>72%</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28%</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61%</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7%</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32%</a:t>
                      </a:r>
                      <a:endParaRPr lang="it-IT"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5"/>
                  </a:ext>
                </a:extLst>
              </a:tr>
              <a:tr h="527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b="0" kern="1200" dirty="0" smtClean="0">
                          <a:solidFill>
                            <a:schemeClr val="dk1"/>
                          </a:solidFill>
                          <a:latin typeface="+mn-lt"/>
                          <a:ea typeface="+mn-ea"/>
                          <a:cs typeface="+mn-cs"/>
                        </a:rPr>
                        <a:t>POLIMI BIE 2020/2021</a:t>
                      </a:r>
                    </a:p>
                  </a:txBody>
                  <a:tcPr/>
                </a:tc>
                <a:tc>
                  <a:txBody>
                    <a:bodyPr/>
                    <a:lstStyle/>
                    <a:p>
                      <a:pPr algn="ctr" fontAlgn="b">
                        <a:lnSpc>
                          <a:spcPts val="2160"/>
                        </a:lnSpc>
                      </a:pPr>
                      <a:r>
                        <a:rPr lang="it-IT" sz="1600" b="0" i="0" u="none" strike="noStrike" dirty="0" smtClean="0">
                          <a:solidFill>
                            <a:srgbClr val="000000"/>
                          </a:solidFill>
                          <a:latin typeface="Calibri"/>
                        </a:rPr>
                        <a:t>82%</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18%</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75%</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1%</a:t>
                      </a:r>
                      <a:endParaRPr lang="it-IT" sz="1600" b="0" i="0" u="none" strike="noStrike" dirty="0">
                        <a:solidFill>
                          <a:srgbClr val="000000"/>
                        </a:solidFill>
                        <a:latin typeface="Calibri"/>
                      </a:endParaRPr>
                    </a:p>
                  </a:txBody>
                  <a:tcPr marL="9525" marR="9525" marT="9525" marB="0" anchor="ctr"/>
                </a:tc>
                <a:tc>
                  <a:txBody>
                    <a:bodyPr/>
                    <a:lstStyle/>
                    <a:p>
                      <a:pPr algn="ctr" fontAlgn="b">
                        <a:lnSpc>
                          <a:spcPts val="2160"/>
                        </a:lnSpc>
                      </a:pPr>
                      <a:r>
                        <a:rPr lang="it-IT" sz="1600" b="0" i="0" u="none" strike="noStrike" dirty="0" smtClean="0">
                          <a:solidFill>
                            <a:srgbClr val="000000"/>
                          </a:solidFill>
                          <a:latin typeface="Calibri"/>
                        </a:rPr>
                        <a:t>24%</a:t>
                      </a:r>
                      <a:endParaRPr lang="it-IT"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629903233"/>
                  </a:ext>
                </a:extLst>
              </a:tr>
              <a:tr h="527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b="0" kern="1200" dirty="0" smtClean="0">
                          <a:solidFill>
                            <a:schemeClr val="dk1"/>
                          </a:solidFill>
                          <a:latin typeface="+mn-lt"/>
                          <a:ea typeface="+mn-ea"/>
                          <a:cs typeface="+mn-cs"/>
                        </a:rPr>
                        <a:t>POLIMI BIE 2021/2022</a:t>
                      </a:r>
                    </a:p>
                  </a:txBody>
                  <a:tcP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89%</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11%</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65%</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4%</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31%</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extLst>
                  <a:ext uri="{0D108BD9-81ED-4DB2-BD59-A6C34878D82A}">
                    <a16:rowId xmlns:a16="http://schemas.microsoft.com/office/drawing/2014/main" val="123612793"/>
                  </a:ext>
                </a:extLst>
              </a:tr>
              <a:tr h="527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b="0" kern="1200" dirty="0" smtClean="0">
                          <a:solidFill>
                            <a:schemeClr val="dk1"/>
                          </a:solidFill>
                          <a:latin typeface="+mn-lt"/>
                          <a:ea typeface="+mn-ea"/>
                          <a:cs typeface="+mn-cs"/>
                        </a:rPr>
                        <a:t>POLIMI BIE 2022/2023</a:t>
                      </a:r>
                    </a:p>
                  </a:txBody>
                  <a:tcP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94%</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6%</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80%</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0%</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tc>
                  <a:txBody>
                    <a:bodyPr/>
                    <a:lstStyle/>
                    <a:p>
                      <a:pPr algn="ctr" fontAlgn="b">
                        <a:lnSpc>
                          <a:spcPts val="2160"/>
                        </a:lnSpc>
                      </a:pPr>
                      <a:r>
                        <a:rPr lang="it-IT" sz="1600" b="0" i="0" u="none" strike="noStrike" dirty="0" smtClean="0">
                          <a:solidFill>
                            <a:srgbClr val="000000"/>
                          </a:solidFill>
                          <a:latin typeface="Calibri"/>
                        </a:rPr>
                        <a:t>20%</a:t>
                      </a:r>
                      <a:endParaRPr lang="it-IT" sz="1600" b="0" i="0" u="none" strike="noStrike" dirty="0">
                        <a:solidFill>
                          <a:srgbClr val="000000"/>
                        </a:solidFill>
                        <a:latin typeface="Calibri"/>
                      </a:endParaRPr>
                    </a:p>
                  </a:txBody>
                  <a:tcPr marL="9525" marR="9525" marT="9525" marB="0" anchor="ctr">
                    <a:solidFill>
                      <a:schemeClr val="accent5">
                        <a:lumMod val="60000"/>
                        <a:lumOff val="40000"/>
                      </a:schemeClr>
                    </a:solidFill>
                  </a:tcPr>
                </a:tc>
                <a:extLst>
                  <a:ext uri="{0D108BD9-81ED-4DB2-BD59-A6C34878D82A}">
                    <a16:rowId xmlns:a16="http://schemas.microsoft.com/office/drawing/2014/main" val="3687982310"/>
                  </a:ext>
                </a:extLst>
              </a:tr>
              <a:tr h="5275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kern="1200" dirty="0" smtClean="0">
                          <a:solidFill>
                            <a:schemeClr val="dk1"/>
                          </a:solidFill>
                          <a:latin typeface="+mn-lt"/>
                          <a:ea typeface="+mn-ea"/>
                          <a:cs typeface="+mn-cs"/>
                        </a:rPr>
                        <a:t>POLIMI BIE 2023/2024</a:t>
                      </a:r>
                    </a:p>
                  </a:txBody>
                  <a:tcPr>
                    <a:solidFill>
                      <a:srgbClr val="FFFF00"/>
                    </a:solidFill>
                  </a:tcPr>
                </a:tc>
                <a:tc>
                  <a:txBody>
                    <a:bodyPr/>
                    <a:lstStyle/>
                    <a:p>
                      <a:r>
                        <a:rPr lang="en-US" dirty="0" smtClean="0"/>
                        <a:t>     96%</a:t>
                      </a:r>
                      <a:endParaRPr lang="en-US" dirty="0"/>
                    </a:p>
                  </a:txBody>
                  <a:tcPr marL="9525" marR="9525" marT="9525" marB="0" anchor="ctr">
                    <a:solidFill>
                      <a:srgbClr val="FFFF00"/>
                    </a:solidFill>
                  </a:tcPr>
                </a:tc>
                <a:tc>
                  <a:txBody>
                    <a:bodyPr/>
                    <a:lstStyle/>
                    <a:p>
                      <a:r>
                        <a:rPr lang="en-US" dirty="0" smtClean="0"/>
                        <a:t>        4%</a:t>
                      </a:r>
                      <a:endParaRPr lang="en-US" dirty="0"/>
                    </a:p>
                  </a:txBody>
                  <a:tcPr marL="9525" marR="9525" marT="9525" marB="0" anchor="ctr">
                    <a:solidFill>
                      <a:srgbClr val="FFFF00"/>
                    </a:solidFill>
                  </a:tcPr>
                </a:tc>
                <a:tc>
                  <a:txBody>
                    <a:bodyPr/>
                    <a:lstStyle/>
                    <a:p>
                      <a:r>
                        <a:rPr lang="en-US" dirty="0" smtClean="0"/>
                        <a:t>       84%</a:t>
                      </a:r>
                      <a:endParaRPr lang="en-US" dirty="0"/>
                    </a:p>
                  </a:txBody>
                  <a:tcPr marL="9525" marR="9525" marT="9525" marB="0" anchor="ctr">
                    <a:solidFill>
                      <a:srgbClr val="FFFF00"/>
                    </a:solidFill>
                  </a:tcPr>
                </a:tc>
                <a:tc>
                  <a:txBody>
                    <a:bodyPr/>
                    <a:lstStyle/>
                    <a:p>
                      <a:r>
                        <a:rPr lang="en-US" dirty="0" smtClean="0"/>
                        <a:t>        0%</a:t>
                      </a:r>
                      <a:endParaRPr lang="en-US" dirty="0"/>
                    </a:p>
                  </a:txBody>
                  <a:tcPr marL="9525" marR="9525" marT="9525" marB="0" anchor="ctr">
                    <a:solidFill>
                      <a:srgbClr val="FFFF00"/>
                    </a:solidFill>
                  </a:tcPr>
                </a:tc>
                <a:tc>
                  <a:txBody>
                    <a:bodyPr/>
                    <a:lstStyle/>
                    <a:p>
                      <a:r>
                        <a:rPr lang="en-US" dirty="0" smtClean="0"/>
                        <a:t>        16%</a:t>
                      </a:r>
                      <a:endParaRPr lang="en-US" dirty="0"/>
                    </a:p>
                  </a:txBody>
                  <a:tcPr marL="9525" marR="9525" marT="9525" marB="0" anchor="ctr">
                    <a:solidFill>
                      <a:srgbClr val="FFFF00"/>
                    </a:solidFill>
                  </a:tcPr>
                </a:tc>
                <a:extLst>
                  <a:ext uri="{0D108BD9-81ED-4DB2-BD59-A6C34878D82A}">
                    <a16:rowId xmlns:a16="http://schemas.microsoft.com/office/drawing/2014/main" val="2544530837"/>
                  </a:ext>
                </a:extLst>
              </a:tr>
            </a:tbl>
          </a:graphicData>
        </a:graphic>
      </p:graphicFrame>
      <p:sp>
        <p:nvSpPr>
          <p:cNvPr id="6" name="CasellaDiTesto 5"/>
          <p:cNvSpPr txBox="1"/>
          <p:nvPr/>
        </p:nvSpPr>
        <p:spPr>
          <a:xfrm>
            <a:off x="1600200" y="76200"/>
            <a:ext cx="6172200" cy="461665"/>
          </a:xfrm>
          <a:prstGeom prst="rect">
            <a:avLst/>
          </a:prstGeom>
          <a:noFill/>
        </p:spPr>
        <p:txBody>
          <a:bodyPr wrap="square" rtlCol="0">
            <a:spAutoFit/>
          </a:bodyPr>
          <a:lstStyle/>
          <a:p>
            <a:r>
              <a:rPr lang="en-US" dirty="0" smtClean="0"/>
              <a:t>History of “The Economist” experiment</a:t>
            </a:r>
            <a:endParaRPr lang="en-US" dirty="0"/>
          </a:p>
        </p:txBody>
      </p:sp>
    </p:spTree>
    <p:extLst>
      <p:ext uri="{BB962C8B-B14F-4D97-AF65-F5344CB8AC3E}">
        <p14:creationId xmlns:p14="http://schemas.microsoft.com/office/powerpoint/2010/main" val="4187756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327"/>
            <a:ext cx="7772400" cy="1143000"/>
          </a:xfrm>
        </p:spPr>
        <p:txBody>
          <a:bodyPr/>
          <a:lstStyle/>
          <a:p>
            <a:r>
              <a:rPr lang="en-US" dirty="0" smtClean="0"/>
              <a:t>Prospect theory</a:t>
            </a: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41</a:t>
            </a:fld>
            <a:endParaRPr lang="it-IT"/>
          </a:p>
        </p:txBody>
      </p:sp>
      <p:sp>
        <p:nvSpPr>
          <p:cNvPr id="6" name="CasellaDiTesto 5"/>
          <p:cNvSpPr txBox="1"/>
          <p:nvPr/>
        </p:nvSpPr>
        <p:spPr>
          <a:xfrm>
            <a:off x="4343400" y="1133187"/>
            <a:ext cx="4311073" cy="1200329"/>
          </a:xfrm>
          <a:prstGeom prst="rect">
            <a:avLst/>
          </a:prstGeom>
          <a:noFill/>
        </p:spPr>
        <p:txBody>
          <a:bodyPr wrap="square" rtlCol="0">
            <a:spAutoFit/>
          </a:bodyPr>
          <a:lstStyle/>
          <a:p>
            <a:r>
              <a:rPr lang="en-US" dirty="0" smtClean="0"/>
              <a:t>Generally, individuals (and so consumers) are much more sensitive to losses than to gains </a:t>
            </a:r>
            <a:endParaRPr lang="en-US" dirty="0"/>
          </a:p>
        </p:txBody>
      </p:sp>
      <p:sp>
        <p:nvSpPr>
          <p:cNvPr id="7" name="Freccia in giù 6"/>
          <p:cNvSpPr/>
          <p:nvPr/>
        </p:nvSpPr>
        <p:spPr bwMode="auto">
          <a:xfrm>
            <a:off x="6096000" y="2354533"/>
            <a:ext cx="609600" cy="7081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CasellaDiTesto 7"/>
          <p:cNvSpPr txBox="1"/>
          <p:nvPr/>
        </p:nvSpPr>
        <p:spPr>
          <a:xfrm>
            <a:off x="3200400" y="3200400"/>
            <a:ext cx="5791200" cy="1938992"/>
          </a:xfrm>
          <a:prstGeom prst="rect">
            <a:avLst/>
          </a:prstGeom>
          <a:solidFill>
            <a:srgbClr val="FFFF00"/>
          </a:solidFill>
          <a:ln>
            <a:solidFill>
              <a:srgbClr val="FFFF00"/>
            </a:solidFill>
          </a:ln>
        </p:spPr>
        <p:txBody>
          <a:bodyPr wrap="square" rtlCol="0">
            <a:spAutoFit/>
          </a:bodyPr>
          <a:lstStyle/>
          <a:p>
            <a:r>
              <a:rPr lang="en-US" dirty="0" smtClean="0"/>
              <a:t>The decoy effect exploits this psychological trait: the average consumer does not know if s/he “wins” by choosing “3” but s/he is sure (or at least more confident) that s/he does not lose by choosing that option.</a:t>
            </a:r>
            <a:endParaRPr lang="en-US" dirty="0"/>
          </a:p>
        </p:txBody>
      </p:sp>
      <p:sp>
        <p:nvSpPr>
          <p:cNvPr id="9" name="CasellaDiTesto 8"/>
          <p:cNvSpPr txBox="1"/>
          <p:nvPr/>
        </p:nvSpPr>
        <p:spPr>
          <a:xfrm>
            <a:off x="162219" y="5505271"/>
            <a:ext cx="3982602" cy="1200329"/>
          </a:xfrm>
          <a:prstGeom prst="rect">
            <a:avLst/>
          </a:prstGeom>
          <a:noFill/>
        </p:spPr>
        <p:txBody>
          <a:bodyPr wrap="square" rtlCol="0">
            <a:spAutoFit/>
          </a:bodyPr>
          <a:lstStyle/>
          <a:p>
            <a:r>
              <a:rPr lang="en-US" dirty="0" err="1" smtClean="0"/>
              <a:t>Kahneman</a:t>
            </a:r>
            <a:r>
              <a:rPr lang="en-US" dirty="0" smtClean="0"/>
              <a:t> &amp; </a:t>
            </a:r>
            <a:r>
              <a:rPr lang="en-US" dirty="0" err="1" smtClean="0"/>
              <a:t>Tversky</a:t>
            </a:r>
            <a:r>
              <a:rPr lang="en-US" dirty="0" smtClean="0"/>
              <a:t> </a:t>
            </a:r>
            <a:r>
              <a:rPr lang="en-US" sz="1600" dirty="0" smtClean="0"/>
              <a:t>(several articles, see in particular to “Choices, values, and frames”, 1984, American Psychologist, 39(4), pp. 341-350) </a:t>
            </a:r>
            <a:endParaRPr lang="en-US" sz="1600" dirty="0"/>
          </a:p>
        </p:txBody>
      </p:sp>
      <p:sp>
        <p:nvSpPr>
          <p:cNvPr id="3" name="Freccia a destra 2"/>
          <p:cNvSpPr/>
          <p:nvPr/>
        </p:nvSpPr>
        <p:spPr bwMode="auto">
          <a:xfrm>
            <a:off x="4038600" y="6096000"/>
            <a:ext cx="4572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CasellaDiTesto 10"/>
          <p:cNvSpPr txBox="1"/>
          <p:nvPr/>
        </p:nvSpPr>
        <p:spPr>
          <a:xfrm>
            <a:off x="4823109" y="5557391"/>
            <a:ext cx="4227945" cy="1077218"/>
          </a:xfrm>
          <a:prstGeom prst="rect">
            <a:avLst/>
          </a:prstGeom>
          <a:noFill/>
          <a:ln>
            <a:solidFill>
              <a:srgbClr val="00B050"/>
            </a:solidFill>
          </a:ln>
        </p:spPr>
        <p:txBody>
          <a:bodyPr wrap="square" rtlCol="0">
            <a:spAutoFit/>
          </a:bodyPr>
          <a:lstStyle/>
          <a:p>
            <a:r>
              <a:rPr lang="en-US" sz="1600" dirty="0" smtClean="0"/>
              <a:t>Thus, more generally, our choices may depend on how outcomes are presented (“framed”) to us. </a:t>
            </a:r>
            <a:r>
              <a:rPr lang="en-US" sz="1600" u="sng" dirty="0" smtClean="0"/>
              <a:t>Invariance</a:t>
            </a:r>
            <a:r>
              <a:rPr lang="en-US" sz="1600" dirty="0" smtClean="0"/>
              <a:t> (and possibly other axioms) of “rational choice” may not hold</a:t>
            </a:r>
            <a:endParaRPr lang="en-US" sz="1600" dirty="0"/>
          </a:p>
        </p:txBody>
      </p:sp>
      <p:pic>
        <p:nvPicPr>
          <p:cNvPr id="12" name="Immagine 11"/>
          <p:cNvPicPr>
            <a:picLocks noChangeAspect="1"/>
          </p:cNvPicPr>
          <p:nvPr/>
        </p:nvPicPr>
        <p:blipFill>
          <a:blip r:embed="rId2"/>
          <a:stretch>
            <a:fillRect/>
          </a:stretch>
        </p:blipFill>
        <p:spPr>
          <a:xfrm>
            <a:off x="270521" y="1150394"/>
            <a:ext cx="2866672" cy="3689927"/>
          </a:xfrm>
          <a:prstGeom prst="rect">
            <a:avLst/>
          </a:prstGeom>
        </p:spPr>
      </p:pic>
      <p:sp>
        <p:nvSpPr>
          <p:cNvPr id="13" name="CasellaDiTesto 12"/>
          <p:cNvSpPr txBox="1"/>
          <p:nvPr/>
        </p:nvSpPr>
        <p:spPr>
          <a:xfrm>
            <a:off x="1905000" y="1621734"/>
            <a:ext cx="1600200" cy="307777"/>
          </a:xfrm>
          <a:prstGeom prst="rect">
            <a:avLst/>
          </a:prstGeom>
          <a:noFill/>
        </p:spPr>
        <p:txBody>
          <a:bodyPr wrap="square" rtlCol="0">
            <a:spAutoFit/>
          </a:bodyPr>
          <a:lstStyle/>
          <a:p>
            <a:r>
              <a:rPr lang="en-US" sz="1400" dirty="0" smtClean="0"/>
              <a:t>(Utility)</a:t>
            </a:r>
            <a:endParaRPr lang="en-US" sz="1400" dirty="0"/>
          </a:p>
        </p:txBody>
      </p:sp>
    </p:spTree>
    <p:extLst>
      <p:ext uri="{BB962C8B-B14F-4D97-AF65-F5344CB8AC3E}">
        <p14:creationId xmlns:p14="http://schemas.microsoft.com/office/powerpoint/2010/main" val="1474577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42</a:t>
            </a:fld>
            <a:endParaRPr lang="it-IT"/>
          </a:p>
        </p:txBody>
      </p:sp>
      <p:pic>
        <p:nvPicPr>
          <p:cNvPr id="6" name="Immagine 5"/>
          <p:cNvPicPr>
            <a:picLocks noChangeAspect="1"/>
          </p:cNvPicPr>
          <p:nvPr/>
        </p:nvPicPr>
        <p:blipFill>
          <a:blip r:embed="rId2"/>
          <a:stretch>
            <a:fillRect/>
          </a:stretch>
        </p:blipFill>
        <p:spPr>
          <a:xfrm>
            <a:off x="1008496" y="261537"/>
            <a:ext cx="6629400" cy="465963"/>
          </a:xfrm>
          <a:prstGeom prst="rect">
            <a:avLst/>
          </a:prstGeom>
        </p:spPr>
      </p:pic>
      <p:pic>
        <p:nvPicPr>
          <p:cNvPr id="7" name="Immagine 6"/>
          <p:cNvPicPr>
            <a:picLocks noChangeAspect="1"/>
          </p:cNvPicPr>
          <p:nvPr/>
        </p:nvPicPr>
        <p:blipFill>
          <a:blip r:embed="rId3"/>
          <a:stretch>
            <a:fillRect/>
          </a:stretch>
        </p:blipFill>
        <p:spPr>
          <a:xfrm>
            <a:off x="1171575" y="696013"/>
            <a:ext cx="6400800" cy="2035664"/>
          </a:xfrm>
          <a:prstGeom prst="rect">
            <a:avLst/>
          </a:prstGeom>
        </p:spPr>
      </p:pic>
      <p:cxnSp>
        <p:nvCxnSpPr>
          <p:cNvPr id="9" name="Connettore 2 8"/>
          <p:cNvCxnSpPr/>
          <p:nvPr/>
        </p:nvCxnSpPr>
        <p:spPr bwMode="auto">
          <a:xfrm flipH="1">
            <a:off x="7391400" y="1681518"/>
            <a:ext cx="1257300" cy="0"/>
          </a:xfrm>
          <a:prstGeom prst="straightConnector1">
            <a:avLst/>
          </a:prstGeom>
          <a:solidFill>
            <a:schemeClr val="accent1"/>
          </a:solidFill>
          <a:ln w="9525" cap="flat" cmpd="sng" algn="ctr">
            <a:solidFill>
              <a:srgbClr val="FF3300"/>
            </a:solidFill>
            <a:prstDash val="solid"/>
            <a:round/>
            <a:headEnd type="none" w="med" len="med"/>
            <a:tailEnd type="triangle"/>
          </a:ln>
          <a:effectLst/>
        </p:spPr>
      </p:cxnSp>
      <p:cxnSp>
        <p:nvCxnSpPr>
          <p:cNvPr id="12" name="Connettore 2 11"/>
          <p:cNvCxnSpPr/>
          <p:nvPr/>
        </p:nvCxnSpPr>
        <p:spPr bwMode="auto">
          <a:xfrm flipH="1">
            <a:off x="5339195" y="2286000"/>
            <a:ext cx="1028700"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pic>
        <p:nvPicPr>
          <p:cNvPr id="15" name="Immagine 14"/>
          <p:cNvPicPr>
            <a:picLocks noChangeAspect="1"/>
          </p:cNvPicPr>
          <p:nvPr/>
        </p:nvPicPr>
        <p:blipFill>
          <a:blip r:embed="rId4"/>
          <a:stretch>
            <a:fillRect/>
          </a:stretch>
        </p:blipFill>
        <p:spPr>
          <a:xfrm>
            <a:off x="1524000" y="4336051"/>
            <a:ext cx="6243847" cy="1074149"/>
          </a:xfrm>
          <a:prstGeom prst="rect">
            <a:avLst/>
          </a:prstGeom>
        </p:spPr>
      </p:pic>
      <p:sp>
        <p:nvSpPr>
          <p:cNvPr id="16" name="Parentesi graffa aperta 15"/>
          <p:cNvSpPr/>
          <p:nvPr/>
        </p:nvSpPr>
        <p:spPr bwMode="auto">
          <a:xfrm>
            <a:off x="762001" y="353290"/>
            <a:ext cx="344054" cy="2378387"/>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8" name="CasellaDiTesto 17"/>
          <p:cNvSpPr txBox="1"/>
          <p:nvPr/>
        </p:nvSpPr>
        <p:spPr>
          <a:xfrm>
            <a:off x="228601" y="1311650"/>
            <a:ext cx="533400" cy="461665"/>
          </a:xfrm>
          <a:prstGeom prst="rect">
            <a:avLst/>
          </a:prstGeom>
          <a:noFill/>
        </p:spPr>
        <p:txBody>
          <a:bodyPr wrap="square" rtlCol="0">
            <a:spAutoFit/>
          </a:bodyPr>
          <a:lstStyle/>
          <a:p>
            <a:r>
              <a:rPr lang="en-US" dirty="0" smtClean="0"/>
              <a:t>1°</a:t>
            </a:r>
            <a:endParaRPr lang="en-US" dirty="0"/>
          </a:p>
        </p:txBody>
      </p:sp>
      <p:cxnSp>
        <p:nvCxnSpPr>
          <p:cNvPr id="20" name="Connettore 2 19"/>
          <p:cNvCxnSpPr/>
          <p:nvPr/>
        </p:nvCxnSpPr>
        <p:spPr bwMode="auto">
          <a:xfrm flipH="1">
            <a:off x="4031705" y="5334000"/>
            <a:ext cx="1257300"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21" name="Connettore 2 20"/>
          <p:cNvCxnSpPr/>
          <p:nvPr/>
        </p:nvCxnSpPr>
        <p:spPr bwMode="auto">
          <a:xfrm flipH="1">
            <a:off x="3227748" y="4648200"/>
            <a:ext cx="1257300" cy="0"/>
          </a:xfrm>
          <a:prstGeom prst="straightConnector1">
            <a:avLst/>
          </a:prstGeom>
          <a:solidFill>
            <a:schemeClr val="accent1"/>
          </a:solidFill>
          <a:ln w="9525" cap="flat" cmpd="sng" algn="ctr">
            <a:solidFill>
              <a:srgbClr val="FF3300"/>
            </a:solidFill>
            <a:prstDash val="solid"/>
            <a:round/>
            <a:headEnd type="none" w="med" len="med"/>
            <a:tailEnd type="triangle"/>
          </a:ln>
          <a:effectLst/>
        </p:spPr>
      </p:cxnSp>
      <p:sp>
        <p:nvSpPr>
          <p:cNvPr id="22" name="Parentesi graffa aperta 21"/>
          <p:cNvSpPr/>
          <p:nvPr/>
        </p:nvSpPr>
        <p:spPr bwMode="auto">
          <a:xfrm>
            <a:off x="813738" y="4381500"/>
            <a:ext cx="389515" cy="9525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4" name="CasellaDiTesto 23"/>
          <p:cNvSpPr txBox="1"/>
          <p:nvPr/>
        </p:nvSpPr>
        <p:spPr>
          <a:xfrm>
            <a:off x="138726" y="4568846"/>
            <a:ext cx="533400" cy="461665"/>
          </a:xfrm>
          <a:prstGeom prst="rect">
            <a:avLst/>
          </a:prstGeom>
          <a:noFill/>
        </p:spPr>
        <p:txBody>
          <a:bodyPr wrap="square" rtlCol="0">
            <a:spAutoFit/>
          </a:bodyPr>
          <a:lstStyle/>
          <a:p>
            <a:r>
              <a:rPr lang="en-US" dirty="0"/>
              <a:t>2</a:t>
            </a:r>
            <a:r>
              <a:rPr lang="en-US" dirty="0" smtClean="0"/>
              <a:t>°</a:t>
            </a:r>
            <a:endParaRPr lang="en-US" dirty="0"/>
          </a:p>
        </p:txBody>
      </p:sp>
      <p:sp>
        <p:nvSpPr>
          <p:cNvPr id="25" name="CasellaDiTesto 24"/>
          <p:cNvSpPr txBox="1"/>
          <p:nvPr/>
        </p:nvSpPr>
        <p:spPr>
          <a:xfrm>
            <a:off x="0" y="2854761"/>
            <a:ext cx="8947726" cy="954107"/>
          </a:xfrm>
          <a:prstGeom prst="rect">
            <a:avLst/>
          </a:prstGeom>
          <a:noFill/>
        </p:spPr>
        <p:txBody>
          <a:bodyPr wrap="square" rtlCol="0">
            <a:spAutoFit/>
          </a:bodyPr>
          <a:lstStyle/>
          <a:p>
            <a:r>
              <a:rPr lang="en-US" sz="1400" dirty="0" smtClean="0"/>
              <a:t>(p. 343) “The formulation of Problem 1 implicitly adopts as a reference point a state of affairs in which the disease is allowed to take its toll of 600 lives. The outcomes of the programs include the reference point and two possible gains, measured by the number of lives saved. </a:t>
            </a:r>
            <a:r>
              <a:rPr lang="en-US" sz="1400" u="sng" dirty="0" smtClean="0"/>
              <a:t>In this case preferences are risk averse</a:t>
            </a:r>
            <a:r>
              <a:rPr lang="en-US" sz="1400" dirty="0" smtClean="0"/>
              <a:t>.  A clear majority of respondents prefer saving 200 lives for sure over a gamble of that offers a one third chance of saving 600 lives.” </a:t>
            </a:r>
            <a:endParaRPr lang="en-US" sz="1400" dirty="0"/>
          </a:p>
        </p:txBody>
      </p:sp>
      <p:sp>
        <p:nvSpPr>
          <p:cNvPr id="26" name="CasellaDiTesto 25"/>
          <p:cNvSpPr txBox="1"/>
          <p:nvPr/>
        </p:nvSpPr>
        <p:spPr>
          <a:xfrm>
            <a:off x="11185" y="3812831"/>
            <a:ext cx="8947726" cy="523220"/>
          </a:xfrm>
          <a:prstGeom prst="rect">
            <a:avLst/>
          </a:prstGeom>
          <a:noFill/>
        </p:spPr>
        <p:txBody>
          <a:bodyPr wrap="square" rtlCol="0">
            <a:spAutoFit/>
          </a:bodyPr>
          <a:lstStyle/>
          <a:p>
            <a:r>
              <a:rPr lang="en-US" sz="1400" dirty="0" smtClean="0"/>
              <a:t>“[…] Now consider another problem in which </a:t>
            </a:r>
            <a:r>
              <a:rPr lang="en-US" sz="1400" u="sng" dirty="0" smtClean="0"/>
              <a:t>the same cover story</a:t>
            </a:r>
            <a:r>
              <a:rPr lang="en-US" sz="1400" dirty="0" smtClean="0"/>
              <a:t> is followed by a different description of the prospects associated with the two programs:</a:t>
            </a:r>
            <a:endParaRPr lang="en-US" sz="1400" dirty="0"/>
          </a:p>
        </p:txBody>
      </p:sp>
      <p:sp>
        <p:nvSpPr>
          <p:cNvPr id="27" name="CasellaDiTesto 26"/>
          <p:cNvSpPr txBox="1"/>
          <p:nvPr/>
        </p:nvSpPr>
        <p:spPr>
          <a:xfrm>
            <a:off x="138726" y="5739524"/>
            <a:ext cx="8947726" cy="954107"/>
          </a:xfrm>
          <a:prstGeom prst="rect">
            <a:avLst/>
          </a:prstGeom>
          <a:noFill/>
        </p:spPr>
        <p:txBody>
          <a:bodyPr wrap="square" rtlCol="0">
            <a:spAutoFit/>
          </a:bodyPr>
          <a:lstStyle/>
          <a:p>
            <a:r>
              <a:rPr lang="en-US" sz="1400" dirty="0" smtClean="0"/>
              <a:t>“It is easy to very that options C and D in Problem 2 are undistinguishable in real terms from options A and B in Problem 1, respectively. The second version, however, assumes a reference state in which no one dies for the disease. The best outcome is the maintenance of this state and the alternatives are losses measured by the number of people that will die of the disease.” </a:t>
            </a:r>
            <a:r>
              <a:rPr lang="en-US" sz="1400" u="sng" dirty="0" smtClean="0"/>
              <a:t>People in this case are risk seekers</a:t>
            </a:r>
            <a:r>
              <a:rPr lang="en-US" sz="1400" dirty="0" smtClean="0"/>
              <a:t>. </a:t>
            </a:r>
            <a:endParaRPr lang="en-US" sz="1400" dirty="0"/>
          </a:p>
        </p:txBody>
      </p:sp>
    </p:spTree>
    <p:extLst>
      <p:ext uri="{BB962C8B-B14F-4D97-AF65-F5344CB8AC3E}">
        <p14:creationId xmlns:p14="http://schemas.microsoft.com/office/powerpoint/2010/main" val="4272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514600"/>
            <a:ext cx="7772400" cy="1143000"/>
          </a:xfrm>
        </p:spPr>
        <p:txBody>
          <a:bodyPr/>
          <a:lstStyle/>
          <a:p>
            <a:r>
              <a:rPr lang="en-US" dirty="0" smtClean="0"/>
              <a:t>Appendix</a:t>
            </a:r>
            <a:endParaRPr lang="en-US"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43</a:t>
            </a:fld>
            <a:endParaRPr lang="it-IT"/>
          </a:p>
        </p:txBody>
      </p:sp>
    </p:spTree>
    <p:extLst>
      <p:ext uri="{BB962C8B-B14F-4D97-AF65-F5344CB8AC3E}">
        <p14:creationId xmlns:p14="http://schemas.microsoft.com/office/powerpoint/2010/main" val="4244510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2"/>
          <p:cNvSpPr txBox="1">
            <a:spLocks/>
          </p:cNvSpPr>
          <p:nvPr/>
        </p:nvSpPr>
        <p:spPr bwMode="auto">
          <a:xfrm>
            <a:off x="23091" y="1065760"/>
            <a:ext cx="892968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a:lstStyle>
          <a:p>
            <a:pPr lvl="1">
              <a:defRPr/>
            </a:pPr>
            <a:endParaRPr lang="en-US" altLang="it-IT" i="1" kern="0" dirty="0" smtClean="0">
              <a:solidFill>
                <a:srgbClr val="000000"/>
              </a:solidFill>
            </a:endParaRPr>
          </a:p>
          <a:p>
            <a:pPr lvl="2">
              <a:defRPr/>
            </a:pPr>
            <a:endParaRPr lang="en-US" altLang="it-IT" i="1" kern="0" dirty="0" smtClean="0">
              <a:solidFill>
                <a:srgbClr val="000000"/>
              </a:solidFill>
            </a:endParaRPr>
          </a:p>
          <a:p>
            <a:pPr marL="3657600" lvl="8" indent="0">
              <a:buNone/>
              <a:defRPr/>
            </a:pPr>
            <a:r>
              <a:rPr lang="en-US" altLang="it-IT" sz="1600" kern="0" dirty="0" smtClean="0">
                <a:solidFill>
                  <a:srgbClr val="000000"/>
                </a:solidFill>
                <a:latin typeface="+mn-lt"/>
              </a:rPr>
              <a:t>Optimal two-part tariff strategy (it can be shown that is):</a:t>
            </a:r>
          </a:p>
          <a:p>
            <a:pPr marL="3657600" lvl="8" indent="0">
              <a:buNone/>
              <a:defRPr/>
            </a:pPr>
            <a:r>
              <a:rPr lang="en-US" altLang="it-IT" sz="2400" kern="0" dirty="0" smtClean="0">
                <a:solidFill>
                  <a:srgbClr val="000000"/>
                </a:solidFill>
                <a:latin typeface="+mn-lt"/>
              </a:rPr>
              <a:t>Menu 1: p</a:t>
            </a:r>
            <a:r>
              <a:rPr lang="en-US" altLang="it-IT" sz="2000" kern="0" dirty="0" smtClean="0">
                <a:solidFill>
                  <a:srgbClr val="000000"/>
                </a:solidFill>
                <a:latin typeface="+mn-lt"/>
              </a:rPr>
              <a:t>1 &gt; MC; f1 = CS</a:t>
            </a:r>
            <a:r>
              <a:rPr lang="en-US" altLang="it-IT" sz="1800" kern="0" dirty="0" smtClean="0">
                <a:solidFill>
                  <a:srgbClr val="000000"/>
                </a:solidFill>
                <a:latin typeface="+mn-lt"/>
              </a:rPr>
              <a:t>1</a:t>
            </a:r>
            <a:r>
              <a:rPr lang="en-US" altLang="it-IT" sz="2000" kern="0" dirty="0" smtClean="0">
                <a:solidFill>
                  <a:srgbClr val="000000"/>
                </a:solidFill>
                <a:latin typeface="+mn-lt"/>
              </a:rPr>
              <a:t>(p</a:t>
            </a:r>
            <a:r>
              <a:rPr lang="en-US" altLang="it-IT" sz="1800" kern="0" dirty="0" smtClean="0">
                <a:solidFill>
                  <a:srgbClr val="000000"/>
                </a:solidFill>
                <a:latin typeface="+mn-lt"/>
              </a:rPr>
              <a:t>1</a:t>
            </a:r>
            <a:r>
              <a:rPr lang="en-US" altLang="it-IT" sz="2000" kern="0" dirty="0" smtClean="0">
                <a:solidFill>
                  <a:srgbClr val="000000"/>
                </a:solidFill>
                <a:latin typeface="+mn-lt"/>
              </a:rPr>
              <a:t>) =  </a:t>
            </a:r>
            <a:endParaRPr lang="en-US" altLang="it-IT" sz="2400" kern="0" dirty="0" smtClean="0">
              <a:solidFill>
                <a:srgbClr val="000000"/>
              </a:solidFill>
              <a:latin typeface="+mn-lt"/>
            </a:endParaRPr>
          </a:p>
          <a:p>
            <a:pPr marL="3657600" lvl="8" indent="0">
              <a:buNone/>
              <a:defRPr/>
            </a:pPr>
            <a:r>
              <a:rPr lang="en-US" altLang="it-IT" sz="2400" kern="0" dirty="0" smtClean="0">
                <a:solidFill>
                  <a:srgbClr val="000000"/>
                </a:solidFill>
                <a:latin typeface="+mn-lt"/>
              </a:rPr>
              <a:t>Menu 2: </a:t>
            </a:r>
            <a:r>
              <a:rPr lang="en-US" altLang="it-IT" sz="2800" kern="0" dirty="0" smtClean="0">
                <a:solidFill>
                  <a:srgbClr val="000000"/>
                </a:solidFill>
                <a:latin typeface="+mn-lt"/>
              </a:rPr>
              <a:t>p</a:t>
            </a:r>
            <a:r>
              <a:rPr lang="en-US" altLang="it-IT" sz="2000" kern="0" dirty="0" smtClean="0">
                <a:solidFill>
                  <a:srgbClr val="000000"/>
                </a:solidFill>
                <a:latin typeface="+mn-lt"/>
              </a:rPr>
              <a:t>2</a:t>
            </a:r>
            <a:r>
              <a:rPr lang="en-US" altLang="it-IT" kern="0" dirty="0" smtClean="0">
                <a:solidFill>
                  <a:srgbClr val="000000"/>
                </a:solidFill>
                <a:latin typeface="+mn-lt"/>
              </a:rPr>
              <a:t> = </a:t>
            </a:r>
            <a:r>
              <a:rPr lang="en-US" altLang="it-IT" sz="2000" kern="0" dirty="0" smtClean="0">
                <a:solidFill>
                  <a:srgbClr val="000000"/>
                </a:solidFill>
                <a:latin typeface="+mn-lt"/>
              </a:rPr>
              <a:t>MC</a:t>
            </a:r>
            <a:r>
              <a:rPr lang="en-US" altLang="it-IT" sz="2400" kern="0" dirty="0" smtClean="0">
                <a:solidFill>
                  <a:srgbClr val="000000"/>
                </a:solidFill>
                <a:latin typeface="+mn-lt"/>
              </a:rPr>
              <a:t>; f 2= </a:t>
            </a:r>
          </a:p>
          <a:p>
            <a:pPr marL="3657600" lvl="8" indent="0">
              <a:buNone/>
              <a:defRPr/>
            </a:pPr>
            <a:endParaRPr lang="en-US" altLang="it-IT" sz="2400" kern="0" dirty="0" smtClean="0">
              <a:solidFill>
                <a:srgbClr val="000000"/>
              </a:solidFill>
              <a:latin typeface="+mn-lt"/>
            </a:endParaRPr>
          </a:p>
          <a:p>
            <a:pPr lvl="2">
              <a:defRPr/>
            </a:pPr>
            <a:endParaRPr lang="en-US" altLang="it-IT" kern="0" dirty="0" smtClean="0">
              <a:solidFill>
                <a:srgbClr val="000000"/>
              </a:solidFill>
            </a:endParaRPr>
          </a:p>
          <a:p>
            <a:pPr lvl="1">
              <a:defRPr/>
            </a:pPr>
            <a:endParaRPr lang="en-US" altLang="it-IT" sz="2800" i="1" kern="0" dirty="0" smtClean="0">
              <a:solidFill>
                <a:srgbClr val="000000"/>
              </a:solidFill>
            </a:endParaRPr>
          </a:p>
          <a:p>
            <a:pPr lvl="2">
              <a:buNone/>
              <a:defRPr/>
            </a:pPr>
            <a:endParaRPr lang="en-US" altLang="it-IT" kern="0" dirty="0" smtClean="0">
              <a:solidFill>
                <a:srgbClr val="000000"/>
              </a:solidFill>
            </a:endParaRPr>
          </a:p>
          <a:p>
            <a:pPr lvl="2">
              <a:defRPr/>
            </a:pPr>
            <a:endParaRPr lang="it-IT" altLang="it-IT" sz="1800" kern="0" dirty="0" smtClean="0">
              <a:solidFill>
                <a:srgbClr val="000000"/>
              </a:solidFill>
              <a:latin typeface="Arial"/>
            </a:endParaRPr>
          </a:p>
          <a:p>
            <a:pPr lvl="1">
              <a:defRPr/>
            </a:pPr>
            <a:endParaRPr lang="it-IT" altLang="it-IT" sz="800" b="1" kern="0" dirty="0" smtClean="0">
              <a:solidFill>
                <a:srgbClr val="000000"/>
              </a:solidFill>
              <a:latin typeface="Arial"/>
            </a:endParaRPr>
          </a:p>
          <a:p>
            <a:pPr lvl="2">
              <a:buFontTx/>
              <a:buNone/>
              <a:defRPr/>
            </a:pPr>
            <a:endParaRPr lang="it-IT" altLang="it-IT" sz="1000" kern="0" dirty="0" smtClean="0">
              <a:solidFill>
                <a:srgbClr val="000000"/>
              </a:solidFill>
              <a:latin typeface="Arial"/>
            </a:endParaRPr>
          </a:p>
          <a:p>
            <a:pPr>
              <a:buFontTx/>
              <a:buNone/>
              <a:defRPr/>
            </a:pPr>
            <a:endParaRPr lang="it-IT" altLang="it-IT" b="1" kern="0" dirty="0" smtClean="0">
              <a:solidFill>
                <a:srgbClr val="000000"/>
              </a:solidFill>
              <a:latin typeface="Arial"/>
            </a:endParaRPr>
          </a:p>
          <a:p>
            <a:pPr>
              <a:buFontTx/>
              <a:buNone/>
              <a:defRPr/>
            </a:pPr>
            <a:endParaRPr lang="it-IT" altLang="it-IT" sz="1600" b="1" kern="0" dirty="0" smtClean="0">
              <a:solidFill>
                <a:srgbClr val="000000"/>
              </a:solidFill>
              <a:latin typeface="Arial"/>
            </a:endParaRPr>
          </a:p>
        </p:txBody>
      </p:sp>
      <p:cxnSp>
        <p:nvCxnSpPr>
          <p:cNvPr id="5" name="Connettore 1 4"/>
          <p:cNvCxnSpPr/>
          <p:nvPr/>
        </p:nvCxnSpPr>
        <p:spPr>
          <a:xfrm>
            <a:off x="971600" y="2492896"/>
            <a:ext cx="0" cy="3744416"/>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6" name="Connettore 1 5"/>
          <p:cNvCxnSpPr/>
          <p:nvPr/>
        </p:nvCxnSpPr>
        <p:spPr>
          <a:xfrm>
            <a:off x="971600" y="6237312"/>
            <a:ext cx="3816424"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1 7"/>
          <p:cNvCxnSpPr/>
          <p:nvPr/>
        </p:nvCxnSpPr>
        <p:spPr>
          <a:xfrm>
            <a:off x="971600" y="2996952"/>
            <a:ext cx="309634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ttore 1 8"/>
          <p:cNvCxnSpPr/>
          <p:nvPr/>
        </p:nvCxnSpPr>
        <p:spPr>
          <a:xfrm>
            <a:off x="990600" y="4648200"/>
            <a:ext cx="1548172" cy="162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971600" y="5805264"/>
            <a:ext cx="38164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4788024" y="5579948"/>
            <a:ext cx="1447800" cy="400110"/>
          </a:xfrm>
          <a:prstGeom prst="rect">
            <a:avLst/>
          </a:prstGeom>
          <a:noFill/>
        </p:spPr>
        <p:txBody>
          <a:bodyPr wrap="square" rtlCol="0">
            <a:spAutoFit/>
          </a:bodyPr>
          <a:lstStyle/>
          <a:p>
            <a:r>
              <a:rPr lang="en-US" sz="2000" dirty="0" smtClean="0"/>
              <a:t>MC = p2</a:t>
            </a:r>
            <a:endParaRPr lang="en-US" sz="2000" dirty="0"/>
          </a:p>
        </p:txBody>
      </p:sp>
      <p:sp>
        <p:nvSpPr>
          <p:cNvPr id="17" name="CasellaDiTesto 16"/>
          <p:cNvSpPr txBox="1"/>
          <p:nvPr/>
        </p:nvSpPr>
        <p:spPr>
          <a:xfrm>
            <a:off x="4860032" y="6021288"/>
            <a:ext cx="864096" cy="369332"/>
          </a:xfrm>
          <a:prstGeom prst="rect">
            <a:avLst/>
          </a:prstGeom>
          <a:noFill/>
        </p:spPr>
        <p:txBody>
          <a:bodyPr wrap="square" rtlCol="0">
            <a:spAutoFit/>
          </a:bodyPr>
          <a:lstStyle/>
          <a:p>
            <a:r>
              <a:rPr lang="en-US" dirty="0" smtClean="0"/>
              <a:t>q</a:t>
            </a:r>
            <a:endParaRPr lang="en-US" dirty="0"/>
          </a:p>
        </p:txBody>
      </p:sp>
      <p:sp>
        <p:nvSpPr>
          <p:cNvPr id="18" name="CasellaDiTesto 17"/>
          <p:cNvSpPr txBox="1"/>
          <p:nvPr/>
        </p:nvSpPr>
        <p:spPr>
          <a:xfrm>
            <a:off x="683568" y="2276872"/>
            <a:ext cx="864096" cy="369332"/>
          </a:xfrm>
          <a:prstGeom prst="rect">
            <a:avLst/>
          </a:prstGeom>
          <a:noFill/>
        </p:spPr>
        <p:txBody>
          <a:bodyPr wrap="square" rtlCol="0">
            <a:spAutoFit/>
          </a:bodyPr>
          <a:lstStyle/>
          <a:p>
            <a:r>
              <a:rPr lang="en-US" dirty="0" smtClean="0"/>
              <a:t>p</a:t>
            </a:r>
            <a:endParaRPr lang="en-US" dirty="0"/>
          </a:p>
        </p:txBody>
      </p:sp>
      <p:sp>
        <p:nvSpPr>
          <p:cNvPr id="21" name="CasellaDiTesto 20"/>
          <p:cNvSpPr txBox="1"/>
          <p:nvPr/>
        </p:nvSpPr>
        <p:spPr>
          <a:xfrm>
            <a:off x="990600" y="4419600"/>
            <a:ext cx="381000" cy="400110"/>
          </a:xfrm>
          <a:prstGeom prst="rect">
            <a:avLst/>
          </a:prstGeom>
          <a:noFill/>
        </p:spPr>
        <p:txBody>
          <a:bodyPr wrap="square" rtlCol="0">
            <a:spAutoFit/>
          </a:bodyPr>
          <a:lstStyle/>
          <a:p>
            <a:r>
              <a:rPr lang="en-US" sz="2000" dirty="0" smtClean="0"/>
              <a:t>1</a:t>
            </a:r>
            <a:endParaRPr lang="en-US" sz="2000" dirty="0"/>
          </a:p>
        </p:txBody>
      </p:sp>
      <p:sp>
        <p:nvSpPr>
          <p:cNvPr id="22" name="CasellaDiTesto 21"/>
          <p:cNvSpPr txBox="1"/>
          <p:nvPr/>
        </p:nvSpPr>
        <p:spPr>
          <a:xfrm>
            <a:off x="2438400" y="5867400"/>
            <a:ext cx="381000" cy="400110"/>
          </a:xfrm>
          <a:prstGeom prst="rect">
            <a:avLst/>
          </a:prstGeom>
          <a:noFill/>
        </p:spPr>
        <p:txBody>
          <a:bodyPr wrap="square" rtlCol="0">
            <a:spAutoFit/>
          </a:bodyPr>
          <a:lstStyle/>
          <a:p>
            <a:r>
              <a:rPr lang="en-US" sz="2000" dirty="0" smtClean="0"/>
              <a:t>1</a:t>
            </a:r>
            <a:endParaRPr lang="en-US" sz="2000" dirty="0"/>
          </a:p>
        </p:txBody>
      </p:sp>
      <p:sp>
        <p:nvSpPr>
          <p:cNvPr id="23" name="CasellaDiTesto 22"/>
          <p:cNvSpPr txBox="1"/>
          <p:nvPr/>
        </p:nvSpPr>
        <p:spPr>
          <a:xfrm>
            <a:off x="1066800" y="2743200"/>
            <a:ext cx="381000" cy="400110"/>
          </a:xfrm>
          <a:prstGeom prst="rect">
            <a:avLst/>
          </a:prstGeom>
          <a:noFill/>
        </p:spPr>
        <p:txBody>
          <a:bodyPr wrap="square" rtlCol="0">
            <a:spAutoFit/>
          </a:bodyPr>
          <a:lstStyle/>
          <a:p>
            <a:r>
              <a:rPr lang="en-US" sz="2000" dirty="0" smtClean="0"/>
              <a:t>2</a:t>
            </a:r>
            <a:endParaRPr lang="en-US" sz="2000" dirty="0"/>
          </a:p>
        </p:txBody>
      </p:sp>
      <p:sp>
        <p:nvSpPr>
          <p:cNvPr id="24" name="CasellaDiTesto 23"/>
          <p:cNvSpPr txBox="1"/>
          <p:nvPr/>
        </p:nvSpPr>
        <p:spPr>
          <a:xfrm>
            <a:off x="4038600" y="5867400"/>
            <a:ext cx="381000" cy="400110"/>
          </a:xfrm>
          <a:prstGeom prst="rect">
            <a:avLst/>
          </a:prstGeom>
          <a:noFill/>
        </p:spPr>
        <p:txBody>
          <a:bodyPr wrap="square" rtlCol="0">
            <a:spAutoFit/>
          </a:bodyPr>
          <a:lstStyle/>
          <a:p>
            <a:r>
              <a:rPr lang="en-US" sz="2000" dirty="0" smtClean="0"/>
              <a:t>2</a:t>
            </a:r>
            <a:endParaRPr lang="en-US" sz="2000" dirty="0"/>
          </a:p>
        </p:txBody>
      </p:sp>
      <p:sp>
        <p:nvSpPr>
          <p:cNvPr id="25" name="Rettangolo 24"/>
          <p:cNvSpPr/>
          <p:nvPr/>
        </p:nvSpPr>
        <p:spPr>
          <a:xfrm>
            <a:off x="455971" y="188225"/>
            <a:ext cx="8495579" cy="646331"/>
          </a:xfrm>
          <a:prstGeom prst="rect">
            <a:avLst/>
          </a:prstGeom>
          <a:solidFill>
            <a:srgbClr val="FFFF00"/>
          </a:solidFill>
        </p:spPr>
        <p:txBody>
          <a:bodyPr wrap="square">
            <a:spAutoFit/>
          </a:bodyPr>
          <a:lstStyle/>
          <a:p>
            <a:pPr marL="0" lvl="3">
              <a:defRPr/>
            </a:pPr>
            <a:r>
              <a:rPr lang="en-US" altLang="it-IT" sz="1800" kern="0" dirty="0" smtClean="0">
                <a:solidFill>
                  <a:srgbClr val="000000"/>
                </a:solidFill>
              </a:rPr>
              <a:t>To better meet the </a:t>
            </a:r>
            <a:r>
              <a:rPr lang="en-US" altLang="it-IT" sz="1800" u="sng" kern="0" dirty="0" smtClean="0">
                <a:solidFill>
                  <a:srgbClr val="000000"/>
                </a:solidFill>
              </a:rPr>
              <a:t>participation constraint </a:t>
            </a:r>
            <a:r>
              <a:rPr lang="en-US" altLang="it-IT" sz="1800" kern="0" dirty="0" smtClean="0">
                <a:solidFill>
                  <a:srgbClr val="000000"/>
                </a:solidFill>
              </a:rPr>
              <a:t>(each consumer prefer to consume rather than not consuming at all) the seller may also propose different combinations (</a:t>
            </a:r>
            <a:r>
              <a:rPr lang="en-US" altLang="it-IT" sz="1800" kern="0" dirty="0" err="1" smtClean="0">
                <a:solidFill>
                  <a:srgbClr val="000000"/>
                </a:solidFill>
              </a:rPr>
              <a:t>f,p</a:t>
            </a:r>
            <a:r>
              <a:rPr lang="en-US" altLang="it-IT" sz="1800" kern="0" dirty="0" smtClean="0">
                <a:solidFill>
                  <a:srgbClr val="000000"/>
                </a:solidFill>
              </a:rPr>
              <a:t>)</a:t>
            </a:r>
          </a:p>
        </p:txBody>
      </p:sp>
      <p:cxnSp>
        <p:nvCxnSpPr>
          <p:cNvPr id="26" name="Connettore 1 25"/>
          <p:cNvCxnSpPr/>
          <p:nvPr/>
        </p:nvCxnSpPr>
        <p:spPr>
          <a:xfrm>
            <a:off x="990600" y="5410200"/>
            <a:ext cx="3816424" cy="0"/>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4876800" y="5181600"/>
            <a:ext cx="864096" cy="461665"/>
          </a:xfrm>
          <a:prstGeom prst="rect">
            <a:avLst/>
          </a:prstGeom>
          <a:noFill/>
        </p:spPr>
        <p:txBody>
          <a:bodyPr wrap="square" rtlCol="0">
            <a:spAutoFit/>
          </a:bodyPr>
          <a:lstStyle/>
          <a:p>
            <a:r>
              <a:rPr lang="en-US" dirty="0" smtClean="0"/>
              <a:t>p</a:t>
            </a:r>
            <a:r>
              <a:rPr lang="en-US" sz="2000" dirty="0" smtClean="0"/>
              <a:t>1</a:t>
            </a:r>
            <a:endParaRPr lang="en-US" dirty="0"/>
          </a:p>
        </p:txBody>
      </p:sp>
      <p:sp>
        <p:nvSpPr>
          <p:cNvPr id="29" name="Triangolo rettangolo 28"/>
          <p:cNvSpPr/>
          <p:nvPr/>
        </p:nvSpPr>
        <p:spPr bwMode="auto">
          <a:xfrm>
            <a:off x="990600" y="4648200"/>
            <a:ext cx="762000" cy="762000"/>
          </a:xfrm>
          <a:prstGeom prst="rtTriangle">
            <a:avLst/>
          </a:prstGeom>
          <a:solidFill>
            <a:srgbClr val="FF0000"/>
          </a:solidFill>
          <a:ln w="952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1" name="Triangolo rettangolo 30"/>
          <p:cNvSpPr/>
          <p:nvPr/>
        </p:nvSpPr>
        <p:spPr bwMode="auto">
          <a:xfrm>
            <a:off x="7620000" y="2212857"/>
            <a:ext cx="457200" cy="381000"/>
          </a:xfrm>
          <a:prstGeom prst="rtTriangle">
            <a:avLst/>
          </a:prstGeom>
          <a:solidFill>
            <a:srgbClr val="FF0000"/>
          </a:solidFill>
          <a:ln w="952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2" name="Triangolo rettangolo 31"/>
          <p:cNvSpPr/>
          <p:nvPr/>
        </p:nvSpPr>
        <p:spPr bwMode="auto">
          <a:xfrm>
            <a:off x="6653064" y="2632430"/>
            <a:ext cx="457200" cy="381000"/>
          </a:xfrm>
          <a:prstGeom prst="rtTriangle">
            <a:avLst/>
          </a:prstGeom>
          <a:solidFill>
            <a:srgbClr val="FF0000"/>
          </a:solidFill>
          <a:ln w="9525" cap="flat" cmpd="sng" algn="ctr">
            <a:solidFill>
              <a:srgbClr val="CC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3" name="Croce 32"/>
          <p:cNvSpPr/>
          <p:nvPr/>
        </p:nvSpPr>
        <p:spPr bwMode="auto">
          <a:xfrm flipH="1">
            <a:off x="6976553" y="2684806"/>
            <a:ext cx="381000" cy="2286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5" name="Rettangolo 34"/>
          <p:cNvSpPr/>
          <p:nvPr/>
        </p:nvSpPr>
        <p:spPr bwMode="auto">
          <a:xfrm>
            <a:off x="990600" y="5410200"/>
            <a:ext cx="22860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6" name="Triangolo rettangolo 35"/>
          <p:cNvSpPr/>
          <p:nvPr/>
        </p:nvSpPr>
        <p:spPr bwMode="auto">
          <a:xfrm>
            <a:off x="3276600" y="5410200"/>
            <a:ext cx="381000" cy="3810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7" name="Rettangolo 36"/>
          <p:cNvSpPr/>
          <p:nvPr/>
        </p:nvSpPr>
        <p:spPr bwMode="auto">
          <a:xfrm>
            <a:off x="7460021" y="2667000"/>
            <a:ext cx="381000"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8" name="Triangolo rettangolo 37"/>
          <p:cNvSpPr/>
          <p:nvPr/>
        </p:nvSpPr>
        <p:spPr bwMode="auto">
          <a:xfrm>
            <a:off x="7848600" y="2689843"/>
            <a:ext cx="228600" cy="304800"/>
          </a:xfrm>
          <a:prstGeom prst="r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28" name="Rettangolo 27"/>
          <p:cNvSpPr/>
          <p:nvPr/>
        </p:nvSpPr>
        <p:spPr>
          <a:xfrm>
            <a:off x="4133125" y="3726439"/>
            <a:ext cx="4495800" cy="1077218"/>
          </a:xfrm>
          <a:prstGeom prst="rect">
            <a:avLst/>
          </a:prstGeom>
          <a:solidFill>
            <a:srgbClr val="FFFF00"/>
          </a:solidFill>
        </p:spPr>
        <p:txBody>
          <a:bodyPr wrap="square">
            <a:spAutoFit/>
          </a:bodyPr>
          <a:lstStyle/>
          <a:p>
            <a:pPr marL="0" lvl="3">
              <a:defRPr/>
            </a:pPr>
            <a:r>
              <a:rPr lang="en-US" altLang="it-IT" kern="0" dirty="0" smtClean="0">
                <a:solidFill>
                  <a:srgbClr val="000000"/>
                </a:solidFill>
              </a:rPr>
              <a:t>Why that f</a:t>
            </a:r>
            <a:r>
              <a:rPr lang="en-US" altLang="it-IT" sz="2000" kern="0" dirty="0" smtClean="0">
                <a:solidFill>
                  <a:srgbClr val="000000"/>
                </a:solidFill>
              </a:rPr>
              <a:t>2? Seller has to meet the</a:t>
            </a:r>
          </a:p>
          <a:p>
            <a:pPr marL="0" lvl="3">
              <a:defRPr/>
            </a:pPr>
            <a:r>
              <a:rPr lang="en-US" altLang="it-IT" sz="2000" u="sng" kern="0" dirty="0" smtClean="0">
                <a:solidFill>
                  <a:srgbClr val="000000"/>
                </a:solidFill>
              </a:rPr>
              <a:t> incentive -compatibility constraint </a:t>
            </a:r>
            <a:r>
              <a:rPr lang="en-US" altLang="it-IT" sz="2000" kern="0" dirty="0" smtClean="0">
                <a:solidFill>
                  <a:srgbClr val="000000"/>
                </a:solidFill>
              </a:rPr>
              <a:t>(consumer </a:t>
            </a:r>
            <a:r>
              <a:rPr lang="en-US" altLang="it-IT" sz="2000" i="1" kern="0" dirty="0" err="1" smtClean="0">
                <a:solidFill>
                  <a:srgbClr val="000000"/>
                </a:solidFill>
              </a:rPr>
              <a:t>i</a:t>
            </a:r>
            <a:r>
              <a:rPr lang="en-US" altLang="it-IT" sz="2000" kern="0" dirty="0" smtClean="0">
                <a:solidFill>
                  <a:srgbClr val="000000"/>
                </a:solidFill>
              </a:rPr>
              <a:t> prefers menu </a:t>
            </a:r>
            <a:r>
              <a:rPr lang="en-US" altLang="it-IT" sz="2000" i="1" kern="0" dirty="0" err="1" smtClean="0">
                <a:solidFill>
                  <a:srgbClr val="000000"/>
                </a:solidFill>
              </a:rPr>
              <a:t>i</a:t>
            </a:r>
            <a:r>
              <a:rPr lang="en-US" altLang="it-IT" sz="2000" kern="0" dirty="0" smtClean="0">
                <a:solidFill>
                  <a:srgbClr val="000000"/>
                </a:solidFill>
              </a:rPr>
              <a:t> to menu </a:t>
            </a:r>
            <a:r>
              <a:rPr lang="en-US" altLang="it-IT" sz="2000" i="1" kern="0" dirty="0" smtClean="0">
                <a:solidFill>
                  <a:srgbClr val="000000"/>
                </a:solidFill>
              </a:rPr>
              <a:t>j</a:t>
            </a:r>
            <a:r>
              <a:rPr lang="en-US" altLang="it-IT" sz="2000" kern="0" dirty="0" smtClean="0">
                <a:solidFill>
                  <a:srgbClr val="000000"/>
                </a:solidFill>
              </a:rPr>
              <a:t>)</a:t>
            </a:r>
            <a:endParaRPr lang="en-US" altLang="it-IT" kern="0" dirty="0" smtClean="0">
              <a:solidFill>
                <a:srgbClr val="000000"/>
              </a:solidFill>
            </a:endParaRPr>
          </a:p>
        </p:txBody>
      </p:sp>
      <p:sp>
        <p:nvSpPr>
          <p:cNvPr id="30" name="Rettangolo 29"/>
          <p:cNvSpPr/>
          <p:nvPr/>
        </p:nvSpPr>
        <p:spPr>
          <a:xfrm>
            <a:off x="381000" y="1020193"/>
            <a:ext cx="8495579" cy="646331"/>
          </a:xfrm>
          <a:prstGeom prst="rect">
            <a:avLst/>
          </a:prstGeom>
          <a:solidFill>
            <a:schemeClr val="accent5">
              <a:lumMod val="20000"/>
              <a:lumOff val="80000"/>
            </a:schemeClr>
          </a:solidFill>
        </p:spPr>
        <p:txBody>
          <a:bodyPr wrap="square">
            <a:spAutoFit/>
          </a:bodyPr>
          <a:lstStyle/>
          <a:p>
            <a:pPr marL="0" lvl="3">
              <a:defRPr/>
            </a:pPr>
            <a:r>
              <a:rPr lang="en-US" altLang="it-IT" sz="1800" kern="0" dirty="0" smtClean="0">
                <a:solidFill>
                  <a:srgbClr val="000000"/>
                </a:solidFill>
              </a:rPr>
              <a:t>Two types of consumers: type 1 (low demanders) type 2 (high demanders). Below are represented their individual demand curves</a:t>
            </a:r>
          </a:p>
        </p:txBody>
      </p:sp>
    </p:spTree>
    <p:extLst>
      <p:ext uri="{BB962C8B-B14F-4D97-AF65-F5344CB8AC3E}">
        <p14:creationId xmlns:p14="http://schemas.microsoft.com/office/powerpoint/2010/main" val="2420574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304800"/>
            <a:ext cx="7772400" cy="1143000"/>
          </a:xfrm>
        </p:spPr>
        <p:txBody>
          <a:bodyPr/>
          <a:lstStyle/>
          <a:p>
            <a:r>
              <a:rPr lang="en-US" dirty="0" smtClean="0"/>
              <a:t>References</a:t>
            </a:r>
            <a:endParaRPr lang="en-US" dirty="0"/>
          </a:p>
        </p:txBody>
      </p:sp>
      <p:sp>
        <p:nvSpPr>
          <p:cNvPr id="3" name="Segnaposto contenuto 2"/>
          <p:cNvSpPr>
            <a:spLocks noGrp="1"/>
          </p:cNvSpPr>
          <p:nvPr>
            <p:ph idx="1"/>
          </p:nvPr>
        </p:nvSpPr>
        <p:spPr>
          <a:xfrm>
            <a:off x="304800" y="2133600"/>
            <a:ext cx="8458200" cy="4114800"/>
          </a:xfrm>
        </p:spPr>
        <p:txBody>
          <a:bodyPr/>
          <a:lstStyle/>
          <a:p>
            <a:r>
              <a:rPr lang="en-US" sz="2400" dirty="0"/>
              <a:t>Cabral Industrial Organization I edition, 2000: chapter 10 </a:t>
            </a:r>
            <a:r>
              <a:rPr lang="en-US" sz="2400" dirty="0" smtClean="0"/>
              <a:t>[or </a:t>
            </a:r>
            <a:r>
              <a:rPr lang="en-US" sz="2400" dirty="0"/>
              <a:t>Industrial Organization II edition, 2018: </a:t>
            </a:r>
            <a:r>
              <a:rPr lang="en-US" sz="2400" dirty="0" smtClean="0"/>
              <a:t>chapter 6.1-6.3].</a:t>
            </a:r>
          </a:p>
          <a:p>
            <a:r>
              <a:rPr lang="en-US" sz="2400" dirty="0"/>
              <a:t>Varian, Intermediate Microeconomics, chap. </a:t>
            </a:r>
            <a:r>
              <a:rPr lang="en-US" sz="2400" dirty="0" smtClean="0"/>
              <a:t>26.7.</a:t>
            </a:r>
          </a:p>
          <a:p>
            <a:endParaRPr lang="en-US" sz="2400" dirty="0" smtClean="0"/>
          </a:p>
          <a:p>
            <a:pPr>
              <a:buNone/>
            </a:pPr>
            <a:r>
              <a:rPr lang="en-US" sz="2400" dirty="0" smtClean="0"/>
              <a:t>Further reading:</a:t>
            </a:r>
          </a:p>
          <a:p>
            <a:r>
              <a:rPr lang="en-US" sz="2400" dirty="0"/>
              <a:t>Cabral Industrial Organization I edition, 2000: chapter </a:t>
            </a:r>
            <a:r>
              <a:rPr lang="en-US" sz="2400" dirty="0" smtClean="0"/>
              <a:t>6.3, 6.4 [or </a:t>
            </a:r>
            <a:r>
              <a:rPr lang="en-US" sz="2400" dirty="0"/>
              <a:t>Industrial Organization II edition, 2018: chapter </a:t>
            </a:r>
            <a:r>
              <a:rPr lang="en-US" sz="2400" dirty="0" smtClean="0"/>
              <a:t>4.2, 4.3].</a:t>
            </a:r>
            <a:endParaRPr lang="en-US" sz="2400" dirty="0"/>
          </a:p>
          <a:p>
            <a:r>
              <a:rPr lang="en-US" sz="2400" dirty="0" smtClean="0"/>
              <a:t>Varian, Intermediate Microeconomics, chap. “Monopoly Behavior”, 26.1, 26.2, 26.3, 26.4, 26.5, 26.6)</a:t>
            </a:r>
          </a:p>
          <a:p>
            <a:r>
              <a:rPr lang="en-US" sz="2400" dirty="0" smtClean="0"/>
              <a:t>Shapiro &amp; Varian, Information Rules, chapter 3.</a:t>
            </a:r>
          </a:p>
          <a:p>
            <a:endParaRPr lang="en-US" sz="2400" dirty="0" smtClean="0"/>
          </a:p>
          <a:p>
            <a:endParaRPr lang="en-US" dirty="0" smtClean="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45</a:t>
            </a:fld>
            <a:endParaRPr lang="it-IT"/>
          </a:p>
        </p:txBody>
      </p:sp>
    </p:spTree>
    <p:extLst>
      <p:ext uri="{BB962C8B-B14F-4D97-AF65-F5344CB8AC3E}">
        <p14:creationId xmlns:p14="http://schemas.microsoft.com/office/powerpoint/2010/main" val="1596449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1219200"/>
            <a:ext cx="7772400" cy="1143000"/>
          </a:xfrm>
        </p:spPr>
        <p:txBody>
          <a:bodyPr/>
          <a:lstStyle/>
          <a:p>
            <a:r>
              <a:rPr lang="en-US" dirty="0" smtClean="0">
                <a:solidFill>
                  <a:srgbClr val="FF0000"/>
                </a:solidFill>
              </a:rPr>
              <a:t>Unprofitable versioning</a:t>
            </a:r>
            <a:endParaRPr lang="en-US" dirty="0">
              <a:solidFill>
                <a:srgbClr val="FF0000"/>
              </a:solidFill>
            </a:endParaRP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5</a:t>
            </a:fld>
            <a:endParaRPr lang="it-IT"/>
          </a:p>
        </p:txBody>
      </p:sp>
      <p:graphicFrame>
        <p:nvGraphicFramePr>
          <p:cNvPr id="5" name="Group 28"/>
          <p:cNvGraphicFramePr>
            <a:graphicFrameLocks noGrp="1"/>
          </p:cNvGraphicFramePr>
          <p:nvPr>
            <p:extLst>
              <p:ext uri="{D42A27DB-BD31-4B8C-83A1-F6EECF244321}">
                <p14:modId xmlns:p14="http://schemas.microsoft.com/office/powerpoint/2010/main" val="1915372762"/>
              </p:ext>
            </p:extLst>
          </p:nvPr>
        </p:nvGraphicFramePr>
        <p:xfrm>
          <a:off x="1371600" y="26670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CasellaDiTesto 5"/>
          <p:cNvSpPr txBox="1"/>
          <p:nvPr/>
        </p:nvSpPr>
        <p:spPr>
          <a:xfrm>
            <a:off x="0" y="5029200"/>
            <a:ext cx="7924800" cy="830997"/>
          </a:xfrm>
          <a:prstGeom prst="rect">
            <a:avLst/>
          </a:prstGeom>
          <a:noFill/>
        </p:spPr>
        <p:txBody>
          <a:bodyPr wrap="square" rtlCol="0">
            <a:spAutoFit/>
          </a:bodyPr>
          <a:lstStyle/>
          <a:p>
            <a:endParaRPr lang="it-IT" dirty="0" smtClean="0"/>
          </a:p>
          <a:p>
            <a:endParaRPr lang="it-IT" dirty="0" smtClean="0"/>
          </a:p>
        </p:txBody>
      </p:sp>
      <p:sp>
        <p:nvSpPr>
          <p:cNvPr id="7" name="CasellaDiTesto 6"/>
          <p:cNvSpPr txBox="1"/>
          <p:nvPr/>
        </p:nvSpPr>
        <p:spPr>
          <a:xfrm>
            <a:off x="457200" y="304800"/>
            <a:ext cx="8229600" cy="830997"/>
          </a:xfrm>
          <a:prstGeom prst="rect">
            <a:avLst/>
          </a:prstGeom>
          <a:noFill/>
        </p:spPr>
        <p:txBody>
          <a:bodyPr wrap="square" rtlCol="0">
            <a:spAutoFit/>
          </a:bodyPr>
          <a:lstStyle/>
          <a:p>
            <a:r>
              <a:rPr lang="it-IT" dirty="0" smtClean="0"/>
              <a:t>….</a:t>
            </a:r>
            <a:r>
              <a:rPr lang="en-US" dirty="0" smtClean="0"/>
              <a:t>Look what happens if the basic version is of too low quality</a:t>
            </a:r>
            <a:endParaRPr lang="en-US" dirty="0"/>
          </a:p>
        </p:txBody>
      </p:sp>
      <p:sp>
        <p:nvSpPr>
          <p:cNvPr id="8" name="CasellaDiTesto 7"/>
          <p:cNvSpPr txBox="1"/>
          <p:nvPr/>
        </p:nvSpPr>
        <p:spPr>
          <a:xfrm>
            <a:off x="0" y="5029200"/>
            <a:ext cx="8610600" cy="1569660"/>
          </a:xfrm>
          <a:prstGeom prst="rect">
            <a:avLst/>
          </a:prstGeom>
          <a:noFill/>
        </p:spPr>
        <p:txBody>
          <a:bodyPr wrap="square" rtlCol="0">
            <a:spAutoFit/>
          </a:bodyPr>
          <a:lstStyle/>
          <a:p>
            <a:endParaRPr lang="it-IT" dirty="0" smtClean="0"/>
          </a:p>
          <a:p>
            <a:endParaRPr lang="it-IT" dirty="0" smtClean="0"/>
          </a:p>
          <a:p>
            <a:r>
              <a:rPr lang="en-US" dirty="0" smtClean="0"/>
              <a:t>Versioning: Profits = 4,200 (</a:t>
            </a:r>
            <a:r>
              <a:rPr lang="en-US" dirty="0" err="1" smtClean="0"/>
              <a:t>p</a:t>
            </a:r>
            <a:r>
              <a:rPr lang="en-US" baseline="-25000" dirty="0" err="1" smtClean="0"/>
              <a:t>basic</a:t>
            </a:r>
            <a:r>
              <a:rPr lang="en-US" dirty="0" smtClean="0"/>
              <a:t> = 10)*60 + (</a:t>
            </a:r>
            <a:r>
              <a:rPr lang="en-US" dirty="0" err="1" smtClean="0"/>
              <a:t>p</a:t>
            </a:r>
            <a:r>
              <a:rPr lang="en-US" baseline="-25000" dirty="0" err="1" smtClean="0"/>
              <a:t>premium</a:t>
            </a:r>
            <a:r>
              <a:rPr lang="en-US" dirty="0" smtClean="0"/>
              <a:t> = 90)*40</a:t>
            </a:r>
          </a:p>
          <a:p>
            <a:r>
              <a:rPr lang="en-US" dirty="0" smtClean="0"/>
              <a:t>No versioning [uniform price, (p = 50)* 100]: Profits = 5,000 </a:t>
            </a:r>
            <a:endParaRPr lang="en-US" dirty="0"/>
          </a:p>
        </p:txBody>
      </p:sp>
    </p:spTree>
    <p:extLst>
      <p:ext uri="{BB962C8B-B14F-4D97-AF65-F5344CB8AC3E}">
        <p14:creationId xmlns:p14="http://schemas.microsoft.com/office/powerpoint/2010/main" val="2408898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28600" y="1066800"/>
            <a:ext cx="8915400" cy="2667000"/>
          </a:xfrm>
        </p:spPr>
        <p:txBody>
          <a:bodyPr/>
          <a:lstStyle/>
          <a:p>
            <a:r>
              <a:rPr lang="en-US" dirty="0"/>
              <a:t>Additional constraint (</a:t>
            </a:r>
            <a:r>
              <a:rPr lang="en-US" b="1" dirty="0"/>
              <a:t>participation</a:t>
            </a:r>
            <a:r>
              <a:rPr lang="en-US" dirty="0" smtClean="0"/>
              <a:t>).</a:t>
            </a:r>
          </a:p>
          <a:p>
            <a:pPr marL="0" indent="0">
              <a:buNone/>
            </a:pPr>
            <a:r>
              <a:rPr lang="en-US" sz="2400" dirty="0"/>
              <a:t>B</a:t>
            </a:r>
            <a:r>
              <a:rPr lang="en-US" sz="2400" dirty="0" smtClean="0"/>
              <a:t>asic </a:t>
            </a:r>
            <a:r>
              <a:rPr lang="en-US" sz="2400" dirty="0"/>
              <a:t>version </a:t>
            </a:r>
            <a:r>
              <a:rPr lang="en-US" sz="2400" dirty="0" smtClean="0"/>
              <a:t>should be unattractive for high willingness to pay consumers (incentive-compatibility constraint) but of </a:t>
            </a:r>
            <a:r>
              <a:rPr lang="en-US" sz="2400" dirty="0"/>
              <a:t>decent </a:t>
            </a:r>
            <a:r>
              <a:rPr lang="en-US" sz="2400" dirty="0" smtClean="0"/>
              <a:t>quality that </a:t>
            </a:r>
            <a:r>
              <a:rPr lang="en-US" sz="2400" dirty="0"/>
              <a:t>those with relatively low </a:t>
            </a:r>
            <a:r>
              <a:rPr lang="en-US" sz="2400" u="sng" dirty="0" smtClean="0"/>
              <a:t>but </a:t>
            </a:r>
            <a:r>
              <a:rPr lang="en-US" sz="2400" u="sng" dirty="0"/>
              <a:t>still </a:t>
            </a:r>
            <a:r>
              <a:rPr lang="en-US" sz="2400" u="sng" dirty="0" smtClean="0"/>
              <a:t>sufficiently high</a:t>
            </a:r>
            <a:r>
              <a:rPr lang="en-US" sz="2400" dirty="0" smtClean="0"/>
              <a:t> willingness </a:t>
            </a:r>
            <a:r>
              <a:rPr lang="en-US" sz="2400" dirty="0"/>
              <a:t>to pay wish to </a:t>
            </a:r>
            <a:r>
              <a:rPr lang="en-US" sz="2400" dirty="0" smtClean="0"/>
              <a:t>purchase it </a:t>
            </a:r>
            <a:r>
              <a:rPr lang="en-US" sz="2400" dirty="0"/>
              <a:t>(to “be in the market”).</a:t>
            </a:r>
            <a:endParaRPr lang="it-IT" sz="2400" dirty="0"/>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6</a:t>
            </a:fld>
            <a:endParaRPr lang="it-IT"/>
          </a:p>
        </p:txBody>
      </p:sp>
      <p:sp>
        <p:nvSpPr>
          <p:cNvPr id="5" name="CasellaDiTesto 4"/>
          <p:cNvSpPr txBox="1"/>
          <p:nvPr/>
        </p:nvSpPr>
        <p:spPr>
          <a:xfrm>
            <a:off x="-76200" y="140137"/>
            <a:ext cx="9296400" cy="707886"/>
          </a:xfrm>
          <a:prstGeom prst="rect">
            <a:avLst/>
          </a:prstGeom>
          <a:noFill/>
        </p:spPr>
        <p:txBody>
          <a:bodyPr wrap="square" rtlCol="0">
            <a:spAutoFit/>
          </a:bodyPr>
          <a:lstStyle/>
          <a:p>
            <a:pPr algn="ctr"/>
            <a:r>
              <a:rPr lang="en-US" sz="4000" dirty="0" smtClean="0"/>
              <a:t>2 additional constraints </a:t>
            </a:r>
            <a:endParaRPr lang="en-US" sz="4000" dirty="0"/>
          </a:p>
        </p:txBody>
      </p:sp>
      <p:graphicFrame>
        <p:nvGraphicFramePr>
          <p:cNvPr id="6" name="Group 28"/>
          <p:cNvGraphicFramePr>
            <a:graphicFrameLocks noGrp="1"/>
          </p:cNvGraphicFramePr>
          <p:nvPr>
            <p:extLst>
              <p:ext uri="{D42A27DB-BD31-4B8C-83A1-F6EECF244321}">
                <p14:modId xmlns:p14="http://schemas.microsoft.com/office/powerpoint/2010/main" val="369366683"/>
              </p:ext>
            </p:extLst>
          </p:nvPr>
        </p:nvGraphicFramePr>
        <p:xfrm>
          <a:off x="381000" y="3712696"/>
          <a:ext cx="4038600" cy="2987040"/>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High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Low WT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Premium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Basic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Very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Very 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Freccia a destra 6"/>
          <p:cNvSpPr/>
          <p:nvPr/>
        </p:nvSpPr>
        <p:spPr bwMode="auto">
          <a:xfrm>
            <a:off x="4762500" y="5427613"/>
            <a:ext cx="3810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CasellaDiTesto 7"/>
          <p:cNvSpPr txBox="1"/>
          <p:nvPr/>
        </p:nvSpPr>
        <p:spPr>
          <a:xfrm>
            <a:off x="5334000" y="5349180"/>
            <a:ext cx="3505200" cy="461665"/>
          </a:xfrm>
          <a:prstGeom prst="rect">
            <a:avLst/>
          </a:prstGeom>
          <a:noFill/>
        </p:spPr>
        <p:txBody>
          <a:bodyPr wrap="square" rtlCol="0">
            <a:spAutoFit/>
          </a:bodyPr>
          <a:lstStyle/>
          <a:p>
            <a:r>
              <a:rPr lang="en-US" dirty="0" smtClean="0"/>
              <a:t>Versioning is pointless</a:t>
            </a:r>
            <a:endParaRPr lang="en-US" dirty="0"/>
          </a:p>
        </p:txBody>
      </p:sp>
    </p:spTree>
    <p:extLst>
      <p:ext uri="{BB962C8B-B14F-4D97-AF65-F5344CB8AC3E}">
        <p14:creationId xmlns:p14="http://schemas.microsoft.com/office/powerpoint/2010/main" val="1864149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228600"/>
            <a:ext cx="9144000" cy="4114800"/>
          </a:xfrm>
        </p:spPr>
        <p:txBody>
          <a:bodyPr/>
          <a:lstStyle/>
          <a:p>
            <a:r>
              <a:rPr lang="en-US" sz="2400" dirty="0" smtClean="0"/>
              <a:t>Additional constraint (</a:t>
            </a:r>
            <a:r>
              <a:rPr lang="en-US" sz="2400" b="1" dirty="0" smtClean="0"/>
              <a:t>good design</a:t>
            </a:r>
            <a:r>
              <a:rPr lang="en-US" sz="2400" dirty="0" smtClean="0"/>
              <a:t>): </a:t>
            </a:r>
            <a:r>
              <a:rPr lang="it-IT" sz="2400" dirty="0" err="1" smtClean="0"/>
              <a:t>impossible</a:t>
            </a:r>
            <a:r>
              <a:rPr lang="it-IT" sz="2400" dirty="0" smtClean="0"/>
              <a:t> for consumers to </a:t>
            </a:r>
            <a:r>
              <a:rPr lang="it-IT" sz="2400" dirty="0" err="1" smtClean="0"/>
              <a:t>trasform</a:t>
            </a:r>
            <a:r>
              <a:rPr lang="it-IT" sz="2400" dirty="0" smtClean="0"/>
              <a:t> the </a:t>
            </a:r>
            <a:r>
              <a:rPr lang="it-IT" sz="2400" dirty="0" err="1" smtClean="0"/>
              <a:t>basic</a:t>
            </a:r>
            <a:r>
              <a:rPr lang="it-IT" sz="2400" dirty="0" smtClean="0"/>
              <a:t> </a:t>
            </a:r>
            <a:r>
              <a:rPr lang="it-IT" sz="2400" dirty="0" err="1" smtClean="0"/>
              <a:t>into</a:t>
            </a:r>
            <a:r>
              <a:rPr lang="it-IT" sz="2400" dirty="0" smtClean="0"/>
              <a:t> the premium </a:t>
            </a:r>
            <a:r>
              <a:rPr lang="it-IT" sz="2400" dirty="0" err="1" smtClean="0"/>
              <a:t>version</a:t>
            </a:r>
            <a:r>
              <a:rPr lang="it-IT" sz="2400" dirty="0" smtClean="0"/>
              <a:t>; </a:t>
            </a:r>
            <a:r>
              <a:rPr lang="it-IT" sz="2400" dirty="0" err="1" smtClean="0"/>
              <a:t>they</a:t>
            </a:r>
            <a:r>
              <a:rPr lang="it-IT" sz="2400" dirty="0" smtClean="0"/>
              <a:t> </a:t>
            </a:r>
            <a:r>
              <a:rPr lang="it-IT" sz="2400" dirty="0" err="1" smtClean="0"/>
              <a:t>need</a:t>
            </a:r>
            <a:r>
              <a:rPr lang="it-IT" sz="2400" dirty="0" smtClean="0"/>
              <a:t> to be </a:t>
            </a:r>
            <a:r>
              <a:rPr lang="it-IT" sz="2400" dirty="0" err="1" smtClean="0"/>
              <a:t>really</a:t>
            </a:r>
            <a:r>
              <a:rPr lang="it-IT" sz="2400" dirty="0" smtClean="0"/>
              <a:t> </a:t>
            </a:r>
            <a:r>
              <a:rPr lang="en-US" sz="2400" dirty="0" smtClean="0"/>
              <a:t>different versions:  </a:t>
            </a:r>
            <a:r>
              <a:rPr lang="en-US" sz="2400" u="sng" dirty="0" smtClean="0"/>
              <a:t>don’t upset “high-</a:t>
            </a:r>
            <a:r>
              <a:rPr lang="en-US" sz="2400" u="sng" dirty="0" err="1" smtClean="0"/>
              <a:t>wtp</a:t>
            </a:r>
            <a:r>
              <a:rPr lang="en-US" sz="2400" u="sng" dirty="0" smtClean="0"/>
              <a:t>” customers</a:t>
            </a:r>
            <a:r>
              <a:rPr lang="en-US" sz="2400" dirty="0" smtClean="0"/>
              <a:t>.</a:t>
            </a:r>
          </a:p>
          <a:p>
            <a:pPr marL="0" indent="0">
              <a:buNone/>
            </a:pPr>
            <a:endParaRPr lang="it-IT" sz="2000" dirty="0" smtClean="0"/>
          </a:p>
          <a:p>
            <a:pPr>
              <a:buNone/>
            </a:pPr>
            <a:r>
              <a:rPr lang="it-IT" sz="1800" dirty="0" err="1" smtClean="0"/>
              <a:t>See</a:t>
            </a:r>
            <a:r>
              <a:rPr lang="it-IT" sz="1800" dirty="0" smtClean="0"/>
              <a:t> </a:t>
            </a:r>
            <a:r>
              <a:rPr lang="it-IT" sz="1800" u="sng" dirty="0" smtClean="0"/>
              <a:t>Windows NT case (Shapiro &amp; </a:t>
            </a:r>
            <a:r>
              <a:rPr lang="it-IT" sz="1800" u="sng" dirty="0" err="1" smtClean="0"/>
              <a:t>Varian</a:t>
            </a:r>
            <a:r>
              <a:rPr lang="it-IT" sz="1800" u="sng" dirty="0" smtClean="0"/>
              <a:t>, 1999, Information </a:t>
            </a:r>
            <a:r>
              <a:rPr lang="it-IT" sz="1800" u="sng" dirty="0" err="1" smtClean="0"/>
              <a:t>rules</a:t>
            </a:r>
            <a:r>
              <a:rPr lang="it-IT" sz="1800" u="sng" dirty="0" smtClean="0"/>
              <a:t>, p. 64, </a:t>
            </a:r>
            <a:r>
              <a:rPr lang="it-IT" sz="1800" u="sng" dirty="0" err="1" smtClean="0"/>
              <a:t>Chapter</a:t>
            </a:r>
            <a:r>
              <a:rPr lang="it-IT" sz="1800" u="sng" dirty="0" smtClean="0"/>
              <a:t> 3):</a:t>
            </a:r>
          </a:p>
          <a:p>
            <a:pPr>
              <a:buNone/>
            </a:pPr>
            <a:endParaRPr lang="it-IT" sz="1800" dirty="0" smtClean="0"/>
          </a:p>
          <a:p>
            <a:pPr>
              <a:buNone/>
            </a:pPr>
            <a:r>
              <a:rPr lang="it-IT" sz="1800" dirty="0" smtClean="0"/>
              <a:t>	‘</a:t>
            </a:r>
            <a:r>
              <a:rPr lang="en-US" sz="1800" dirty="0" smtClean="0"/>
              <a:t>Microsoft offers two versions of its Windows NT software: the Windows NT Workstation, which sells for about $260, and the Window NT Server, which sells for $730-$1,080, depending on configuration. Workstation NT can run a Web server but accepts only ten simultaneous sessions; the server version will accept any number of simultaneous sessions. According to an analysis by O'Reilly Software, the two operating systems are essentially the same. In fact, the kernel (the core component of the operating system) is identical in the two products and relatively minor tuning can turn Workstation NT into Server NT. In response to O'Reilly's analysis, Microsoft claimed that the two operating systems differ on more than 700 counts. According to one reporter:</a:t>
            </a:r>
          </a:p>
          <a:p>
            <a:r>
              <a:rPr lang="en-US" sz="1800" dirty="0" smtClean="0"/>
              <a:t>"</a:t>
            </a:r>
            <a:r>
              <a:rPr lang="en-US" sz="1800" i="1" dirty="0" smtClean="0"/>
              <a:t>While the Big 'M' folks in Redmond maintain the products are vastly different, critics allege Workstation can be switched into the Server version with a few easy tweaks. An official Microsoft marketer suggests that's like arguing the only difference between men and women is a Y chromosome. We think it's more akin to discovering your date is indeed a </a:t>
            </a:r>
            <a:r>
              <a:rPr lang="en-US" sz="1800" b="1" i="1" dirty="0" smtClean="0"/>
              <a:t>drag queen</a:t>
            </a:r>
            <a:r>
              <a:rPr lang="en-US" sz="1800" i="1" dirty="0" smtClean="0"/>
              <a:t>.</a:t>
            </a:r>
            <a:r>
              <a:rPr lang="en-US" sz="1800" dirty="0" smtClean="0"/>
              <a:t>“’</a:t>
            </a:r>
            <a:endParaRPr lang="it-IT" sz="1800" dirty="0" smtClean="0"/>
          </a:p>
          <a:p>
            <a:pPr>
              <a:buNone/>
            </a:pPr>
            <a:endParaRPr lang="it-IT" sz="2800" dirty="0" smtClean="0"/>
          </a:p>
          <a:p>
            <a:pPr>
              <a:buNone/>
            </a:pPr>
            <a:endParaRPr lang="it-IT" sz="2800" dirty="0" smtClean="0"/>
          </a:p>
          <a:p>
            <a:pPr>
              <a:buNone/>
            </a:pPr>
            <a:endParaRPr lang="it-IT" sz="2800" dirty="0" smtClean="0"/>
          </a:p>
          <a:p>
            <a:endParaRPr lang="en-US" dirty="0"/>
          </a:p>
        </p:txBody>
      </p:sp>
    </p:spTree>
    <p:extLst>
      <p:ext uri="{BB962C8B-B14F-4D97-AF65-F5344CB8AC3E}">
        <p14:creationId xmlns:p14="http://schemas.microsoft.com/office/powerpoint/2010/main" val="3562433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stretch>
            <a:fillRect/>
          </a:stretch>
        </p:blipFill>
        <p:spPr>
          <a:xfrm>
            <a:off x="685800" y="69272"/>
            <a:ext cx="7772400" cy="3075709"/>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8</a:t>
            </a:fld>
            <a:endParaRPr lang="it-IT"/>
          </a:p>
        </p:txBody>
      </p:sp>
      <p:sp>
        <p:nvSpPr>
          <p:cNvPr id="6" name="CasellaDiTesto 5"/>
          <p:cNvSpPr txBox="1"/>
          <p:nvPr/>
        </p:nvSpPr>
        <p:spPr>
          <a:xfrm>
            <a:off x="6019800" y="228600"/>
            <a:ext cx="1828800" cy="276999"/>
          </a:xfrm>
          <a:prstGeom prst="rect">
            <a:avLst/>
          </a:prstGeom>
          <a:noFill/>
        </p:spPr>
        <p:txBody>
          <a:bodyPr wrap="square" rtlCol="0">
            <a:spAutoFit/>
          </a:bodyPr>
          <a:lstStyle/>
          <a:p>
            <a:r>
              <a:rPr lang="en-US" sz="1200" dirty="0" smtClean="0"/>
              <a:t>September 15</a:t>
            </a:r>
            <a:r>
              <a:rPr lang="en-US" sz="1200" baseline="30000" dirty="0" smtClean="0"/>
              <a:t>th</a:t>
            </a:r>
            <a:r>
              <a:rPr lang="en-US" sz="1200" dirty="0" smtClean="0"/>
              <a:t> 2016</a:t>
            </a:r>
            <a:endParaRPr lang="en-US" sz="1200" dirty="0"/>
          </a:p>
        </p:txBody>
      </p:sp>
      <p:sp>
        <p:nvSpPr>
          <p:cNvPr id="7" name="CasellaDiTesto 6"/>
          <p:cNvSpPr txBox="1"/>
          <p:nvPr/>
        </p:nvSpPr>
        <p:spPr>
          <a:xfrm>
            <a:off x="533400" y="3553600"/>
            <a:ext cx="8305800" cy="2246769"/>
          </a:xfrm>
          <a:prstGeom prst="rect">
            <a:avLst/>
          </a:prstGeom>
          <a:noFill/>
        </p:spPr>
        <p:txBody>
          <a:bodyPr wrap="square" rtlCol="0">
            <a:spAutoFit/>
          </a:bodyPr>
          <a:lstStyle/>
          <a:p>
            <a:r>
              <a:rPr lang="en-GB" sz="2000" b="0" dirty="0" smtClean="0"/>
              <a:t>“In </a:t>
            </a:r>
            <a:r>
              <a:rPr lang="en-GB" sz="2000" b="0" dirty="0"/>
              <a:t>the late 1980s </a:t>
            </a:r>
            <a:r>
              <a:rPr lang="en-GB" sz="2000" b="0" dirty="0" err="1"/>
              <a:t>ibm’s</a:t>
            </a:r>
            <a:r>
              <a:rPr lang="en-GB" sz="2000" b="0" dirty="0"/>
              <a:t> </a:t>
            </a:r>
            <a:r>
              <a:rPr lang="en-GB" sz="2000" b="0" dirty="0" err="1"/>
              <a:t>LaserPrinter</a:t>
            </a:r>
            <a:r>
              <a:rPr lang="en-GB" sz="2000" b="0" dirty="0"/>
              <a:t>, retailing at $2,395, printed ten pages per minute. In 1990 it launched the </a:t>
            </a:r>
            <a:r>
              <a:rPr lang="en-GB" sz="2000" b="0" dirty="0" err="1"/>
              <a:t>LaserPrinter</a:t>
            </a:r>
            <a:r>
              <a:rPr lang="en-GB" sz="2000" b="0" dirty="0"/>
              <a:t> e. At $1,495 the economy model offered a big discount and printed at half the speed of its pricier sibling. But the new printer was not made using cheaper </a:t>
            </a:r>
            <a:r>
              <a:rPr lang="en-GB" sz="2000" b="0" dirty="0" smtClean="0"/>
              <a:t>parts[…]. </a:t>
            </a:r>
            <a:r>
              <a:rPr lang="en-GB" sz="2000" b="0" dirty="0"/>
              <a:t>In fact it was just the original printer with extra inputs: microchips has been added to slow it down. </a:t>
            </a:r>
            <a:r>
              <a:rPr lang="en-GB" sz="2000" b="0" dirty="0" err="1"/>
              <a:t>ibm</a:t>
            </a:r>
            <a:r>
              <a:rPr lang="en-GB" sz="2000" b="0" dirty="0"/>
              <a:t> had not designed a low-cost printer, they had spent time and money making their original product worse</a:t>
            </a:r>
            <a:r>
              <a:rPr lang="en-GB" sz="2000" b="0" dirty="0" smtClean="0"/>
              <a:t>.”</a:t>
            </a:r>
            <a:endParaRPr lang="en-US" sz="2000" b="0" dirty="0"/>
          </a:p>
        </p:txBody>
      </p:sp>
      <p:sp>
        <p:nvSpPr>
          <p:cNvPr id="2" name="CasellaDiTesto 1"/>
          <p:cNvSpPr txBox="1"/>
          <p:nvPr/>
        </p:nvSpPr>
        <p:spPr>
          <a:xfrm>
            <a:off x="381000" y="6120825"/>
            <a:ext cx="8763000" cy="584775"/>
          </a:xfrm>
          <a:prstGeom prst="rect">
            <a:avLst/>
          </a:prstGeom>
          <a:noFill/>
        </p:spPr>
        <p:txBody>
          <a:bodyPr wrap="square" rtlCol="0">
            <a:spAutoFit/>
          </a:bodyPr>
          <a:lstStyle/>
          <a:p>
            <a:r>
              <a:rPr lang="en-US" sz="1600" b="0" dirty="0" smtClean="0"/>
              <a:t>See also </a:t>
            </a:r>
            <a:r>
              <a:rPr lang="en-GB" sz="1600" b="0" dirty="0"/>
              <a:t>Johnson and David P. </a:t>
            </a:r>
            <a:r>
              <a:rPr lang="en-GB" sz="1600" b="0" dirty="0" smtClean="0"/>
              <a:t>Myatt, 2003, </a:t>
            </a:r>
            <a:r>
              <a:rPr lang="en-GB" sz="1600" b="0" dirty="0"/>
              <a:t>Multiproduct Quality Competition: Fighting Brands and Product Line </a:t>
            </a:r>
            <a:r>
              <a:rPr lang="en-GB" sz="1600" b="0" dirty="0" smtClean="0"/>
              <a:t>Pruning, American Economic Review, vol. 93 (3), pp. 748-774 </a:t>
            </a:r>
            <a:endParaRPr lang="en-US" sz="1600" b="0" dirty="0"/>
          </a:p>
        </p:txBody>
      </p:sp>
    </p:spTree>
    <p:extLst>
      <p:ext uri="{BB962C8B-B14F-4D97-AF65-F5344CB8AC3E}">
        <p14:creationId xmlns:p14="http://schemas.microsoft.com/office/powerpoint/2010/main" val="2532158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9</a:t>
            </a:fld>
            <a:endParaRPr lang="it-IT"/>
          </a:p>
        </p:txBody>
      </p:sp>
      <p:sp>
        <p:nvSpPr>
          <p:cNvPr id="7" name="Rettangolo 6"/>
          <p:cNvSpPr/>
          <p:nvPr/>
        </p:nvSpPr>
        <p:spPr>
          <a:xfrm>
            <a:off x="76200" y="76200"/>
            <a:ext cx="9067800" cy="2123658"/>
          </a:xfrm>
          <a:prstGeom prst="rect">
            <a:avLst/>
          </a:prstGeom>
        </p:spPr>
        <p:txBody>
          <a:bodyPr wrap="square">
            <a:spAutoFit/>
          </a:bodyPr>
          <a:lstStyle/>
          <a:p>
            <a:r>
              <a:rPr lang="it-IT" sz="1800" b="0" kern="0" dirty="0" err="1" smtClean="0">
                <a:solidFill>
                  <a:srgbClr val="000000"/>
                </a:solidFill>
                <a:latin typeface="Times New Roman"/>
              </a:rPr>
              <a:t>See</a:t>
            </a:r>
            <a:r>
              <a:rPr lang="it-IT" sz="1800" b="0" kern="0" dirty="0" smtClean="0">
                <a:solidFill>
                  <a:srgbClr val="000000"/>
                </a:solidFill>
                <a:latin typeface="Times New Roman"/>
              </a:rPr>
              <a:t> </a:t>
            </a:r>
            <a:r>
              <a:rPr lang="it-IT" sz="1800" b="0" u="sng" kern="0" dirty="0" err="1" smtClean="0">
                <a:solidFill>
                  <a:srgbClr val="000000"/>
                </a:solidFill>
                <a:latin typeface="Times New Roman"/>
              </a:rPr>
              <a:t>IPhone</a:t>
            </a:r>
            <a:r>
              <a:rPr lang="it-IT" sz="1800" b="0" u="sng" kern="0" dirty="0" smtClean="0">
                <a:solidFill>
                  <a:srgbClr val="000000"/>
                </a:solidFill>
                <a:latin typeface="Times New Roman"/>
              </a:rPr>
              <a:t> (Cabral, 2018, p</a:t>
            </a:r>
            <a:r>
              <a:rPr lang="it-IT" sz="1800" b="0" u="sng" kern="0" dirty="0">
                <a:solidFill>
                  <a:srgbClr val="000000"/>
                </a:solidFill>
                <a:latin typeface="Times New Roman"/>
              </a:rPr>
              <a:t>. </a:t>
            </a:r>
            <a:r>
              <a:rPr lang="it-IT" sz="1800" b="0" u="sng" kern="0" dirty="0" smtClean="0">
                <a:solidFill>
                  <a:srgbClr val="000000"/>
                </a:solidFill>
                <a:latin typeface="Times New Roman"/>
              </a:rPr>
              <a:t>136, </a:t>
            </a:r>
            <a:r>
              <a:rPr lang="it-IT" sz="1800" b="0" u="sng" kern="0" dirty="0" err="1">
                <a:solidFill>
                  <a:srgbClr val="000000"/>
                </a:solidFill>
                <a:latin typeface="Times New Roman"/>
              </a:rPr>
              <a:t>Chapter</a:t>
            </a:r>
            <a:r>
              <a:rPr lang="it-IT" sz="1800" b="0" u="sng" kern="0" dirty="0">
                <a:solidFill>
                  <a:srgbClr val="000000"/>
                </a:solidFill>
                <a:latin typeface="Times New Roman"/>
              </a:rPr>
              <a:t> </a:t>
            </a:r>
            <a:r>
              <a:rPr lang="it-IT" sz="1800" b="0" u="sng" kern="0" dirty="0" smtClean="0">
                <a:solidFill>
                  <a:srgbClr val="000000"/>
                </a:solidFill>
                <a:latin typeface="Times New Roman"/>
              </a:rPr>
              <a:t>6).</a:t>
            </a:r>
          </a:p>
          <a:p>
            <a:endParaRPr lang="it-IT" sz="1800" b="0" u="sng" kern="0" dirty="0">
              <a:solidFill>
                <a:srgbClr val="000000"/>
              </a:solidFill>
              <a:latin typeface="Times New Roman"/>
            </a:endParaRPr>
          </a:p>
          <a:p>
            <a:r>
              <a:rPr lang="it-IT" sz="1800" b="0" kern="0" dirty="0" smtClean="0">
                <a:solidFill>
                  <a:srgbClr val="000000"/>
                </a:solidFill>
                <a:latin typeface="Times New Roman"/>
              </a:rPr>
              <a:t>«Bad design» </a:t>
            </a:r>
            <a:r>
              <a:rPr lang="it-IT" sz="1800" b="0" kern="0" dirty="0" err="1" smtClean="0">
                <a:solidFill>
                  <a:srgbClr val="000000"/>
                </a:solidFill>
                <a:latin typeface="Times New Roman"/>
              </a:rPr>
              <a:t>includes</a:t>
            </a:r>
            <a:r>
              <a:rPr lang="it-IT" sz="1800" b="0" kern="0" dirty="0" smtClean="0">
                <a:solidFill>
                  <a:srgbClr val="000000"/>
                </a:solidFill>
                <a:latin typeface="Times New Roman"/>
              </a:rPr>
              <a:t> «bad timing»</a:t>
            </a:r>
          </a:p>
          <a:p>
            <a:endParaRPr lang="it-IT" sz="1800" b="0" u="sng" kern="0" dirty="0">
              <a:solidFill>
                <a:srgbClr val="000000"/>
              </a:solidFill>
              <a:latin typeface="Times New Roman"/>
            </a:endParaRPr>
          </a:p>
          <a:p>
            <a:r>
              <a:rPr lang="it-IT" sz="2000" kern="0" dirty="0" smtClean="0">
                <a:solidFill>
                  <a:srgbClr val="000000"/>
                </a:solidFill>
                <a:latin typeface="Times New Roman"/>
              </a:rPr>
              <a:t>Apple I-Phone first </a:t>
            </a:r>
            <a:r>
              <a:rPr lang="it-IT" sz="2000" kern="0" dirty="0" err="1" smtClean="0">
                <a:solidFill>
                  <a:srgbClr val="000000"/>
                </a:solidFill>
                <a:latin typeface="Times New Roman"/>
              </a:rPr>
              <a:t>introduced</a:t>
            </a:r>
            <a:r>
              <a:rPr lang="it-IT" sz="2000" kern="0" dirty="0" smtClean="0">
                <a:solidFill>
                  <a:srgbClr val="000000"/>
                </a:solidFill>
                <a:latin typeface="Times New Roman"/>
              </a:rPr>
              <a:t> in June 2007: p = 599$.</a:t>
            </a:r>
          </a:p>
          <a:p>
            <a:r>
              <a:rPr lang="it-IT" sz="2000" kern="0" dirty="0" smtClean="0">
                <a:solidFill>
                  <a:srgbClr val="000000"/>
                </a:solidFill>
                <a:latin typeface="Times New Roman"/>
              </a:rPr>
              <a:t>(Very) </a:t>
            </a:r>
            <a:r>
              <a:rPr lang="it-IT" sz="2000" kern="0" dirty="0" err="1">
                <a:solidFill>
                  <a:srgbClr val="000000"/>
                </a:solidFill>
                <a:latin typeface="Times New Roman"/>
              </a:rPr>
              <a:t>I</a:t>
            </a:r>
            <a:r>
              <a:rPr lang="it-IT" sz="2000" kern="0" dirty="0" err="1" smtClean="0">
                <a:solidFill>
                  <a:srgbClr val="000000"/>
                </a:solidFill>
                <a:latin typeface="Times New Roman"/>
              </a:rPr>
              <a:t>nitial</a:t>
            </a:r>
            <a:r>
              <a:rPr lang="it-IT" sz="2000" kern="0" dirty="0" smtClean="0">
                <a:solidFill>
                  <a:srgbClr val="000000"/>
                </a:solidFill>
                <a:latin typeface="Times New Roman"/>
              </a:rPr>
              <a:t> success: in the first 30 </a:t>
            </a:r>
            <a:r>
              <a:rPr lang="it-IT" sz="2000" kern="0" dirty="0" err="1" smtClean="0">
                <a:solidFill>
                  <a:srgbClr val="000000"/>
                </a:solidFill>
                <a:latin typeface="Times New Roman"/>
              </a:rPr>
              <a:t>hrs</a:t>
            </a:r>
            <a:r>
              <a:rPr lang="it-IT" sz="2000" kern="0" dirty="0" smtClean="0">
                <a:solidFill>
                  <a:srgbClr val="000000"/>
                </a:solidFill>
                <a:latin typeface="Times New Roman"/>
              </a:rPr>
              <a:t>, Apple </a:t>
            </a:r>
            <a:r>
              <a:rPr lang="it-IT" sz="2000" kern="0" dirty="0" err="1" smtClean="0">
                <a:solidFill>
                  <a:srgbClr val="000000"/>
                </a:solidFill>
                <a:latin typeface="Times New Roman"/>
              </a:rPr>
              <a:t>sold</a:t>
            </a:r>
            <a:r>
              <a:rPr lang="it-IT" sz="2000" kern="0" dirty="0" smtClean="0">
                <a:solidFill>
                  <a:srgbClr val="000000"/>
                </a:solidFill>
                <a:latin typeface="Times New Roman"/>
              </a:rPr>
              <a:t> 270,000. </a:t>
            </a:r>
          </a:p>
          <a:p>
            <a:r>
              <a:rPr lang="it-IT" sz="2000" kern="0" dirty="0" smtClean="0">
                <a:solidFill>
                  <a:srgbClr val="000000"/>
                </a:solidFill>
                <a:latin typeface="Times New Roman"/>
              </a:rPr>
              <a:t>In </a:t>
            </a:r>
            <a:r>
              <a:rPr lang="it-IT" sz="2000" kern="0" dirty="0">
                <a:solidFill>
                  <a:srgbClr val="000000"/>
                </a:solidFill>
                <a:latin typeface="Times New Roman"/>
              </a:rPr>
              <a:t>S</a:t>
            </a:r>
            <a:r>
              <a:rPr lang="it-IT" sz="2000" kern="0" dirty="0" smtClean="0">
                <a:solidFill>
                  <a:srgbClr val="000000"/>
                </a:solidFill>
                <a:latin typeface="Times New Roman"/>
              </a:rPr>
              <a:t>eptember 2007: p = 399$.</a:t>
            </a:r>
            <a:endParaRPr lang="en-US" sz="2000" dirty="0"/>
          </a:p>
        </p:txBody>
      </p:sp>
      <p:graphicFrame>
        <p:nvGraphicFramePr>
          <p:cNvPr id="8" name="Group 38"/>
          <p:cNvGraphicFramePr>
            <a:graphicFrameLocks noGrp="1"/>
          </p:cNvGraphicFramePr>
          <p:nvPr>
            <p:extLst/>
          </p:nvPr>
        </p:nvGraphicFramePr>
        <p:xfrm>
          <a:off x="1364673" y="3444023"/>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Impatient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Patient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Immediate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599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Delayed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Probably &gt; 399*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399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Freccia circolare a destra 9"/>
          <p:cNvSpPr/>
          <p:nvPr/>
        </p:nvSpPr>
        <p:spPr bwMode="auto">
          <a:xfrm>
            <a:off x="1016578" y="4733990"/>
            <a:ext cx="304800" cy="496455"/>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 name="CasellaDiTesto 10"/>
          <p:cNvSpPr txBox="1"/>
          <p:nvPr/>
        </p:nvSpPr>
        <p:spPr>
          <a:xfrm>
            <a:off x="-36945" y="4749768"/>
            <a:ext cx="1077191" cy="369332"/>
          </a:xfrm>
          <a:prstGeom prst="rect">
            <a:avLst/>
          </a:prstGeom>
          <a:noFill/>
        </p:spPr>
        <p:txBody>
          <a:bodyPr wrap="square" rtlCol="0">
            <a:spAutoFit/>
          </a:bodyPr>
          <a:lstStyle/>
          <a:p>
            <a:r>
              <a:rPr lang="en-US" sz="1800" b="0" dirty="0" smtClean="0"/>
              <a:t>2 months</a:t>
            </a:r>
            <a:endParaRPr lang="en-US" sz="1800" b="0" dirty="0"/>
          </a:p>
        </p:txBody>
      </p:sp>
      <p:sp>
        <p:nvSpPr>
          <p:cNvPr id="12" name="CasellaDiTesto 11"/>
          <p:cNvSpPr txBox="1"/>
          <p:nvPr/>
        </p:nvSpPr>
        <p:spPr>
          <a:xfrm>
            <a:off x="99291" y="6119336"/>
            <a:ext cx="8759536" cy="738664"/>
          </a:xfrm>
          <a:prstGeom prst="rect">
            <a:avLst/>
          </a:prstGeom>
          <a:noFill/>
        </p:spPr>
        <p:txBody>
          <a:bodyPr wrap="square" rtlCol="0">
            <a:spAutoFit/>
          </a:bodyPr>
          <a:lstStyle/>
          <a:p>
            <a:r>
              <a:rPr lang="en-US" dirty="0" smtClean="0"/>
              <a:t>* “</a:t>
            </a:r>
            <a:r>
              <a:rPr lang="en-US" sz="1800" dirty="0" smtClean="0"/>
              <a:t>If they only knew”: incentive compatibility constraint not respected (if they only knew, they would have never bought the immediate version, and wait) </a:t>
            </a:r>
            <a:endParaRPr lang="en-US" sz="1800" dirty="0"/>
          </a:p>
        </p:txBody>
      </p:sp>
      <p:sp>
        <p:nvSpPr>
          <p:cNvPr id="13" name="CasellaDiTesto 12"/>
          <p:cNvSpPr txBox="1"/>
          <p:nvPr/>
        </p:nvSpPr>
        <p:spPr>
          <a:xfrm>
            <a:off x="155864" y="2599126"/>
            <a:ext cx="8153400" cy="461665"/>
          </a:xfrm>
          <a:prstGeom prst="rect">
            <a:avLst/>
          </a:prstGeom>
          <a:noFill/>
        </p:spPr>
        <p:txBody>
          <a:bodyPr wrap="square" rtlCol="0">
            <a:spAutoFit/>
          </a:bodyPr>
          <a:lstStyle/>
          <a:p>
            <a:r>
              <a:rPr lang="en-US" dirty="0" smtClean="0">
                <a:solidFill>
                  <a:srgbClr val="C00000"/>
                </a:solidFill>
              </a:rPr>
              <a:t>Let’s “translate” these elements in our versioning framework</a:t>
            </a:r>
            <a:endParaRPr lang="en-US" dirty="0">
              <a:solidFill>
                <a:srgbClr val="C00000"/>
              </a:solidFill>
            </a:endParaRPr>
          </a:p>
        </p:txBody>
      </p:sp>
      <p:sp>
        <p:nvSpPr>
          <p:cNvPr id="14" name="Freccia a destra 13"/>
          <p:cNvSpPr/>
          <p:nvPr/>
        </p:nvSpPr>
        <p:spPr bwMode="auto">
          <a:xfrm>
            <a:off x="7239000" y="6553200"/>
            <a:ext cx="762000" cy="152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 name="Freccia bidirezionale orizzontale 2"/>
          <p:cNvSpPr/>
          <p:nvPr/>
        </p:nvSpPr>
        <p:spPr bwMode="auto">
          <a:xfrm>
            <a:off x="5181600" y="3721082"/>
            <a:ext cx="5334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5" name="CasellaDiTesto 14"/>
          <p:cNvSpPr txBox="1"/>
          <p:nvPr/>
        </p:nvSpPr>
        <p:spPr>
          <a:xfrm>
            <a:off x="4953000" y="3024598"/>
            <a:ext cx="1077191" cy="369332"/>
          </a:xfrm>
          <a:prstGeom prst="rect">
            <a:avLst/>
          </a:prstGeom>
          <a:noFill/>
        </p:spPr>
        <p:txBody>
          <a:bodyPr wrap="square" rtlCol="0">
            <a:spAutoFit/>
          </a:bodyPr>
          <a:lstStyle/>
          <a:p>
            <a:r>
              <a:rPr lang="en-US" sz="1800" b="0" dirty="0" smtClean="0"/>
              <a:t>2 months</a:t>
            </a:r>
            <a:endParaRPr lang="en-US" sz="1800" b="0" dirty="0"/>
          </a:p>
        </p:txBody>
      </p:sp>
    </p:spTree>
    <p:extLst>
      <p:ext uri="{BB962C8B-B14F-4D97-AF65-F5344CB8AC3E}">
        <p14:creationId xmlns:p14="http://schemas.microsoft.com/office/powerpoint/2010/main" val="169595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3360</Words>
  <Application>Microsoft Office PowerPoint</Application>
  <PresentationFormat>Presentazione su schermo (4:3)</PresentationFormat>
  <Paragraphs>478</Paragraphs>
  <Slides>45</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45</vt:i4>
      </vt:variant>
    </vt:vector>
  </HeadingPairs>
  <TitlesOfParts>
    <vt:vector size="51" baseType="lpstr">
      <vt:lpstr>Arial</vt:lpstr>
      <vt:lpstr>Calibri</vt:lpstr>
      <vt:lpstr>Times</vt:lpstr>
      <vt:lpstr>Times New Roman</vt:lpstr>
      <vt:lpstr>Wingdings</vt:lpstr>
      <vt:lpstr>Struttura predefinita</vt:lpstr>
      <vt:lpstr>Presentazione standard di PowerPoint</vt:lpstr>
      <vt:lpstr>Presentazione standard di PowerPoint</vt:lpstr>
      <vt:lpstr>(The art) To make a profitable Versioning </vt:lpstr>
      <vt:lpstr>Unprofitable versioning</vt:lpstr>
      <vt:lpstr>Unprofitable versioning</vt:lpstr>
      <vt:lpstr>Presentazione standard di PowerPoint</vt:lpstr>
      <vt:lpstr>Presentazione standard di PowerPoint</vt:lpstr>
      <vt:lpstr>Presentazione standard di PowerPoint</vt:lpstr>
      <vt:lpstr>Presentazione standard di PowerPoint</vt:lpstr>
      <vt:lpstr>Steve Jobs’ letter of apologies to customers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VERSIONING (functionalities/ product features)</vt:lpstr>
      <vt:lpstr>More versions:  More possibilities to capture value from consumers </vt:lpstr>
      <vt:lpstr>Presentazione standard di PowerPoint</vt:lpstr>
      <vt:lpstr>Presentazione standard di PowerPoint</vt:lpstr>
      <vt:lpstr>Presentazione standard di PowerPoint</vt:lpstr>
      <vt:lpstr>Presentazione standard di PowerPoint</vt:lpstr>
      <vt:lpstr>Shapiro and Varian (1999, p. 72): </vt:lpstr>
      <vt:lpstr>McDonalds</vt:lpstr>
      <vt:lpstr>McDonalds</vt:lpstr>
      <vt:lpstr>Presentazione standard di PowerPoint</vt:lpstr>
      <vt:lpstr>Annotation1: note that with the “extremeness aversion” (and cluttering) argument we are now diverging from the rational “homo oeconomicus” implied by the neoclassical theory who always knows exactly and with no doubt what she/he wants   </vt:lpstr>
      <vt:lpstr>Annotation 2  «The Economist experiment»</vt:lpstr>
      <vt:lpstr>If switching from 2 to 3 is not possible for whatever reason, note that a firm might always artificially increase the number of versions and sell the preferred version exploiting the cognitive biases of consumers   Dan Ariely and the Decoy effect (in Predictably Irrational, 2010)</vt:lpstr>
      <vt:lpstr>Presentazione standard di PowerPoint</vt:lpstr>
      <vt:lpstr>Ariely’s experiment (2008)</vt:lpstr>
      <vt:lpstr>Ariely’s experiment (2008)</vt:lpstr>
      <vt:lpstr>The Decoy effect</vt:lpstr>
      <vt:lpstr>The Decoy effect</vt:lpstr>
      <vt:lpstr>The Decoy effect</vt:lpstr>
      <vt:lpstr>Results of our experiment March 7th 2024  </vt:lpstr>
      <vt:lpstr>Presentazione standard di PowerPoint</vt:lpstr>
      <vt:lpstr>Presentazione standard di PowerPoint</vt:lpstr>
      <vt:lpstr>Prospect theory</vt:lpstr>
      <vt:lpstr>Presentazione standard di PowerPoint</vt:lpstr>
      <vt:lpstr>Appendix</vt:lpstr>
      <vt:lpstr>Presentazione standard di PowerPoint</vt:lpstr>
      <vt:lpstr>References</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Luca Grilli</cp:lastModifiedBy>
  <cp:revision>428</cp:revision>
  <cp:lastPrinted>2019-03-05T13:47:48Z</cp:lastPrinted>
  <dcterms:created xsi:type="dcterms:W3CDTF">2002-10-09T08:42:27Z</dcterms:created>
  <dcterms:modified xsi:type="dcterms:W3CDTF">2024-03-07T15:17:46Z</dcterms:modified>
</cp:coreProperties>
</file>