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handoutMasterIdLst>
    <p:handoutMasterId r:id="rId37"/>
  </p:handoutMasterIdLst>
  <p:sldIdLst>
    <p:sldId id="594" r:id="rId2"/>
    <p:sldId id="574" r:id="rId3"/>
    <p:sldId id="575" r:id="rId4"/>
    <p:sldId id="576" r:id="rId5"/>
    <p:sldId id="577" r:id="rId6"/>
    <p:sldId id="578" r:id="rId7"/>
    <p:sldId id="579" r:id="rId8"/>
    <p:sldId id="595" r:id="rId9"/>
    <p:sldId id="596" r:id="rId10"/>
    <p:sldId id="597" r:id="rId11"/>
    <p:sldId id="580" r:id="rId12"/>
    <p:sldId id="581" r:id="rId13"/>
    <p:sldId id="598" r:id="rId14"/>
    <p:sldId id="599" r:id="rId15"/>
    <p:sldId id="621" r:id="rId16"/>
    <p:sldId id="601" r:id="rId17"/>
    <p:sldId id="622" r:id="rId18"/>
    <p:sldId id="603" r:id="rId19"/>
    <p:sldId id="623" r:id="rId20"/>
    <p:sldId id="607" r:id="rId21"/>
    <p:sldId id="624" r:id="rId22"/>
    <p:sldId id="609" r:id="rId23"/>
    <p:sldId id="625" r:id="rId24"/>
    <p:sldId id="611" r:id="rId25"/>
    <p:sldId id="626" r:id="rId26"/>
    <p:sldId id="613" r:id="rId27"/>
    <p:sldId id="627" r:id="rId28"/>
    <p:sldId id="630" r:id="rId29"/>
    <p:sldId id="631" r:id="rId30"/>
    <p:sldId id="616" r:id="rId31"/>
    <p:sldId id="628" r:id="rId32"/>
    <p:sldId id="618" r:id="rId33"/>
    <p:sldId id="629" r:id="rId34"/>
    <p:sldId id="620" r:id="rId35"/>
  </p:sldIdLst>
  <p:sldSz cx="9144000" cy="6858000" type="screen4x3"/>
  <p:notesSz cx="6794500" cy="9931400"/>
  <p:defaultTextStyle>
    <a:defPPr>
      <a:defRPr lang="it-IT"/>
    </a:defPPr>
    <a:lvl1pPr algn="l" rtl="0" fontAlgn="base">
      <a:spcBef>
        <a:spcPct val="0"/>
      </a:spcBef>
      <a:spcAft>
        <a:spcPct val="0"/>
      </a:spcAft>
      <a:defRPr sz="2400" b="1" kern="1200">
        <a:solidFill>
          <a:schemeClr val="tx1"/>
        </a:solidFill>
        <a:latin typeface="Times New Roman" pitchFamily="18" charset="0"/>
        <a:ea typeface="+mn-ea"/>
        <a:cs typeface="+mn-cs"/>
      </a:defRPr>
    </a:lvl1pPr>
    <a:lvl2pPr marL="457200" algn="l" rtl="0" fontAlgn="base">
      <a:spcBef>
        <a:spcPct val="0"/>
      </a:spcBef>
      <a:spcAft>
        <a:spcPct val="0"/>
      </a:spcAft>
      <a:defRPr sz="2400" b="1" kern="1200">
        <a:solidFill>
          <a:schemeClr val="tx1"/>
        </a:solidFill>
        <a:latin typeface="Times New Roman" pitchFamily="18" charset="0"/>
        <a:ea typeface="+mn-ea"/>
        <a:cs typeface="+mn-cs"/>
      </a:defRPr>
    </a:lvl2pPr>
    <a:lvl3pPr marL="914400" algn="l" rtl="0" fontAlgn="base">
      <a:spcBef>
        <a:spcPct val="0"/>
      </a:spcBef>
      <a:spcAft>
        <a:spcPct val="0"/>
      </a:spcAft>
      <a:defRPr sz="2400" b="1" kern="1200">
        <a:solidFill>
          <a:schemeClr val="tx1"/>
        </a:solidFill>
        <a:latin typeface="Times New Roman" pitchFamily="18" charset="0"/>
        <a:ea typeface="+mn-ea"/>
        <a:cs typeface="+mn-cs"/>
      </a:defRPr>
    </a:lvl3pPr>
    <a:lvl4pPr marL="1371600" algn="l" rtl="0" fontAlgn="base">
      <a:spcBef>
        <a:spcPct val="0"/>
      </a:spcBef>
      <a:spcAft>
        <a:spcPct val="0"/>
      </a:spcAft>
      <a:defRPr sz="2400" b="1" kern="1200">
        <a:solidFill>
          <a:schemeClr val="tx1"/>
        </a:solidFill>
        <a:latin typeface="Times New Roman" pitchFamily="18" charset="0"/>
        <a:ea typeface="+mn-ea"/>
        <a:cs typeface="+mn-cs"/>
      </a:defRPr>
    </a:lvl4pPr>
    <a:lvl5pPr marL="1828800" algn="l" rtl="0" fontAlgn="base">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9" userDrawn="1">
          <p15:clr>
            <a:srgbClr val="A4A3A4"/>
          </p15:clr>
        </p15:guide>
        <p15:guide id="2" pos="214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FF3300"/>
    <a:srgbClr val="000099"/>
    <a:srgbClr val="B70992"/>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15" autoAdjust="0"/>
    <p:restoredTop sz="94624" autoAdjust="0"/>
  </p:normalViewPr>
  <p:slideViewPr>
    <p:cSldViewPr>
      <p:cViewPr varScale="1">
        <p:scale>
          <a:sx n="83" d="100"/>
          <a:sy n="83" d="100"/>
        </p:scale>
        <p:origin x="144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764"/>
    </p:cViewPr>
  </p:sorterViewPr>
  <p:notesViewPr>
    <p:cSldViewPr>
      <p:cViewPr varScale="1">
        <p:scale>
          <a:sx n="57" d="100"/>
          <a:sy n="57" d="100"/>
        </p:scale>
        <p:origin x="-1218" y="-96"/>
      </p:cViewPr>
      <p:guideLst>
        <p:guide orient="horz" pos="3129"/>
        <p:guide pos="214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1" y="0"/>
            <a:ext cx="2944030" cy="496031"/>
          </a:xfrm>
          <a:prstGeom prst="rect">
            <a:avLst/>
          </a:prstGeom>
        </p:spPr>
        <p:txBody>
          <a:bodyPr vert="horz" lIns="88194" tIns="44097" rIns="88194" bIns="44097" rtlCol="0"/>
          <a:lstStyle>
            <a:lvl1pPr algn="l">
              <a:defRPr sz="1200" smtClean="0"/>
            </a:lvl1pPr>
          </a:lstStyle>
          <a:p>
            <a:pPr>
              <a:defRPr/>
            </a:pPr>
            <a:endParaRPr lang="it-IT"/>
          </a:p>
        </p:txBody>
      </p:sp>
      <p:sp>
        <p:nvSpPr>
          <p:cNvPr id="3" name="Segnaposto data 2"/>
          <p:cNvSpPr>
            <a:spLocks noGrp="1"/>
          </p:cNvSpPr>
          <p:nvPr>
            <p:ph type="dt" sz="quarter" idx="1"/>
          </p:nvPr>
        </p:nvSpPr>
        <p:spPr>
          <a:xfrm>
            <a:off x="3848952" y="0"/>
            <a:ext cx="2944029" cy="496031"/>
          </a:xfrm>
          <a:prstGeom prst="rect">
            <a:avLst/>
          </a:prstGeom>
        </p:spPr>
        <p:txBody>
          <a:bodyPr vert="horz" lIns="88194" tIns="44097" rIns="88194" bIns="44097" rtlCol="0"/>
          <a:lstStyle>
            <a:lvl1pPr algn="r">
              <a:defRPr sz="1200" smtClean="0"/>
            </a:lvl1pPr>
          </a:lstStyle>
          <a:p>
            <a:pPr>
              <a:defRPr/>
            </a:pPr>
            <a:fld id="{48A28B68-57DF-4378-A5AC-E84F9FFE1DF5}" type="datetimeFigureOut">
              <a:rPr lang="it-IT"/>
              <a:pPr>
                <a:defRPr/>
              </a:pPr>
              <a:t>09/03/2024</a:t>
            </a:fld>
            <a:endParaRPr lang="it-IT"/>
          </a:p>
        </p:txBody>
      </p:sp>
      <p:sp>
        <p:nvSpPr>
          <p:cNvPr id="4" name="Segnaposto piè di pagina 3"/>
          <p:cNvSpPr>
            <a:spLocks noGrp="1"/>
          </p:cNvSpPr>
          <p:nvPr>
            <p:ph type="ftr" sz="quarter" idx="2"/>
          </p:nvPr>
        </p:nvSpPr>
        <p:spPr>
          <a:xfrm>
            <a:off x="1" y="9433829"/>
            <a:ext cx="2944030" cy="496031"/>
          </a:xfrm>
          <a:prstGeom prst="rect">
            <a:avLst/>
          </a:prstGeom>
        </p:spPr>
        <p:txBody>
          <a:bodyPr vert="horz" lIns="88194" tIns="44097" rIns="88194" bIns="44097" rtlCol="0" anchor="b"/>
          <a:lstStyle>
            <a:lvl1pPr algn="l">
              <a:defRPr sz="1200" smtClean="0"/>
            </a:lvl1pPr>
          </a:lstStyle>
          <a:p>
            <a:pPr>
              <a:defRPr/>
            </a:pPr>
            <a:endParaRPr lang="it-IT"/>
          </a:p>
        </p:txBody>
      </p:sp>
      <p:sp>
        <p:nvSpPr>
          <p:cNvPr id="5" name="Segnaposto numero diapositiva 4"/>
          <p:cNvSpPr>
            <a:spLocks noGrp="1"/>
          </p:cNvSpPr>
          <p:nvPr>
            <p:ph type="sldNum" sz="quarter" idx="3"/>
          </p:nvPr>
        </p:nvSpPr>
        <p:spPr>
          <a:xfrm>
            <a:off x="3848952" y="9433829"/>
            <a:ext cx="2944029" cy="496031"/>
          </a:xfrm>
          <a:prstGeom prst="rect">
            <a:avLst/>
          </a:prstGeom>
        </p:spPr>
        <p:txBody>
          <a:bodyPr vert="horz" lIns="88194" tIns="44097" rIns="88194" bIns="44097" rtlCol="0" anchor="b"/>
          <a:lstStyle>
            <a:lvl1pPr algn="r">
              <a:defRPr sz="1200" smtClean="0"/>
            </a:lvl1pPr>
          </a:lstStyle>
          <a:p>
            <a:pPr>
              <a:defRPr/>
            </a:pPr>
            <a:fld id="{FBECBF71-B7A3-441A-9E72-D645AB81F97C}" type="slidenum">
              <a:rPr lang="it-IT"/>
              <a:pPr>
                <a:defRPr/>
              </a:pPr>
              <a:t>‹N›</a:t>
            </a:fld>
            <a:endParaRPr lang="it-IT"/>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1"/>
            <a:ext cx="2945549" cy="497572"/>
          </a:xfrm>
          <a:prstGeom prst="rect">
            <a:avLst/>
          </a:prstGeom>
          <a:noFill/>
          <a:ln w="9525">
            <a:noFill/>
            <a:miter lim="800000"/>
            <a:headEnd/>
            <a:tailEnd/>
          </a:ln>
          <a:effectLst/>
        </p:spPr>
        <p:txBody>
          <a:bodyPr vert="horz" wrap="square" lIns="91431" tIns="45715" rIns="91431" bIns="45715" numCol="1" anchor="t" anchorCtr="0" compatLnSpc="1">
            <a:prstTxWarp prst="textNoShape">
              <a:avLst/>
            </a:prstTxWarp>
          </a:bodyPr>
          <a:lstStyle>
            <a:lvl1pPr>
              <a:defRPr sz="1200" b="0"/>
            </a:lvl1pPr>
          </a:lstStyle>
          <a:p>
            <a:pPr>
              <a:defRPr/>
            </a:pPr>
            <a:endParaRPr lang="it-IT"/>
          </a:p>
        </p:txBody>
      </p:sp>
      <p:sp>
        <p:nvSpPr>
          <p:cNvPr id="48131" name="Rectangle 3"/>
          <p:cNvSpPr>
            <a:spLocks noGrp="1" noChangeArrowheads="1"/>
          </p:cNvSpPr>
          <p:nvPr>
            <p:ph type="dt" idx="1"/>
          </p:nvPr>
        </p:nvSpPr>
        <p:spPr bwMode="auto">
          <a:xfrm>
            <a:off x="3847433" y="1"/>
            <a:ext cx="2945549" cy="497572"/>
          </a:xfrm>
          <a:prstGeom prst="rect">
            <a:avLst/>
          </a:prstGeom>
          <a:noFill/>
          <a:ln w="9525">
            <a:noFill/>
            <a:miter lim="800000"/>
            <a:headEnd/>
            <a:tailEnd/>
          </a:ln>
          <a:effectLst/>
        </p:spPr>
        <p:txBody>
          <a:bodyPr vert="horz" wrap="square" lIns="91431" tIns="45715" rIns="91431" bIns="45715" numCol="1" anchor="t" anchorCtr="0" compatLnSpc="1">
            <a:prstTxWarp prst="textNoShape">
              <a:avLst/>
            </a:prstTxWarp>
          </a:bodyPr>
          <a:lstStyle>
            <a:lvl1pPr algn="r">
              <a:defRPr sz="1200" b="0"/>
            </a:lvl1pPr>
          </a:lstStyle>
          <a:p>
            <a:pPr>
              <a:defRPr/>
            </a:pPr>
            <a:endParaRPr lang="it-IT"/>
          </a:p>
        </p:txBody>
      </p:sp>
      <p:sp>
        <p:nvSpPr>
          <p:cNvPr id="66564" name="Rectangle 4"/>
          <p:cNvSpPr>
            <a:spLocks noGrp="1" noRot="1" noChangeAspect="1" noChangeArrowheads="1" noTextEdit="1"/>
          </p:cNvSpPr>
          <p:nvPr>
            <p:ph type="sldImg" idx="2"/>
          </p:nvPr>
        </p:nvSpPr>
        <p:spPr bwMode="auto">
          <a:xfrm>
            <a:off x="915988" y="744538"/>
            <a:ext cx="4964112" cy="3724275"/>
          </a:xfrm>
          <a:prstGeom prst="rect">
            <a:avLst/>
          </a:prstGeom>
          <a:noFill/>
          <a:ln w="9525">
            <a:solidFill>
              <a:srgbClr val="000000"/>
            </a:solidFill>
            <a:miter lim="800000"/>
            <a:headEnd/>
            <a:tailEnd/>
          </a:ln>
        </p:spPr>
      </p:sp>
      <p:sp>
        <p:nvSpPr>
          <p:cNvPr id="48133" name="Rectangle 5"/>
          <p:cNvSpPr>
            <a:spLocks noGrp="1" noChangeArrowheads="1"/>
          </p:cNvSpPr>
          <p:nvPr>
            <p:ph type="body" sz="quarter" idx="3"/>
          </p:nvPr>
        </p:nvSpPr>
        <p:spPr bwMode="auto">
          <a:xfrm>
            <a:off x="678692" y="4716915"/>
            <a:ext cx="5437117" cy="4468899"/>
          </a:xfrm>
          <a:prstGeom prst="rect">
            <a:avLst/>
          </a:prstGeom>
          <a:noFill/>
          <a:ln w="9525">
            <a:noFill/>
            <a:miter lim="800000"/>
            <a:headEnd/>
            <a:tailEnd/>
          </a:ln>
          <a:effectLst/>
        </p:spPr>
        <p:txBody>
          <a:bodyPr vert="horz" wrap="square" lIns="91431" tIns="45715" rIns="91431" bIns="45715" numCol="1" anchor="t" anchorCtr="0" compatLnSpc="1">
            <a:prstTxWarp prst="textNoShape">
              <a:avLst/>
            </a:prstTxWarp>
          </a:bodyPr>
          <a:lstStyle/>
          <a:p>
            <a:pPr lvl="0"/>
            <a:r>
              <a:rPr lang="it-IT" noProof="0" smtClean="0"/>
              <a:t>Fare clic per modificare gli stili del testo dello schema</a:t>
            </a:r>
          </a:p>
          <a:p>
            <a:pPr lvl="1"/>
            <a:r>
              <a:rPr lang="it-IT" noProof="0" smtClean="0"/>
              <a:t>Secondo livello</a:t>
            </a:r>
          </a:p>
          <a:p>
            <a:pPr lvl="2"/>
            <a:r>
              <a:rPr lang="it-IT" noProof="0" smtClean="0"/>
              <a:t>Terzo livello</a:t>
            </a:r>
          </a:p>
          <a:p>
            <a:pPr lvl="3"/>
            <a:r>
              <a:rPr lang="it-IT" noProof="0" smtClean="0"/>
              <a:t>Quarto livello</a:t>
            </a:r>
          </a:p>
          <a:p>
            <a:pPr lvl="4"/>
            <a:r>
              <a:rPr lang="it-IT" noProof="0" smtClean="0"/>
              <a:t>Quinto livello</a:t>
            </a:r>
          </a:p>
        </p:txBody>
      </p:sp>
      <p:sp>
        <p:nvSpPr>
          <p:cNvPr id="48134" name="Rectangle 6"/>
          <p:cNvSpPr>
            <a:spLocks noGrp="1" noChangeArrowheads="1"/>
          </p:cNvSpPr>
          <p:nvPr>
            <p:ph type="ftr" sz="quarter" idx="4"/>
          </p:nvPr>
        </p:nvSpPr>
        <p:spPr bwMode="auto">
          <a:xfrm>
            <a:off x="0" y="9432288"/>
            <a:ext cx="2945549" cy="497571"/>
          </a:xfrm>
          <a:prstGeom prst="rect">
            <a:avLst/>
          </a:prstGeom>
          <a:noFill/>
          <a:ln w="9525">
            <a:noFill/>
            <a:miter lim="800000"/>
            <a:headEnd/>
            <a:tailEnd/>
          </a:ln>
          <a:effectLst/>
        </p:spPr>
        <p:txBody>
          <a:bodyPr vert="horz" wrap="square" lIns="91431" tIns="45715" rIns="91431" bIns="45715" numCol="1" anchor="b" anchorCtr="0" compatLnSpc="1">
            <a:prstTxWarp prst="textNoShape">
              <a:avLst/>
            </a:prstTxWarp>
          </a:bodyPr>
          <a:lstStyle>
            <a:lvl1pPr>
              <a:defRPr sz="1200" b="0"/>
            </a:lvl1pPr>
          </a:lstStyle>
          <a:p>
            <a:pPr>
              <a:defRPr/>
            </a:pPr>
            <a:endParaRPr lang="it-IT"/>
          </a:p>
        </p:txBody>
      </p:sp>
      <p:sp>
        <p:nvSpPr>
          <p:cNvPr id="48135" name="Rectangle 7"/>
          <p:cNvSpPr>
            <a:spLocks noGrp="1" noChangeArrowheads="1"/>
          </p:cNvSpPr>
          <p:nvPr>
            <p:ph type="sldNum" sz="quarter" idx="5"/>
          </p:nvPr>
        </p:nvSpPr>
        <p:spPr bwMode="auto">
          <a:xfrm>
            <a:off x="3847433" y="9432288"/>
            <a:ext cx="2945549" cy="497571"/>
          </a:xfrm>
          <a:prstGeom prst="rect">
            <a:avLst/>
          </a:prstGeom>
          <a:noFill/>
          <a:ln w="9525">
            <a:noFill/>
            <a:miter lim="800000"/>
            <a:headEnd/>
            <a:tailEnd/>
          </a:ln>
          <a:effectLst/>
        </p:spPr>
        <p:txBody>
          <a:bodyPr vert="horz" wrap="square" lIns="91431" tIns="45715" rIns="91431" bIns="45715" numCol="1" anchor="b" anchorCtr="0" compatLnSpc="1">
            <a:prstTxWarp prst="textNoShape">
              <a:avLst/>
            </a:prstTxWarp>
          </a:bodyPr>
          <a:lstStyle>
            <a:lvl1pPr algn="r">
              <a:defRPr sz="1200" b="0"/>
            </a:lvl1pPr>
          </a:lstStyle>
          <a:p>
            <a:pPr>
              <a:defRPr/>
            </a:pPr>
            <a:fld id="{1398E36F-DF99-40DF-BFFC-9FDFE7284192}" type="slidenum">
              <a:rPr lang="it-IT"/>
              <a:pPr>
                <a:defRPr/>
              </a:pPr>
              <a:t>‹N›</a:t>
            </a:fld>
            <a:endParaRPr 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4294967295"/>
          </p:nvPr>
        </p:nvSpPr>
        <p:spPr bwMode="auto">
          <a:xfrm>
            <a:off x="3985478" y="10559010"/>
            <a:ext cx="3048089" cy="556918"/>
          </a:xfrm>
          <a:prstGeom prst="rect">
            <a:avLst/>
          </a:prstGeom>
          <a:noFill/>
          <a:ln>
            <a:miter lim="800000"/>
            <a:headEnd/>
            <a:tailEnd/>
          </a:ln>
        </p:spPr>
        <p:txBody>
          <a:bodyPr/>
          <a:lstStyle/>
          <a:p>
            <a:pPr defTabSz="988761"/>
            <a:fld id="{550E51E4-0AB6-4F39-982A-136F778A275C}" type="slidenum">
              <a:rPr lang="it-IT" altLang="it-IT" sz="1300">
                <a:latin typeface="Times" pitchFamily="18" charset="0"/>
              </a:rPr>
              <a:pPr defTabSz="988761"/>
              <a:t>1</a:t>
            </a:fld>
            <a:endParaRPr lang="it-IT" altLang="it-IT" sz="1300" dirty="0">
              <a:latin typeface="Times" pitchFamily="18" charset="0"/>
            </a:endParaRPr>
          </a:p>
        </p:txBody>
      </p:sp>
      <p:sp>
        <p:nvSpPr>
          <p:cNvPr id="28675" name="Rectangle 1026"/>
          <p:cNvSpPr>
            <a:spLocks noGrp="1" noRot="1" noChangeAspect="1" noChangeArrowheads="1" noTextEdit="1"/>
          </p:cNvSpPr>
          <p:nvPr>
            <p:ph type="sldImg"/>
          </p:nvPr>
        </p:nvSpPr>
        <p:spPr bwMode="auto">
          <a:xfrm>
            <a:off x="485775" y="898525"/>
            <a:ext cx="6002338" cy="4503738"/>
          </a:xfrm>
          <a:prstGeom prst="rect">
            <a:avLst/>
          </a:prstGeom>
          <a:noFill/>
          <a:ln>
            <a:miter lim="800000"/>
            <a:headEnd/>
            <a:tailEnd/>
          </a:ln>
        </p:spPr>
      </p:sp>
      <p:sp>
        <p:nvSpPr>
          <p:cNvPr id="28676" name="Rectangle 1027"/>
          <p:cNvSpPr>
            <a:spLocks noGrp="1" noChangeArrowheads="1"/>
          </p:cNvSpPr>
          <p:nvPr>
            <p:ph type="body" idx="1"/>
          </p:nvPr>
        </p:nvSpPr>
        <p:spPr bwMode="auto">
          <a:xfrm>
            <a:off x="929526" y="5698487"/>
            <a:ext cx="5111603" cy="5403648"/>
          </a:xfrm>
          <a:prstGeom prst="rect">
            <a:avLst/>
          </a:prstGeom>
          <a:noFill/>
          <a:ln>
            <a:miter lim="800000"/>
            <a:headEnd/>
            <a:tailEnd/>
          </a:ln>
        </p:spPr>
        <p:txBody>
          <a:bodyPr/>
          <a:lstStyle/>
          <a:p>
            <a:endParaRPr lang="it-IT" altLang="it-IT" dirty="0" smtClean="0">
              <a:latin typeface="Times New Roman" pitchFamily="18" charset="0"/>
            </a:endParaRPr>
          </a:p>
        </p:txBody>
      </p:sp>
    </p:spTree>
    <p:extLst>
      <p:ext uri="{BB962C8B-B14F-4D97-AF65-F5344CB8AC3E}">
        <p14:creationId xmlns:p14="http://schemas.microsoft.com/office/powerpoint/2010/main" val="1322762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4294967295"/>
          </p:nvPr>
        </p:nvSpPr>
        <p:spPr bwMode="auto">
          <a:xfrm>
            <a:off x="3985478" y="10559010"/>
            <a:ext cx="3048089" cy="556918"/>
          </a:xfrm>
          <a:prstGeom prst="rect">
            <a:avLst/>
          </a:prstGeom>
          <a:noFill/>
          <a:ln>
            <a:miter lim="800000"/>
            <a:headEnd/>
            <a:tailEnd/>
          </a:ln>
        </p:spPr>
        <p:txBody>
          <a:bodyPr/>
          <a:lstStyle/>
          <a:p>
            <a:pPr defTabSz="988761"/>
            <a:fld id="{550E51E4-0AB6-4F39-982A-136F778A275C}" type="slidenum">
              <a:rPr lang="it-IT" altLang="it-IT" sz="1300">
                <a:latin typeface="Times" pitchFamily="18" charset="0"/>
              </a:rPr>
              <a:pPr defTabSz="988761"/>
              <a:t>13</a:t>
            </a:fld>
            <a:endParaRPr lang="it-IT" altLang="it-IT" sz="1300" dirty="0">
              <a:latin typeface="Times" pitchFamily="18" charset="0"/>
            </a:endParaRPr>
          </a:p>
        </p:txBody>
      </p:sp>
      <p:sp>
        <p:nvSpPr>
          <p:cNvPr id="28675" name="Rectangle 1026"/>
          <p:cNvSpPr>
            <a:spLocks noGrp="1" noRot="1" noChangeAspect="1" noChangeArrowheads="1" noTextEdit="1"/>
          </p:cNvSpPr>
          <p:nvPr>
            <p:ph type="sldImg"/>
          </p:nvPr>
        </p:nvSpPr>
        <p:spPr bwMode="auto">
          <a:xfrm>
            <a:off x="485775" y="898525"/>
            <a:ext cx="6002338" cy="4503738"/>
          </a:xfrm>
          <a:prstGeom prst="rect">
            <a:avLst/>
          </a:prstGeom>
          <a:noFill/>
          <a:ln>
            <a:miter lim="800000"/>
            <a:headEnd/>
            <a:tailEnd/>
          </a:ln>
        </p:spPr>
      </p:sp>
      <p:sp>
        <p:nvSpPr>
          <p:cNvPr id="28676" name="Rectangle 1027"/>
          <p:cNvSpPr>
            <a:spLocks noGrp="1" noChangeArrowheads="1"/>
          </p:cNvSpPr>
          <p:nvPr>
            <p:ph type="body" idx="1"/>
          </p:nvPr>
        </p:nvSpPr>
        <p:spPr bwMode="auto">
          <a:xfrm>
            <a:off x="929526" y="5698487"/>
            <a:ext cx="5111603" cy="5403648"/>
          </a:xfrm>
          <a:prstGeom prst="rect">
            <a:avLst/>
          </a:prstGeom>
          <a:noFill/>
          <a:ln>
            <a:miter lim="800000"/>
            <a:headEnd/>
            <a:tailEnd/>
          </a:ln>
        </p:spPr>
        <p:txBody>
          <a:bodyPr/>
          <a:lstStyle/>
          <a:p>
            <a:endParaRPr lang="it-IT" altLang="it-IT" dirty="0" smtClean="0">
              <a:latin typeface="Times New Roman" pitchFamily="18" charset="0"/>
            </a:endParaRPr>
          </a:p>
        </p:txBody>
      </p:sp>
    </p:spTree>
    <p:extLst>
      <p:ext uri="{BB962C8B-B14F-4D97-AF65-F5344CB8AC3E}">
        <p14:creationId xmlns:p14="http://schemas.microsoft.com/office/powerpoint/2010/main" val="1536302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smtClean="0"/>
              <a:t>Fare clic per modificare lo stile del sottotitolo dello schema</a:t>
            </a:r>
            <a:endParaRPr lang="it-IT"/>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925F74FA-A97F-4622-899A-FA31403F4522}" type="slidenum">
              <a:rPr lang="it-IT"/>
              <a:pPr>
                <a:defRPr/>
              </a:pPr>
              <a:t>‹N›</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E398C2F9-4B4A-483A-902D-3EE3A2BE4829}" type="slidenum">
              <a:rPr lang="it-IT"/>
              <a:pPr>
                <a:defRPr/>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515100" y="609600"/>
            <a:ext cx="1943100" cy="5486400"/>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685800" y="609600"/>
            <a:ext cx="5676900" cy="5486400"/>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CFA72C1C-79F6-4A29-9BF3-7B3F9381F516}" type="slidenum">
              <a:rPr lang="it-IT"/>
              <a:pPr>
                <a:defRPr/>
              </a:pPr>
              <a:t>‹N›</a:t>
            </a:fld>
            <a:endParaRPr lang="it-IT"/>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olo e tabella">
    <p:spTree>
      <p:nvGrpSpPr>
        <p:cNvPr id="1" name=""/>
        <p:cNvGrpSpPr/>
        <p:nvPr/>
      </p:nvGrpSpPr>
      <p:grpSpPr>
        <a:xfrm>
          <a:off x="0" y="0"/>
          <a:ext cx="0" cy="0"/>
          <a:chOff x="0" y="0"/>
          <a:chExt cx="0" cy="0"/>
        </a:xfrm>
      </p:grpSpPr>
      <p:sp>
        <p:nvSpPr>
          <p:cNvPr id="2" name="Titolo 1"/>
          <p:cNvSpPr>
            <a:spLocks noGrp="1"/>
          </p:cNvSpPr>
          <p:nvPr>
            <p:ph type="title"/>
          </p:nvPr>
        </p:nvSpPr>
        <p:spPr>
          <a:xfrm>
            <a:off x="685800" y="609600"/>
            <a:ext cx="7772400" cy="1143000"/>
          </a:xfrm>
        </p:spPr>
        <p:txBody>
          <a:bodyPr/>
          <a:lstStyle/>
          <a:p>
            <a:r>
              <a:rPr lang="it-IT" smtClean="0"/>
              <a:t>Fare clic per modificare lo stile del titolo</a:t>
            </a:r>
            <a:endParaRPr lang="it-IT"/>
          </a:p>
        </p:txBody>
      </p:sp>
      <p:sp>
        <p:nvSpPr>
          <p:cNvPr id="3" name="Segnaposto tabella 2"/>
          <p:cNvSpPr>
            <a:spLocks noGrp="1"/>
          </p:cNvSpPr>
          <p:nvPr>
            <p:ph type="tbl" idx="1"/>
          </p:nvPr>
        </p:nvSpPr>
        <p:spPr>
          <a:xfrm>
            <a:off x="685800" y="1981200"/>
            <a:ext cx="7772400" cy="4114800"/>
          </a:xfrm>
        </p:spPr>
        <p:txBody>
          <a:bodyPr/>
          <a:lstStyle/>
          <a:p>
            <a:pPr lvl="0"/>
            <a:endParaRPr lang="it-IT"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2C935723-EBA4-45C0-A397-B792E9E4EA1A}" type="slidenum">
              <a:rPr lang="it-IT"/>
              <a:pPr>
                <a:defRPr/>
              </a:pPr>
              <a:t>‹N›</a:t>
            </a:fld>
            <a:endParaRPr lang="it-IT"/>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1_Diapositiva titolo">
    <p:spTree>
      <p:nvGrpSpPr>
        <p:cNvPr id="1" name=""/>
        <p:cNvGrpSpPr/>
        <p:nvPr/>
      </p:nvGrpSpPr>
      <p:grpSpPr>
        <a:xfrm>
          <a:off x="0" y="0"/>
          <a:ext cx="0" cy="0"/>
          <a:chOff x="0" y="0"/>
          <a:chExt cx="0" cy="0"/>
        </a:xfrm>
      </p:grpSpPr>
      <p:pic>
        <p:nvPicPr>
          <p:cNvPr id="2" name="Picture 66" descr="bg"/>
          <p:cNvPicPr>
            <a:picLocks noChangeAspect="1" noChangeArrowheads="1"/>
          </p:cNvPicPr>
          <p:nvPr userDrawn="1"/>
        </p:nvPicPr>
        <p:blipFill>
          <a:blip r:embed="rId2" cstate="print"/>
          <a:srcRect/>
          <a:stretch>
            <a:fillRect/>
          </a:stretch>
        </p:blipFill>
        <p:spPr bwMode="auto">
          <a:xfrm>
            <a:off x="0" y="0"/>
            <a:ext cx="9150350" cy="4932363"/>
          </a:xfrm>
          <a:prstGeom prst="rect">
            <a:avLst/>
          </a:prstGeom>
          <a:noFill/>
          <a:ln w="9525">
            <a:noFill/>
            <a:miter lim="800000"/>
            <a:headEnd/>
            <a:tailEnd/>
          </a:ln>
        </p:spPr>
      </p:pic>
      <p:sp>
        <p:nvSpPr>
          <p:cNvPr id="3" name="Rectangle 15"/>
          <p:cNvSpPr>
            <a:spLocks noChangeArrowheads="1"/>
          </p:cNvSpPr>
          <p:nvPr/>
        </p:nvSpPr>
        <p:spPr bwMode="auto">
          <a:xfrm>
            <a:off x="0" y="0"/>
            <a:ext cx="9169400" cy="68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nchor="ctr"/>
          <a:lstStyle>
            <a:lvl1pPr>
              <a:defRPr sz="4000" b="1">
                <a:solidFill>
                  <a:schemeClr val="tx1"/>
                </a:solidFill>
                <a:latin typeface="Arial" charset="0"/>
              </a:defRPr>
            </a:lvl1pPr>
            <a:lvl2pPr marL="742950" indent="-285750">
              <a:defRPr sz="4000" b="1">
                <a:solidFill>
                  <a:schemeClr val="tx1"/>
                </a:solidFill>
                <a:latin typeface="Arial" charset="0"/>
              </a:defRPr>
            </a:lvl2pPr>
            <a:lvl3pPr marL="1143000" indent="-228600">
              <a:defRPr sz="4000" b="1">
                <a:solidFill>
                  <a:schemeClr val="tx1"/>
                </a:solidFill>
                <a:latin typeface="Arial" charset="0"/>
              </a:defRPr>
            </a:lvl3pPr>
            <a:lvl4pPr marL="1600200" indent="-228600">
              <a:defRPr sz="4000" b="1">
                <a:solidFill>
                  <a:schemeClr val="tx1"/>
                </a:solidFill>
                <a:latin typeface="Arial" charset="0"/>
              </a:defRPr>
            </a:lvl4pPr>
            <a:lvl5pPr marL="2057400" indent="-228600">
              <a:defRPr sz="4000" b="1">
                <a:solidFill>
                  <a:schemeClr val="tx1"/>
                </a:solidFill>
                <a:latin typeface="Arial" charset="0"/>
              </a:defRPr>
            </a:lvl5pPr>
            <a:lvl6pPr marL="2514600" indent="-228600" eaLnBrk="0" fontAlgn="base" hangingPunct="0">
              <a:spcBef>
                <a:spcPct val="20000"/>
              </a:spcBef>
              <a:spcAft>
                <a:spcPct val="0"/>
              </a:spcAft>
              <a:defRPr sz="4000" b="1">
                <a:solidFill>
                  <a:schemeClr val="tx1"/>
                </a:solidFill>
                <a:latin typeface="Arial" charset="0"/>
              </a:defRPr>
            </a:lvl6pPr>
            <a:lvl7pPr marL="2971800" indent="-228600" eaLnBrk="0" fontAlgn="base" hangingPunct="0">
              <a:spcBef>
                <a:spcPct val="20000"/>
              </a:spcBef>
              <a:spcAft>
                <a:spcPct val="0"/>
              </a:spcAft>
              <a:defRPr sz="4000" b="1">
                <a:solidFill>
                  <a:schemeClr val="tx1"/>
                </a:solidFill>
                <a:latin typeface="Arial" charset="0"/>
              </a:defRPr>
            </a:lvl7pPr>
            <a:lvl8pPr marL="3429000" indent="-228600" eaLnBrk="0" fontAlgn="base" hangingPunct="0">
              <a:spcBef>
                <a:spcPct val="20000"/>
              </a:spcBef>
              <a:spcAft>
                <a:spcPct val="0"/>
              </a:spcAft>
              <a:defRPr sz="4000" b="1">
                <a:solidFill>
                  <a:schemeClr val="tx1"/>
                </a:solidFill>
                <a:latin typeface="Arial" charset="0"/>
              </a:defRPr>
            </a:lvl8pPr>
            <a:lvl9pPr marL="3886200" indent="-228600" eaLnBrk="0" fontAlgn="base" hangingPunct="0">
              <a:spcBef>
                <a:spcPct val="20000"/>
              </a:spcBef>
              <a:spcAft>
                <a:spcPct val="0"/>
              </a:spcAft>
              <a:defRPr sz="4000" b="1">
                <a:solidFill>
                  <a:schemeClr val="tx1"/>
                </a:solidFill>
                <a:latin typeface="Arial" charset="0"/>
              </a:defRPr>
            </a:lvl9pPr>
          </a:lstStyle>
          <a:p>
            <a:pPr>
              <a:defRPr/>
            </a:pPr>
            <a:endParaRPr lang="it-IT" altLang="it-IT" smtClean="0"/>
          </a:p>
        </p:txBody>
      </p:sp>
    </p:spTree>
    <p:extLst>
      <p:ext uri="{BB962C8B-B14F-4D97-AF65-F5344CB8AC3E}">
        <p14:creationId xmlns:p14="http://schemas.microsoft.com/office/powerpoint/2010/main" val="3895185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C1AEA0E0-1556-45F7-B432-88137A6BE554}" type="slidenum">
              <a:rPr lang="it-IT"/>
              <a:pPr>
                <a:defRPr/>
              </a:pPr>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8F275886-80FE-4D03-98F2-0F3D0DDF4DE0}" type="slidenum">
              <a:rPr lang="it-IT"/>
              <a:pPr>
                <a:defRPr/>
              </a:pPr>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Rectangle 4"/>
          <p:cNvSpPr>
            <a:spLocks noGrp="1" noChangeArrowheads="1"/>
          </p:cNvSpPr>
          <p:nvPr>
            <p:ph type="dt" sz="half" idx="10"/>
          </p:nvPr>
        </p:nvSpPr>
        <p:spPr>
          <a:ln/>
        </p:spPr>
        <p:txBody>
          <a:bodyPr/>
          <a:lstStyle>
            <a:lvl1pPr>
              <a:defRPr/>
            </a:lvl1pPr>
          </a:lstStyle>
          <a:p>
            <a:pPr>
              <a:defRPr/>
            </a:pPr>
            <a:endParaRPr lang="it-IT"/>
          </a:p>
        </p:txBody>
      </p:sp>
      <p:sp>
        <p:nvSpPr>
          <p:cNvPr id="6" name="Rectangle 5"/>
          <p:cNvSpPr>
            <a:spLocks noGrp="1" noChangeArrowheads="1"/>
          </p:cNvSpPr>
          <p:nvPr>
            <p:ph type="ftr" sz="quarter" idx="11"/>
          </p:nvPr>
        </p:nvSpPr>
        <p:spPr>
          <a:ln/>
        </p:spPr>
        <p:txBody>
          <a:bodyPr/>
          <a:lstStyle>
            <a:lvl1pPr>
              <a:defRPr/>
            </a:lvl1pPr>
          </a:lstStyle>
          <a:p>
            <a:pPr>
              <a:defRPr/>
            </a:pPr>
            <a:endParaRPr lang="it-IT"/>
          </a:p>
        </p:txBody>
      </p:sp>
      <p:sp>
        <p:nvSpPr>
          <p:cNvPr id="7" name="Rectangle 6"/>
          <p:cNvSpPr>
            <a:spLocks noGrp="1" noChangeArrowheads="1"/>
          </p:cNvSpPr>
          <p:nvPr>
            <p:ph type="sldNum" sz="quarter" idx="12"/>
          </p:nvPr>
        </p:nvSpPr>
        <p:spPr>
          <a:ln/>
        </p:spPr>
        <p:txBody>
          <a:bodyPr/>
          <a:lstStyle>
            <a:lvl1pPr>
              <a:defRPr/>
            </a:lvl1pPr>
          </a:lstStyle>
          <a:p>
            <a:pPr>
              <a:defRPr/>
            </a:pPr>
            <a:fld id="{60A7EAA6-3A5A-497B-8DD2-9BD95E959F1E}" type="slidenum">
              <a:rPr lang="it-IT"/>
              <a:pPr>
                <a:defRPr/>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Rectangle 4"/>
          <p:cNvSpPr>
            <a:spLocks noGrp="1" noChangeArrowheads="1"/>
          </p:cNvSpPr>
          <p:nvPr>
            <p:ph type="dt" sz="half" idx="10"/>
          </p:nvPr>
        </p:nvSpPr>
        <p:spPr>
          <a:ln/>
        </p:spPr>
        <p:txBody>
          <a:bodyPr/>
          <a:lstStyle>
            <a:lvl1pPr>
              <a:defRPr/>
            </a:lvl1pPr>
          </a:lstStyle>
          <a:p>
            <a:pPr>
              <a:defRPr/>
            </a:pPr>
            <a:endParaRPr lang="it-IT"/>
          </a:p>
        </p:txBody>
      </p:sp>
      <p:sp>
        <p:nvSpPr>
          <p:cNvPr id="8" name="Rectangle 5"/>
          <p:cNvSpPr>
            <a:spLocks noGrp="1" noChangeArrowheads="1"/>
          </p:cNvSpPr>
          <p:nvPr>
            <p:ph type="ftr" sz="quarter" idx="11"/>
          </p:nvPr>
        </p:nvSpPr>
        <p:spPr>
          <a:ln/>
        </p:spPr>
        <p:txBody>
          <a:bodyPr/>
          <a:lstStyle>
            <a:lvl1pPr>
              <a:defRPr/>
            </a:lvl1pPr>
          </a:lstStyle>
          <a:p>
            <a:pPr>
              <a:defRPr/>
            </a:pPr>
            <a:endParaRPr lang="it-IT"/>
          </a:p>
        </p:txBody>
      </p:sp>
      <p:sp>
        <p:nvSpPr>
          <p:cNvPr id="9" name="Rectangle 6"/>
          <p:cNvSpPr>
            <a:spLocks noGrp="1" noChangeArrowheads="1"/>
          </p:cNvSpPr>
          <p:nvPr>
            <p:ph type="sldNum" sz="quarter" idx="12"/>
          </p:nvPr>
        </p:nvSpPr>
        <p:spPr>
          <a:ln/>
        </p:spPr>
        <p:txBody>
          <a:bodyPr/>
          <a:lstStyle>
            <a:lvl1pPr>
              <a:defRPr/>
            </a:lvl1pPr>
          </a:lstStyle>
          <a:p>
            <a:pPr>
              <a:defRPr/>
            </a:pPr>
            <a:fld id="{6E00628A-E5E9-468D-AA5B-3AB069101FDF}" type="slidenum">
              <a:rPr lang="it-IT"/>
              <a:pPr>
                <a:defRPr/>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Rectangle 4"/>
          <p:cNvSpPr>
            <a:spLocks noGrp="1" noChangeArrowheads="1"/>
          </p:cNvSpPr>
          <p:nvPr>
            <p:ph type="dt" sz="half" idx="10"/>
          </p:nvPr>
        </p:nvSpPr>
        <p:spPr>
          <a:ln/>
        </p:spPr>
        <p:txBody>
          <a:bodyPr/>
          <a:lstStyle>
            <a:lvl1pPr>
              <a:defRPr/>
            </a:lvl1pPr>
          </a:lstStyle>
          <a:p>
            <a:pPr>
              <a:defRPr/>
            </a:pPr>
            <a:endParaRPr lang="it-IT"/>
          </a:p>
        </p:txBody>
      </p:sp>
      <p:sp>
        <p:nvSpPr>
          <p:cNvPr id="4" name="Rectangle 5"/>
          <p:cNvSpPr>
            <a:spLocks noGrp="1" noChangeArrowheads="1"/>
          </p:cNvSpPr>
          <p:nvPr>
            <p:ph type="ftr" sz="quarter" idx="11"/>
          </p:nvPr>
        </p:nvSpPr>
        <p:spPr>
          <a:ln/>
        </p:spPr>
        <p:txBody>
          <a:bodyPr/>
          <a:lstStyle>
            <a:lvl1pPr>
              <a:defRPr/>
            </a:lvl1pPr>
          </a:lstStyle>
          <a:p>
            <a:pPr>
              <a:defRPr/>
            </a:pPr>
            <a:endParaRPr lang="it-IT"/>
          </a:p>
        </p:txBody>
      </p:sp>
      <p:sp>
        <p:nvSpPr>
          <p:cNvPr id="5" name="Rectangle 6"/>
          <p:cNvSpPr>
            <a:spLocks noGrp="1" noChangeArrowheads="1"/>
          </p:cNvSpPr>
          <p:nvPr>
            <p:ph type="sldNum" sz="quarter" idx="12"/>
          </p:nvPr>
        </p:nvSpPr>
        <p:spPr>
          <a:ln/>
        </p:spPr>
        <p:txBody>
          <a:bodyPr/>
          <a:lstStyle>
            <a:lvl1pPr>
              <a:defRPr/>
            </a:lvl1pPr>
          </a:lstStyle>
          <a:p>
            <a:pPr>
              <a:defRPr/>
            </a:pPr>
            <a:fld id="{5D645FB6-D8CC-4BC6-AB31-B65398696C9B}" type="slidenum">
              <a:rPr lang="it-IT"/>
              <a:pPr>
                <a:defRPr/>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it-IT"/>
          </a:p>
        </p:txBody>
      </p:sp>
      <p:sp>
        <p:nvSpPr>
          <p:cNvPr id="3" name="Rectangle 5"/>
          <p:cNvSpPr>
            <a:spLocks noGrp="1" noChangeArrowheads="1"/>
          </p:cNvSpPr>
          <p:nvPr>
            <p:ph type="ftr" sz="quarter" idx="11"/>
          </p:nvPr>
        </p:nvSpPr>
        <p:spPr>
          <a:ln/>
        </p:spPr>
        <p:txBody>
          <a:bodyPr/>
          <a:lstStyle>
            <a:lvl1pPr>
              <a:defRPr/>
            </a:lvl1pPr>
          </a:lstStyle>
          <a:p>
            <a:pPr>
              <a:defRPr/>
            </a:pPr>
            <a:endParaRPr lang="it-IT"/>
          </a:p>
        </p:txBody>
      </p:sp>
      <p:sp>
        <p:nvSpPr>
          <p:cNvPr id="4" name="Rectangle 6"/>
          <p:cNvSpPr>
            <a:spLocks noGrp="1" noChangeArrowheads="1"/>
          </p:cNvSpPr>
          <p:nvPr>
            <p:ph type="sldNum" sz="quarter" idx="12"/>
          </p:nvPr>
        </p:nvSpPr>
        <p:spPr>
          <a:ln/>
        </p:spPr>
        <p:txBody>
          <a:bodyPr/>
          <a:lstStyle>
            <a:lvl1pPr>
              <a:defRPr/>
            </a:lvl1pPr>
          </a:lstStyle>
          <a:p>
            <a:pPr>
              <a:defRPr/>
            </a:pPr>
            <a:fld id="{CEDD381C-C03C-4167-BB6D-D6371E3104A9}" type="slidenum">
              <a:rPr lang="it-IT"/>
              <a:pPr>
                <a:defRPr/>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4"/>
          <p:cNvSpPr>
            <a:spLocks noGrp="1" noChangeArrowheads="1"/>
          </p:cNvSpPr>
          <p:nvPr>
            <p:ph type="dt" sz="half" idx="10"/>
          </p:nvPr>
        </p:nvSpPr>
        <p:spPr>
          <a:ln/>
        </p:spPr>
        <p:txBody>
          <a:bodyPr/>
          <a:lstStyle>
            <a:lvl1pPr>
              <a:defRPr/>
            </a:lvl1pPr>
          </a:lstStyle>
          <a:p>
            <a:pPr>
              <a:defRPr/>
            </a:pPr>
            <a:endParaRPr lang="it-IT"/>
          </a:p>
        </p:txBody>
      </p:sp>
      <p:sp>
        <p:nvSpPr>
          <p:cNvPr id="6" name="Rectangle 5"/>
          <p:cNvSpPr>
            <a:spLocks noGrp="1" noChangeArrowheads="1"/>
          </p:cNvSpPr>
          <p:nvPr>
            <p:ph type="ftr" sz="quarter" idx="11"/>
          </p:nvPr>
        </p:nvSpPr>
        <p:spPr>
          <a:ln/>
        </p:spPr>
        <p:txBody>
          <a:bodyPr/>
          <a:lstStyle>
            <a:lvl1pPr>
              <a:defRPr/>
            </a:lvl1pPr>
          </a:lstStyle>
          <a:p>
            <a:pPr>
              <a:defRPr/>
            </a:pPr>
            <a:endParaRPr lang="it-IT"/>
          </a:p>
        </p:txBody>
      </p:sp>
      <p:sp>
        <p:nvSpPr>
          <p:cNvPr id="7" name="Rectangle 6"/>
          <p:cNvSpPr>
            <a:spLocks noGrp="1" noChangeArrowheads="1"/>
          </p:cNvSpPr>
          <p:nvPr>
            <p:ph type="sldNum" sz="quarter" idx="12"/>
          </p:nvPr>
        </p:nvSpPr>
        <p:spPr>
          <a:ln/>
        </p:spPr>
        <p:txBody>
          <a:bodyPr/>
          <a:lstStyle>
            <a:lvl1pPr>
              <a:defRPr/>
            </a:lvl1pPr>
          </a:lstStyle>
          <a:p>
            <a:pPr>
              <a:defRPr/>
            </a:pPr>
            <a:fld id="{89804D40-2F4A-41A1-98C1-3E30899FDD99}" type="slidenum">
              <a:rPr lang="it-IT"/>
              <a:pPr>
                <a:defRPr/>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smtClean="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4"/>
          <p:cNvSpPr>
            <a:spLocks noGrp="1" noChangeArrowheads="1"/>
          </p:cNvSpPr>
          <p:nvPr>
            <p:ph type="dt" sz="half" idx="10"/>
          </p:nvPr>
        </p:nvSpPr>
        <p:spPr>
          <a:ln/>
        </p:spPr>
        <p:txBody>
          <a:bodyPr/>
          <a:lstStyle>
            <a:lvl1pPr>
              <a:defRPr/>
            </a:lvl1pPr>
          </a:lstStyle>
          <a:p>
            <a:pPr>
              <a:defRPr/>
            </a:pPr>
            <a:endParaRPr lang="it-IT"/>
          </a:p>
        </p:txBody>
      </p:sp>
      <p:sp>
        <p:nvSpPr>
          <p:cNvPr id="6" name="Rectangle 5"/>
          <p:cNvSpPr>
            <a:spLocks noGrp="1" noChangeArrowheads="1"/>
          </p:cNvSpPr>
          <p:nvPr>
            <p:ph type="ftr" sz="quarter" idx="11"/>
          </p:nvPr>
        </p:nvSpPr>
        <p:spPr>
          <a:ln/>
        </p:spPr>
        <p:txBody>
          <a:bodyPr/>
          <a:lstStyle>
            <a:lvl1pPr>
              <a:defRPr/>
            </a:lvl1pPr>
          </a:lstStyle>
          <a:p>
            <a:pPr>
              <a:defRPr/>
            </a:pPr>
            <a:endParaRPr lang="it-IT"/>
          </a:p>
        </p:txBody>
      </p:sp>
      <p:sp>
        <p:nvSpPr>
          <p:cNvPr id="7" name="Rectangle 6"/>
          <p:cNvSpPr>
            <a:spLocks noGrp="1" noChangeArrowheads="1"/>
          </p:cNvSpPr>
          <p:nvPr>
            <p:ph type="sldNum" sz="quarter" idx="12"/>
          </p:nvPr>
        </p:nvSpPr>
        <p:spPr>
          <a:ln/>
        </p:spPr>
        <p:txBody>
          <a:bodyPr/>
          <a:lstStyle>
            <a:lvl1pPr>
              <a:defRPr/>
            </a:lvl1pPr>
          </a:lstStyle>
          <a:p>
            <a:pPr>
              <a:defRPr/>
            </a:pPr>
            <a:fld id="{2B541208-6EA4-49F2-92CC-DBB7A716E344}" type="slidenum">
              <a:rPr lang="it-IT"/>
              <a:pPr>
                <a:defRPr/>
              </a:pPr>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it-IT" smtClean="0"/>
              <a:t>Fare clic per modificare lo stile del titolo dello schema</a:t>
            </a:r>
          </a:p>
        </p:txBody>
      </p:sp>
      <p:sp>
        <p:nvSpPr>
          <p:cNvPr id="4099"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a:defRPr/>
            </a:pPr>
            <a:endParaRPr lang="it-IT"/>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a:defRPr/>
            </a:pPr>
            <a:endParaRPr lang="it-IT"/>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a:defRPr/>
            </a:pPr>
            <a:fld id="{7D58032C-4CE8-43CC-99BE-44F34CAB04E3}" type="slidenum">
              <a:rPr lang="it-IT"/>
              <a:pPr>
                <a:defRPr/>
              </a:pPr>
              <a:t>‹N›</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7.xml"/><Relationship Id="rId4" Type="http://schemas.openxmlformats.org/officeDocument/2006/relationships/image" Target="../media/image15.emf"/></Relationships>
</file>

<file path=ppt/slides/_rels/slide1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8.wmf"/></Relationships>
</file>

<file path=ppt/slides/_rels/slide2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oleObject" Target="../embeddings/oleObject3.bin"/><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6.bin"/><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7"/>
          <p:cNvSpPr>
            <a:spLocks noChangeArrowheads="1"/>
          </p:cNvSpPr>
          <p:nvPr/>
        </p:nvSpPr>
        <p:spPr bwMode="auto">
          <a:xfrm>
            <a:off x="1539875" y="4448989"/>
            <a:ext cx="7527925" cy="553998"/>
          </a:xfrm>
          <a:prstGeom prst="rect">
            <a:avLst/>
          </a:prstGeom>
          <a:noFill/>
          <a:ln w="9525">
            <a:noFill/>
            <a:miter lim="800000"/>
            <a:headEnd/>
            <a:tailEnd/>
          </a:ln>
        </p:spPr>
        <p:txBody>
          <a:bodyPr wrap="square" lIns="0" tIns="0" rIns="0" bIns="0" anchor="ctr">
            <a:spAutoFit/>
          </a:bodyPr>
          <a:lstStyle/>
          <a:p>
            <a:pPr eaLnBrk="1" hangingPunct="1"/>
            <a:r>
              <a:rPr lang="en-US" sz="3600" b="0" dirty="0" smtClean="0">
                <a:solidFill>
                  <a:srgbClr val="003F6E"/>
                </a:solidFill>
                <a:latin typeface="+mj-lt"/>
                <a:ea typeface="+mj-ea"/>
                <a:cs typeface="+mj-cs"/>
              </a:rPr>
              <a:t>Price discrimination: Part 3 (bundling)</a:t>
            </a:r>
            <a:endParaRPr lang="en-GB" sz="3600" b="0" dirty="0" smtClean="0">
              <a:solidFill>
                <a:srgbClr val="003F6E"/>
              </a:solidFill>
              <a:latin typeface="+mj-lt"/>
              <a:ea typeface="+mj-ea"/>
              <a:cs typeface="+mj-cs"/>
            </a:endParaRPr>
          </a:p>
        </p:txBody>
      </p:sp>
      <p:sp>
        <p:nvSpPr>
          <p:cNvPr id="4" name="Title 1"/>
          <p:cNvSpPr txBox="1">
            <a:spLocks/>
          </p:cNvSpPr>
          <p:nvPr/>
        </p:nvSpPr>
        <p:spPr>
          <a:xfrm>
            <a:off x="1381369" y="0"/>
            <a:ext cx="7772400" cy="1295400"/>
          </a:xfrm>
          <a:prstGeom prst="rect">
            <a:avLst/>
          </a:prstGeom>
        </p:spPr>
        <p:txBody>
          <a:bodyPr>
            <a:noAutofit/>
          </a:bodyPr>
          <a:lst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a:lstStyle>
          <a:p>
            <a:pPr algn="r"/>
            <a:r>
              <a:rPr lang="en-GB" sz="2000" b="0" dirty="0" smtClean="0">
                <a:latin typeface="+mn-lt"/>
              </a:rPr>
              <a:t>Business and Industrial Economics </a:t>
            </a:r>
          </a:p>
          <a:p>
            <a:pPr algn="r"/>
            <a:endParaRPr lang="en-GB" sz="2000" b="0" dirty="0" smtClean="0">
              <a:latin typeface="+mn-lt"/>
            </a:endParaRPr>
          </a:p>
          <a:p>
            <a:pPr algn="r"/>
            <a:r>
              <a:rPr lang="en-GB" sz="2000" b="0" dirty="0" err="1" smtClean="0">
                <a:latin typeface="+mn-lt"/>
              </a:rPr>
              <a:t>Prof.</a:t>
            </a:r>
            <a:r>
              <a:rPr lang="en-GB" sz="2000" b="0" dirty="0" smtClean="0">
                <a:latin typeface="+mn-lt"/>
              </a:rPr>
              <a:t> Luca Grilli</a:t>
            </a:r>
          </a:p>
        </p:txBody>
      </p:sp>
    </p:spTree>
    <p:extLst>
      <p:ext uri="{BB962C8B-B14F-4D97-AF65-F5344CB8AC3E}">
        <p14:creationId xmlns:p14="http://schemas.microsoft.com/office/powerpoint/2010/main" val="677554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p:cNvSpPr>
            <a:spLocks noGrp="1"/>
          </p:cNvSpPr>
          <p:nvPr>
            <p:ph type="sldNum" sz="quarter" idx="12"/>
          </p:nvPr>
        </p:nvSpPr>
        <p:spPr/>
        <p:txBody>
          <a:bodyPr/>
          <a:lstStyle/>
          <a:p>
            <a:pPr>
              <a:defRPr/>
            </a:pPr>
            <a:fld id="{C1AEA0E0-1556-45F7-B432-88137A6BE554}" type="slidenum">
              <a:rPr lang="it-IT" smtClean="0"/>
              <a:pPr>
                <a:defRPr/>
              </a:pPr>
              <a:t>10</a:t>
            </a:fld>
            <a:endParaRPr lang="it-IT"/>
          </a:p>
        </p:txBody>
      </p:sp>
      <p:sp>
        <p:nvSpPr>
          <p:cNvPr id="5" name="Rectangle 2"/>
          <p:cNvSpPr txBox="1">
            <a:spLocks noChangeArrowheads="1"/>
          </p:cNvSpPr>
          <p:nvPr/>
        </p:nvSpPr>
        <p:spPr bwMode="auto">
          <a:xfrm>
            <a:off x="667327" y="228600"/>
            <a:ext cx="7772400" cy="815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r>
              <a:rPr lang="en-US" kern="0" dirty="0">
                <a:solidFill>
                  <a:srgbClr val="CC3300"/>
                </a:solidFill>
              </a:rPr>
              <a:t>2</a:t>
            </a:r>
            <a:r>
              <a:rPr lang="en-US" b="1" kern="0" dirty="0" smtClean="0">
                <a:solidFill>
                  <a:srgbClr val="CC3300"/>
                </a:solidFill>
              </a:rPr>
              <a:t>. </a:t>
            </a:r>
            <a:r>
              <a:rPr lang="en-US" kern="0" dirty="0">
                <a:solidFill>
                  <a:srgbClr val="CC3300"/>
                </a:solidFill>
              </a:rPr>
              <a:t>Mixed vs. Pure Bundling</a:t>
            </a:r>
          </a:p>
        </p:txBody>
      </p:sp>
      <p:sp>
        <p:nvSpPr>
          <p:cNvPr id="6" name="Freccia a destra 5"/>
          <p:cNvSpPr/>
          <p:nvPr/>
        </p:nvSpPr>
        <p:spPr bwMode="auto">
          <a:xfrm>
            <a:off x="324427" y="6022754"/>
            <a:ext cx="685800" cy="45424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8" name="CasellaDiTesto 7"/>
          <p:cNvSpPr txBox="1"/>
          <p:nvPr/>
        </p:nvSpPr>
        <p:spPr>
          <a:xfrm>
            <a:off x="1110673" y="5726008"/>
            <a:ext cx="7924800" cy="923330"/>
          </a:xfrm>
          <a:prstGeom prst="rect">
            <a:avLst/>
          </a:prstGeom>
          <a:noFill/>
          <a:ln>
            <a:solidFill>
              <a:schemeClr val="accent2">
                <a:lumMod val="50000"/>
              </a:schemeClr>
            </a:solidFill>
          </a:ln>
        </p:spPr>
        <p:txBody>
          <a:bodyPr wrap="square" rtlCol="0">
            <a:spAutoFit/>
          </a:bodyPr>
          <a:lstStyle/>
          <a:p>
            <a:pPr algn="ctr"/>
            <a:r>
              <a:rPr lang="en-US" sz="1800" dirty="0" smtClean="0"/>
              <a:t>2° Proposition: Mixed bundling more complex to implement but it may lead to greater profits than the pure one (note that the maximizing </a:t>
            </a:r>
            <a:r>
              <a:rPr lang="en-US" sz="1800" dirty="0" err="1" smtClean="0"/>
              <a:t>p</a:t>
            </a:r>
            <a:r>
              <a:rPr lang="en-US" sz="1800" baseline="-25000" dirty="0" err="1" smtClean="0"/>
              <a:t>bundling</a:t>
            </a:r>
            <a:r>
              <a:rPr lang="en-US" sz="1800" dirty="0" smtClean="0"/>
              <a:t> is different in pure bundling vs. </a:t>
            </a:r>
            <a:r>
              <a:rPr lang="en-US" sz="1800" smtClean="0"/>
              <a:t>mixed bundling and </a:t>
            </a:r>
            <a:r>
              <a:rPr lang="en-US" sz="1800" dirty="0" smtClean="0"/>
              <a:t>higher for the latter).</a:t>
            </a:r>
            <a:endParaRPr lang="en-US" sz="1800" dirty="0"/>
          </a:p>
        </p:txBody>
      </p:sp>
      <p:graphicFrame>
        <p:nvGraphicFramePr>
          <p:cNvPr id="10" name="Tabella 9"/>
          <p:cNvGraphicFramePr>
            <a:graphicFrameLocks noGrp="1"/>
          </p:cNvGraphicFramePr>
          <p:nvPr>
            <p:extLst>
              <p:ext uri="{D42A27DB-BD31-4B8C-83A1-F6EECF244321}">
                <p14:modId xmlns:p14="http://schemas.microsoft.com/office/powerpoint/2010/main" val="1278016203"/>
              </p:ext>
            </p:extLst>
          </p:nvPr>
        </p:nvGraphicFramePr>
        <p:xfrm>
          <a:off x="1066800" y="1397000"/>
          <a:ext cx="6553200" cy="18542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3990178499"/>
                    </a:ext>
                  </a:extLst>
                </a:gridCol>
                <a:gridCol w="2082800">
                  <a:extLst>
                    <a:ext uri="{9D8B030D-6E8A-4147-A177-3AD203B41FA5}">
                      <a16:colId xmlns:a16="http://schemas.microsoft.com/office/drawing/2014/main" val="3560413436"/>
                    </a:ext>
                  </a:extLst>
                </a:gridCol>
                <a:gridCol w="2184400">
                  <a:extLst>
                    <a:ext uri="{9D8B030D-6E8A-4147-A177-3AD203B41FA5}">
                      <a16:colId xmlns:a16="http://schemas.microsoft.com/office/drawing/2014/main" val="2938975874"/>
                    </a:ext>
                  </a:extLst>
                </a:gridCol>
              </a:tblGrid>
              <a:tr h="370840">
                <a:tc>
                  <a:txBody>
                    <a:bodyPr/>
                    <a:lstStyle/>
                    <a:p>
                      <a:r>
                        <a:rPr lang="en-US" dirty="0" smtClean="0"/>
                        <a:t>Consumers/Software</a:t>
                      </a:r>
                      <a:endParaRPr lang="en-US" dirty="0"/>
                    </a:p>
                  </a:txBody>
                  <a:tcPr/>
                </a:tc>
                <a:tc>
                  <a:txBody>
                    <a:bodyPr/>
                    <a:lstStyle/>
                    <a:p>
                      <a:r>
                        <a:rPr lang="en-US" dirty="0" smtClean="0"/>
                        <a:t>Word</a:t>
                      </a:r>
                      <a:endParaRPr lang="en-US" dirty="0"/>
                    </a:p>
                  </a:txBody>
                  <a:tcPr/>
                </a:tc>
                <a:tc>
                  <a:txBody>
                    <a:bodyPr/>
                    <a:lstStyle/>
                    <a:p>
                      <a:r>
                        <a:rPr lang="en-US" dirty="0" smtClean="0"/>
                        <a:t>Excel</a:t>
                      </a:r>
                      <a:endParaRPr lang="en-US" dirty="0"/>
                    </a:p>
                  </a:txBody>
                  <a:tcPr/>
                </a:tc>
                <a:extLst>
                  <a:ext uri="{0D108BD9-81ED-4DB2-BD59-A6C34878D82A}">
                    <a16:rowId xmlns:a16="http://schemas.microsoft.com/office/drawing/2014/main" val="2850664975"/>
                  </a:ext>
                </a:extLst>
              </a:tr>
              <a:tr h="370840">
                <a:tc>
                  <a:txBody>
                    <a:bodyPr/>
                    <a:lstStyle/>
                    <a:p>
                      <a:r>
                        <a:rPr lang="en-US" dirty="0" smtClean="0"/>
                        <a:t>A</a:t>
                      </a:r>
                      <a:endParaRPr lang="en-US" dirty="0"/>
                    </a:p>
                  </a:txBody>
                  <a:tcPr/>
                </a:tc>
                <a:tc>
                  <a:txBody>
                    <a:bodyPr/>
                    <a:lstStyle/>
                    <a:p>
                      <a:r>
                        <a:rPr lang="en-US" dirty="0" smtClean="0"/>
                        <a:t>40</a:t>
                      </a:r>
                      <a:endParaRPr lang="en-US" dirty="0"/>
                    </a:p>
                  </a:txBody>
                  <a:tcPr/>
                </a:tc>
                <a:tc>
                  <a:txBody>
                    <a:bodyPr/>
                    <a:lstStyle/>
                    <a:p>
                      <a:r>
                        <a:rPr lang="en-US" dirty="0" smtClean="0"/>
                        <a:t>20</a:t>
                      </a:r>
                      <a:endParaRPr lang="en-US" dirty="0"/>
                    </a:p>
                  </a:txBody>
                  <a:tcPr/>
                </a:tc>
                <a:extLst>
                  <a:ext uri="{0D108BD9-81ED-4DB2-BD59-A6C34878D82A}">
                    <a16:rowId xmlns:a16="http://schemas.microsoft.com/office/drawing/2014/main" val="2447554539"/>
                  </a:ext>
                </a:extLst>
              </a:tr>
              <a:tr h="370840">
                <a:tc>
                  <a:txBody>
                    <a:bodyPr/>
                    <a:lstStyle/>
                    <a:p>
                      <a:r>
                        <a:rPr lang="en-US" dirty="0" smtClean="0"/>
                        <a:t>B</a:t>
                      </a:r>
                      <a:endParaRPr lang="en-US" dirty="0"/>
                    </a:p>
                  </a:txBody>
                  <a:tcPr/>
                </a:tc>
                <a:tc>
                  <a:txBody>
                    <a:bodyPr/>
                    <a:lstStyle/>
                    <a:p>
                      <a:r>
                        <a:rPr lang="en-US" dirty="0" smtClean="0"/>
                        <a:t>20</a:t>
                      </a:r>
                      <a:endParaRPr lang="en-US" dirty="0"/>
                    </a:p>
                  </a:txBody>
                  <a:tcPr/>
                </a:tc>
                <a:tc>
                  <a:txBody>
                    <a:bodyPr/>
                    <a:lstStyle/>
                    <a:p>
                      <a:r>
                        <a:rPr lang="en-US" dirty="0" smtClean="0"/>
                        <a:t>40</a:t>
                      </a:r>
                      <a:endParaRPr lang="en-US" dirty="0"/>
                    </a:p>
                  </a:txBody>
                  <a:tcPr/>
                </a:tc>
                <a:extLst>
                  <a:ext uri="{0D108BD9-81ED-4DB2-BD59-A6C34878D82A}">
                    <a16:rowId xmlns:a16="http://schemas.microsoft.com/office/drawing/2014/main" val="652479896"/>
                  </a:ext>
                </a:extLst>
              </a:tr>
              <a:tr h="370840">
                <a:tc>
                  <a:txBody>
                    <a:bodyPr/>
                    <a:lstStyle/>
                    <a:p>
                      <a:r>
                        <a:rPr lang="en-US" dirty="0" smtClean="0"/>
                        <a:t>C</a:t>
                      </a:r>
                      <a:endParaRPr lang="en-US" dirty="0"/>
                    </a:p>
                  </a:txBody>
                  <a:tcPr/>
                </a:tc>
                <a:tc>
                  <a:txBody>
                    <a:bodyPr/>
                    <a:lstStyle/>
                    <a:p>
                      <a:r>
                        <a:rPr lang="en-US" dirty="0" smtClean="0"/>
                        <a:t>45</a:t>
                      </a:r>
                      <a:endParaRPr lang="en-US" dirty="0"/>
                    </a:p>
                  </a:txBody>
                  <a:tcPr/>
                </a:tc>
                <a:tc>
                  <a:txBody>
                    <a:bodyPr/>
                    <a:lstStyle/>
                    <a:p>
                      <a:r>
                        <a:rPr lang="en-US" dirty="0" smtClean="0"/>
                        <a:t>5</a:t>
                      </a:r>
                      <a:endParaRPr lang="en-US" dirty="0"/>
                    </a:p>
                  </a:txBody>
                  <a:tcPr/>
                </a:tc>
                <a:extLst>
                  <a:ext uri="{0D108BD9-81ED-4DB2-BD59-A6C34878D82A}">
                    <a16:rowId xmlns:a16="http://schemas.microsoft.com/office/drawing/2014/main" val="3177382046"/>
                  </a:ext>
                </a:extLst>
              </a:tr>
              <a:tr h="370840">
                <a:tc>
                  <a:txBody>
                    <a:bodyPr/>
                    <a:lstStyle/>
                    <a:p>
                      <a:r>
                        <a:rPr lang="en-US" dirty="0" smtClean="0"/>
                        <a:t>D</a:t>
                      </a:r>
                      <a:endParaRPr lang="en-US" dirty="0"/>
                    </a:p>
                  </a:txBody>
                  <a:tcPr/>
                </a:tc>
                <a:tc>
                  <a:txBody>
                    <a:bodyPr/>
                    <a:lstStyle/>
                    <a:p>
                      <a:r>
                        <a:rPr lang="en-US" dirty="0" smtClean="0"/>
                        <a:t>5</a:t>
                      </a:r>
                      <a:endParaRPr lang="en-US" dirty="0"/>
                    </a:p>
                  </a:txBody>
                  <a:tcPr/>
                </a:tc>
                <a:tc>
                  <a:txBody>
                    <a:bodyPr/>
                    <a:lstStyle/>
                    <a:p>
                      <a:r>
                        <a:rPr lang="en-US" dirty="0" smtClean="0"/>
                        <a:t>45</a:t>
                      </a:r>
                      <a:endParaRPr lang="en-US" dirty="0"/>
                    </a:p>
                  </a:txBody>
                  <a:tcPr/>
                </a:tc>
                <a:extLst>
                  <a:ext uri="{0D108BD9-81ED-4DB2-BD59-A6C34878D82A}">
                    <a16:rowId xmlns:a16="http://schemas.microsoft.com/office/drawing/2014/main" val="1382923157"/>
                  </a:ext>
                </a:extLst>
              </a:tr>
            </a:tbl>
          </a:graphicData>
        </a:graphic>
      </p:graphicFrame>
      <p:sp>
        <p:nvSpPr>
          <p:cNvPr id="11" name="CasellaDiTesto 10"/>
          <p:cNvSpPr txBox="1"/>
          <p:nvPr/>
        </p:nvSpPr>
        <p:spPr>
          <a:xfrm>
            <a:off x="152400" y="3810000"/>
            <a:ext cx="8915400" cy="1938992"/>
          </a:xfrm>
          <a:prstGeom prst="rect">
            <a:avLst/>
          </a:prstGeom>
          <a:noFill/>
        </p:spPr>
        <p:txBody>
          <a:bodyPr wrap="square" rtlCol="0">
            <a:spAutoFit/>
          </a:bodyPr>
          <a:lstStyle/>
          <a:p>
            <a:r>
              <a:rPr lang="en-US" dirty="0" smtClean="0"/>
              <a:t>No bundling: Profits = 160; </a:t>
            </a:r>
            <a:r>
              <a:rPr lang="en-US" dirty="0" err="1" smtClean="0"/>
              <a:t>p</a:t>
            </a:r>
            <a:r>
              <a:rPr lang="en-US" baseline="-25000" dirty="0" err="1" smtClean="0"/>
              <a:t>word</a:t>
            </a:r>
            <a:r>
              <a:rPr lang="en-US" dirty="0"/>
              <a:t> = </a:t>
            </a:r>
            <a:r>
              <a:rPr lang="en-US" dirty="0" err="1"/>
              <a:t>p</a:t>
            </a:r>
            <a:r>
              <a:rPr lang="en-US" baseline="-25000" dirty="0" err="1"/>
              <a:t>excel</a:t>
            </a:r>
            <a:r>
              <a:rPr lang="en-US" baseline="-25000" dirty="0"/>
              <a:t> </a:t>
            </a:r>
            <a:r>
              <a:rPr lang="en-US" dirty="0"/>
              <a:t>= </a:t>
            </a:r>
            <a:r>
              <a:rPr lang="en-US" dirty="0" smtClean="0"/>
              <a:t>40$.</a:t>
            </a:r>
          </a:p>
          <a:p>
            <a:r>
              <a:rPr lang="en-US" dirty="0" smtClean="0"/>
              <a:t>Pure </a:t>
            </a:r>
            <a:r>
              <a:rPr lang="en-US" dirty="0"/>
              <a:t>bundling: Profits = </a:t>
            </a:r>
            <a:r>
              <a:rPr lang="en-US" dirty="0" smtClean="0"/>
              <a:t>200; </a:t>
            </a:r>
            <a:r>
              <a:rPr lang="en-US" dirty="0" err="1"/>
              <a:t>p</a:t>
            </a:r>
            <a:r>
              <a:rPr lang="en-US" baseline="-25000" dirty="0" err="1"/>
              <a:t>bundling</a:t>
            </a:r>
            <a:r>
              <a:rPr lang="en-US" dirty="0"/>
              <a:t> = </a:t>
            </a:r>
            <a:r>
              <a:rPr lang="en-US" dirty="0" smtClean="0"/>
              <a:t>50$.</a:t>
            </a:r>
          </a:p>
          <a:p>
            <a:r>
              <a:rPr lang="en-US" dirty="0" smtClean="0"/>
              <a:t>Mixed </a:t>
            </a:r>
            <a:r>
              <a:rPr lang="en-US" dirty="0"/>
              <a:t>bundling: Profits = </a:t>
            </a:r>
            <a:r>
              <a:rPr lang="en-US" dirty="0" smtClean="0"/>
              <a:t>210; </a:t>
            </a:r>
            <a:r>
              <a:rPr lang="en-US" dirty="0" err="1"/>
              <a:t>p</a:t>
            </a:r>
            <a:r>
              <a:rPr lang="en-US" baseline="-25000" dirty="0" err="1"/>
              <a:t>bundling</a:t>
            </a:r>
            <a:r>
              <a:rPr lang="en-US" dirty="0"/>
              <a:t> = </a:t>
            </a:r>
            <a:r>
              <a:rPr lang="en-US" dirty="0" smtClean="0"/>
              <a:t>60$; </a:t>
            </a:r>
            <a:r>
              <a:rPr lang="en-US" dirty="0" err="1" smtClean="0"/>
              <a:t>p</a:t>
            </a:r>
            <a:r>
              <a:rPr lang="en-US" baseline="-25000" dirty="0" err="1" smtClean="0"/>
              <a:t>word</a:t>
            </a:r>
            <a:r>
              <a:rPr lang="en-US" dirty="0" smtClean="0"/>
              <a:t> </a:t>
            </a:r>
            <a:r>
              <a:rPr lang="en-US" dirty="0"/>
              <a:t>= </a:t>
            </a:r>
            <a:r>
              <a:rPr lang="en-US" dirty="0" err="1"/>
              <a:t>p</a:t>
            </a:r>
            <a:r>
              <a:rPr lang="en-US" baseline="-25000" dirty="0" err="1"/>
              <a:t>excel</a:t>
            </a:r>
            <a:r>
              <a:rPr lang="en-US" baseline="-25000" dirty="0"/>
              <a:t> </a:t>
            </a:r>
            <a:r>
              <a:rPr lang="en-US" dirty="0" smtClean="0"/>
              <a:t>= 45$.</a:t>
            </a:r>
            <a:endParaRPr lang="en-US" dirty="0"/>
          </a:p>
          <a:p>
            <a:r>
              <a:rPr lang="en-US" dirty="0" smtClean="0"/>
              <a:t> </a:t>
            </a:r>
            <a:endParaRPr lang="en-US" dirty="0"/>
          </a:p>
          <a:p>
            <a:endParaRPr lang="en-US" dirty="0"/>
          </a:p>
        </p:txBody>
      </p:sp>
    </p:spTree>
    <p:extLst>
      <p:ext uri="{BB962C8B-B14F-4D97-AF65-F5344CB8AC3E}">
        <p14:creationId xmlns:p14="http://schemas.microsoft.com/office/powerpoint/2010/main" val="12427712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p:txBody>
          <a:bodyPr/>
          <a:lstStyle/>
          <a:p>
            <a:fld id="{3B4A1CB9-1D3E-46F3-8C56-C8FFFFC6C773}" type="slidenum">
              <a:rPr lang="it-IT"/>
              <a:pPr/>
              <a:t>11</a:t>
            </a:fld>
            <a:endParaRPr lang="it-IT"/>
          </a:p>
        </p:txBody>
      </p:sp>
      <p:sp>
        <p:nvSpPr>
          <p:cNvPr id="372738" name="Rectangle 2"/>
          <p:cNvSpPr>
            <a:spLocks noGrp="1" noChangeArrowheads="1"/>
          </p:cNvSpPr>
          <p:nvPr>
            <p:ph type="title"/>
          </p:nvPr>
        </p:nvSpPr>
        <p:spPr>
          <a:xfrm>
            <a:off x="656645" y="0"/>
            <a:ext cx="7772400" cy="815975"/>
          </a:xfrm>
        </p:spPr>
        <p:txBody>
          <a:bodyPr/>
          <a:lstStyle/>
          <a:p>
            <a:r>
              <a:rPr lang="en-US" b="1" dirty="0" smtClean="0">
                <a:solidFill>
                  <a:srgbClr val="CC3300"/>
                </a:solidFill>
              </a:rPr>
              <a:t>3. Auction</a:t>
            </a:r>
            <a:endParaRPr lang="en-US" b="1" dirty="0">
              <a:solidFill>
                <a:srgbClr val="CC3300"/>
              </a:solidFill>
            </a:endParaRPr>
          </a:p>
        </p:txBody>
      </p:sp>
      <p:sp>
        <p:nvSpPr>
          <p:cNvPr id="372739" name="Rectangle 3"/>
          <p:cNvSpPr>
            <a:spLocks noGrp="1" noChangeArrowheads="1"/>
          </p:cNvSpPr>
          <p:nvPr>
            <p:ph type="body" idx="1"/>
          </p:nvPr>
        </p:nvSpPr>
        <p:spPr>
          <a:xfrm>
            <a:off x="304800" y="841154"/>
            <a:ext cx="8686800" cy="5181600"/>
          </a:xfrm>
        </p:spPr>
        <p:txBody>
          <a:bodyPr/>
          <a:lstStyle/>
          <a:p>
            <a:r>
              <a:rPr lang="en-US" sz="1400" dirty="0" smtClean="0"/>
              <a:t>Types: Ascending (aka English), Descending (Dutch), First-price sealed-bid, Second-price sealed-bid.</a:t>
            </a:r>
          </a:p>
          <a:p>
            <a:r>
              <a:rPr lang="en-US" sz="1800" i="1" dirty="0" smtClean="0"/>
              <a:t>Why do AUCTIONs are often preferred to sale at fixed prices (even if they entail a cost, in setting up, managing, etc.)?</a:t>
            </a:r>
          </a:p>
          <a:p>
            <a:r>
              <a:rPr lang="en-US" sz="1800" dirty="0" smtClean="0"/>
              <a:t>Focus: Ascending. Suppose a (risk-neutral) seller has to sell an item. There are only 2 potential buyers. Buyers’ evaluations for the item are </a:t>
            </a:r>
            <a:r>
              <a:rPr lang="en-US" sz="1800" b="1" dirty="0" smtClean="0"/>
              <a:t>either both 100$ or both 150$</a:t>
            </a:r>
            <a:r>
              <a:rPr lang="en-US" sz="1800" dirty="0" smtClean="0"/>
              <a:t>. Buyers of course know their evaluations, while the seller doesn’t. The seller only knows that each value is equally likely.  </a:t>
            </a:r>
          </a:p>
          <a:p>
            <a:pPr marL="0" indent="0">
              <a:buNone/>
            </a:pPr>
            <a:r>
              <a:rPr lang="en-US" sz="1800" b="1" i="1" u="sng" dirty="0" smtClean="0"/>
              <a:t>Scenario “Fixed price”:</a:t>
            </a:r>
            <a:r>
              <a:rPr lang="en-US" sz="1800" dirty="0" smtClean="0"/>
              <a:t> if the seller sets a price of 100$ he is certain to sell the item (gaining 100$). If he sets a price of 150$ he has 50% probabilities to get 150$, and 50% to end up with 0$. This results in an expected value of 75$, which is lower than 100$. Thus, in this scenario, he will opt for setting </a:t>
            </a:r>
            <a:r>
              <a:rPr lang="en-US" sz="1800" b="1" dirty="0" smtClean="0">
                <a:solidFill>
                  <a:srgbClr val="FF0000"/>
                </a:solidFill>
              </a:rPr>
              <a:t>p=100$</a:t>
            </a:r>
            <a:r>
              <a:rPr lang="en-US" sz="1800" dirty="0" smtClean="0"/>
              <a:t>.</a:t>
            </a:r>
          </a:p>
          <a:p>
            <a:pPr marL="0" indent="0">
              <a:buNone/>
            </a:pPr>
            <a:r>
              <a:rPr lang="en-US" sz="1800" b="1" i="1" u="sng" dirty="0" smtClean="0"/>
              <a:t>Scenario “English auction”: </a:t>
            </a:r>
            <a:r>
              <a:rPr lang="en-US" sz="1800" dirty="0" smtClean="0"/>
              <a:t>He starts the auction by calling out 100$. If buyers value the item 100$ they will make a sign of acceptance. As the seller asks for higher bids, buyers will be silent and the auction ends with a winning bid of </a:t>
            </a:r>
            <a:r>
              <a:rPr lang="en-US" sz="1800" b="1" dirty="0" smtClean="0"/>
              <a:t>100$</a:t>
            </a:r>
            <a:r>
              <a:rPr lang="en-US" sz="1800" dirty="0" smtClean="0"/>
              <a:t> (let’s suppose that the quicker  buyer wins). This occurs with probability of </a:t>
            </a:r>
            <a:r>
              <a:rPr lang="en-US" sz="1800" b="1" dirty="0" smtClean="0"/>
              <a:t>50%</a:t>
            </a:r>
            <a:r>
              <a:rPr lang="en-US" sz="1800" dirty="0" smtClean="0"/>
              <a:t>. However, if buyers’ valuation is 150$, they will continue outbidding each other, until the price reaches </a:t>
            </a:r>
            <a:r>
              <a:rPr lang="en-US" sz="1800" b="1" dirty="0" smtClean="0"/>
              <a:t>150$</a:t>
            </a:r>
            <a:r>
              <a:rPr lang="en-US" sz="1800" dirty="0" smtClean="0"/>
              <a:t>. This event will occur with probability of </a:t>
            </a:r>
            <a:r>
              <a:rPr lang="en-US" sz="1800" b="1" dirty="0" smtClean="0"/>
              <a:t>50%</a:t>
            </a:r>
            <a:r>
              <a:rPr lang="en-US" sz="1800" dirty="0" smtClean="0"/>
              <a:t>. So the expected value, in this scenario is </a:t>
            </a:r>
            <a:r>
              <a:rPr lang="en-US" sz="1800" b="1" dirty="0" smtClean="0">
                <a:solidFill>
                  <a:srgbClr val="FF0000"/>
                </a:solidFill>
              </a:rPr>
              <a:t>125$</a:t>
            </a:r>
            <a:r>
              <a:rPr lang="en-US" sz="1800" b="1" dirty="0" smtClean="0"/>
              <a:t> &gt; </a:t>
            </a:r>
            <a:r>
              <a:rPr lang="en-US" sz="1800" b="1" dirty="0" smtClean="0">
                <a:solidFill>
                  <a:srgbClr val="FF0000"/>
                </a:solidFill>
              </a:rPr>
              <a:t>p=100$</a:t>
            </a:r>
            <a:r>
              <a:rPr lang="en-US" sz="1800" b="1" dirty="0" smtClean="0"/>
              <a:t>.</a:t>
            </a:r>
          </a:p>
          <a:p>
            <a:pPr marL="0" indent="0">
              <a:buNone/>
            </a:pPr>
            <a:r>
              <a:rPr lang="en-US" sz="1800" dirty="0" smtClean="0"/>
              <a:t>  </a:t>
            </a:r>
          </a:p>
          <a:p>
            <a:endParaRPr lang="en-US" sz="2400" dirty="0" smtClean="0"/>
          </a:p>
          <a:p>
            <a:pPr>
              <a:lnSpc>
                <a:spcPct val="80000"/>
              </a:lnSpc>
              <a:buFontTx/>
              <a:buNone/>
            </a:pPr>
            <a:endParaRPr lang="en-US" sz="2400" dirty="0" smtClean="0"/>
          </a:p>
        </p:txBody>
      </p:sp>
      <p:sp>
        <p:nvSpPr>
          <p:cNvPr id="2" name="Freccia a destra 1"/>
          <p:cNvSpPr/>
          <p:nvPr/>
        </p:nvSpPr>
        <p:spPr bwMode="auto">
          <a:xfrm>
            <a:off x="304800" y="6022754"/>
            <a:ext cx="685800" cy="45424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 name="CasellaDiTesto 2"/>
          <p:cNvSpPr txBox="1"/>
          <p:nvPr/>
        </p:nvSpPr>
        <p:spPr>
          <a:xfrm>
            <a:off x="1083697" y="5967103"/>
            <a:ext cx="7924800" cy="923330"/>
          </a:xfrm>
          <a:prstGeom prst="rect">
            <a:avLst/>
          </a:prstGeom>
          <a:noFill/>
          <a:ln>
            <a:solidFill>
              <a:schemeClr val="accent2">
                <a:lumMod val="50000"/>
              </a:schemeClr>
            </a:solidFill>
          </a:ln>
        </p:spPr>
        <p:txBody>
          <a:bodyPr wrap="square" rtlCol="0">
            <a:spAutoFit/>
          </a:bodyPr>
          <a:lstStyle/>
          <a:p>
            <a:r>
              <a:rPr lang="en-US" sz="1800" dirty="0" smtClean="0"/>
              <a:t>3° proposition: When seller has only a vague idea on buyers’ potential valuations, auction is a mechanism to make buyers pay a price that reflect their valuations. This makes it similar to 2° Price discrimination.</a:t>
            </a:r>
            <a:endParaRPr lang="en-US" sz="1800" dirty="0"/>
          </a:p>
        </p:txBody>
      </p:sp>
    </p:spTree>
    <p:extLst>
      <p:ext uri="{BB962C8B-B14F-4D97-AF65-F5344CB8AC3E}">
        <p14:creationId xmlns:p14="http://schemas.microsoft.com/office/powerpoint/2010/main" val="13953475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85800" y="304800"/>
            <a:ext cx="7772400" cy="1143000"/>
          </a:xfrm>
        </p:spPr>
        <p:txBody>
          <a:bodyPr/>
          <a:lstStyle/>
          <a:p>
            <a:r>
              <a:rPr lang="en-US" dirty="0" smtClean="0"/>
              <a:t>References</a:t>
            </a:r>
            <a:endParaRPr lang="en-US" dirty="0"/>
          </a:p>
        </p:txBody>
      </p:sp>
      <p:sp>
        <p:nvSpPr>
          <p:cNvPr id="3" name="Segnaposto contenuto 2"/>
          <p:cNvSpPr>
            <a:spLocks noGrp="1"/>
          </p:cNvSpPr>
          <p:nvPr>
            <p:ph idx="1"/>
          </p:nvPr>
        </p:nvSpPr>
        <p:spPr>
          <a:xfrm>
            <a:off x="304800" y="2133600"/>
            <a:ext cx="8458200" cy="4114800"/>
          </a:xfrm>
        </p:spPr>
        <p:txBody>
          <a:bodyPr/>
          <a:lstStyle/>
          <a:p>
            <a:r>
              <a:rPr lang="en-US" sz="2400" dirty="0"/>
              <a:t>Cabral Industrial Organization I edition, 2000: chapter 10 </a:t>
            </a:r>
            <a:r>
              <a:rPr lang="en-US" sz="2400" dirty="0" smtClean="0"/>
              <a:t>[or </a:t>
            </a:r>
            <a:r>
              <a:rPr lang="en-US" sz="2400" dirty="0"/>
              <a:t>Industrial Organization II edition, 2018: </a:t>
            </a:r>
            <a:r>
              <a:rPr lang="en-US" sz="2400" dirty="0" smtClean="0"/>
              <a:t>chapter 6.1-6.3].</a:t>
            </a:r>
          </a:p>
          <a:p>
            <a:r>
              <a:rPr lang="en-US" sz="2400" dirty="0"/>
              <a:t>Varian, Intermediate Microeconomics, chap. </a:t>
            </a:r>
            <a:r>
              <a:rPr lang="en-US" sz="2400" dirty="0" smtClean="0"/>
              <a:t>26.7.</a:t>
            </a:r>
          </a:p>
          <a:p>
            <a:endParaRPr lang="en-US" sz="2400" dirty="0" smtClean="0"/>
          </a:p>
          <a:p>
            <a:pPr>
              <a:buNone/>
            </a:pPr>
            <a:r>
              <a:rPr lang="en-US" sz="2400" dirty="0" smtClean="0"/>
              <a:t>Further reading:</a:t>
            </a:r>
          </a:p>
          <a:p>
            <a:r>
              <a:rPr lang="en-US" sz="2400" dirty="0"/>
              <a:t>Cabral Industrial Organization I edition, 2000: chapter </a:t>
            </a:r>
            <a:r>
              <a:rPr lang="en-US" sz="2400" dirty="0" smtClean="0"/>
              <a:t>6.3, 6.4 [or </a:t>
            </a:r>
            <a:r>
              <a:rPr lang="en-US" sz="2400" dirty="0"/>
              <a:t>Industrial Organization II edition, 2018: chapter </a:t>
            </a:r>
            <a:r>
              <a:rPr lang="en-US" sz="2400" dirty="0" smtClean="0"/>
              <a:t>4.2, 4.3].</a:t>
            </a:r>
            <a:endParaRPr lang="en-US" sz="2400" dirty="0"/>
          </a:p>
          <a:p>
            <a:r>
              <a:rPr lang="en-US" sz="2400" dirty="0" smtClean="0"/>
              <a:t>Varian, Intermediate Microeconomics, chap. “Monopoly Behavior”, 26.1, 26.2, 26.3, 26.4, 26.5, 26.6)</a:t>
            </a:r>
          </a:p>
          <a:p>
            <a:r>
              <a:rPr lang="en-US" sz="2400" dirty="0" smtClean="0"/>
              <a:t>Shapiro &amp; Varian, Information Rules, chapter 3.</a:t>
            </a:r>
          </a:p>
          <a:p>
            <a:endParaRPr lang="en-US" sz="2400" dirty="0" smtClean="0"/>
          </a:p>
          <a:p>
            <a:endParaRPr lang="en-US" dirty="0" smtClean="0"/>
          </a:p>
          <a:p>
            <a:endParaRPr lang="en-US" dirty="0"/>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12</a:t>
            </a:fld>
            <a:endParaRPr lang="it-IT"/>
          </a:p>
        </p:txBody>
      </p:sp>
    </p:spTree>
    <p:extLst>
      <p:ext uri="{BB962C8B-B14F-4D97-AF65-F5344CB8AC3E}">
        <p14:creationId xmlns:p14="http://schemas.microsoft.com/office/powerpoint/2010/main" val="15964497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7"/>
          <p:cNvSpPr>
            <a:spLocks noChangeArrowheads="1"/>
          </p:cNvSpPr>
          <p:nvPr/>
        </p:nvSpPr>
        <p:spPr bwMode="auto">
          <a:xfrm>
            <a:off x="1524000" y="4267200"/>
            <a:ext cx="7053263" cy="1661993"/>
          </a:xfrm>
          <a:prstGeom prst="rect">
            <a:avLst/>
          </a:prstGeom>
          <a:noFill/>
          <a:ln w="9525">
            <a:noFill/>
            <a:miter lim="800000"/>
            <a:headEnd/>
            <a:tailEnd/>
          </a:ln>
        </p:spPr>
        <p:txBody>
          <a:bodyPr lIns="0" tIns="0" rIns="0" bIns="0" anchor="ctr">
            <a:spAutoFit/>
          </a:bodyPr>
          <a:lstStyle/>
          <a:p>
            <a:pPr eaLnBrk="1" hangingPunct="1"/>
            <a:r>
              <a:rPr lang="en-US" sz="3600" b="0" dirty="0" smtClean="0">
                <a:solidFill>
                  <a:srgbClr val="003F6E"/>
                </a:solidFill>
                <a:latin typeface="+mj-lt"/>
                <a:ea typeface="+mj-ea"/>
                <a:cs typeface="+mj-cs"/>
              </a:rPr>
              <a:t>Exercises on Monopoly &amp; </a:t>
            </a:r>
          </a:p>
          <a:p>
            <a:pPr eaLnBrk="1" hangingPunct="1"/>
            <a:r>
              <a:rPr lang="en-US" sz="3600" b="0" dirty="0" smtClean="0">
                <a:solidFill>
                  <a:srgbClr val="003F6E"/>
                </a:solidFill>
                <a:latin typeface="+mj-lt"/>
                <a:ea typeface="+mj-ea"/>
                <a:cs typeface="+mj-cs"/>
              </a:rPr>
              <a:t>Price Discrimination </a:t>
            </a:r>
          </a:p>
          <a:p>
            <a:pPr eaLnBrk="1" hangingPunct="1"/>
            <a:r>
              <a:rPr lang="en-US" sz="3600" b="0" dirty="0" smtClean="0">
                <a:solidFill>
                  <a:srgbClr val="003F6E"/>
                </a:solidFill>
                <a:latin typeface="+mj-lt"/>
                <a:ea typeface="+mj-ea"/>
                <a:cs typeface="+mj-cs"/>
              </a:rPr>
              <a:t>[from Cabral (2018) and my own] </a:t>
            </a:r>
            <a:endParaRPr lang="en-GB" sz="3600" b="0" dirty="0" smtClean="0">
              <a:solidFill>
                <a:srgbClr val="003F6E"/>
              </a:solidFill>
              <a:latin typeface="+mj-lt"/>
              <a:ea typeface="+mj-ea"/>
              <a:cs typeface="+mj-cs"/>
            </a:endParaRPr>
          </a:p>
        </p:txBody>
      </p:sp>
      <p:sp>
        <p:nvSpPr>
          <p:cNvPr id="4" name="Title 1"/>
          <p:cNvSpPr txBox="1">
            <a:spLocks/>
          </p:cNvSpPr>
          <p:nvPr/>
        </p:nvSpPr>
        <p:spPr>
          <a:xfrm>
            <a:off x="1381369" y="0"/>
            <a:ext cx="7772400" cy="1295400"/>
          </a:xfrm>
          <a:prstGeom prst="rect">
            <a:avLst/>
          </a:prstGeom>
        </p:spPr>
        <p:txBody>
          <a:bodyPr>
            <a:noAutofit/>
          </a:bodyPr>
          <a:lst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a:lstStyle>
          <a:p>
            <a:pPr algn="r"/>
            <a:r>
              <a:rPr lang="en-GB" sz="2000" b="0" dirty="0" smtClean="0">
                <a:latin typeface="+mn-lt"/>
              </a:rPr>
              <a:t>Business and Industrial Economics </a:t>
            </a:r>
          </a:p>
          <a:p>
            <a:pPr algn="r"/>
            <a:endParaRPr lang="en-GB" sz="2000" b="0" dirty="0" smtClean="0">
              <a:latin typeface="+mn-lt"/>
            </a:endParaRPr>
          </a:p>
          <a:p>
            <a:pPr algn="r"/>
            <a:r>
              <a:rPr lang="en-GB" sz="2000" b="0" dirty="0" err="1" smtClean="0">
                <a:latin typeface="+mn-lt"/>
              </a:rPr>
              <a:t>Prof.</a:t>
            </a:r>
            <a:r>
              <a:rPr lang="en-GB" sz="2000" b="0" dirty="0" smtClean="0">
                <a:latin typeface="+mn-lt"/>
              </a:rPr>
              <a:t> Luca Grilli</a:t>
            </a:r>
          </a:p>
        </p:txBody>
      </p:sp>
    </p:spTree>
    <p:extLst>
      <p:ext uri="{BB962C8B-B14F-4D97-AF65-F5344CB8AC3E}">
        <p14:creationId xmlns:p14="http://schemas.microsoft.com/office/powerpoint/2010/main" val="34433599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pPr>
              <a:defRPr/>
            </a:pPr>
            <a:fld id="{CEDD381C-C03C-4167-BB6D-D6371E3104A9}" type="slidenum">
              <a:rPr lang="it-IT" smtClean="0"/>
              <a:pPr>
                <a:defRPr/>
              </a:pPr>
              <a:t>14</a:t>
            </a:fld>
            <a:endParaRPr lang="it-IT"/>
          </a:p>
        </p:txBody>
      </p:sp>
      <p:pic>
        <p:nvPicPr>
          <p:cNvPr id="3" name="Immagine 2"/>
          <p:cNvPicPr>
            <a:picLocks noChangeAspect="1"/>
          </p:cNvPicPr>
          <p:nvPr/>
        </p:nvPicPr>
        <p:blipFill>
          <a:blip r:embed="rId2"/>
          <a:stretch>
            <a:fillRect/>
          </a:stretch>
        </p:blipFill>
        <p:spPr>
          <a:xfrm>
            <a:off x="533400" y="304800"/>
            <a:ext cx="8001000" cy="927370"/>
          </a:xfrm>
          <a:prstGeom prst="rect">
            <a:avLst/>
          </a:prstGeom>
        </p:spPr>
      </p:pic>
      <p:sp>
        <p:nvSpPr>
          <p:cNvPr id="4" name="CasellaDiTesto 3"/>
          <p:cNvSpPr txBox="1"/>
          <p:nvPr/>
        </p:nvSpPr>
        <p:spPr>
          <a:xfrm>
            <a:off x="228600" y="533400"/>
            <a:ext cx="609600" cy="461665"/>
          </a:xfrm>
          <a:prstGeom prst="rect">
            <a:avLst/>
          </a:prstGeom>
          <a:noFill/>
        </p:spPr>
        <p:txBody>
          <a:bodyPr wrap="square" rtlCol="0">
            <a:spAutoFit/>
          </a:bodyPr>
          <a:lstStyle/>
          <a:p>
            <a:r>
              <a:rPr lang="en-US" dirty="0"/>
              <a:t>1</a:t>
            </a:r>
            <a:r>
              <a:rPr lang="en-US" dirty="0" smtClean="0"/>
              <a:t>.</a:t>
            </a:r>
            <a:endParaRPr lang="en-US" dirty="0"/>
          </a:p>
        </p:txBody>
      </p:sp>
    </p:spTree>
    <p:extLst>
      <p:ext uri="{BB962C8B-B14F-4D97-AF65-F5344CB8AC3E}">
        <p14:creationId xmlns:p14="http://schemas.microsoft.com/office/powerpoint/2010/main" val="8472351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pPr>
              <a:defRPr/>
            </a:pPr>
            <a:fld id="{CEDD381C-C03C-4167-BB6D-D6371E3104A9}" type="slidenum">
              <a:rPr lang="it-IT" smtClean="0"/>
              <a:pPr>
                <a:defRPr/>
              </a:pPr>
              <a:t>15</a:t>
            </a:fld>
            <a:endParaRPr lang="it-IT"/>
          </a:p>
        </p:txBody>
      </p:sp>
      <p:sp>
        <p:nvSpPr>
          <p:cNvPr id="3" name="CasellaDiTesto 2"/>
          <p:cNvSpPr txBox="1"/>
          <p:nvPr/>
        </p:nvSpPr>
        <p:spPr>
          <a:xfrm>
            <a:off x="3810000" y="228600"/>
            <a:ext cx="2667000" cy="461665"/>
          </a:xfrm>
          <a:prstGeom prst="rect">
            <a:avLst/>
          </a:prstGeom>
          <a:noFill/>
        </p:spPr>
        <p:txBody>
          <a:bodyPr wrap="square" rtlCol="0">
            <a:spAutoFit/>
          </a:bodyPr>
          <a:lstStyle/>
          <a:p>
            <a:pPr algn="ctr"/>
            <a:r>
              <a:rPr lang="en-US" dirty="0" smtClean="0"/>
              <a:t>Solution</a:t>
            </a:r>
            <a:endParaRPr lang="en-US" dirty="0"/>
          </a:p>
        </p:txBody>
      </p:sp>
      <p:pic>
        <p:nvPicPr>
          <p:cNvPr id="4" name="Immagine 3"/>
          <p:cNvPicPr>
            <a:picLocks noChangeAspect="1"/>
          </p:cNvPicPr>
          <p:nvPr/>
        </p:nvPicPr>
        <p:blipFill>
          <a:blip r:embed="rId2"/>
          <a:stretch>
            <a:fillRect/>
          </a:stretch>
        </p:blipFill>
        <p:spPr>
          <a:xfrm>
            <a:off x="386832" y="1524000"/>
            <a:ext cx="8066750" cy="3886200"/>
          </a:xfrm>
          <a:prstGeom prst="rect">
            <a:avLst/>
          </a:prstGeom>
        </p:spPr>
      </p:pic>
    </p:spTree>
    <p:extLst>
      <p:ext uri="{BB962C8B-B14F-4D97-AF65-F5344CB8AC3E}">
        <p14:creationId xmlns:p14="http://schemas.microsoft.com/office/powerpoint/2010/main" val="5243015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pPr>
              <a:defRPr/>
            </a:pPr>
            <a:fld id="{CEDD381C-C03C-4167-BB6D-D6371E3104A9}" type="slidenum">
              <a:rPr lang="it-IT" smtClean="0"/>
              <a:pPr>
                <a:defRPr/>
              </a:pPr>
              <a:t>16</a:t>
            </a:fld>
            <a:endParaRPr lang="it-IT"/>
          </a:p>
        </p:txBody>
      </p:sp>
      <p:sp>
        <p:nvSpPr>
          <p:cNvPr id="4" name="CasellaDiTesto 3"/>
          <p:cNvSpPr txBox="1"/>
          <p:nvPr/>
        </p:nvSpPr>
        <p:spPr>
          <a:xfrm>
            <a:off x="228600" y="533400"/>
            <a:ext cx="609600" cy="461665"/>
          </a:xfrm>
          <a:prstGeom prst="rect">
            <a:avLst/>
          </a:prstGeom>
          <a:noFill/>
        </p:spPr>
        <p:txBody>
          <a:bodyPr wrap="square" rtlCol="0">
            <a:spAutoFit/>
          </a:bodyPr>
          <a:lstStyle/>
          <a:p>
            <a:r>
              <a:rPr lang="en-US" dirty="0" smtClean="0"/>
              <a:t>2a.</a:t>
            </a:r>
            <a:endParaRPr lang="en-US" dirty="0"/>
          </a:p>
        </p:txBody>
      </p:sp>
      <p:pic>
        <p:nvPicPr>
          <p:cNvPr id="5" name="Immagine 4"/>
          <p:cNvPicPr>
            <a:picLocks noChangeAspect="1"/>
          </p:cNvPicPr>
          <p:nvPr/>
        </p:nvPicPr>
        <p:blipFill>
          <a:blip r:embed="rId2"/>
          <a:stretch>
            <a:fillRect/>
          </a:stretch>
        </p:blipFill>
        <p:spPr>
          <a:xfrm>
            <a:off x="838200" y="540326"/>
            <a:ext cx="7162800" cy="602673"/>
          </a:xfrm>
          <a:prstGeom prst="rect">
            <a:avLst/>
          </a:prstGeom>
        </p:spPr>
      </p:pic>
      <p:sp>
        <p:nvSpPr>
          <p:cNvPr id="6" name="CasellaDiTesto 5"/>
          <p:cNvSpPr txBox="1"/>
          <p:nvPr/>
        </p:nvSpPr>
        <p:spPr>
          <a:xfrm>
            <a:off x="254000" y="1905000"/>
            <a:ext cx="609600" cy="461665"/>
          </a:xfrm>
          <a:prstGeom prst="rect">
            <a:avLst/>
          </a:prstGeom>
          <a:noFill/>
        </p:spPr>
        <p:txBody>
          <a:bodyPr wrap="square" rtlCol="0">
            <a:spAutoFit/>
          </a:bodyPr>
          <a:lstStyle/>
          <a:p>
            <a:r>
              <a:rPr lang="en-US" dirty="0" smtClean="0"/>
              <a:t>2b.</a:t>
            </a:r>
            <a:endParaRPr lang="en-US" dirty="0"/>
          </a:p>
        </p:txBody>
      </p:sp>
      <p:sp>
        <p:nvSpPr>
          <p:cNvPr id="3" name="CasellaDiTesto 2"/>
          <p:cNvSpPr txBox="1"/>
          <p:nvPr/>
        </p:nvSpPr>
        <p:spPr>
          <a:xfrm>
            <a:off x="1143000" y="1905000"/>
            <a:ext cx="6858000" cy="646331"/>
          </a:xfrm>
          <a:prstGeom prst="rect">
            <a:avLst/>
          </a:prstGeom>
          <a:noFill/>
        </p:spPr>
        <p:txBody>
          <a:bodyPr wrap="square" rtlCol="0">
            <a:spAutoFit/>
          </a:bodyPr>
          <a:lstStyle/>
          <a:p>
            <a:r>
              <a:rPr lang="en-US" sz="1800" b="0" dirty="0" smtClean="0"/>
              <a:t>In the Apps marketplace, the freemium business model is very popular. Is this price discrimination? Of what type? </a:t>
            </a:r>
            <a:endParaRPr lang="en-US" sz="1800" b="0" dirty="0"/>
          </a:p>
        </p:txBody>
      </p:sp>
      <p:sp>
        <p:nvSpPr>
          <p:cNvPr id="9" name="CasellaDiTesto 8"/>
          <p:cNvSpPr txBox="1"/>
          <p:nvPr/>
        </p:nvSpPr>
        <p:spPr>
          <a:xfrm>
            <a:off x="254000" y="3045767"/>
            <a:ext cx="609600" cy="461665"/>
          </a:xfrm>
          <a:prstGeom prst="rect">
            <a:avLst/>
          </a:prstGeom>
          <a:noFill/>
        </p:spPr>
        <p:txBody>
          <a:bodyPr wrap="square" rtlCol="0">
            <a:spAutoFit/>
          </a:bodyPr>
          <a:lstStyle/>
          <a:p>
            <a:r>
              <a:rPr lang="en-US" dirty="0" smtClean="0"/>
              <a:t>2c.</a:t>
            </a:r>
            <a:endParaRPr lang="en-US" dirty="0"/>
          </a:p>
        </p:txBody>
      </p:sp>
      <p:sp>
        <p:nvSpPr>
          <p:cNvPr id="10" name="CasellaDiTesto 9"/>
          <p:cNvSpPr txBox="1"/>
          <p:nvPr/>
        </p:nvSpPr>
        <p:spPr>
          <a:xfrm>
            <a:off x="1122218" y="3045767"/>
            <a:ext cx="6858000" cy="1200329"/>
          </a:xfrm>
          <a:prstGeom prst="rect">
            <a:avLst/>
          </a:prstGeom>
          <a:noFill/>
        </p:spPr>
        <p:txBody>
          <a:bodyPr wrap="square" rtlCol="0">
            <a:spAutoFit/>
          </a:bodyPr>
          <a:lstStyle/>
          <a:p>
            <a:r>
              <a:rPr lang="en-US" sz="1800" b="0" dirty="0" smtClean="0"/>
              <a:t>Music, movies, or videogames Internet platforms, besides the freemium business model, also often sell their premium version with a fixed subscription fee for which all content is available. How could you define such strategy?</a:t>
            </a:r>
            <a:endParaRPr lang="en-US" sz="1800" b="0" dirty="0"/>
          </a:p>
        </p:txBody>
      </p:sp>
    </p:spTree>
    <p:extLst>
      <p:ext uri="{BB962C8B-B14F-4D97-AF65-F5344CB8AC3E}">
        <p14:creationId xmlns:p14="http://schemas.microsoft.com/office/powerpoint/2010/main" val="39756326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pPr>
              <a:defRPr/>
            </a:pPr>
            <a:fld id="{CEDD381C-C03C-4167-BB6D-D6371E3104A9}" type="slidenum">
              <a:rPr lang="it-IT" smtClean="0"/>
              <a:pPr>
                <a:defRPr/>
              </a:pPr>
              <a:t>17</a:t>
            </a:fld>
            <a:endParaRPr lang="it-IT"/>
          </a:p>
        </p:txBody>
      </p:sp>
      <p:sp>
        <p:nvSpPr>
          <p:cNvPr id="3" name="CasellaDiTesto 2"/>
          <p:cNvSpPr txBox="1"/>
          <p:nvPr/>
        </p:nvSpPr>
        <p:spPr>
          <a:xfrm>
            <a:off x="3810000" y="228600"/>
            <a:ext cx="2667000" cy="461665"/>
          </a:xfrm>
          <a:prstGeom prst="rect">
            <a:avLst/>
          </a:prstGeom>
          <a:noFill/>
        </p:spPr>
        <p:txBody>
          <a:bodyPr wrap="square" rtlCol="0">
            <a:spAutoFit/>
          </a:bodyPr>
          <a:lstStyle/>
          <a:p>
            <a:r>
              <a:rPr lang="en-US" dirty="0" smtClean="0"/>
              <a:t>Solution</a:t>
            </a:r>
            <a:endParaRPr lang="en-US" dirty="0"/>
          </a:p>
        </p:txBody>
      </p:sp>
      <p:pic>
        <p:nvPicPr>
          <p:cNvPr id="4" name="Immagine 3"/>
          <p:cNvPicPr>
            <a:picLocks noChangeAspect="1"/>
          </p:cNvPicPr>
          <p:nvPr/>
        </p:nvPicPr>
        <p:blipFill>
          <a:blip r:embed="rId2"/>
          <a:stretch>
            <a:fillRect/>
          </a:stretch>
        </p:blipFill>
        <p:spPr>
          <a:xfrm>
            <a:off x="990600" y="1066800"/>
            <a:ext cx="7315200" cy="2269787"/>
          </a:xfrm>
          <a:prstGeom prst="rect">
            <a:avLst/>
          </a:prstGeom>
        </p:spPr>
      </p:pic>
      <p:sp>
        <p:nvSpPr>
          <p:cNvPr id="5" name="CasellaDiTesto 4"/>
          <p:cNvSpPr txBox="1"/>
          <p:nvPr/>
        </p:nvSpPr>
        <p:spPr>
          <a:xfrm>
            <a:off x="228600" y="1066800"/>
            <a:ext cx="609600" cy="461665"/>
          </a:xfrm>
          <a:prstGeom prst="rect">
            <a:avLst/>
          </a:prstGeom>
          <a:noFill/>
        </p:spPr>
        <p:txBody>
          <a:bodyPr wrap="square" rtlCol="0">
            <a:spAutoFit/>
          </a:bodyPr>
          <a:lstStyle/>
          <a:p>
            <a:r>
              <a:rPr lang="en-US" dirty="0" smtClean="0"/>
              <a:t>2a.</a:t>
            </a:r>
            <a:endParaRPr lang="en-US" dirty="0"/>
          </a:p>
        </p:txBody>
      </p:sp>
      <p:sp>
        <p:nvSpPr>
          <p:cNvPr id="6" name="CasellaDiTesto 5"/>
          <p:cNvSpPr txBox="1"/>
          <p:nvPr/>
        </p:nvSpPr>
        <p:spPr>
          <a:xfrm>
            <a:off x="193964" y="3429000"/>
            <a:ext cx="609600" cy="461665"/>
          </a:xfrm>
          <a:prstGeom prst="rect">
            <a:avLst/>
          </a:prstGeom>
          <a:noFill/>
        </p:spPr>
        <p:txBody>
          <a:bodyPr wrap="square" rtlCol="0">
            <a:spAutoFit/>
          </a:bodyPr>
          <a:lstStyle/>
          <a:p>
            <a:r>
              <a:rPr lang="en-US" dirty="0" smtClean="0"/>
              <a:t>2b.</a:t>
            </a:r>
            <a:endParaRPr lang="en-US" dirty="0"/>
          </a:p>
        </p:txBody>
      </p:sp>
      <p:sp>
        <p:nvSpPr>
          <p:cNvPr id="7" name="CasellaDiTesto 6"/>
          <p:cNvSpPr txBox="1"/>
          <p:nvPr/>
        </p:nvSpPr>
        <p:spPr>
          <a:xfrm>
            <a:off x="1143000" y="3535859"/>
            <a:ext cx="7391400" cy="2554545"/>
          </a:xfrm>
          <a:prstGeom prst="rect">
            <a:avLst/>
          </a:prstGeom>
          <a:noFill/>
        </p:spPr>
        <p:txBody>
          <a:bodyPr wrap="square" rtlCol="0">
            <a:spAutoFit/>
          </a:bodyPr>
          <a:lstStyle/>
          <a:p>
            <a:r>
              <a:rPr lang="en-US" sz="1600" dirty="0" smtClean="0"/>
              <a:t>Answer</a:t>
            </a:r>
            <a:r>
              <a:rPr lang="en-US" sz="1600" b="0" dirty="0" smtClean="0"/>
              <a:t>: This is a form of 2° PD: versioning.  Beginners/Basic (i.e. relatively not-very-interested) consumers self-select themselves for the “free” version [with advertising, with the double advantage for the company that it gets revenues from advertisers and has an additional important dimension (i.e. the nuisance of advertising for consumers) to differentiate the versions] and the Experts/Sophisticated (relatively more interested) consumers choose the “premium” version (paying a positive price, accessing content without advertising and potentially with additional features). One disadvantage in practice is that if a large portion of Experts/Sophisticated consumers find the “free” version good enough, and advertising does not bring you enough revenues, the business model may turn out to be unprofitable.    </a:t>
            </a:r>
            <a:endParaRPr lang="en-US" sz="1600" b="0" dirty="0"/>
          </a:p>
        </p:txBody>
      </p:sp>
      <p:sp>
        <p:nvSpPr>
          <p:cNvPr id="8" name="CasellaDiTesto 7"/>
          <p:cNvSpPr txBox="1"/>
          <p:nvPr/>
        </p:nvSpPr>
        <p:spPr>
          <a:xfrm>
            <a:off x="357909" y="6096000"/>
            <a:ext cx="609600" cy="461665"/>
          </a:xfrm>
          <a:prstGeom prst="rect">
            <a:avLst/>
          </a:prstGeom>
          <a:noFill/>
        </p:spPr>
        <p:txBody>
          <a:bodyPr wrap="square" rtlCol="0">
            <a:spAutoFit/>
          </a:bodyPr>
          <a:lstStyle/>
          <a:p>
            <a:r>
              <a:rPr lang="en-US" dirty="0" smtClean="0"/>
              <a:t>2c.</a:t>
            </a:r>
            <a:endParaRPr lang="en-US" dirty="0"/>
          </a:p>
        </p:txBody>
      </p:sp>
      <p:sp>
        <p:nvSpPr>
          <p:cNvPr id="9" name="CasellaDiTesto 8"/>
          <p:cNvSpPr txBox="1"/>
          <p:nvPr/>
        </p:nvSpPr>
        <p:spPr>
          <a:xfrm>
            <a:off x="1143000" y="6169100"/>
            <a:ext cx="6858000" cy="338554"/>
          </a:xfrm>
          <a:prstGeom prst="rect">
            <a:avLst/>
          </a:prstGeom>
          <a:noFill/>
        </p:spPr>
        <p:txBody>
          <a:bodyPr wrap="square" rtlCol="0">
            <a:spAutoFit/>
          </a:bodyPr>
          <a:lstStyle/>
          <a:p>
            <a:r>
              <a:rPr lang="en-US" sz="1600" dirty="0" smtClean="0"/>
              <a:t>Answer:</a:t>
            </a:r>
            <a:r>
              <a:rPr lang="en-US" sz="1600" b="0" dirty="0" smtClean="0"/>
              <a:t> Pure </a:t>
            </a:r>
            <a:r>
              <a:rPr lang="en-US" sz="1600" b="0" dirty="0"/>
              <a:t>b</a:t>
            </a:r>
            <a:r>
              <a:rPr lang="en-US" sz="1600" b="0" dirty="0" smtClean="0"/>
              <a:t>undling. </a:t>
            </a:r>
            <a:endParaRPr lang="en-US" sz="1600" b="0" dirty="0"/>
          </a:p>
        </p:txBody>
      </p:sp>
    </p:spTree>
    <p:extLst>
      <p:ext uri="{BB962C8B-B14F-4D97-AF65-F5344CB8AC3E}">
        <p14:creationId xmlns:p14="http://schemas.microsoft.com/office/powerpoint/2010/main" val="21915352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pPr>
              <a:defRPr/>
            </a:pPr>
            <a:fld id="{CEDD381C-C03C-4167-BB6D-D6371E3104A9}" type="slidenum">
              <a:rPr lang="it-IT" smtClean="0"/>
              <a:pPr>
                <a:defRPr/>
              </a:pPr>
              <a:t>18</a:t>
            </a:fld>
            <a:endParaRPr lang="it-IT"/>
          </a:p>
        </p:txBody>
      </p:sp>
      <p:pic>
        <p:nvPicPr>
          <p:cNvPr id="4" name="Immagine 3"/>
          <p:cNvPicPr>
            <a:picLocks noChangeAspect="1"/>
          </p:cNvPicPr>
          <p:nvPr/>
        </p:nvPicPr>
        <p:blipFill>
          <a:blip r:embed="rId2"/>
          <a:stretch>
            <a:fillRect/>
          </a:stretch>
        </p:blipFill>
        <p:spPr>
          <a:xfrm>
            <a:off x="228600" y="429491"/>
            <a:ext cx="8741923" cy="1024647"/>
          </a:xfrm>
          <a:prstGeom prst="rect">
            <a:avLst/>
          </a:prstGeom>
        </p:spPr>
      </p:pic>
      <p:pic>
        <p:nvPicPr>
          <p:cNvPr id="5" name="Immagine 4"/>
          <p:cNvPicPr>
            <a:picLocks noChangeAspect="1"/>
          </p:cNvPicPr>
          <p:nvPr/>
        </p:nvPicPr>
        <p:blipFill>
          <a:blip r:embed="rId3"/>
          <a:stretch>
            <a:fillRect/>
          </a:stretch>
        </p:blipFill>
        <p:spPr>
          <a:xfrm>
            <a:off x="381000" y="1348902"/>
            <a:ext cx="3527898" cy="265889"/>
          </a:xfrm>
          <a:prstGeom prst="rect">
            <a:avLst/>
          </a:prstGeom>
        </p:spPr>
      </p:pic>
      <p:pic>
        <p:nvPicPr>
          <p:cNvPr id="6" name="Immagine 5"/>
          <p:cNvPicPr>
            <a:picLocks noChangeAspect="1"/>
          </p:cNvPicPr>
          <p:nvPr/>
        </p:nvPicPr>
        <p:blipFill>
          <a:blip r:embed="rId4"/>
          <a:stretch>
            <a:fillRect/>
          </a:stretch>
        </p:blipFill>
        <p:spPr>
          <a:xfrm>
            <a:off x="4114800" y="1334457"/>
            <a:ext cx="3761362" cy="376136"/>
          </a:xfrm>
          <a:prstGeom prst="rect">
            <a:avLst/>
          </a:prstGeom>
        </p:spPr>
      </p:pic>
    </p:spTree>
    <p:extLst>
      <p:ext uri="{BB962C8B-B14F-4D97-AF65-F5344CB8AC3E}">
        <p14:creationId xmlns:p14="http://schemas.microsoft.com/office/powerpoint/2010/main" val="22476336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pPr>
              <a:defRPr/>
            </a:pPr>
            <a:fld id="{CEDD381C-C03C-4167-BB6D-D6371E3104A9}" type="slidenum">
              <a:rPr lang="it-IT" smtClean="0"/>
              <a:pPr>
                <a:defRPr/>
              </a:pPr>
              <a:t>19</a:t>
            </a:fld>
            <a:endParaRPr lang="it-IT"/>
          </a:p>
        </p:txBody>
      </p:sp>
      <p:sp>
        <p:nvSpPr>
          <p:cNvPr id="3" name="CasellaDiTesto 2"/>
          <p:cNvSpPr txBox="1"/>
          <p:nvPr/>
        </p:nvSpPr>
        <p:spPr>
          <a:xfrm>
            <a:off x="3276600" y="304800"/>
            <a:ext cx="2667000" cy="461665"/>
          </a:xfrm>
          <a:prstGeom prst="rect">
            <a:avLst/>
          </a:prstGeom>
          <a:noFill/>
        </p:spPr>
        <p:txBody>
          <a:bodyPr wrap="square" rtlCol="0">
            <a:spAutoFit/>
          </a:bodyPr>
          <a:lstStyle/>
          <a:p>
            <a:r>
              <a:rPr lang="en-US" dirty="0" smtClean="0"/>
              <a:t>Solution</a:t>
            </a:r>
            <a:endParaRPr lang="en-US" dirty="0"/>
          </a:p>
        </p:txBody>
      </p:sp>
      <p:pic>
        <p:nvPicPr>
          <p:cNvPr id="4" name="Immagine 3"/>
          <p:cNvPicPr>
            <a:picLocks noChangeAspect="1"/>
          </p:cNvPicPr>
          <p:nvPr/>
        </p:nvPicPr>
        <p:blipFill>
          <a:blip r:embed="rId2"/>
          <a:stretch>
            <a:fillRect/>
          </a:stretch>
        </p:blipFill>
        <p:spPr>
          <a:xfrm>
            <a:off x="316959" y="2667000"/>
            <a:ext cx="8586281" cy="1731523"/>
          </a:xfrm>
          <a:prstGeom prst="rect">
            <a:avLst/>
          </a:prstGeom>
        </p:spPr>
      </p:pic>
      <p:sp>
        <p:nvSpPr>
          <p:cNvPr id="5" name="CasellaDiTesto 4"/>
          <p:cNvSpPr txBox="1"/>
          <p:nvPr/>
        </p:nvSpPr>
        <p:spPr>
          <a:xfrm>
            <a:off x="1676400" y="4038600"/>
            <a:ext cx="914400" cy="276999"/>
          </a:xfrm>
          <a:prstGeom prst="rect">
            <a:avLst/>
          </a:prstGeom>
          <a:noFill/>
        </p:spPr>
        <p:txBody>
          <a:bodyPr wrap="square" rtlCol="0">
            <a:spAutoFit/>
          </a:bodyPr>
          <a:lstStyle/>
          <a:p>
            <a:r>
              <a:rPr lang="en-US" sz="1200" dirty="0" smtClean="0"/>
              <a:t>(Or 3° PD)</a:t>
            </a:r>
            <a:endParaRPr lang="en-US" sz="1200" dirty="0"/>
          </a:p>
        </p:txBody>
      </p:sp>
    </p:spTree>
    <p:extLst>
      <p:ext uri="{BB962C8B-B14F-4D97-AF65-F5344CB8AC3E}">
        <p14:creationId xmlns:p14="http://schemas.microsoft.com/office/powerpoint/2010/main" val="22267232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3"/>
          <p:cNvSpPr>
            <a:spLocks noGrp="1"/>
          </p:cNvSpPr>
          <p:nvPr>
            <p:ph type="sldNum" sz="quarter" idx="12"/>
          </p:nvPr>
        </p:nvSpPr>
        <p:spPr/>
        <p:txBody>
          <a:bodyPr/>
          <a:lstStyle/>
          <a:p>
            <a:fld id="{F7E0A7FF-2EE7-4364-BEE1-3C1556D198BA}" type="slidenum">
              <a:rPr lang="it-IT"/>
              <a:pPr/>
              <a:t>2</a:t>
            </a:fld>
            <a:endParaRPr lang="it-IT"/>
          </a:p>
        </p:txBody>
      </p:sp>
      <p:sp>
        <p:nvSpPr>
          <p:cNvPr id="368642" name="Rectangle 2"/>
          <p:cNvSpPr>
            <a:spLocks noChangeArrowheads="1"/>
          </p:cNvSpPr>
          <p:nvPr/>
        </p:nvSpPr>
        <p:spPr bwMode="auto">
          <a:xfrm>
            <a:off x="701964" y="2438400"/>
            <a:ext cx="7772400" cy="1143000"/>
          </a:xfrm>
          <a:prstGeom prst="rect">
            <a:avLst/>
          </a:prstGeom>
          <a:noFill/>
          <a:ln w="9525">
            <a:noFill/>
            <a:miter lim="800000"/>
            <a:headEnd/>
            <a:tailEnd/>
          </a:ln>
          <a:effectLst/>
        </p:spPr>
        <p:txBody>
          <a:bodyPr anchor="ctr"/>
          <a:lstStyle/>
          <a:p>
            <a:pPr algn="ctr"/>
            <a:r>
              <a:rPr lang="en-US" sz="4800" i="1" dirty="0" smtClean="0">
                <a:solidFill>
                  <a:srgbClr val="000099"/>
                </a:solidFill>
              </a:rPr>
              <a:t>Another important type of price discrimination by self-selection (2° PD):</a:t>
            </a:r>
          </a:p>
          <a:p>
            <a:pPr algn="ctr"/>
            <a:r>
              <a:rPr lang="en-US" sz="4800" i="1" dirty="0" smtClean="0">
                <a:solidFill>
                  <a:srgbClr val="000099"/>
                </a:solidFill>
              </a:rPr>
              <a:t>BUNDLING</a:t>
            </a:r>
          </a:p>
          <a:p>
            <a:pPr algn="ctr"/>
            <a:endParaRPr lang="en-US" sz="4800" i="1" dirty="0">
              <a:solidFill>
                <a:srgbClr val="000099"/>
              </a:solidFill>
            </a:endParaRPr>
          </a:p>
        </p:txBody>
      </p:sp>
    </p:spTree>
    <p:extLst>
      <p:ext uri="{BB962C8B-B14F-4D97-AF65-F5344CB8AC3E}">
        <p14:creationId xmlns:p14="http://schemas.microsoft.com/office/powerpoint/2010/main" val="17066759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09600" y="381000"/>
            <a:ext cx="7772400" cy="1143000"/>
          </a:xfrm>
        </p:spPr>
        <p:txBody>
          <a:bodyPr/>
          <a:lstStyle/>
          <a:p>
            <a:r>
              <a:rPr lang="en-US" dirty="0"/>
              <a:t>4</a:t>
            </a:r>
            <a:r>
              <a:rPr lang="en-US" dirty="0" smtClean="0"/>
              <a:t>. Exam question February 2020</a:t>
            </a:r>
            <a:endParaRPr lang="en-US" dirty="0"/>
          </a:p>
        </p:txBody>
      </p:sp>
      <p:pic>
        <p:nvPicPr>
          <p:cNvPr id="5" name="Segnaposto contenuto 4"/>
          <p:cNvPicPr>
            <a:picLocks noGrp="1" noChangeAspect="1"/>
          </p:cNvPicPr>
          <p:nvPr>
            <p:ph idx="1"/>
          </p:nvPr>
        </p:nvPicPr>
        <p:blipFill>
          <a:blip r:embed="rId2"/>
          <a:stretch>
            <a:fillRect/>
          </a:stretch>
        </p:blipFill>
        <p:spPr>
          <a:xfrm>
            <a:off x="720436" y="1676400"/>
            <a:ext cx="7772400" cy="3837709"/>
          </a:xfrm>
          <a:prstGeom prst="rect">
            <a:avLst/>
          </a:prstGeom>
        </p:spPr>
      </p:pic>
      <p:sp>
        <p:nvSpPr>
          <p:cNvPr id="4" name="Segnaposto numero diapositiva 3"/>
          <p:cNvSpPr>
            <a:spLocks noGrp="1"/>
          </p:cNvSpPr>
          <p:nvPr>
            <p:ph type="sldNum" sz="quarter" idx="12"/>
          </p:nvPr>
        </p:nvSpPr>
        <p:spPr/>
        <p:txBody>
          <a:bodyPr/>
          <a:lstStyle/>
          <a:p>
            <a:pPr>
              <a:defRPr/>
            </a:pPr>
            <a:fld id="{C1AEA0E0-1556-45F7-B432-88137A6BE554}" type="slidenum">
              <a:rPr lang="it-IT" smtClean="0"/>
              <a:pPr>
                <a:defRPr/>
              </a:pPr>
              <a:t>20</a:t>
            </a:fld>
            <a:endParaRPr lang="it-IT"/>
          </a:p>
        </p:txBody>
      </p:sp>
    </p:spTree>
    <p:extLst>
      <p:ext uri="{BB962C8B-B14F-4D97-AF65-F5344CB8AC3E}">
        <p14:creationId xmlns:p14="http://schemas.microsoft.com/office/powerpoint/2010/main" val="34225166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p:cNvSpPr>
            <a:spLocks noGrp="1"/>
          </p:cNvSpPr>
          <p:nvPr>
            <p:ph type="sldNum" sz="quarter" idx="12"/>
          </p:nvPr>
        </p:nvSpPr>
        <p:spPr/>
        <p:txBody>
          <a:bodyPr/>
          <a:lstStyle/>
          <a:p>
            <a:pPr>
              <a:defRPr/>
            </a:pPr>
            <a:fld id="{C1AEA0E0-1556-45F7-B432-88137A6BE554}" type="slidenum">
              <a:rPr lang="it-IT" smtClean="0"/>
              <a:pPr>
                <a:defRPr/>
              </a:pPr>
              <a:t>21</a:t>
            </a:fld>
            <a:endParaRPr lang="it-IT"/>
          </a:p>
        </p:txBody>
      </p:sp>
      <p:sp>
        <p:nvSpPr>
          <p:cNvPr id="5" name="CasellaDiTesto 4"/>
          <p:cNvSpPr txBox="1"/>
          <p:nvPr/>
        </p:nvSpPr>
        <p:spPr>
          <a:xfrm>
            <a:off x="307109" y="446901"/>
            <a:ext cx="7620000" cy="1015663"/>
          </a:xfrm>
          <a:prstGeom prst="rect">
            <a:avLst/>
          </a:prstGeom>
          <a:noFill/>
        </p:spPr>
        <p:txBody>
          <a:bodyPr wrap="square" rtlCol="0">
            <a:spAutoFit/>
          </a:bodyPr>
          <a:lstStyle/>
          <a:p>
            <a:pPr algn="ctr"/>
            <a:r>
              <a:rPr lang="en-US" dirty="0" smtClean="0"/>
              <a:t> Solution</a:t>
            </a:r>
          </a:p>
          <a:p>
            <a:endParaRPr lang="en-US" dirty="0" smtClean="0"/>
          </a:p>
          <a:p>
            <a:r>
              <a:rPr lang="en-US" sz="1200" dirty="0" smtClean="0"/>
              <a:t>Just apply the Lerner index formula</a:t>
            </a:r>
            <a:endParaRPr lang="en-US" sz="1200" dirty="0"/>
          </a:p>
        </p:txBody>
      </p:sp>
      <p:graphicFrame>
        <p:nvGraphicFramePr>
          <p:cNvPr id="6" name="Object 7"/>
          <p:cNvGraphicFramePr>
            <a:graphicFrameLocks noChangeAspect="1"/>
          </p:cNvGraphicFramePr>
          <p:nvPr>
            <p:extLst/>
          </p:nvPr>
        </p:nvGraphicFramePr>
        <p:xfrm>
          <a:off x="2895600" y="1066800"/>
          <a:ext cx="1981200" cy="647700"/>
        </p:xfrm>
        <a:graphic>
          <a:graphicData uri="http://schemas.openxmlformats.org/presentationml/2006/ole">
            <mc:AlternateContent xmlns:mc="http://schemas.openxmlformats.org/markup-compatibility/2006">
              <mc:Choice xmlns:v="urn:schemas-microsoft-com:vml" Requires="v">
                <p:oleObj spid="_x0000_s29712" name="Equation" r:id="rId3" imgW="800100" imgH="419100" progId="Equation.3">
                  <p:embed/>
                </p:oleObj>
              </mc:Choice>
              <mc:Fallback>
                <p:oleObj name="Equation" r:id="rId3" imgW="800100" imgH="419100" progId="Equation.3">
                  <p:embed/>
                  <p:pic>
                    <p:nvPicPr>
                      <p:cNvPr id="6"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066800"/>
                        <a:ext cx="19812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asellaDiTesto 7"/>
          <p:cNvSpPr txBox="1"/>
          <p:nvPr/>
        </p:nvSpPr>
        <p:spPr>
          <a:xfrm>
            <a:off x="307109" y="2276840"/>
            <a:ext cx="5029200" cy="457200"/>
          </a:xfrm>
          <a:prstGeom prst="rect">
            <a:avLst/>
          </a:prstGeom>
          <a:noFill/>
        </p:spPr>
        <p:txBody>
          <a:bodyPr wrap="square" rtlCol="0">
            <a:spAutoFit/>
          </a:bodyPr>
          <a:lstStyle/>
          <a:p>
            <a:r>
              <a:rPr lang="en-US" dirty="0" smtClean="0"/>
              <a:t>Europe: (p – 150)/p = 1/4 </a:t>
            </a:r>
            <a:endParaRPr lang="en-US" dirty="0"/>
          </a:p>
        </p:txBody>
      </p:sp>
      <p:cxnSp>
        <p:nvCxnSpPr>
          <p:cNvPr id="10" name="Connettore 2 9"/>
          <p:cNvCxnSpPr/>
          <p:nvPr/>
        </p:nvCxnSpPr>
        <p:spPr bwMode="auto">
          <a:xfrm>
            <a:off x="3962400" y="2514600"/>
            <a:ext cx="14478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1" name="CasellaDiTesto 10"/>
          <p:cNvSpPr txBox="1"/>
          <p:nvPr/>
        </p:nvSpPr>
        <p:spPr>
          <a:xfrm>
            <a:off x="5638800" y="2283767"/>
            <a:ext cx="1295400" cy="461665"/>
          </a:xfrm>
          <a:prstGeom prst="rect">
            <a:avLst/>
          </a:prstGeom>
          <a:noFill/>
        </p:spPr>
        <p:txBody>
          <a:bodyPr wrap="square" rtlCol="0">
            <a:spAutoFit/>
          </a:bodyPr>
          <a:lstStyle/>
          <a:p>
            <a:r>
              <a:rPr lang="en-US" dirty="0" smtClean="0"/>
              <a:t>P = 200</a:t>
            </a:r>
            <a:endParaRPr lang="en-US" dirty="0"/>
          </a:p>
        </p:txBody>
      </p:sp>
      <p:sp>
        <p:nvSpPr>
          <p:cNvPr id="12" name="CasellaDiTesto 11"/>
          <p:cNvSpPr txBox="1"/>
          <p:nvPr/>
        </p:nvSpPr>
        <p:spPr>
          <a:xfrm>
            <a:off x="288636" y="2743200"/>
            <a:ext cx="5029200" cy="457200"/>
          </a:xfrm>
          <a:prstGeom prst="rect">
            <a:avLst/>
          </a:prstGeom>
          <a:noFill/>
        </p:spPr>
        <p:txBody>
          <a:bodyPr wrap="square" rtlCol="0">
            <a:spAutoFit/>
          </a:bodyPr>
          <a:lstStyle/>
          <a:p>
            <a:r>
              <a:rPr lang="en-US" dirty="0" smtClean="0"/>
              <a:t>Asia: (p – 150)/p = 2/3 </a:t>
            </a:r>
            <a:endParaRPr lang="en-US" dirty="0"/>
          </a:p>
        </p:txBody>
      </p:sp>
      <p:cxnSp>
        <p:nvCxnSpPr>
          <p:cNvPr id="14" name="Connettore 2 13"/>
          <p:cNvCxnSpPr/>
          <p:nvPr/>
        </p:nvCxnSpPr>
        <p:spPr bwMode="auto">
          <a:xfrm>
            <a:off x="3733800" y="2960255"/>
            <a:ext cx="14478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5" name="CasellaDiTesto 14"/>
          <p:cNvSpPr txBox="1"/>
          <p:nvPr/>
        </p:nvSpPr>
        <p:spPr>
          <a:xfrm>
            <a:off x="5638800" y="2667000"/>
            <a:ext cx="1295400" cy="461665"/>
          </a:xfrm>
          <a:prstGeom prst="rect">
            <a:avLst/>
          </a:prstGeom>
          <a:noFill/>
        </p:spPr>
        <p:txBody>
          <a:bodyPr wrap="square" rtlCol="0">
            <a:spAutoFit/>
          </a:bodyPr>
          <a:lstStyle/>
          <a:p>
            <a:r>
              <a:rPr lang="en-US" dirty="0" smtClean="0"/>
              <a:t>P = 450</a:t>
            </a:r>
            <a:endParaRPr lang="en-US" dirty="0"/>
          </a:p>
        </p:txBody>
      </p:sp>
    </p:spTree>
    <p:extLst>
      <p:ext uri="{BB962C8B-B14F-4D97-AF65-F5344CB8AC3E}">
        <p14:creationId xmlns:p14="http://schemas.microsoft.com/office/powerpoint/2010/main" val="21743725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p:cNvPicPr>
            <a:picLocks noGrp="1" noChangeAspect="1"/>
          </p:cNvPicPr>
          <p:nvPr>
            <p:ph idx="1"/>
          </p:nvPr>
        </p:nvPicPr>
        <p:blipFill>
          <a:blip r:embed="rId2"/>
          <a:stretch>
            <a:fillRect/>
          </a:stretch>
        </p:blipFill>
        <p:spPr>
          <a:xfrm>
            <a:off x="914400" y="2057400"/>
            <a:ext cx="7491169" cy="3905631"/>
          </a:xfrm>
          <a:prstGeom prst="rect">
            <a:avLst/>
          </a:prstGeom>
        </p:spPr>
      </p:pic>
      <p:sp>
        <p:nvSpPr>
          <p:cNvPr id="4" name="Segnaposto numero diapositiva 3"/>
          <p:cNvSpPr>
            <a:spLocks noGrp="1"/>
          </p:cNvSpPr>
          <p:nvPr>
            <p:ph type="sldNum" sz="quarter" idx="12"/>
          </p:nvPr>
        </p:nvSpPr>
        <p:spPr/>
        <p:txBody>
          <a:bodyPr/>
          <a:lstStyle/>
          <a:p>
            <a:pPr>
              <a:defRPr/>
            </a:pPr>
            <a:fld id="{C1AEA0E0-1556-45F7-B432-88137A6BE554}" type="slidenum">
              <a:rPr lang="it-IT" smtClean="0"/>
              <a:pPr>
                <a:defRPr/>
              </a:pPr>
              <a:t>22</a:t>
            </a:fld>
            <a:endParaRPr lang="it-IT"/>
          </a:p>
        </p:txBody>
      </p:sp>
      <p:sp>
        <p:nvSpPr>
          <p:cNvPr id="8" name="Titolo 1"/>
          <p:cNvSpPr>
            <a:spLocks noGrp="1"/>
          </p:cNvSpPr>
          <p:nvPr>
            <p:ph type="title"/>
          </p:nvPr>
        </p:nvSpPr>
        <p:spPr>
          <a:xfrm>
            <a:off x="642405" y="533400"/>
            <a:ext cx="7772400" cy="1143000"/>
          </a:xfrm>
        </p:spPr>
        <p:txBody>
          <a:bodyPr/>
          <a:lstStyle/>
          <a:p>
            <a:r>
              <a:rPr lang="en-US" dirty="0"/>
              <a:t>5</a:t>
            </a:r>
            <a:r>
              <a:rPr lang="en-US" dirty="0" smtClean="0"/>
              <a:t>. Exam question February 2022</a:t>
            </a:r>
            <a:endParaRPr lang="en-US" dirty="0"/>
          </a:p>
        </p:txBody>
      </p:sp>
    </p:spTree>
    <p:extLst>
      <p:ext uri="{BB962C8B-B14F-4D97-AF65-F5344CB8AC3E}">
        <p14:creationId xmlns:p14="http://schemas.microsoft.com/office/powerpoint/2010/main" val="6896127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p:cNvSpPr>
            <a:spLocks noGrp="1"/>
          </p:cNvSpPr>
          <p:nvPr>
            <p:ph type="sldNum" sz="quarter" idx="12"/>
          </p:nvPr>
        </p:nvSpPr>
        <p:spPr/>
        <p:txBody>
          <a:bodyPr/>
          <a:lstStyle/>
          <a:p>
            <a:pPr>
              <a:defRPr/>
            </a:pPr>
            <a:fld id="{C1AEA0E0-1556-45F7-B432-88137A6BE554}" type="slidenum">
              <a:rPr lang="it-IT" smtClean="0"/>
              <a:pPr>
                <a:defRPr/>
              </a:pPr>
              <a:t>23</a:t>
            </a:fld>
            <a:endParaRPr lang="it-IT"/>
          </a:p>
        </p:txBody>
      </p:sp>
      <p:pic>
        <p:nvPicPr>
          <p:cNvPr id="7" name="Immagine 6"/>
          <p:cNvPicPr>
            <a:picLocks noChangeAspect="1"/>
          </p:cNvPicPr>
          <p:nvPr/>
        </p:nvPicPr>
        <p:blipFill>
          <a:blip r:embed="rId2"/>
          <a:stretch>
            <a:fillRect/>
          </a:stretch>
        </p:blipFill>
        <p:spPr>
          <a:xfrm>
            <a:off x="609600" y="1399309"/>
            <a:ext cx="7848600" cy="4419600"/>
          </a:xfrm>
          <a:prstGeom prst="rect">
            <a:avLst/>
          </a:prstGeom>
        </p:spPr>
      </p:pic>
      <p:sp>
        <p:nvSpPr>
          <p:cNvPr id="8" name="CasellaDiTesto 7"/>
          <p:cNvSpPr txBox="1"/>
          <p:nvPr/>
        </p:nvSpPr>
        <p:spPr>
          <a:xfrm>
            <a:off x="3810000" y="228600"/>
            <a:ext cx="2667000" cy="461665"/>
          </a:xfrm>
          <a:prstGeom prst="rect">
            <a:avLst/>
          </a:prstGeom>
          <a:noFill/>
        </p:spPr>
        <p:txBody>
          <a:bodyPr wrap="square" rtlCol="0">
            <a:spAutoFit/>
          </a:bodyPr>
          <a:lstStyle/>
          <a:p>
            <a:r>
              <a:rPr lang="en-US" dirty="0" smtClean="0"/>
              <a:t>Solution</a:t>
            </a:r>
            <a:endParaRPr lang="en-US" dirty="0"/>
          </a:p>
        </p:txBody>
      </p:sp>
    </p:spTree>
    <p:extLst>
      <p:ext uri="{BB962C8B-B14F-4D97-AF65-F5344CB8AC3E}">
        <p14:creationId xmlns:p14="http://schemas.microsoft.com/office/powerpoint/2010/main" val="26520042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08973"/>
            <a:ext cx="7772400" cy="1143000"/>
          </a:xfrm>
        </p:spPr>
        <p:txBody>
          <a:bodyPr/>
          <a:lstStyle/>
          <a:p>
            <a:r>
              <a:rPr lang="en-US" dirty="0"/>
              <a:t>6</a:t>
            </a:r>
            <a:r>
              <a:rPr lang="en-US" dirty="0" smtClean="0"/>
              <a:t>. Exam question February 2018</a:t>
            </a:r>
            <a:endParaRPr lang="en-US" dirty="0"/>
          </a:p>
        </p:txBody>
      </p:sp>
      <p:pic>
        <p:nvPicPr>
          <p:cNvPr id="5" name="Segnaposto contenuto 4"/>
          <p:cNvPicPr>
            <a:picLocks noGrp="1" noChangeAspect="1"/>
          </p:cNvPicPr>
          <p:nvPr>
            <p:ph idx="1"/>
          </p:nvPr>
        </p:nvPicPr>
        <p:blipFill>
          <a:blip r:embed="rId2"/>
          <a:stretch>
            <a:fillRect/>
          </a:stretch>
        </p:blipFill>
        <p:spPr>
          <a:xfrm>
            <a:off x="381000" y="1475509"/>
            <a:ext cx="8077199" cy="4675909"/>
          </a:xfrm>
          <a:prstGeom prst="rect">
            <a:avLst/>
          </a:prstGeom>
        </p:spPr>
      </p:pic>
      <p:sp>
        <p:nvSpPr>
          <p:cNvPr id="4" name="Segnaposto numero diapositiva 3"/>
          <p:cNvSpPr>
            <a:spLocks noGrp="1"/>
          </p:cNvSpPr>
          <p:nvPr>
            <p:ph type="sldNum" sz="quarter" idx="12"/>
          </p:nvPr>
        </p:nvSpPr>
        <p:spPr/>
        <p:txBody>
          <a:bodyPr/>
          <a:lstStyle/>
          <a:p>
            <a:pPr>
              <a:defRPr/>
            </a:pPr>
            <a:fld id="{C1AEA0E0-1556-45F7-B432-88137A6BE554}" type="slidenum">
              <a:rPr lang="it-IT" smtClean="0"/>
              <a:pPr>
                <a:defRPr/>
              </a:pPr>
              <a:t>24</a:t>
            </a:fld>
            <a:endParaRPr lang="it-IT"/>
          </a:p>
        </p:txBody>
      </p:sp>
      <p:sp>
        <p:nvSpPr>
          <p:cNvPr id="3" name="CasellaDiTesto 2"/>
          <p:cNvSpPr txBox="1"/>
          <p:nvPr/>
        </p:nvSpPr>
        <p:spPr>
          <a:xfrm>
            <a:off x="7010400" y="5867400"/>
            <a:ext cx="685800" cy="461665"/>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558327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p:cNvSpPr>
            <a:spLocks noGrp="1"/>
          </p:cNvSpPr>
          <p:nvPr>
            <p:ph type="sldNum" sz="quarter" idx="12"/>
          </p:nvPr>
        </p:nvSpPr>
        <p:spPr/>
        <p:txBody>
          <a:bodyPr/>
          <a:lstStyle/>
          <a:p>
            <a:pPr>
              <a:defRPr/>
            </a:pPr>
            <a:fld id="{C1AEA0E0-1556-45F7-B432-88137A6BE554}" type="slidenum">
              <a:rPr lang="it-IT" smtClean="0"/>
              <a:pPr>
                <a:defRPr/>
              </a:pPr>
              <a:t>25</a:t>
            </a:fld>
            <a:endParaRPr lang="it-IT"/>
          </a:p>
        </p:txBody>
      </p:sp>
      <p:sp>
        <p:nvSpPr>
          <p:cNvPr id="5" name="CasellaDiTesto 4"/>
          <p:cNvSpPr txBox="1"/>
          <p:nvPr/>
        </p:nvSpPr>
        <p:spPr>
          <a:xfrm>
            <a:off x="2133600" y="350982"/>
            <a:ext cx="5029200" cy="838200"/>
          </a:xfrm>
          <a:prstGeom prst="rect">
            <a:avLst/>
          </a:prstGeom>
          <a:noFill/>
        </p:spPr>
        <p:txBody>
          <a:bodyPr wrap="square" rtlCol="0">
            <a:spAutoFit/>
          </a:bodyPr>
          <a:lstStyle/>
          <a:p>
            <a:pPr algn="ctr"/>
            <a:r>
              <a:rPr lang="en-US" dirty="0" smtClean="0"/>
              <a:t>Solution</a:t>
            </a:r>
            <a:endParaRPr lang="en-US" dirty="0"/>
          </a:p>
          <a:p>
            <a:endParaRPr lang="en-US" dirty="0"/>
          </a:p>
        </p:txBody>
      </p:sp>
      <p:sp>
        <p:nvSpPr>
          <p:cNvPr id="6" name="CasellaDiTesto 5"/>
          <p:cNvSpPr txBox="1"/>
          <p:nvPr/>
        </p:nvSpPr>
        <p:spPr>
          <a:xfrm>
            <a:off x="457200" y="1219200"/>
            <a:ext cx="8382000" cy="5632311"/>
          </a:xfrm>
          <a:prstGeom prst="rect">
            <a:avLst/>
          </a:prstGeom>
          <a:noFill/>
        </p:spPr>
        <p:txBody>
          <a:bodyPr wrap="square" rtlCol="0">
            <a:spAutoFit/>
          </a:bodyPr>
          <a:lstStyle/>
          <a:p>
            <a:r>
              <a:rPr lang="en-US" b="0" dirty="0" smtClean="0"/>
              <a:t>a) It does not respect the incentive-compatibility constraint. Expert users will self-select themselves for the basic version. Thus profit in this case is equal to 4000.</a:t>
            </a:r>
          </a:p>
          <a:p>
            <a:endParaRPr lang="en-US" b="0" dirty="0"/>
          </a:p>
          <a:p>
            <a:r>
              <a:rPr lang="en-US" b="0" dirty="0" smtClean="0"/>
              <a:t>b)  The incentive-compatibility constraint is respected. </a:t>
            </a:r>
            <a:r>
              <a:rPr lang="en-GB" b="0" dirty="0"/>
              <a:t>Thus profit in this case is equal to </a:t>
            </a:r>
            <a:r>
              <a:rPr lang="en-GB" b="0" dirty="0" smtClean="0"/>
              <a:t>5600</a:t>
            </a:r>
          </a:p>
          <a:p>
            <a:endParaRPr lang="en-GB" b="0" dirty="0" smtClean="0"/>
          </a:p>
          <a:p>
            <a:r>
              <a:rPr lang="en-GB" b="0" dirty="0" smtClean="0"/>
              <a:t>c) The advanced/basic version will be sold only to experts, reaching in the best scenario a profit of 4400.</a:t>
            </a:r>
          </a:p>
          <a:p>
            <a:endParaRPr lang="en-GB" b="0" dirty="0"/>
          </a:p>
          <a:p>
            <a:r>
              <a:rPr lang="en-GB" dirty="0" smtClean="0"/>
              <a:t>d) Profit in this case is equal to 7000. The highest. </a:t>
            </a:r>
          </a:p>
          <a:p>
            <a:endParaRPr lang="en-GB" b="0" dirty="0"/>
          </a:p>
          <a:p>
            <a:r>
              <a:rPr lang="en-GB" dirty="0" smtClean="0"/>
              <a:t>The correct answer is d). </a:t>
            </a:r>
          </a:p>
          <a:p>
            <a:endParaRPr lang="en-GB" sz="1600" dirty="0"/>
          </a:p>
          <a:p>
            <a:endParaRPr lang="en-GB" sz="1600" dirty="0" smtClean="0"/>
          </a:p>
          <a:p>
            <a:endParaRPr lang="en-GB" sz="1600" dirty="0"/>
          </a:p>
        </p:txBody>
      </p:sp>
    </p:spTree>
    <p:extLst>
      <p:ext uri="{BB962C8B-B14F-4D97-AF65-F5344CB8AC3E}">
        <p14:creationId xmlns:p14="http://schemas.microsoft.com/office/powerpoint/2010/main" val="31128117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egnaposto numero diapositiva 3"/>
          <p:cNvSpPr>
            <a:spLocks noGrp="1"/>
          </p:cNvSpPr>
          <p:nvPr>
            <p:ph type="sldNum" sz="quarter" idx="12"/>
          </p:nvPr>
        </p:nvSpPr>
        <p:spPr/>
        <p:txBody>
          <a:bodyPr/>
          <a:lstStyle/>
          <a:p>
            <a:fld id="{CCEEC470-08C6-4B98-A741-FCD1B991CEE0}" type="slidenum">
              <a:rPr lang="it-IT"/>
              <a:pPr/>
              <a:t>26</a:t>
            </a:fld>
            <a:endParaRPr lang="it-IT"/>
          </a:p>
        </p:txBody>
      </p:sp>
      <p:pic>
        <p:nvPicPr>
          <p:cNvPr id="3" name="Immagin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823203"/>
            <a:ext cx="9144000" cy="5450597"/>
          </a:xfrm>
          <a:prstGeom prst="rect">
            <a:avLst/>
          </a:prstGeom>
        </p:spPr>
      </p:pic>
      <p:sp>
        <p:nvSpPr>
          <p:cNvPr id="4" name="CasellaDiTesto 3"/>
          <p:cNvSpPr txBox="1"/>
          <p:nvPr/>
        </p:nvSpPr>
        <p:spPr>
          <a:xfrm>
            <a:off x="2834409" y="228600"/>
            <a:ext cx="4648200" cy="461665"/>
          </a:xfrm>
          <a:prstGeom prst="rect">
            <a:avLst/>
          </a:prstGeom>
          <a:noFill/>
        </p:spPr>
        <p:txBody>
          <a:bodyPr wrap="square" rtlCol="0">
            <a:spAutoFit/>
          </a:bodyPr>
          <a:lstStyle/>
          <a:p>
            <a:r>
              <a:rPr lang="en-US" dirty="0"/>
              <a:t>7</a:t>
            </a:r>
            <a:r>
              <a:rPr lang="en-US" dirty="0" smtClean="0"/>
              <a:t>. Optimal bundling policy </a:t>
            </a:r>
            <a:endParaRPr lang="en-US" dirty="0"/>
          </a:p>
        </p:txBody>
      </p:sp>
    </p:spTree>
    <p:extLst>
      <p:ext uri="{BB962C8B-B14F-4D97-AF65-F5344CB8AC3E}">
        <p14:creationId xmlns:p14="http://schemas.microsoft.com/office/powerpoint/2010/main" val="22276205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egnaposto numero diapositiva 3"/>
          <p:cNvSpPr>
            <a:spLocks noGrp="1"/>
          </p:cNvSpPr>
          <p:nvPr>
            <p:ph type="sldNum" sz="quarter" idx="12"/>
          </p:nvPr>
        </p:nvSpPr>
        <p:spPr/>
        <p:txBody>
          <a:bodyPr/>
          <a:lstStyle/>
          <a:p>
            <a:fld id="{CCEEC470-08C6-4B98-A741-FCD1B991CEE0}" type="slidenum">
              <a:rPr lang="it-IT"/>
              <a:pPr/>
              <a:t>27</a:t>
            </a:fld>
            <a:endParaRPr lang="it-IT"/>
          </a:p>
        </p:txBody>
      </p:sp>
      <p:sp>
        <p:nvSpPr>
          <p:cNvPr id="4" name="CasellaDiTesto 3"/>
          <p:cNvSpPr txBox="1"/>
          <p:nvPr/>
        </p:nvSpPr>
        <p:spPr>
          <a:xfrm>
            <a:off x="2019300" y="228600"/>
            <a:ext cx="4648200" cy="461665"/>
          </a:xfrm>
          <a:prstGeom prst="rect">
            <a:avLst/>
          </a:prstGeom>
          <a:noFill/>
        </p:spPr>
        <p:txBody>
          <a:bodyPr wrap="square" rtlCol="0">
            <a:spAutoFit/>
          </a:bodyPr>
          <a:lstStyle/>
          <a:p>
            <a:pPr algn="ctr"/>
            <a:r>
              <a:rPr lang="en-US" dirty="0" smtClean="0"/>
              <a:t>Solution</a:t>
            </a:r>
            <a:endParaRPr lang="en-US" dirty="0"/>
          </a:p>
        </p:txBody>
      </p:sp>
      <p:pic>
        <p:nvPicPr>
          <p:cNvPr id="2" name="Immagin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914400"/>
            <a:ext cx="8229600" cy="5473611"/>
          </a:xfrm>
          <a:prstGeom prst="rect">
            <a:avLst/>
          </a:prstGeom>
        </p:spPr>
      </p:pic>
    </p:spTree>
    <p:extLst>
      <p:ext uri="{BB962C8B-B14F-4D97-AF65-F5344CB8AC3E}">
        <p14:creationId xmlns:p14="http://schemas.microsoft.com/office/powerpoint/2010/main" val="15459918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pPr>
              <a:defRPr/>
            </a:pPr>
            <a:fld id="{CEDD381C-C03C-4167-BB6D-D6371E3104A9}" type="slidenum">
              <a:rPr lang="it-IT" smtClean="0"/>
              <a:pPr>
                <a:defRPr/>
              </a:pPr>
              <a:t>28</a:t>
            </a:fld>
            <a:endParaRPr lang="it-IT"/>
          </a:p>
        </p:txBody>
      </p:sp>
      <p:sp>
        <p:nvSpPr>
          <p:cNvPr id="3" name="Rettangolo 2"/>
          <p:cNvSpPr/>
          <p:nvPr/>
        </p:nvSpPr>
        <p:spPr>
          <a:xfrm>
            <a:off x="533400" y="2667000"/>
            <a:ext cx="8534400" cy="2031325"/>
          </a:xfrm>
          <a:prstGeom prst="rect">
            <a:avLst/>
          </a:prstGeom>
        </p:spPr>
        <p:txBody>
          <a:bodyPr wrap="square">
            <a:spAutoFit/>
          </a:bodyPr>
          <a:lstStyle/>
          <a:p>
            <a:pPr algn="just">
              <a:spcAft>
                <a:spcPts val="0"/>
              </a:spcAft>
              <a:tabLst>
                <a:tab pos="1211580" algn="l"/>
              </a:tabLst>
            </a:pPr>
            <a:r>
              <a:rPr lang="en-GB" sz="1800" b="0" dirty="0" smtClean="0">
                <a:ea typeface="Times New Roman" panose="02020603050405020304" pitchFamily="18" charset="0"/>
              </a:rPr>
              <a:t>If </a:t>
            </a:r>
            <a:r>
              <a:rPr lang="en-GB" sz="1800" b="0" dirty="0">
                <a:ea typeface="Times New Roman" panose="02020603050405020304" pitchFamily="18" charset="0"/>
              </a:rPr>
              <a:t>two buyers have different relative valuations for two goods and these relative valuations are negatively correlated, considering the total revenue (TR), then:</a:t>
            </a:r>
          </a:p>
          <a:p>
            <a:pPr algn="just">
              <a:spcAft>
                <a:spcPts val="0"/>
              </a:spcAft>
              <a:tabLst>
                <a:tab pos="1211580" algn="l"/>
              </a:tabLst>
            </a:pPr>
            <a:r>
              <a:rPr lang="en-GB" sz="1800" b="0" dirty="0">
                <a:ea typeface="Times New Roman" panose="02020603050405020304" pitchFamily="18" charset="0"/>
              </a:rPr>
              <a:t> </a:t>
            </a:r>
          </a:p>
          <a:p>
            <a:pPr marL="342900" lvl="0" indent="-342900" algn="just">
              <a:spcAft>
                <a:spcPts val="0"/>
              </a:spcAft>
              <a:buFont typeface="+mj-lt"/>
              <a:buAutoNum type="alphaLcParenR"/>
              <a:tabLst>
                <a:tab pos="1211580" algn="l"/>
              </a:tabLst>
            </a:pPr>
            <a:r>
              <a:rPr lang="en-GB" sz="1800" b="0" dirty="0">
                <a:ea typeface="Times New Roman" panose="02020603050405020304" pitchFamily="18" charset="0"/>
              </a:rPr>
              <a:t>TR will be greater with individual pricing of the two goods than with bundling.</a:t>
            </a:r>
          </a:p>
          <a:p>
            <a:pPr marL="342900" lvl="0" indent="-342900" algn="just">
              <a:spcAft>
                <a:spcPts val="0"/>
              </a:spcAft>
              <a:buFont typeface="+mj-lt"/>
              <a:buAutoNum type="alphaLcParenR"/>
              <a:tabLst>
                <a:tab pos="1211580" algn="l"/>
              </a:tabLst>
            </a:pPr>
            <a:r>
              <a:rPr lang="en-GB" sz="1800" b="0" dirty="0">
                <a:ea typeface="Times New Roman" panose="02020603050405020304" pitchFamily="18" charset="0"/>
              </a:rPr>
              <a:t>TR will be greater with bundling than with individual pricing of the two goods.</a:t>
            </a:r>
          </a:p>
          <a:p>
            <a:pPr marL="342900" lvl="0" indent="-342900" algn="just">
              <a:spcAft>
                <a:spcPts val="0"/>
              </a:spcAft>
              <a:buFont typeface="+mj-lt"/>
              <a:buAutoNum type="alphaLcParenR"/>
              <a:tabLst>
                <a:tab pos="1211580" algn="l"/>
              </a:tabLst>
            </a:pPr>
            <a:r>
              <a:rPr lang="en-GB" sz="1800" b="0" dirty="0">
                <a:ea typeface="Times New Roman" panose="02020603050405020304" pitchFamily="18" charset="0"/>
              </a:rPr>
              <a:t>TR will be identical with individual pricing of the two goods and with bundling.</a:t>
            </a:r>
          </a:p>
          <a:p>
            <a:pPr marL="342900" lvl="0" indent="-342900" algn="just">
              <a:spcAft>
                <a:spcPts val="0"/>
              </a:spcAft>
              <a:buFont typeface="+mj-lt"/>
              <a:buAutoNum type="alphaLcParenR"/>
              <a:tabLst>
                <a:tab pos="1211580" algn="l"/>
              </a:tabLst>
            </a:pPr>
            <a:r>
              <a:rPr lang="en-GB" sz="1800" b="0" dirty="0">
                <a:ea typeface="Times New Roman" panose="02020603050405020304" pitchFamily="18" charset="0"/>
              </a:rPr>
              <a:t>It is impossible to tell what will happen to TR without more information. </a:t>
            </a:r>
          </a:p>
        </p:txBody>
      </p:sp>
      <p:sp>
        <p:nvSpPr>
          <p:cNvPr id="5" name="Rettangolo 4"/>
          <p:cNvSpPr/>
          <p:nvPr/>
        </p:nvSpPr>
        <p:spPr>
          <a:xfrm>
            <a:off x="685800" y="304800"/>
            <a:ext cx="7543800" cy="769441"/>
          </a:xfrm>
          <a:prstGeom prst="rect">
            <a:avLst/>
          </a:prstGeom>
        </p:spPr>
        <p:txBody>
          <a:bodyPr wrap="square">
            <a:spAutoFit/>
          </a:bodyPr>
          <a:lstStyle/>
          <a:p>
            <a:r>
              <a:rPr lang="en-US" sz="4400" b="0" kern="0" dirty="0" smtClean="0">
                <a:solidFill>
                  <a:srgbClr val="000000"/>
                </a:solidFill>
                <a:latin typeface="Times New Roman"/>
                <a:ea typeface="+mj-ea"/>
                <a:cs typeface="+mj-cs"/>
              </a:rPr>
              <a:t>8. </a:t>
            </a:r>
            <a:r>
              <a:rPr lang="en-US" sz="4400" b="0" kern="0" dirty="0">
                <a:solidFill>
                  <a:srgbClr val="000000"/>
                </a:solidFill>
                <a:latin typeface="Times New Roman"/>
                <a:ea typeface="+mj-ea"/>
                <a:cs typeface="+mj-cs"/>
              </a:rPr>
              <a:t>Exam question </a:t>
            </a:r>
            <a:r>
              <a:rPr lang="en-US" sz="4400" b="0" kern="0" dirty="0" smtClean="0">
                <a:solidFill>
                  <a:srgbClr val="000000"/>
                </a:solidFill>
                <a:latin typeface="Times New Roman"/>
                <a:ea typeface="+mj-ea"/>
                <a:cs typeface="+mj-cs"/>
              </a:rPr>
              <a:t>January 2023</a:t>
            </a:r>
            <a:endParaRPr lang="en-US" dirty="0"/>
          </a:p>
        </p:txBody>
      </p:sp>
    </p:spTree>
    <p:extLst>
      <p:ext uri="{BB962C8B-B14F-4D97-AF65-F5344CB8AC3E}">
        <p14:creationId xmlns:p14="http://schemas.microsoft.com/office/powerpoint/2010/main" val="32644217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pPr>
              <a:defRPr/>
            </a:pPr>
            <a:fld id="{CEDD381C-C03C-4167-BB6D-D6371E3104A9}" type="slidenum">
              <a:rPr lang="it-IT" smtClean="0"/>
              <a:pPr>
                <a:defRPr/>
              </a:pPr>
              <a:t>29</a:t>
            </a:fld>
            <a:endParaRPr lang="it-IT"/>
          </a:p>
        </p:txBody>
      </p:sp>
      <p:sp>
        <p:nvSpPr>
          <p:cNvPr id="3" name="Rettangolo 2"/>
          <p:cNvSpPr/>
          <p:nvPr/>
        </p:nvSpPr>
        <p:spPr>
          <a:xfrm>
            <a:off x="533400" y="2667000"/>
            <a:ext cx="8534400" cy="2031325"/>
          </a:xfrm>
          <a:prstGeom prst="rect">
            <a:avLst/>
          </a:prstGeom>
        </p:spPr>
        <p:txBody>
          <a:bodyPr wrap="square">
            <a:spAutoFit/>
          </a:bodyPr>
          <a:lstStyle/>
          <a:p>
            <a:pPr algn="just">
              <a:spcAft>
                <a:spcPts val="0"/>
              </a:spcAft>
              <a:tabLst>
                <a:tab pos="1211580" algn="l"/>
              </a:tabLst>
            </a:pPr>
            <a:r>
              <a:rPr lang="en-GB" sz="1800" b="0" dirty="0" smtClean="0">
                <a:ea typeface="Times New Roman" panose="02020603050405020304" pitchFamily="18" charset="0"/>
              </a:rPr>
              <a:t>If </a:t>
            </a:r>
            <a:r>
              <a:rPr lang="en-GB" sz="1800" b="0" dirty="0">
                <a:ea typeface="Times New Roman" panose="02020603050405020304" pitchFamily="18" charset="0"/>
              </a:rPr>
              <a:t>two buyers have different relative valuations for two goods and these relative valuations are negatively correlated, considering the total revenue (TR), then:</a:t>
            </a:r>
          </a:p>
          <a:p>
            <a:pPr algn="just">
              <a:spcAft>
                <a:spcPts val="0"/>
              </a:spcAft>
              <a:tabLst>
                <a:tab pos="1211580" algn="l"/>
              </a:tabLst>
            </a:pPr>
            <a:r>
              <a:rPr lang="en-GB" sz="1800" b="0" dirty="0">
                <a:ea typeface="Times New Roman" panose="02020603050405020304" pitchFamily="18" charset="0"/>
              </a:rPr>
              <a:t> </a:t>
            </a:r>
          </a:p>
          <a:p>
            <a:pPr marL="342900" lvl="0" indent="-342900" algn="just">
              <a:spcAft>
                <a:spcPts val="0"/>
              </a:spcAft>
              <a:buFont typeface="+mj-lt"/>
              <a:buAutoNum type="alphaLcParenR"/>
              <a:tabLst>
                <a:tab pos="1211580" algn="l"/>
              </a:tabLst>
            </a:pPr>
            <a:r>
              <a:rPr lang="en-GB" sz="1800" b="0" dirty="0">
                <a:ea typeface="Times New Roman" panose="02020603050405020304" pitchFamily="18" charset="0"/>
              </a:rPr>
              <a:t>TR will be greater with individual pricing of the two goods than with bundling.</a:t>
            </a:r>
          </a:p>
          <a:p>
            <a:pPr marL="342900" lvl="0" indent="-342900" algn="just">
              <a:spcAft>
                <a:spcPts val="0"/>
              </a:spcAft>
              <a:buFont typeface="+mj-lt"/>
              <a:buAutoNum type="alphaLcParenR"/>
              <a:tabLst>
                <a:tab pos="1211580" algn="l"/>
              </a:tabLst>
            </a:pPr>
            <a:r>
              <a:rPr lang="en-GB" sz="1800" b="0" dirty="0">
                <a:ea typeface="Times New Roman" panose="02020603050405020304" pitchFamily="18" charset="0"/>
              </a:rPr>
              <a:t>TR will be greater with bundling than with individual pricing of the two goods.</a:t>
            </a:r>
          </a:p>
          <a:p>
            <a:pPr marL="342900" lvl="0" indent="-342900" algn="just">
              <a:spcAft>
                <a:spcPts val="0"/>
              </a:spcAft>
              <a:buFont typeface="+mj-lt"/>
              <a:buAutoNum type="alphaLcParenR"/>
              <a:tabLst>
                <a:tab pos="1211580" algn="l"/>
              </a:tabLst>
            </a:pPr>
            <a:r>
              <a:rPr lang="en-GB" sz="1800" b="0" dirty="0">
                <a:ea typeface="Times New Roman" panose="02020603050405020304" pitchFamily="18" charset="0"/>
              </a:rPr>
              <a:t>TR will be identical with individual pricing of the two goods and with bundling.</a:t>
            </a:r>
          </a:p>
          <a:p>
            <a:pPr marL="342900" lvl="0" indent="-342900" algn="just">
              <a:spcAft>
                <a:spcPts val="0"/>
              </a:spcAft>
              <a:buFont typeface="+mj-lt"/>
              <a:buAutoNum type="alphaLcParenR"/>
              <a:tabLst>
                <a:tab pos="1211580" algn="l"/>
              </a:tabLst>
            </a:pPr>
            <a:r>
              <a:rPr lang="en-GB" sz="1800" b="0" dirty="0">
                <a:ea typeface="Times New Roman" panose="02020603050405020304" pitchFamily="18" charset="0"/>
              </a:rPr>
              <a:t>It is impossible to tell what will happen to TR without more information. </a:t>
            </a:r>
            <a:r>
              <a:rPr lang="en-GB" sz="1800" dirty="0" smtClean="0">
                <a:ea typeface="Times New Roman" panose="02020603050405020304" pitchFamily="18" charset="0"/>
              </a:rPr>
              <a:t>BONUS</a:t>
            </a:r>
            <a:endParaRPr lang="en-GB" sz="1800" dirty="0">
              <a:ea typeface="Times New Roman" panose="02020603050405020304" pitchFamily="18" charset="0"/>
            </a:endParaRPr>
          </a:p>
        </p:txBody>
      </p:sp>
      <p:sp>
        <p:nvSpPr>
          <p:cNvPr id="5" name="Rettangolo 4"/>
          <p:cNvSpPr/>
          <p:nvPr/>
        </p:nvSpPr>
        <p:spPr>
          <a:xfrm>
            <a:off x="685800" y="304800"/>
            <a:ext cx="7543800" cy="1446550"/>
          </a:xfrm>
          <a:prstGeom prst="rect">
            <a:avLst/>
          </a:prstGeom>
        </p:spPr>
        <p:txBody>
          <a:bodyPr wrap="square">
            <a:spAutoFit/>
          </a:bodyPr>
          <a:lstStyle/>
          <a:p>
            <a:r>
              <a:rPr lang="en-US" sz="4400" b="0" kern="0" dirty="0">
                <a:solidFill>
                  <a:srgbClr val="000000"/>
                </a:solidFill>
                <a:latin typeface="Times New Roman"/>
              </a:rPr>
              <a:t>Solution</a:t>
            </a:r>
            <a:endParaRPr lang="en-US" sz="4400" dirty="0"/>
          </a:p>
          <a:p>
            <a:endParaRPr lang="en-US" sz="4400" b="0" kern="0" dirty="0">
              <a:solidFill>
                <a:srgbClr val="000000"/>
              </a:solidFill>
              <a:latin typeface="Times New Roman"/>
              <a:ea typeface="+mj-ea"/>
              <a:cs typeface="+mj-cs"/>
            </a:endParaRPr>
          </a:p>
        </p:txBody>
      </p:sp>
    </p:spTree>
    <p:extLst>
      <p:ext uri="{BB962C8B-B14F-4D97-AF65-F5344CB8AC3E}">
        <p14:creationId xmlns:p14="http://schemas.microsoft.com/office/powerpoint/2010/main" val="20584449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p:txBody>
          <a:bodyPr/>
          <a:lstStyle/>
          <a:p>
            <a:fld id="{3B4A1CB9-1D3E-46F3-8C56-C8FFFFC6C773}" type="slidenum">
              <a:rPr lang="it-IT"/>
              <a:pPr/>
              <a:t>3</a:t>
            </a:fld>
            <a:endParaRPr lang="it-IT"/>
          </a:p>
        </p:txBody>
      </p:sp>
      <p:sp>
        <p:nvSpPr>
          <p:cNvPr id="372738" name="Rectangle 2"/>
          <p:cNvSpPr>
            <a:spLocks noGrp="1" noChangeArrowheads="1"/>
          </p:cNvSpPr>
          <p:nvPr>
            <p:ph type="title"/>
          </p:nvPr>
        </p:nvSpPr>
        <p:spPr>
          <a:xfrm>
            <a:off x="685800" y="228600"/>
            <a:ext cx="7772400" cy="815975"/>
          </a:xfrm>
        </p:spPr>
        <p:txBody>
          <a:bodyPr/>
          <a:lstStyle/>
          <a:p>
            <a:r>
              <a:rPr lang="en-US" b="1" dirty="0" smtClean="0">
                <a:solidFill>
                  <a:srgbClr val="CC3300"/>
                </a:solidFill>
              </a:rPr>
              <a:t>Bundling</a:t>
            </a:r>
            <a:endParaRPr lang="en-US" b="1" dirty="0">
              <a:solidFill>
                <a:srgbClr val="CC3300"/>
              </a:solidFill>
            </a:endParaRPr>
          </a:p>
        </p:txBody>
      </p:sp>
      <p:sp>
        <p:nvSpPr>
          <p:cNvPr id="372739" name="Rectangle 3"/>
          <p:cNvSpPr>
            <a:spLocks noGrp="1" noChangeArrowheads="1"/>
          </p:cNvSpPr>
          <p:nvPr>
            <p:ph type="body" idx="1"/>
          </p:nvPr>
        </p:nvSpPr>
        <p:spPr>
          <a:xfrm>
            <a:off x="457200" y="1066800"/>
            <a:ext cx="8077200" cy="5181600"/>
          </a:xfrm>
        </p:spPr>
        <p:txBody>
          <a:bodyPr/>
          <a:lstStyle/>
          <a:p>
            <a:r>
              <a:rPr lang="en-US" sz="2400" dirty="0" smtClean="0"/>
              <a:t>Def. </a:t>
            </a:r>
            <a:r>
              <a:rPr lang="en-US" sz="2400" i="1" dirty="0" smtClean="0"/>
              <a:t>Bundling is a offering of two or more distinct </a:t>
            </a:r>
            <a:r>
              <a:rPr lang="en-US" sz="2400" i="1" smtClean="0"/>
              <a:t>but related </a:t>
            </a:r>
            <a:r>
              <a:rPr lang="en-US" sz="2400" smtClean="0"/>
              <a:t>products </a:t>
            </a:r>
            <a:r>
              <a:rPr lang="en-US" sz="2400" dirty="0" smtClean="0"/>
              <a:t>as a package at a single price.  </a:t>
            </a:r>
          </a:p>
          <a:p>
            <a:endParaRPr lang="en-US" sz="2400" dirty="0" smtClean="0"/>
          </a:p>
          <a:p>
            <a:pPr>
              <a:lnSpc>
                <a:spcPct val="80000"/>
              </a:lnSpc>
            </a:pPr>
            <a:r>
              <a:rPr lang="en-US" sz="2400" dirty="0" smtClean="0"/>
              <a:t>Pure bundling : sale of the package but not of single components. Example: Netflix</a:t>
            </a:r>
          </a:p>
          <a:p>
            <a:pPr>
              <a:lnSpc>
                <a:spcPct val="80000"/>
              </a:lnSpc>
            </a:pPr>
            <a:r>
              <a:rPr lang="en-US" sz="2400" dirty="0" smtClean="0"/>
              <a:t>Mixed bundling: sale of the package and of single components (package price &lt; sum of prices of single components).</a:t>
            </a:r>
          </a:p>
          <a:p>
            <a:pPr>
              <a:lnSpc>
                <a:spcPct val="80000"/>
              </a:lnSpc>
              <a:buNone/>
            </a:pPr>
            <a:r>
              <a:rPr lang="en-US" sz="2400" dirty="0" smtClean="0"/>
              <a:t>	</a:t>
            </a:r>
          </a:p>
          <a:p>
            <a:pPr>
              <a:lnSpc>
                <a:spcPct val="80000"/>
              </a:lnSpc>
              <a:buFontTx/>
              <a:buNone/>
            </a:pPr>
            <a:r>
              <a:rPr lang="en-US" sz="2400" dirty="0" smtClean="0"/>
              <a:t>	(Mixed bundling) Type of a 2° price discrimination/versioning (example Microsoft office).</a:t>
            </a:r>
          </a:p>
          <a:p>
            <a:pPr>
              <a:lnSpc>
                <a:spcPct val="80000"/>
              </a:lnSpc>
              <a:buFontTx/>
              <a:buNone/>
            </a:pPr>
            <a:endParaRPr lang="en-US" sz="2400" dirty="0" smtClean="0"/>
          </a:p>
          <a:p>
            <a:pPr>
              <a:lnSpc>
                <a:spcPct val="80000"/>
              </a:lnSpc>
              <a:buFontTx/>
              <a:buNone/>
            </a:pPr>
            <a:r>
              <a:rPr lang="en-US" sz="2400" dirty="0" smtClean="0"/>
              <a:t>Pure bundling logic </a:t>
            </a:r>
            <a:r>
              <a:rPr lang="en-US" sz="2400" dirty="0" smtClean="0">
                <a:latin typeface="Times New Roman"/>
                <a:cs typeface="Times New Roman"/>
              </a:rPr>
              <a:t>≈</a:t>
            </a:r>
            <a:r>
              <a:rPr lang="en-US" sz="2400" dirty="0" smtClean="0"/>
              <a:t> Mixed bundling logic</a:t>
            </a:r>
          </a:p>
          <a:p>
            <a:pPr>
              <a:lnSpc>
                <a:spcPct val="80000"/>
              </a:lnSpc>
              <a:buFontTx/>
              <a:buNone/>
            </a:pPr>
            <a:r>
              <a:rPr lang="en-US" sz="2400" dirty="0" smtClean="0"/>
              <a:t> </a:t>
            </a:r>
          </a:p>
          <a:p>
            <a:pPr>
              <a:lnSpc>
                <a:spcPct val="80000"/>
              </a:lnSpc>
              <a:buFontTx/>
              <a:buNone/>
            </a:pPr>
            <a:r>
              <a:rPr lang="en-US" sz="2400" dirty="0" smtClean="0"/>
              <a:t>We primarily focus on the pure mode to make general points</a:t>
            </a:r>
          </a:p>
          <a:p>
            <a:pPr>
              <a:lnSpc>
                <a:spcPct val="80000"/>
              </a:lnSpc>
              <a:buFontTx/>
              <a:buNone/>
            </a:pPr>
            <a:r>
              <a:rPr lang="it-IT" sz="2400" dirty="0"/>
              <a:t>	</a:t>
            </a:r>
            <a:endParaRPr lang="it-IT" sz="2000" dirty="0"/>
          </a:p>
        </p:txBody>
      </p:sp>
    </p:spTree>
    <p:extLst>
      <p:ext uri="{BB962C8B-B14F-4D97-AF65-F5344CB8AC3E}">
        <p14:creationId xmlns:p14="http://schemas.microsoft.com/office/powerpoint/2010/main" val="20037104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pPr>
              <a:defRPr/>
            </a:pPr>
            <a:fld id="{CEDD381C-C03C-4167-BB6D-D6371E3104A9}" type="slidenum">
              <a:rPr lang="it-IT" smtClean="0"/>
              <a:pPr>
                <a:defRPr/>
              </a:pPr>
              <a:t>30</a:t>
            </a:fld>
            <a:endParaRPr lang="it-IT"/>
          </a:p>
        </p:txBody>
      </p:sp>
      <p:sp>
        <p:nvSpPr>
          <p:cNvPr id="3" name="CasellaDiTesto 2"/>
          <p:cNvSpPr txBox="1"/>
          <p:nvPr/>
        </p:nvSpPr>
        <p:spPr>
          <a:xfrm>
            <a:off x="533400" y="1295400"/>
            <a:ext cx="7543800" cy="4524315"/>
          </a:xfrm>
          <a:prstGeom prst="rect">
            <a:avLst/>
          </a:prstGeom>
          <a:noFill/>
        </p:spPr>
        <p:txBody>
          <a:bodyPr wrap="square" rtlCol="0">
            <a:spAutoFit/>
          </a:bodyPr>
          <a:lstStyle/>
          <a:p>
            <a:pPr algn="just">
              <a:spcAft>
                <a:spcPts val="0"/>
              </a:spcAft>
            </a:pPr>
            <a:r>
              <a:rPr lang="en-US" b="0" dirty="0" smtClean="0">
                <a:ea typeface="Times New Roman" panose="02020603050405020304" pitchFamily="18" charset="0"/>
              </a:rPr>
              <a:t>Which </a:t>
            </a:r>
            <a:r>
              <a:rPr lang="en-US" b="0" dirty="0">
                <a:ea typeface="Times New Roman" panose="02020603050405020304" pitchFamily="18" charset="0"/>
              </a:rPr>
              <a:t>of the following statements about the comparison between monopolistic competition in the long run and monopoly in the long run is false?</a:t>
            </a:r>
            <a:endParaRPr lang="en-GB" sz="1600" b="0" dirty="0">
              <a:ea typeface="Times New Roman" panose="02020603050405020304" pitchFamily="18" charset="0"/>
            </a:endParaRPr>
          </a:p>
          <a:p>
            <a:pPr algn="just">
              <a:spcAft>
                <a:spcPts val="0"/>
              </a:spcAft>
            </a:pPr>
            <a:r>
              <a:rPr lang="en-US" b="0" dirty="0">
                <a:ea typeface="Times New Roman" panose="02020603050405020304" pitchFamily="18" charset="0"/>
              </a:rPr>
              <a:t> </a:t>
            </a:r>
            <a:endParaRPr lang="en-GB" sz="1600" b="0" dirty="0">
              <a:ea typeface="Times New Roman" panose="02020603050405020304" pitchFamily="18" charset="0"/>
            </a:endParaRPr>
          </a:p>
          <a:p>
            <a:pPr algn="just">
              <a:spcAft>
                <a:spcPts val="0"/>
              </a:spcAft>
            </a:pPr>
            <a:r>
              <a:rPr lang="en-US" b="0" dirty="0">
                <a:ea typeface="Times New Roman" panose="02020603050405020304" pitchFamily="18" charset="0"/>
              </a:rPr>
              <a:t>a) Marginal revenue is less than price for both monopoly and monopolistic competition.</a:t>
            </a:r>
            <a:endParaRPr lang="en-GB" sz="1600" b="0" dirty="0">
              <a:ea typeface="Times New Roman" panose="02020603050405020304" pitchFamily="18" charset="0"/>
            </a:endParaRPr>
          </a:p>
          <a:p>
            <a:pPr algn="just">
              <a:spcAft>
                <a:spcPts val="0"/>
              </a:spcAft>
            </a:pPr>
            <a:r>
              <a:rPr lang="en-US" b="0" dirty="0">
                <a:ea typeface="Times New Roman" panose="02020603050405020304" pitchFamily="18" charset="0"/>
              </a:rPr>
              <a:t>b) Price is greater than marginal cost for both monopoly and monopolistic competition.</a:t>
            </a:r>
            <a:endParaRPr lang="en-GB" sz="1600" b="0" dirty="0">
              <a:ea typeface="Times New Roman" panose="02020603050405020304" pitchFamily="18" charset="0"/>
            </a:endParaRPr>
          </a:p>
          <a:p>
            <a:pPr algn="just">
              <a:spcAft>
                <a:spcPts val="0"/>
              </a:spcAft>
            </a:pPr>
            <a:r>
              <a:rPr lang="en-US" b="0" dirty="0">
                <a:ea typeface="Times New Roman" panose="02020603050405020304" pitchFamily="18" charset="0"/>
              </a:rPr>
              <a:t>c) Price is greater than average </a:t>
            </a:r>
            <a:r>
              <a:rPr lang="en-US" b="0" dirty="0" smtClean="0">
                <a:ea typeface="Times New Roman" panose="02020603050405020304" pitchFamily="18" charset="0"/>
              </a:rPr>
              <a:t>cost </a:t>
            </a:r>
            <a:r>
              <a:rPr lang="en-US" b="0" dirty="0">
                <a:ea typeface="Times New Roman" panose="02020603050405020304" pitchFamily="18" charset="0"/>
              </a:rPr>
              <a:t>for both monopoly and monopolistic competition. </a:t>
            </a:r>
            <a:endParaRPr lang="en-US" b="0" dirty="0" smtClean="0">
              <a:ea typeface="Times New Roman" panose="02020603050405020304" pitchFamily="18" charset="0"/>
            </a:endParaRPr>
          </a:p>
          <a:p>
            <a:pPr algn="just">
              <a:spcAft>
                <a:spcPts val="0"/>
              </a:spcAft>
            </a:pPr>
            <a:r>
              <a:rPr lang="en-US" b="0" dirty="0" smtClean="0">
                <a:ea typeface="Times New Roman" panose="02020603050405020304" pitchFamily="18" charset="0"/>
              </a:rPr>
              <a:t>d</a:t>
            </a:r>
            <a:r>
              <a:rPr lang="en-US" b="0" dirty="0">
                <a:ea typeface="Times New Roman" panose="02020603050405020304" pitchFamily="18" charset="0"/>
              </a:rPr>
              <a:t>) Neither monopoly or monopolistic competition produce at the minimum point of the average </a:t>
            </a:r>
            <a:r>
              <a:rPr lang="en-US" b="0" dirty="0" smtClean="0">
                <a:ea typeface="Times New Roman" panose="02020603050405020304" pitchFamily="18" charset="0"/>
              </a:rPr>
              <a:t>cost </a:t>
            </a:r>
            <a:r>
              <a:rPr lang="en-US" b="0" dirty="0">
                <a:ea typeface="Times New Roman" panose="02020603050405020304" pitchFamily="18" charset="0"/>
              </a:rPr>
              <a:t>curve.</a:t>
            </a:r>
            <a:endParaRPr lang="en-GB" sz="1600" b="0" dirty="0">
              <a:ea typeface="Times New Roman" panose="02020603050405020304" pitchFamily="18" charset="0"/>
            </a:endParaRPr>
          </a:p>
        </p:txBody>
      </p:sp>
      <p:sp>
        <p:nvSpPr>
          <p:cNvPr id="6" name="Titolo 1"/>
          <p:cNvSpPr txBox="1">
            <a:spLocks/>
          </p:cNvSpPr>
          <p:nvPr/>
        </p:nvSpPr>
        <p:spPr>
          <a:xfrm>
            <a:off x="669636" y="187036"/>
            <a:ext cx="7772400" cy="1143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r>
              <a:rPr lang="en-US" b="0" kern="0" dirty="0"/>
              <a:t>9</a:t>
            </a:r>
            <a:r>
              <a:rPr lang="en-US" b="0" kern="0" dirty="0" smtClean="0"/>
              <a:t>. Exam question February 2022</a:t>
            </a:r>
            <a:endParaRPr lang="en-US" b="0" kern="0" dirty="0"/>
          </a:p>
        </p:txBody>
      </p:sp>
    </p:spTree>
    <p:extLst>
      <p:ext uri="{BB962C8B-B14F-4D97-AF65-F5344CB8AC3E}">
        <p14:creationId xmlns:p14="http://schemas.microsoft.com/office/powerpoint/2010/main" val="8348748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pPr>
              <a:defRPr/>
            </a:pPr>
            <a:fld id="{CEDD381C-C03C-4167-BB6D-D6371E3104A9}" type="slidenum">
              <a:rPr lang="it-IT" smtClean="0"/>
              <a:pPr>
                <a:defRPr/>
              </a:pPr>
              <a:t>31</a:t>
            </a:fld>
            <a:endParaRPr lang="it-IT"/>
          </a:p>
        </p:txBody>
      </p:sp>
      <p:sp>
        <p:nvSpPr>
          <p:cNvPr id="3" name="CasellaDiTesto 2"/>
          <p:cNvSpPr txBox="1"/>
          <p:nvPr/>
        </p:nvSpPr>
        <p:spPr>
          <a:xfrm>
            <a:off x="571500" y="690265"/>
            <a:ext cx="7543800" cy="6247864"/>
          </a:xfrm>
          <a:prstGeom prst="rect">
            <a:avLst/>
          </a:prstGeom>
          <a:noFill/>
        </p:spPr>
        <p:txBody>
          <a:bodyPr wrap="square" rtlCol="0">
            <a:spAutoFit/>
          </a:bodyPr>
          <a:lstStyle/>
          <a:p>
            <a:pPr algn="just">
              <a:spcAft>
                <a:spcPts val="0"/>
              </a:spcAft>
            </a:pPr>
            <a:r>
              <a:rPr lang="en-US" b="0" dirty="0" smtClean="0">
                <a:ea typeface="Times New Roman" panose="02020603050405020304" pitchFamily="18" charset="0"/>
              </a:rPr>
              <a:t>Which </a:t>
            </a:r>
            <a:r>
              <a:rPr lang="en-US" b="0" dirty="0">
                <a:ea typeface="Times New Roman" panose="02020603050405020304" pitchFamily="18" charset="0"/>
              </a:rPr>
              <a:t>of the following statements about the comparison between monopolistic competition in the long run and monopoly in the long run is false?</a:t>
            </a:r>
            <a:endParaRPr lang="en-GB" sz="1600" b="0" dirty="0">
              <a:ea typeface="Times New Roman" panose="02020603050405020304" pitchFamily="18" charset="0"/>
            </a:endParaRPr>
          </a:p>
          <a:p>
            <a:pPr algn="just">
              <a:spcAft>
                <a:spcPts val="0"/>
              </a:spcAft>
            </a:pPr>
            <a:r>
              <a:rPr lang="en-US" b="0" dirty="0">
                <a:ea typeface="Times New Roman" panose="02020603050405020304" pitchFamily="18" charset="0"/>
              </a:rPr>
              <a:t> </a:t>
            </a:r>
            <a:endParaRPr lang="en-GB" sz="1600" b="0" dirty="0">
              <a:ea typeface="Times New Roman" panose="02020603050405020304" pitchFamily="18" charset="0"/>
            </a:endParaRPr>
          </a:p>
          <a:p>
            <a:pPr algn="just">
              <a:spcAft>
                <a:spcPts val="0"/>
              </a:spcAft>
            </a:pPr>
            <a:r>
              <a:rPr lang="en-US" b="0" dirty="0">
                <a:ea typeface="Times New Roman" panose="02020603050405020304" pitchFamily="18" charset="0"/>
              </a:rPr>
              <a:t>a) Marginal revenue is less than price for both monopoly and monopolistic competition.</a:t>
            </a:r>
            <a:endParaRPr lang="en-GB" sz="1600" b="0" dirty="0">
              <a:ea typeface="Times New Roman" panose="02020603050405020304" pitchFamily="18" charset="0"/>
            </a:endParaRPr>
          </a:p>
          <a:p>
            <a:pPr algn="just">
              <a:spcAft>
                <a:spcPts val="0"/>
              </a:spcAft>
            </a:pPr>
            <a:r>
              <a:rPr lang="en-US" b="0" dirty="0">
                <a:ea typeface="Times New Roman" panose="02020603050405020304" pitchFamily="18" charset="0"/>
              </a:rPr>
              <a:t>b) Price is greater than marginal cost for both monopoly and monopolistic competition.</a:t>
            </a:r>
            <a:endParaRPr lang="en-GB" sz="1600" b="0" dirty="0">
              <a:ea typeface="Times New Roman" panose="02020603050405020304" pitchFamily="18" charset="0"/>
            </a:endParaRPr>
          </a:p>
          <a:p>
            <a:pPr algn="just">
              <a:spcAft>
                <a:spcPts val="0"/>
              </a:spcAft>
            </a:pPr>
            <a:r>
              <a:rPr lang="en-US" b="0" dirty="0">
                <a:ea typeface="Times New Roman" panose="02020603050405020304" pitchFamily="18" charset="0"/>
              </a:rPr>
              <a:t>c) Price is greater than average </a:t>
            </a:r>
            <a:r>
              <a:rPr lang="en-US" b="0" dirty="0" smtClean="0">
                <a:ea typeface="Times New Roman" panose="02020603050405020304" pitchFamily="18" charset="0"/>
              </a:rPr>
              <a:t>cost </a:t>
            </a:r>
            <a:r>
              <a:rPr lang="en-US" b="0" dirty="0">
                <a:ea typeface="Times New Roman" panose="02020603050405020304" pitchFamily="18" charset="0"/>
              </a:rPr>
              <a:t>for both monopoly and monopolistic competition. BONUS</a:t>
            </a:r>
            <a:endParaRPr lang="en-GB" sz="1600" b="0" dirty="0">
              <a:ea typeface="Times New Roman" panose="02020603050405020304" pitchFamily="18" charset="0"/>
            </a:endParaRPr>
          </a:p>
          <a:p>
            <a:pPr algn="just">
              <a:spcAft>
                <a:spcPts val="0"/>
              </a:spcAft>
            </a:pPr>
            <a:r>
              <a:rPr lang="en-US" b="0" dirty="0">
                <a:ea typeface="Times New Roman" panose="02020603050405020304" pitchFamily="18" charset="0"/>
              </a:rPr>
              <a:t>d) Neither </a:t>
            </a:r>
            <a:r>
              <a:rPr lang="en-US" b="0" dirty="0" smtClean="0">
                <a:ea typeface="Times New Roman" panose="02020603050405020304" pitchFamily="18" charset="0"/>
              </a:rPr>
              <a:t>monopoly </a:t>
            </a:r>
            <a:r>
              <a:rPr lang="en-US" b="0" dirty="0">
                <a:ea typeface="Times New Roman" panose="02020603050405020304" pitchFamily="18" charset="0"/>
              </a:rPr>
              <a:t>or monopolistic competition produce at the minimum point of the average </a:t>
            </a:r>
            <a:r>
              <a:rPr lang="en-US" b="0" dirty="0" smtClean="0">
                <a:ea typeface="Times New Roman" panose="02020603050405020304" pitchFamily="18" charset="0"/>
              </a:rPr>
              <a:t>cost </a:t>
            </a:r>
            <a:r>
              <a:rPr lang="en-US" b="0" dirty="0">
                <a:ea typeface="Times New Roman" panose="02020603050405020304" pitchFamily="18" charset="0"/>
              </a:rPr>
              <a:t>curve</a:t>
            </a:r>
            <a:r>
              <a:rPr lang="en-US" b="0" dirty="0" smtClean="0">
                <a:ea typeface="Times New Roman" panose="02020603050405020304" pitchFamily="18" charset="0"/>
              </a:rPr>
              <a:t>.</a:t>
            </a:r>
          </a:p>
          <a:p>
            <a:pPr algn="just">
              <a:spcAft>
                <a:spcPts val="0"/>
              </a:spcAft>
            </a:pPr>
            <a:endParaRPr lang="en-US" b="0" dirty="0" smtClean="0">
              <a:ea typeface="Times New Roman" panose="02020603050405020304" pitchFamily="18" charset="0"/>
            </a:endParaRPr>
          </a:p>
          <a:p>
            <a:pPr algn="just">
              <a:spcAft>
                <a:spcPts val="0"/>
              </a:spcAft>
            </a:pPr>
            <a:endParaRPr lang="en-US" sz="1600" b="0" dirty="0">
              <a:ea typeface="Times New Roman" panose="02020603050405020304" pitchFamily="18" charset="0"/>
            </a:endParaRPr>
          </a:p>
          <a:p>
            <a:pPr algn="just">
              <a:spcAft>
                <a:spcPts val="0"/>
              </a:spcAft>
            </a:pPr>
            <a:r>
              <a:rPr lang="en-US" sz="1200" b="0" dirty="0" smtClean="0">
                <a:ea typeface="Times New Roman" panose="02020603050405020304" pitchFamily="18" charset="0"/>
              </a:rPr>
              <a:t>*Note that a) and b) are without any doubt correct statements, while c) is without any doubt false for what concerns monopolistic competition (remember slide no. 7 of Lecture 3 “Firm heterogeneity, market power and price discrimination”), where we know that in the long run equilibrium price is given by the tangency of the demand curve with the AC curve (P = AC). As to d) the monopolist can still produce at the MES only in the very specific case that its MR curve intersects the MC curve in correspondence of the minimum point of the AC curve. But, in general, statement d) is again true (or much less false than c)).  </a:t>
            </a:r>
            <a:endParaRPr lang="en-GB" sz="1200" b="0" dirty="0">
              <a:ea typeface="Times New Roman" panose="02020603050405020304" pitchFamily="18" charset="0"/>
            </a:endParaRPr>
          </a:p>
        </p:txBody>
      </p:sp>
      <p:sp>
        <p:nvSpPr>
          <p:cNvPr id="7" name="CasellaDiTesto 6"/>
          <p:cNvSpPr txBox="1"/>
          <p:nvPr/>
        </p:nvSpPr>
        <p:spPr>
          <a:xfrm>
            <a:off x="2019300" y="228600"/>
            <a:ext cx="4648200" cy="461665"/>
          </a:xfrm>
          <a:prstGeom prst="rect">
            <a:avLst/>
          </a:prstGeom>
          <a:noFill/>
        </p:spPr>
        <p:txBody>
          <a:bodyPr wrap="square" rtlCol="0">
            <a:spAutoFit/>
          </a:bodyPr>
          <a:lstStyle/>
          <a:p>
            <a:pPr algn="ctr"/>
            <a:r>
              <a:rPr lang="en-US" dirty="0" smtClean="0"/>
              <a:t>Solution*</a:t>
            </a:r>
            <a:endParaRPr lang="en-US" dirty="0"/>
          </a:p>
        </p:txBody>
      </p:sp>
    </p:spTree>
    <p:extLst>
      <p:ext uri="{BB962C8B-B14F-4D97-AF65-F5344CB8AC3E}">
        <p14:creationId xmlns:p14="http://schemas.microsoft.com/office/powerpoint/2010/main" val="22944164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pPr>
              <a:defRPr/>
            </a:pPr>
            <a:fld id="{CEDD381C-C03C-4167-BB6D-D6371E3104A9}" type="slidenum">
              <a:rPr lang="it-IT" smtClean="0"/>
              <a:pPr>
                <a:defRPr/>
              </a:pPr>
              <a:t>32</a:t>
            </a:fld>
            <a:endParaRPr lang="it-IT"/>
          </a:p>
        </p:txBody>
      </p:sp>
      <p:sp>
        <p:nvSpPr>
          <p:cNvPr id="3" name="CasellaDiTesto 2"/>
          <p:cNvSpPr txBox="1"/>
          <p:nvPr/>
        </p:nvSpPr>
        <p:spPr>
          <a:xfrm>
            <a:off x="533400" y="762000"/>
            <a:ext cx="8305800" cy="2431435"/>
          </a:xfrm>
          <a:prstGeom prst="rect">
            <a:avLst/>
          </a:prstGeom>
          <a:noFill/>
        </p:spPr>
        <p:txBody>
          <a:bodyPr wrap="square" rtlCol="0">
            <a:spAutoFit/>
          </a:bodyPr>
          <a:lstStyle/>
          <a:p>
            <a:r>
              <a:rPr lang="en-GB" sz="1600" b="0" dirty="0" smtClean="0"/>
              <a:t>[…..]the </a:t>
            </a:r>
            <a:r>
              <a:rPr lang="en-GB" sz="1600" b="0" dirty="0"/>
              <a:t>public authority wants to better understand the demand curve faced by the monopolist and its costs structure, in order to consider the possibility to ex-ante regulate its price.</a:t>
            </a:r>
          </a:p>
          <a:p>
            <a:r>
              <a:rPr lang="en-GB" sz="1600" b="0" dirty="0"/>
              <a:t> </a:t>
            </a:r>
          </a:p>
          <a:p>
            <a:r>
              <a:rPr lang="en-GB" sz="1600" b="0" dirty="0"/>
              <a:t>The appointed consultancy company estimates that the demand curve is equal to p = 45 – 10q and the total cost function of the firm is given by: TC = q</a:t>
            </a:r>
            <a:r>
              <a:rPr lang="en-GB" sz="1600" b="0" baseline="30000" dirty="0"/>
              <a:t>2</a:t>
            </a:r>
            <a:r>
              <a:rPr lang="en-GB" sz="1600" b="0" dirty="0"/>
              <a:t> + 9q + 9.</a:t>
            </a:r>
          </a:p>
          <a:p>
            <a:r>
              <a:rPr lang="en-GB" sz="1600" b="0" dirty="0"/>
              <a:t> </a:t>
            </a:r>
          </a:p>
          <a:p>
            <a:r>
              <a:rPr lang="en-GB" sz="1600" b="0" dirty="0"/>
              <a:t>4a) Is this a natural monopoly? Explain why yes or no.</a:t>
            </a:r>
          </a:p>
          <a:p>
            <a:r>
              <a:rPr lang="en-GB" sz="1600" b="0" dirty="0"/>
              <a:t>4b) Which is the best price from a social welfare point of view?</a:t>
            </a:r>
          </a:p>
          <a:p>
            <a:endParaRPr lang="en-US" dirty="0"/>
          </a:p>
        </p:txBody>
      </p:sp>
      <p:sp>
        <p:nvSpPr>
          <p:cNvPr id="4" name="CasellaDiTesto 3"/>
          <p:cNvSpPr txBox="1"/>
          <p:nvPr/>
        </p:nvSpPr>
        <p:spPr>
          <a:xfrm>
            <a:off x="609600" y="200891"/>
            <a:ext cx="7924800" cy="461665"/>
          </a:xfrm>
          <a:prstGeom prst="rect">
            <a:avLst/>
          </a:prstGeom>
          <a:noFill/>
        </p:spPr>
        <p:txBody>
          <a:bodyPr wrap="square" rtlCol="0">
            <a:spAutoFit/>
          </a:bodyPr>
          <a:lstStyle/>
          <a:p>
            <a:r>
              <a:rPr lang="en-US" dirty="0" smtClean="0"/>
              <a:t>10. (part of) Structured question Exam September 9</a:t>
            </a:r>
            <a:r>
              <a:rPr lang="en-US" baseline="30000" dirty="0" smtClean="0"/>
              <a:t>th</a:t>
            </a:r>
            <a:r>
              <a:rPr lang="en-US" dirty="0" smtClean="0"/>
              <a:t> 2020</a:t>
            </a:r>
            <a:endParaRPr lang="en-US" dirty="0"/>
          </a:p>
        </p:txBody>
      </p:sp>
    </p:spTree>
    <p:extLst>
      <p:ext uri="{BB962C8B-B14F-4D97-AF65-F5344CB8AC3E}">
        <p14:creationId xmlns:p14="http://schemas.microsoft.com/office/powerpoint/2010/main" val="33867351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EDD381C-C03C-4167-BB6D-D6371E3104A9}" type="slidenum">
              <a:rPr kumimoji="0" lang="it-IT"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it-IT"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745" y="2580148"/>
            <a:ext cx="8096250" cy="3124200"/>
          </a:xfrm>
          <a:prstGeom prst="rect">
            <a:avLst/>
          </a:prstGeom>
        </p:spPr>
      </p:pic>
      <p:sp>
        <p:nvSpPr>
          <p:cNvPr id="4" name="Rettangolo 3"/>
          <p:cNvSpPr/>
          <p:nvPr/>
        </p:nvSpPr>
        <p:spPr>
          <a:xfrm>
            <a:off x="228600" y="935782"/>
            <a:ext cx="8720570" cy="1200329"/>
          </a:xfrm>
          <a:prstGeom prst="rect">
            <a:avLst/>
          </a:prstGeom>
        </p:spPr>
        <p:txBody>
          <a:bodyPr wrap="square">
            <a:spAutoFit/>
          </a:bodyPr>
          <a:lstStyle/>
          <a:p>
            <a:pPr marL="0" marR="0" lvl="0" indent="0" algn="just" defTabSz="914400" rtl="0" eaLnBrk="1" fontAlgn="base" latinLnBrk="0" hangingPunct="1">
              <a:lnSpc>
                <a:spcPct val="100000"/>
              </a:lnSpc>
              <a:spcBef>
                <a:spcPct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Times New Roman" pitchFamily="18" charset="0"/>
                <a:ea typeface="Times New Roman" panose="02020603050405020304" pitchFamily="18" charset="0"/>
                <a:cs typeface="+mn-cs"/>
              </a:rPr>
              <a:t>4a) Yes it is a natural monopoly since AC = q + 9 + (9/q) with a MES = 3. Demand curve p = 45 -10q intersects AC in correspondence of MES = 3</a:t>
            </a:r>
            <a:r>
              <a:rPr kumimoji="0" lang="en-GB" sz="1200" b="1" i="0" u="none" strike="noStrike" kern="1200" cap="none" spc="0" normalizeH="0" baseline="0" noProof="0" dirty="0" smtClean="0">
                <a:ln>
                  <a:noFill/>
                </a:ln>
                <a:solidFill>
                  <a:srgbClr val="000000"/>
                </a:solidFill>
                <a:effectLst/>
                <a:uLnTx/>
                <a:uFillTx/>
                <a:latin typeface="Times New Roman" pitchFamily="18" charset="0"/>
                <a:ea typeface="Times New Roman" panose="02020603050405020304" pitchFamily="18" charset="0"/>
                <a:cs typeface="+mn-cs"/>
              </a:rPr>
              <a:t>.* </a:t>
            </a:r>
            <a:r>
              <a:rPr kumimoji="0" lang="en-GB" sz="1200" b="1" i="0" u="none" strike="noStrike" kern="1200" cap="none" spc="0" normalizeH="0" baseline="0" noProof="0" dirty="0">
                <a:ln>
                  <a:noFill/>
                </a:ln>
                <a:solidFill>
                  <a:srgbClr val="000000"/>
                </a:solidFill>
                <a:effectLst/>
                <a:uLnTx/>
                <a:uFillTx/>
                <a:latin typeface="Times New Roman" pitchFamily="18" charset="0"/>
                <a:ea typeface="Times New Roman" panose="02020603050405020304" pitchFamily="18" charset="0"/>
                <a:cs typeface="+mn-cs"/>
              </a:rPr>
              <a:t>So this is a natural monopoly given that the property of subadditivity of the </a:t>
            </a:r>
            <a:r>
              <a:rPr kumimoji="0" lang="en-GB" sz="1200" b="1" i="0" u="none" strike="noStrike" kern="1200" cap="none" spc="0" normalizeH="0" baseline="0" noProof="0" dirty="0" smtClean="0">
                <a:ln>
                  <a:noFill/>
                </a:ln>
                <a:solidFill>
                  <a:srgbClr val="000000"/>
                </a:solidFill>
                <a:effectLst/>
                <a:uLnTx/>
                <a:uFillTx/>
                <a:latin typeface="Times New Roman" pitchFamily="18" charset="0"/>
                <a:ea typeface="Times New Roman" panose="02020603050405020304" pitchFamily="18" charset="0"/>
                <a:cs typeface="+mn-cs"/>
              </a:rPr>
              <a:t>total cost </a:t>
            </a:r>
            <a:r>
              <a:rPr kumimoji="0" lang="en-GB" sz="1200" b="1" i="0" u="none" strike="noStrike" kern="1200" cap="none" spc="0" normalizeH="0" baseline="0" noProof="0" dirty="0">
                <a:ln>
                  <a:noFill/>
                </a:ln>
                <a:solidFill>
                  <a:srgbClr val="000000"/>
                </a:solidFill>
                <a:effectLst/>
                <a:uLnTx/>
                <a:uFillTx/>
                <a:latin typeface="Times New Roman" pitchFamily="18" charset="0"/>
                <a:ea typeface="Times New Roman" panose="02020603050405020304" pitchFamily="18" charset="0"/>
                <a:cs typeface="+mn-cs"/>
              </a:rPr>
              <a:t>function is verified. </a:t>
            </a:r>
            <a:r>
              <a:rPr kumimoji="0" lang="en-GB" sz="1200" b="1" i="0" u="none" strike="noStrike" kern="1200" cap="none" spc="0" normalizeH="0" baseline="0" noProof="0" dirty="0" smtClean="0">
                <a:ln>
                  <a:noFill/>
                </a:ln>
                <a:solidFill>
                  <a:srgbClr val="000000"/>
                </a:solidFill>
                <a:effectLst/>
                <a:uLnTx/>
                <a:uFillTx/>
                <a:latin typeface="Times New Roman" pitchFamily="18" charset="0"/>
                <a:ea typeface="Times New Roman" panose="02020603050405020304" pitchFamily="18" charset="0"/>
                <a:cs typeface="+mn-cs"/>
              </a:rPr>
              <a:t>Below the precise graphical</a:t>
            </a:r>
            <a:r>
              <a:rPr kumimoji="0" lang="en-GB" sz="1200" b="1" i="0" u="none" strike="noStrike" kern="1200" cap="none" spc="0" normalizeH="0" noProof="0" dirty="0" smtClean="0">
                <a:ln>
                  <a:noFill/>
                </a:ln>
                <a:solidFill>
                  <a:srgbClr val="000000"/>
                </a:solidFill>
                <a:effectLst/>
                <a:uLnTx/>
                <a:uFillTx/>
                <a:latin typeface="Times New Roman" pitchFamily="18" charset="0"/>
                <a:ea typeface="Times New Roman" panose="02020603050405020304" pitchFamily="18" charset="0"/>
                <a:cs typeface="+mn-cs"/>
              </a:rPr>
              <a:t> representation of the relevant dimensions [inverse demand curve in blue, marginal cost curve in green and </a:t>
            </a:r>
            <a:r>
              <a:rPr kumimoji="0" lang="en-GB" sz="1200" b="1" i="0" u="none" strike="noStrike" kern="1200" cap="none" spc="0" normalizeH="0" noProof="0" dirty="0" smtClean="0">
                <a:ln>
                  <a:noFill/>
                </a:ln>
                <a:solidFill>
                  <a:srgbClr val="000000"/>
                </a:solidFill>
                <a:effectLst/>
                <a:uLnTx/>
                <a:uFillTx/>
                <a:latin typeface="Times New Roman" pitchFamily="18" charset="0"/>
                <a:ea typeface="Times New Roman" panose="02020603050405020304" pitchFamily="18" charset="0"/>
                <a:cs typeface="+mn-cs"/>
              </a:rPr>
              <a:t>the </a:t>
            </a:r>
            <a:r>
              <a:rPr kumimoji="0" lang="en-GB" sz="1200" b="1" i="0" u="none" strike="noStrike" kern="1200" cap="none" spc="0" normalizeH="0" noProof="0" dirty="0" smtClean="0">
                <a:ln>
                  <a:noFill/>
                </a:ln>
                <a:solidFill>
                  <a:srgbClr val="000000"/>
                </a:solidFill>
                <a:effectLst/>
                <a:uLnTx/>
                <a:uFillTx/>
                <a:latin typeface="Times New Roman" pitchFamily="18" charset="0"/>
                <a:ea typeface="Times New Roman" panose="02020603050405020304" pitchFamily="18" charset="0"/>
                <a:cs typeface="+mn-cs"/>
              </a:rPr>
              <a:t>average cost curve in red]. </a:t>
            </a:r>
            <a:endParaRPr kumimoji="0" lang="en-GB" sz="1000" b="1" i="0" u="none" strike="noStrike" kern="1200" cap="none" spc="0" normalizeH="0" baseline="0" noProof="0" dirty="0">
              <a:ln>
                <a:noFill/>
              </a:ln>
              <a:solidFill>
                <a:srgbClr val="000000"/>
              </a:solidFill>
              <a:effectLst/>
              <a:uLnTx/>
              <a:uFillTx/>
              <a:latin typeface="Times New Roman" pitchFamily="18" charset="0"/>
              <a:ea typeface="Times New Roman" panose="02020603050405020304" pitchFamily="18" charset="0"/>
              <a:cs typeface="+mn-cs"/>
            </a:endParaRPr>
          </a:p>
          <a:p>
            <a:pPr marL="0" marR="0" lvl="0" indent="0" algn="just" defTabSz="914400" rtl="0" eaLnBrk="1" fontAlgn="base" latinLnBrk="0" hangingPunct="1">
              <a:lnSpc>
                <a:spcPct val="100000"/>
              </a:lnSpc>
              <a:spcBef>
                <a:spcPct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Times New Roman" pitchFamily="18" charset="0"/>
                <a:ea typeface="Times New Roman" panose="02020603050405020304" pitchFamily="18" charset="0"/>
                <a:cs typeface="+mn-cs"/>
              </a:rPr>
              <a:t> </a:t>
            </a:r>
            <a:endParaRPr kumimoji="0" lang="en-GB" sz="1000" b="1" i="0" u="none" strike="noStrike" kern="1200" cap="none" spc="0" normalizeH="0" baseline="0" noProof="0" dirty="0">
              <a:ln>
                <a:noFill/>
              </a:ln>
              <a:solidFill>
                <a:srgbClr val="000000"/>
              </a:solidFill>
              <a:effectLst/>
              <a:uLnTx/>
              <a:uFillTx/>
              <a:latin typeface="Times New Roman" pitchFamily="18" charset="0"/>
              <a:ea typeface="Times New Roman" panose="02020603050405020304" pitchFamily="18" charset="0"/>
              <a:cs typeface="+mn-cs"/>
            </a:endParaRPr>
          </a:p>
          <a:p>
            <a:pPr marL="0" marR="0" lvl="0" indent="0" algn="just" defTabSz="914400" rtl="0" eaLnBrk="1" fontAlgn="base" latinLnBrk="0" hangingPunct="1">
              <a:lnSpc>
                <a:spcPct val="100000"/>
              </a:lnSpc>
              <a:spcBef>
                <a:spcPct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Times New Roman" pitchFamily="18" charset="0"/>
                <a:ea typeface="Times New Roman" panose="02020603050405020304" pitchFamily="18" charset="0"/>
                <a:cs typeface="+mn-cs"/>
              </a:rPr>
              <a:t>4b) The best price from a social welfare point of view is the one in correspondence of Min AC = MC and so p = 15. </a:t>
            </a:r>
            <a:endParaRPr kumimoji="0" lang="en-GB" sz="1000" b="1" i="0" u="none" strike="noStrike" kern="1200" cap="none" spc="0" normalizeH="0" baseline="0" noProof="0" dirty="0">
              <a:ln>
                <a:noFill/>
              </a:ln>
              <a:solidFill>
                <a:srgbClr val="000000"/>
              </a:solidFill>
              <a:effectLst/>
              <a:uLnTx/>
              <a:uFillTx/>
              <a:latin typeface="Times New Roman" pitchFamily="18" charset="0"/>
              <a:ea typeface="Times New Roman" panose="02020603050405020304" pitchFamily="18" charset="0"/>
              <a:cs typeface="+mn-cs"/>
            </a:endParaRPr>
          </a:p>
        </p:txBody>
      </p:sp>
      <p:sp>
        <p:nvSpPr>
          <p:cNvPr id="5" name="CasellaDiTesto 4"/>
          <p:cNvSpPr txBox="1"/>
          <p:nvPr/>
        </p:nvSpPr>
        <p:spPr>
          <a:xfrm>
            <a:off x="2019300" y="228600"/>
            <a:ext cx="4648200" cy="46166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smtClean="0">
                <a:ln>
                  <a:noFill/>
                </a:ln>
                <a:solidFill>
                  <a:srgbClr val="000000"/>
                </a:solidFill>
                <a:effectLst/>
                <a:uLnTx/>
                <a:uFillTx/>
                <a:latin typeface="Times New Roman" pitchFamily="18" charset="0"/>
                <a:ea typeface="+mn-ea"/>
                <a:cs typeface="+mn-cs"/>
              </a:rPr>
              <a:t>Solution</a:t>
            </a:r>
            <a:endParaRPr kumimoji="0" lang="en-US" sz="2400" b="1"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6" name="CasellaDiTesto 5"/>
          <p:cNvSpPr txBox="1"/>
          <p:nvPr/>
        </p:nvSpPr>
        <p:spPr>
          <a:xfrm>
            <a:off x="414770" y="5791200"/>
            <a:ext cx="845820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smtClean="0">
                <a:ln>
                  <a:noFill/>
                </a:ln>
                <a:solidFill>
                  <a:srgbClr val="000000"/>
                </a:solidFill>
                <a:effectLst/>
                <a:uLnTx/>
                <a:uFillTx/>
                <a:latin typeface="Times New Roman" pitchFamily="18" charset="0"/>
                <a:ea typeface="+mn-ea"/>
                <a:cs typeface="+mn-cs"/>
              </a:rPr>
              <a:t>* Hint: It</a:t>
            </a:r>
            <a:r>
              <a:rPr kumimoji="0" lang="en-US" sz="1200" b="1" i="0" u="none" strike="noStrike" kern="1200" cap="none" spc="0" normalizeH="0" noProof="0" dirty="0" smtClean="0">
                <a:ln>
                  <a:noFill/>
                </a:ln>
                <a:solidFill>
                  <a:srgbClr val="000000"/>
                </a:solidFill>
                <a:effectLst/>
                <a:uLnTx/>
                <a:uFillTx/>
                <a:latin typeface="Times New Roman" pitchFamily="18" charset="0"/>
                <a:ea typeface="+mn-ea"/>
                <a:cs typeface="+mn-cs"/>
              </a:rPr>
              <a:t> is worth reminding</a:t>
            </a:r>
            <a:r>
              <a:rPr kumimoji="0" lang="en-US" sz="1200" b="1" i="0" u="none" strike="noStrike" kern="1200" cap="none" spc="0" normalizeH="0" baseline="0" noProof="0" dirty="0" smtClean="0">
                <a:ln>
                  <a:noFill/>
                </a:ln>
                <a:solidFill>
                  <a:srgbClr val="000000"/>
                </a:solidFill>
                <a:effectLst/>
                <a:uLnTx/>
                <a:uFillTx/>
                <a:latin typeface="Times New Roman" pitchFamily="18" charset="0"/>
                <a:ea typeface="+mn-ea"/>
                <a:cs typeface="+mn-cs"/>
              </a:rPr>
              <a:t> the solution formula for a quadratic equation: q = [-b +/- (b</a:t>
            </a:r>
            <a:r>
              <a:rPr kumimoji="0" lang="en-US" sz="1200" b="1" i="0" u="none" strike="noStrike" kern="1200" cap="none" spc="0" normalizeH="0" baseline="30000" noProof="0" dirty="0" smtClean="0">
                <a:ln>
                  <a:noFill/>
                </a:ln>
                <a:solidFill>
                  <a:srgbClr val="000000"/>
                </a:solidFill>
                <a:effectLst/>
                <a:uLnTx/>
                <a:uFillTx/>
                <a:latin typeface="Times New Roman" pitchFamily="18" charset="0"/>
                <a:ea typeface="+mn-ea"/>
                <a:cs typeface="+mn-cs"/>
              </a:rPr>
              <a:t>2</a:t>
            </a:r>
            <a:r>
              <a:rPr kumimoji="0" lang="en-US" sz="1200" b="1" i="0" u="none" strike="noStrike" kern="1200" cap="none" spc="0" normalizeH="0" baseline="0" noProof="0" dirty="0" smtClean="0">
                <a:ln>
                  <a:noFill/>
                </a:ln>
                <a:solidFill>
                  <a:srgbClr val="000000"/>
                </a:solidFill>
                <a:effectLst/>
                <a:uLnTx/>
                <a:uFillTx/>
                <a:latin typeface="Times New Roman" pitchFamily="18" charset="0"/>
                <a:ea typeface="+mn-ea"/>
                <a:cs typeface="+mn-cs"/>
              </a:rPr>
              <a:t> – 4ac)</a:t>
            </a:r>
            <a:r>
              <a:rPr kumimoji="0" lang="en-US" sz="1200" b="1" i="0" u="none" strike="noStrike" kern="1200" cap="none" spc="0" normalizeH="0" baseline="30000" noProof="0" dirty="0" smtClean="0">
                <a:ln>
                  <a:noFill/>
                </a:ln>
                <a:solidFill>
                  <a:srgbClr val="000000"/>
                </a:solidFill>
                <a:effectLst/>
                <a:uLnTx/>
                <a:uFillTx/>
                <a:latin typeface="Times New Roman" pitchFamily="18" charset="0"/>
                <a:ea typeface="+mn-ea"/>
                <a:cs typeface="+mn-cs"/>
              </a:rPr>
              <a:t>0,5</a:t>
            </a:r>
            <a:r>
              <a:rPr kumimoji="0" lang="en-US" sz="1200" b="1" i="0" u="none" strike="noStrike" kern="1200" cap="none" spc="0" normalizeH="0" baseline="0" noProof="0" dirty="0" smtClean="0">
                <a:ln>
                  <a:noFill/>
                </a:ln>
                <a:solidFill>
                  <a:srgbClr val="000000"/>
                </a:solidFill>
                <a:effectLst/>
                <a:uLnTx/>
                <a:uFillTx/>
                <a:latin typeface="Times New Roman" pitchFamily="18" charset="0"/>
                <a:ea typeface="+mn-ea"/>
                <a:cs typeface="+mn-cs"/>
              </a:rPr>
              <a:t>]/2a.</a:t>
            </a:r>
            <a:endParaRPr kumimoji="0" lang="en-US" sz="1200" b="1"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2656003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85800" y="277091"/>
            <a:ext cx="7772400" cy="1143000"/>
          </a:xfrm>
        </p:spPr>
        <p:txBody>
          <a:bodyPr/>
          <a:lstStyle/>
          <a:p>
            <a:r>
              <a:rPr lang="en-US" dirty="0" smtClean="0"/>
              <a:t>References</a:t>
            </a:r>
            <a:endParaRPr lang="en-US" dirty="0"/>
          </a:p>
        </p:txBody>
      </p:sp>
      <p:sp>
        <p:nvSpPr>
          <p:cNvPr id="3" name="Segnaposto contenuto 2"/>
          <p:cNvSpPr>
            <a:spLocks noGrp="1"/>
          </p:cNvSpPr>
          <p:nvPr>
            <p:ph idx="1"/>
          </p:nvPr>
        </p:nvSpPr>
        <p:spPr>
          <a:xfrm>
            <a:off x="304800" y="2133600"/>
            <a:ext cx="8458200" cy="4114800"/>
          </a:xfrm>
        </p:spPr>
        <p:txBody>
          <a:bodyPr/>
          <a:lstStyle/>
          <a:p>
            <a:r>
              <a:rPr lang="en-US" sz="2400" dirty="0"/>
              <a:t>Cabral Industrial Organization </a:t>
            </a:r>
            <a:r>
              <a:rPr lang="en-US" sz="2400" dirty="0" smtClean="0"/>
              <a:t>II </a:t>
            </a:r>
            <a:r>
              <a:rPr lang="en-US" sz="2400" dirty="0"/>
              <a:t>edition, 2018: </a:t>
            </a:r>
            <a:r>
              <a:rPr lang="en-US" sz="2400" dirty="0" smtClean="0"/>
              <a:t>chapter 6.1-6.3.</a:t>
            </a:r>
          </a:p>
          <a:p>
            <a:pPr marL="0" indent="0">
              <a:buNone/>
            </a:pPr>
            <a:endParaRPr lang="en-US" sz="2400" dirty="0" smtClean="0"/>
          </a:p>
          <a:p>
            <a:endParaRPr lang="en-US" dirty="0" smtClean="0"/>
          </a:p>
          <a:p>
            <a:endParaRPr lang="en-US" dirty="0"/>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34</a:t>
            </a:fld>
            <a:endParaRPr lang="it-IT"/>
          </a:p>
        </p:txBody>
      </p:sp>
    </p:spTree>
    <p:extLst>
      <p:ext uri="{BB962C8B-B14F-4D97-AF65-F5344CB8AC3E}">
        <p14:creationId xmlns:p14="http://schemas.microsoft.com/office/powerpoint/2010/main" val="33613395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p:txBody>
          <a:bodyPr/>
          <a:lstStyle/>
          <a:p>
            <a:fld id="{53CD6DC5-D57C-4E20-881A-67683FADDC81}" type="slidenum">
              <a:rPr lang="it-IT"/>
              <a:pPr/>
              <a:t>4</a:t>
            </a:fld>
            <a:endParaRPr lang="it-IT"/>
          </a:p>
        </p:txBody>
      </p:sp>
      <p:sp>
        <p:nvSpPr>
          <p:cNvPr id="375810" name="Rectangle 2"/>
          <p:cNvSpPr>
            <a:spLocks noGrp="1" noChangeArrowheads="1"/>
          </p:cNvSpPr>
          <p:nvPr>
            <p:ph type="title"/>
          </p:nvPr>
        </p:nvSpPr>
        <p:spPr>
          <a:xfrm>
            <a:off x="609600" y="228600"/>
            <a:ext cx="7772400" cy="1143000"/>
          </a:xfrm>
        </p:spPr>
        <p:txBody>
          <a:bodyPr/>
          <a:lstStyle/>
          <a:p>
            <a:r>
              <a:rPr lang="en-US" sz="4000" b="1" dirty="0" smtClean="0">
                <a:solidFill>
                  <a:srgbClr val="CC3300"/>
                </a:solidFill>
              </a:rPr>
              <a:t>Profitable bundling = Reduce ‘willingness to pay’ dispersion</a:t>
            </a:r>
            <a:endParaRPr lang="en-US" b="1" dirty="0">
              <a:solidFill>
                <a:srgbClr val="CC3300"/>
              </a:solidFill>
            </a:endParaRPr>
          </a:p>
        </p:txBody>
      </p:sp>
      <p:graphicFrame>
        <p:nvGraphicFramePr>
          <p:cNvPr id="375811" name="Object 3"/>
          <p:cNvGraphicFramePr>
            <a:graphicFrameLocks noGrp="1" noChangeAspect="1"/>
          </p:cNvGraphicFramePr>
          <p:nvPr>
            <p:ph type="tbl" idx="1"/>
          </p:nvPr>
        </p:nvGraphicFramePr>
        <p:xfrm>
          <a:off x="533400" y="1755775"/>
          <a:ext cx="8001000" cy="3959225"/>
        </p:xfrm>
        <a:graphic>
          <a:graphicData uri="http://schemas.openxmlformats.org/presentationml/2006/ole">
            <mc:AlternateContent xmlns:mc="http://schemas.openxmlformats.org/markup-compatibility/2006">
              <mc:Choice xmlns:v="urn:schemas-microsoft-com:vml" Requires="v">
                <p:oleObj spid="_x0000_s26713" name="Documento" r:id="rId3" imgW="8004286" imgH="3769915" progId="Word.Document.8">
                  <p:embed/>
                </p:oleObj>
              </mc:Choice>
              <mc:Fallback>
                <p:oleObj name="Documento" r:id="rId3" imgW="8004286" imgH="3769915" progId="Word.Document.8">
                  <p:embed/>
                  <p:pic>
                    <p:nvPicPr>
                      <p:cNvPr id="37581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755775"/>
                        <a:ext cx="8001000" cy="3959225"/>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155764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5"/>
          <p:cNvSpPr>
            <a:spLocks noGrp="1"/>
          </p:cNvSpPr>
          <p:nvPr>
            <p:ph type="sldNum" sz="quarter" idx="12"/>
          </p:nvPr>
        </p:nvSpPr>
        <p:spPr/>
        <p:txBody>
          <a:bodyPr/>
          <a:lstStyle/>
          <a:p>
            <a:fld id="{CD7B50CD-B720-4C93-8350-C81AD08A05E8}" type="slidenum">
              <a:rPr lang="it-IT"/>
              <a:pPr/>
              <a:t>5</a:t>
            </a:fld>
            <a:endParaRPr lang="it-IT"/>
          </a:p>
        </p:txBody>
      </p:sp>
      <p:sp>
        <p:nvSpPr>
          <p:cNvPr id="376834" name="Rectangle 2"/>
          <p:cNvSpPr>
            <a:spLocks noGrp="1" noChangeArrowheads="1"/>
          </p:cNvSpPr>
          <p:nvPr>
            <p:ph type="title"/>
          </p:nvPr>
        </p:nvSpPr>
        <p:spPr>
          <a:xfrm>
            <a:off x="457200" y="304800"/>
            <a:ext cx="7772400" cy="739775"/>
          </a:xfrm>
        </p:spPr>
        <p:txBody>
          <a:bodyPr/>
          <a:lstStyle/>
          <a:p>
            <a:r>
              <a:rPr lang="en-US" sz="4000" b="1" dirty="0" smtClean="0">
                <a:solidFill>
                  <a:srgbClr val="CC3300"/>
                </a:solidFill>
              </a:rPr>
              <a:t>When “to bundle” is especially profitable?</a:t>
            </a:r>
            <a:endParaRPr lang="en-US" sz="4000" b="1" dirty="0">
              <a:solidFill>
                <a:srgbClr val="CC3300"/>
              </a:solidFill>
            </a:endParaRPr>
          </a:p>
        </p:txBody>
      </p:sp>
      <p:sp>
        <p:nvSpPr>
          <p:cNvPr id="376835" name="Rectangle 3"/>
          <p:cNvSpPr>
            <a:spLocks noGrp="1" noChangeArrowheads="1"/>
          </p:cNvSpPr>
          <p:nvPr>
            <p:ph type="body" idx="1"/>
          </p:nvPr>
        </p:nvSpPr>
        <p:spPr>
          <a:xfrm>
            <a:off x="145472" y="1295400"/>
            <a:ext cx="8388927" cy="3886200"/>
          </a:xfrm>
        </p:spPr>
        <p:txBody>
          <a:bodyPr/>
          <a:lstStyle/>
          <a:p>
            <a:pPr lvl="1">
              <a:buNone/>
            </a:pPr>
            <a:r>
              <a:rPr lang="en-US" dirty="0" smtClean="0"/>
              <a:t>	Heterogeneous and negatively correlated willingness to pay of consumers for single components (someone has to prefer more one component, someone else more another one) but overall, the sum of the willingness to pay of consumers for the products should be rather similar.</a:t>
            </a:r>
          </a:p>
          <a:p>
            <a:pPr lvl="1">
              <a:buNone/>
            </a:pPr>
            <a:endParaRPr lang="en-US" dirty="0" smtClean="0"/>
          </a:p>
          <a:p>
            <a:pPr lvl="1">
              <a:buNone/>
            </a:pPr>
            <a:r>
              <a:rPr lang="en-US" dirty="0" smtClean="0"/>
              <a:t>	</a:t>
            </a:r>
          </a:p>
          <a:p>
            <a:pPr lvl="1">
              <a:buNone/>
            </a:pPr>
            <a:r>
              <a:rPr lang="en-US" dirty="0" smtClean="0"/>
              <a:t>	The </a:t>
            </a:r>
            <a:r>
              <a:rPr lang="en-US" dirty="0"/>
              <a:t>sum </a:t>
            </a:r>
            <a:r>
              <a:rPr lang="en-US" dirty="0" smtClean="0"/>
              <a:t>of the dispersions of the willingness to pay single components has to be greater than dispersion of the willingness to pay the bundle.</a:t>
            </a:r>
          </a:p>
          <a:p>
            <a:pPr lvl="1">
              <a:buFontTx/>
              <a:buChar char="-"/>
            </a:pPr>
            <a:endParaRPr lang="it-IT" sz="3200" dirty="0"/>
          </a:p>
        </p:txBody>
      </p:sp>
      <p:sp>
        <p:nvSpPr>
          <p:cNvPr id="6" name="Freccia in giù 5"/>
          <p:cNvSpPr/>
          <p:nvPr/>
        </p:nvSpPr>
        <p:spPr bwMode="auto">
          <a:xfrm>
            <a:off x="3810000" y="4038600"/>
            <a:ext cx="838200" cy="8382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969289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egnaposto numero diapositiva 3"/>
          <p:cNvSpPr>
            <a:spLocks noGrp="1"/>
          </p:cNvSpPr>
          <p:nvPr>
            <p:ph type="sldNum" sz="quarter" idx="12"/>
          </p:nvPr>
        </p:nvSpPr>
        <p:spPr/>
        <p:txBody>
          <a:bodyPr/>
          <a:lstStyle/>
          <a:p>
            <a:fld id="{D1A704B5-7CD9-4920-A080-5C69423062FD}" type="slidenum">
              <a:rPr lang="it-IT"/>
              <a:pPr/>
              <a:t>6</a:t>
            </a:fld>
            <a:endParaRPr lang="it-IT"/>
          </a:p>
        </p:txBody>
      </p:sp>
      <p:sp>
        <p:nvSpPr>
          <p:cNvPr id="377858" name="Rectangle 2"/>
          <p:cNvSpPr>
            <a:spLocks noChangeArrowheads="1"/>
          </p:cNvSpPr>
          <p:nvPr/>
        </p:nvSpPr>
        <p:spPr bwMode="auto">
          <a:xfrm>
            <a:off x="609600" y="152400"/>
            <a:ext cx="7772400" cy="739775"/>
          </a:xfrm>
          <a:prstGeom prst="rect">
            <a:avLst/>
          </a:prstGeom>
          <a:noFill/>
          <a:ln w="9525">
            <a:noFill/>
            <a:miter lim="800000"/>
            <a:headEnd/>
            <a:tailEnd/>
          </a:ln>
          <a:effectLst/>
        </p:spPr>
        <p:txBody>
          <a:bodyPr anchor="ctr"/>
          <a:lstStyle/>
          <a:p>
            <a:pPr algn="ctr"/>
            <a:r>
              <a:rPr lang="en-US" sz="4000" dirty="0">
                <a:solidFill>
                  <a:srgbClr val="CC3300"/>
                </a:solidFill>
              </a:rPr>
              <a:t>Bundling </a:t>
            </a:r>
            <a:r>
              <a:rPr lang="en-US" sz="4000" dirty="0" smtClean="0">
                <a:solidFill>
                  <a:srgbClr val="CC3300"/>
                </a:solidFill>
              </a:rPr>
              <a:t>always profitable?</a:t>
            </a:r>
            <a:endParaRPr lang="en-US" sz="4000" dirty="0">
              <a:solidFill>
                <a:srgbClr val="CC3300"/>
              </a:solidFill>
            </a:endParaRPr>
          </a:p>
        </p:txBody>
      </p:sp>
      <p:graphicFrame>
        <p:nvGraphicFramePr>
          <p:cNvPr id="377859" name="Object 3"/>
          <p:cNvGraphicFramePr>
            <a:graphicFrameLocks noChangeAspect="1"/>
          </p:cNvGraphicFramePr>
          <p:nvPr/>
        </p:nvGraphicFramePr>
        <p:xfrm>
          <a:off x="762000" y="990600"/>
          <a:ext cx="3810000" cy="1447800"/>
        </p:xfrm>
        <a:graphic>
          <a:graphicData uri="http://schemas.openxmlformats.org/presentationml/2006/ole">
            <mc:AlternateContent xmlns:mc="http://schemas.openxmlformats.org/markup-compatibility/2006">
              <mc:Choice xmlns:v="urn:schemas-microsoft-com:vml" Requires="v">
                <p:oleObj spid="_x0000_s27911" name="Documento" r:id="rId3" imgW="8004286" imgH="3776401" progId="Word.Document.8">
                  <p:embed/>
                </p:oleObj>
              </mc:Choice>
              <mc:Fallback>
                <p:oleObj name="Documento" r:id="rId3" imgW="8004286" imgH="3776401" progId="Word.Document.8">
                  <p:embed/>
                  <p:pic>
                    <p:nvPicPr>
                      <p:cNvPr id="37785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990600"/>
                        <a:ext cx="3810000" cy="1447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7860" name="Text Box 4"/>
          <p:cNvSpPr txBox="1">
            <a:spLocks noChangeArrowheads="1"/>
          </p:cNvSpPr>
          <p:nvPr/>
        </p:nvSpPr>
        <p:spPr bwMode="auto">
          <a:xfrm>
            <a:off x="5105400" y="1295400"/>
            <a:ext cx="3124200" cy="461665"/>
          </a:xfrm>
          <a:prstGeom prst="rect">
            <a:avLst/>
          </a:prstGeom>
          <a:noFill/>
          <a:ln w="9525">
            <a:noFill/>
            <a:miter lim="800000"/>
            <a:headEnd/>
            <a:tailEnd/>
          </a:ln>
          <a:effectLst/>
        </p:spPr>
        <p:txBody>
          <a:bodyPr>
            <a:spAutoFit/>
          </a:bodyPr>
          <a:lstStyle/>
          <a:p>
            <a:pPr>
              <a:spcBef>
                <a:spcPct val="50000"/>
              </a:spcBef>
            </a:pPr>
            <a:r>
              <a:rPr lang="en-US" dirty="0" smtClean="0">
                <a:solidFill>
                  <a:srgbClr val="000099"/>
                </a:solidFill>
              </a:rPr>
              <a:t>Useless Bundling</a:t>
            </a:r>
            <a:endParaRPr lang="en-US" dirty="0">
              <a:solidFill>
                <a:srgbClr val="000099"/>
              </a:solidFill>
            </a:endParaRPr>
          </a:p>
        </p:txBody>
      </p:sp>
      <p:graphicFrame>
        <p:nvGraphicFramePr>
          <p:cNvPr id="377861" name="Object 5"/>
          <p:cNvGraphicFramePr>
            <a:graphicFrameLocks noChangeAspect="1"/>
          </p:cNvGraphicFramePr>
          <p:nvPr/>
        </p:nvGraphicFramePr>
        <p:xfrm>
          <a:off x="762000" y="2743200"/>
          <a:ext cx="3714750" cy="1757363"/>
        </p:xfrm>
        <a:graphic>
          <a:graphicData uri="http://schemas.openxmlformats.org/presentationml/2006/ole">
            <mc:AlternateContent xmlns:mc="http://schemas.openxmlformats.org/markup-compatibility/2006">
              <mc:Choice xmlns:v="urn:schemas-microsoft-com:vml" Requires="v">
                <p:oleObj spid="_x0000_s27912" name="Documento" r:id="rId5" imgW="8004286" imgH="3785769" progId="Word.Document.8">
                  <p:embed/>
                </p:oleObj>
              </mc:Choice>
              <mc:Fallback>
                <p:oleObj name="Documento" r:id="rId5" imgW="8004286" imgH="3785769" progId="Word.Document.8">
                  <p:embed/>
                  <p:pic>
                    <p:nvPicPr>
                      <p:cNvPr id="37786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2743200"/>
                        <a:ext cx="3714750" cy="1757363"/>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7862" name="Text Box 6"/>
          <p:cNvSpPr txBox="1">
            <a:spLocks noChangeArrowheads="1"/>
          </p:cNvSpPr>
          <p:nvPr/>
        </p:nvSpPr>
        <p:spPr bwMode="auto">
          <a:xfrm>
            <a:off x="4800600" y="2819400"/>
            <a:ext cx="4114800" cy="1569660"/>
          </a:xfrm>
          <a:prstGeom prst="rect">
            <a:avLst/>
          </a:prstGeom>
          <a:noFill/>
          <a:ln w="9525">
            <a:noFill/>
            <a:miter lim="800000"/>
            <a:headEnd/>
            <a:tailEnd/>
          </a:ln>
          <a:effectLst/>
        </p:spPr>
        <p:txBody>
          <a:bodyPr>
            <a:spAutoFit/>
          </a:bodyPr>
          <a:lstStyle/>
          <a:p>
            <a:pPr>
              <a:spcBef>
                <a:spcPct val="50000"/>
              </a:spcBef>
            </a:pPr>
            <a:r>
              <a:rPr lang="en-US" dirty="0" smtClean="0">
                <a:solidFill>
                  <a:srgbClr val="000099"/>
                </a:solidFill>
              </a:rPr>
              <a:t>Useless Bundling</a:t>
            </a:r>
          </a:p>
          <a:p>
            <a:pPr>
              <a:spcBef>
                <a:spcPct val="50000"/>
              </a:spcBef>
            </a:pPr>
            <a:r>
              <a:rPr lang="en-US" dirty="0" smtClean="0"/>
              <a:t>bundling: </a:t>
            </a:r>
            <a:r>
              <a:rPr lang="en-US" dirty="0" smtClean="0">
                <a:cs typeface="Times New Roman" pitchFamily="18" charset="0"/>
              </a:rPr>
              <a:t>Π = 260</a:t>
            </a:r>
          </a:p>
          <a:p>
            <a:pPr>
              <a:spcBef>
                <a:spcPct val="50000"/>
              </a:spcBef>
            </a:pPr>
            <a:r>
              <a:rPr lang="en-US" dirty="0" smtClean="0">
                <a:cs typeface="Times New Roman" pitchFamily="18" charset="0"/>
              </a:rPr>
              <a:t>No bundling: Π = 260</a:t>
            </a:r>
            <a:endParaRPr lang="en-US" dirty="0">
              <a:cs typeface="Times New Roman" pitchFamily="18" charset="0"/>
            </a:endParaRPr>
          </a:p>
        </p:txBody>
      </p:sp>
      <p:graphicFrame>
        <p:nvGraphicFramePr>
          <p:cNvPr id="377863" name="Object 7"/>
          <p:cNvGraphicFramePr>
            <a:graphicFrameLocks noChangeAspect="1"/>
          </p:cNvGraphicFramePr>
          <p:nvPr/>
        </p:nvGraphicFramePr>
        <p:xfrm>
          <a:off x="762000" y="4800600"/>
          <a:ext cx="3714750" cy="1757363"/>
        </p:xfrm>
        <a:graphic>
          <a:graphicData uri="http://schemas.openxmlformats.org/presentationml/2006/ole">
            <mc:AlternateContent xmlns:mc="http://schemas.openxmlformats.org/markup-compatibility/2006">
              <mc:Choice xmlns:v="urn:schemas-microsoft-com:vml" Requires="v">
                <p:oleObj spid="_x0000_s27913" name="Documento" r:id="rId7" imgW="8004286" imgH="3789012" progId="Word.Document.8">
                  <p:embed/>
                </p:oleObj>
              </mc:Choice>
              <mc:Fallback>
                <p:oleObj name="Documento" r:id="rId7" imgW="8004286" imgH="3789012" progId="Word.Document.8">
                  <p:embed/>
                  <p:pic>
                    <p:nvPicPr>
                      <p:cNvPr id="377863"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4800600"/>
                        <a:ext cx="3714750" cy="1757363"/>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7864" name="Text Box 8"/>
          <p:cNvSpPr txBox="1">
            <a:spLocks noChangeArrowheads="1"/>
          </p:cNvSpPr>
          <p:nvPr/>
        </p:nvSpPr>
        <p:spPr bwMode="auto">
          <a:xfrm>
            <a:off x="4800600" y="4876800"/>
            <a:ext cx="4343400" cy="1938992"/>
          </a:xfrm>
          <a:prstGeom prst="rect">
            <a:avLst/>
          </a:prstGeom>
          <a:noFill/>
          <a:ln w="9525">
            <a:noFill/>
            <a:miter lim="800000"/>
            <a:headEnd/>
            <a:tailEnd/>
          </a:ln>
          <a:effectLst/>
        </p:spPr>
        <p:txBody>
          <a:bodyPr wrap="square">
            <a:spAutoFit/>
          </a:bodyPr>
          <a:lstStyle/>
          <a:p>
            <a:pPr>
              <a:spcBef>
                <a:spcPct val="50000"/>
              </a:spcBef>
            </a:pPr>
            <a:r>
              <a:rPr lang="en-US" dirty="0" smtClean="0">
                <a:solidFill>
                  <a:srgbClr val="000099"/>
                </a:solidFill>
              </a:rPr>
              <a:t>Harmful (or useless) Bundling</a:t>
            </a:r>
          </a:p>
          <a:p>
            <a:pPr>
              <a:spcBef>
                <a:spcPct val="50000"/>
              </a:spcBef>
            </a:pPr>
            <a:r>
              <a:rPr lang="en-US" dirty="0" smtClean="0"/>
              <a:t>bundling: </a:t>
            </a:r>
            <a:r>
              <a:rPr lang="en-US" dirty="0" smtClean="0">
                <a:cs typeface="Times New Roman" pitchFamily="18" charset="0"/>
              </a:rPr>
              <a:t>Π = 140 (or 220 if target only Marco)</a:t>
            </a:r>
          </a:p>
          <a:p>
            <a:pPr>
              <a:spcBef>
                <a:spcPct val="50000"/>
              </a:spcBef>
            </a:pPr>
            <a:r>
              <a:rPr lang="en-US" dirty="0" smtClean="0">
                <a:cs typeface="Times New Roman" pitchFamily="18" charset="0"/>
              </a:rPr>
              <a:t>No bundling: Π = 220</a:t>
            </a:r>
            <a:endParaRPr lang="en-US" dirty="0">
              <a:cs typeface="Times New Roman" pitchFamily="18" charset="0"/>
            </a:endParaRPr>
          </a:p>
        </p:txBody>
      </p:sp>
    </p:spTree>
    <p:extLst>
      <p:ext uri="{BB962C8B-B14F-4D97-AF65-F5344CB8AC3E}">
        <p14:creationId xmlns:p14="http://schemas.microsoft.com/office/powerpoint/2010/main" val="34487440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egnaposto numero diapositiva 3"/>
          <p:cNvSpPr>
            <a:spLocks noGrp="1"/>
          </p:cNvSpPr>
          <p:nvPr>
            <p:ph type="sldNum" sz="quarter" idx="12"/>
          </p:nvPr>
        </p:nvSpPr>
        <p:spPr/>
        <p:txBody>
          <a:bodyPr/>
          <a:lstStyle/>
          <a:p>
            <a:fld id="{373E3486-B8F1-4923-91D2-E24B463CD6B0}" type="slidenum">
              <a:rPr lang="it-IT"/>
              <a:pPr/>
              <a:t>7</a:t>
            </a:fld>
            <a:endParaRPr lang="it-IT"/>
          </a:p>
        </p:txBody>
      </p:sp>
      <p:sp>
        <p:nvSpPr>
          <p:cNvPr id="378882" name="Rectangle 2"/>
          <p:cNvSpPr>
            <a:spLocks noChangeArrowheads="1"/>
          </p:cNvSpPr>
          <p:nvPr/>
        </p:nvSpPr>
        <p:spPr bwMode="auto">
          <a:xfrm>
            <a:off x="609600" y="228600"/>
            <a:ext cx="7772400" cy="739775"/>
          </a:xfrm>
          <a:prstGeom prst="rect">
            <a:avLst/>
          </a:prstGeom>
          <a:noFill/>
          <a:ln w="9525">
            <a:noFill/>
            <a:miter lim="800000"/>
            <a:headEnd/>
            <a:tailEnd/>
          </a:ln>
          <a:effectLst/>
        </p:spPr>
        <p:txBody>
          <a:bodyPr anchor="ctr"/>
          <a:lstStyle/>
          <a:p>
            <a:pPr algn="ctr"/>
            <a:r>
              <a:rPr lang="en-US" sz="4000" dirty="0">
                <a:solidFill>
                  <a:srgbClr val="CC3300"/>
                </a:solidFill>
              </a:rPr>
              <a:t>Bundling </a:t>
            </a:r>
            <a:r>
              <a:rPr lang="en-US" sz="4000" dirty="0" smtClean="0">
                <a:solidFill>
                  <a:srgbClr val="CC3300"/>
                </a:solidFill>
              </a:rPr>
              <a:t>always profitable?</a:t>
            </a:r>
            <a:endParaRPr lang="en-US" sz="4000" dirty="0">
              <a:solidFill>
                <a:srgbClr val="CC3300"/>
              </a:solidFill>
            </a:endParaRPr>
          </a:p>
        </p:txBody>
      </p:sp>
      <p:graphicFrame>
        <p:nvGraphicFramePr>
          <p:cNvPr id="378883" name="Object 3"/>
          <p:cNvGraphicFramePr>
            <a:graphicFrameLocks noChangeAspect="1"/>
          </p:cNvGraphicFramePr>
          <p:nvPr/>
        </p:nvGraphicFramePr>
        <p:xfrm>
          <a:off x="757238" y="1219200"/>
          <a:ext cx="3714750" cy="1447800"/>
        </p:xfrm>
        <a:graphic>
          <a:graphicData uri="http://schemas.openxmlformats.org/presentationml/2006/ole">
            <mc:AlternateContent xmlns:mc="http://schemas.openxmlformats.org/markup-compatibility/2006">
              <mc:Choice xmlns:v="urn:schemas-microsoft-com:vml" Requires="v">
                <p:oleObj spid="_x0000_s28850" name="Documento" r:id="rId3" imgW="8004286" imgH="3779643" progId="Word.Document.8">
                  <p:embed/>
                </p:oleObj>
              </mc:Choice>
              <mc:Fallback>
                <p:oleObj name="Documento" r:id="rId3" imgW="8004286" imgH="3779643" progId="Word.Document.8">
                  <p:embed/>
                  <p:pic>
                    <p:nvPicPr>
                      <p:cNvPr id="37888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238" y="1219200"/>
                        <a:ext cx="3714750" cy="14478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884" name="Text Box 4"/>
          <p:cNvSpPr txBox="1">
            <a:spLocks noChangeArrowheads="1"/>
          </p:cNvSpPr>
          <p:nvPr/>
        </p:nvSpPr>
        <p:spPr bwMode="auto">
          <a:xfrm>
            <a:off x="5105400" y="1295400"/>
            <a:ext cx="2819400" cy="461665"/>
          </a:xfrm>
          <a:prstGeom prst="rect">
            <a:avLst/>
          </a:prstGeom>
          <a:noFill/>
          <a:ln w="9525">
            <a:noFill/>
            <a:miter lim="800000"/>
            <a:headEnd/>
            <a:tailEnd/>
          </a:ln>
          <a:effectLst/>
        </p:spPr>
        <p:txBody>
          <a:bodyPr wrap="square">
            <a:spAutoFit/>
          </a:bodyPr>
          <a:lstStyle/>
          <a:p>
            <a:pPr>
              <a:spcBef>
                <a:spcPct val="50000"/>
              </a:spcBef>
            </a:pPr>
            <a:r>
              <a:rPr lang="en-US" dirty="0" smtClean="0">
                <a:solidFill>
                  <a:srgbClr val="000099"/>
                </a:solidFill>
              </a:rPr>
              <a:t>Profitable Bundling</a:t>
            </a:r>
            <a:endParaRPr lang="en-US" dirty="0">
              <a:solidFill>
                <a:srgbClr val="000099"/>
              </a:solidFill>
            </a:endParaRPr>
          </a:p>
        </p:txBody>
      </p:sp>
      <p:graphicFrame>
        <p:nvGraphicFramePr>
          <p:cNvPr id="378885" name="Object 5"/>
          <p:cNvGraphicFramePr>
            <a:graphicFrameLocks noChangeAspect="1"/>
          </p:cNvGraphicFramePr>
          <p:nvPr/>
        </p:nvGraphicFramePr>
        <p:xfrm>
          <a:off x="757238" y="3043238"/>
          <a:ext cx="3814762" cy="1757362"/>
        </p:xfrm>
        <a:graphic>
          <a:graphicData uri="http://schemas.openxmlformats.org/presentationml/2006/ole">
            <mc:AlternateContent xmlns:mc="http://schemas.openxmlformats.org/markup-compatibility/2006">
              <mc:Choice xmlns:v="urn:schemas-microsoft-com:vml" Requires="v">
                <p:oleObj spid="_x0000_s28851" name="Documento" r:id="rId5" imgW="8004286" imgH="3782886" progId="Word.Document.8">
                  <p:embed/>
                </p:oleObj>
              </mc:Choice>
              <mc:Fallback>
                <p:oleObj name="Documento" r:id="rId5" imgW="8004286" imgH="3782886" progId="Word.Document.8">
                  <p:embed/>
                  <p:pic>
                    <p:nvPicPr>
                      <p:cNvPr id="37888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238" y="3043238"/>
                        <a:ext cx="3814762" cy="175736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886" name="Text Box 6"/>
          <p:cNvSpPr txBox="1">
            <a:spLocks noChangeArrowheads="1"/>
          </p:cNvSpPr>
          <p:nvPr/>
        </p:nvSpPr>
        <p:spPr bwMode="auto">
          <a:xfrm>
            <a:off x="4800600" y="2767757"/>
            <a:ext cx="4343400" cy="2308324"/>
          </a:xfrm>
          <a:prstGeom prst="rect">
            <a:avLst/>
          </a:prstGeom>
          <a:noFill/>
          <a:ln w="9525">
            <a:noFill/>
            <a:miter lim="800000"/>
            <a:headEnd/>
            <a:tailEnd/>
          </a:ln>
          <a:effectLst/>
        </p:spPr>
        <p:txBody>
          <a:bodyPr wrap="square">
            <a:spAutoFit/>
          </a:bodyPr>
          <a:lstStyle/>
          <a:p>
            <a:pPr>
              <a:spcBef>
                <a:spcPct val="50000"/>
              </a:spcBef>
            </a:pPr>
            <a:r>
              <a:rPr lang="en-US" dirty="0">
                <a:solidFill>
                  <a:srgbClr val="000099"/>
                </a:solidFill>
              </a:rPr>
              <a:t>Harmful </a:t>
            </a:r>
            <a:r>
              <a:rPr lang="en-US" dirty="0" smtClean="0">
                <a:solidFill>
                  <a:srgbClr val="000099"/>
                </a:solidFill>
              </a:rPr>
              <a:t>Bundling</a:t>
            </a:r>
          </a:p>
          <a:p>
            <a:pPr>
              <a:spcBef>
                <a:spcPct val="50000"/>
              </a:spcBef>
            </a:pPr>
            <a:r>
              <a:rPr lang="en-US" dirty="0" smtClean="0"/>
              <a:t>bundling: </a:t>
            </a:r>
            <a:r>
              <a:rPr lang="en-US" dirty="0" smtClean="0">
                <a:cs typeface="Times New Roman" pitchFamily="18" charset="0"/>
              </a:rPr>
              <a:t>Π = 80*2= </a:t>
            </a:r>
            <a:r>
              <a:rPr lang="en-US" dirty="0">
                <a:cs typeface="Times New Roman" pitchFamily="18" charset="0"/>
              </a:rPr>
              <a:t>160 (or 220 if target only Marco)</a:t>
            </a:r>
            <a:endParaRPr lang="en-US" dirty="0" smtClean="0">
              <a:cs typeface="Times New Roman" pitchFamily="18" charset="0"/>
            </a:endParaRPr>
          </a:p>
          <a:p>
            <a:pPr>
              <a:spcBef>
                <a:spcPct val="50000"/>
              </a:spcBef>
            </a:pPr>
            <a:r>
              <a:rPr lang="en-US" dirty="0" smtClean="0">
                <a:cs typeface="Times New Roman" pitchFamily="18" charset="0"/>
              </a:rPr>
              <a:t>No bundling: Π = 240 (</a:t>
            </a:r>
            <a:r>
              <a:rPr lang="en-US" dirty="0" err="1" smtClean="0">
                <a:cs typeface="Times New Roman" pitchFamily="18" charset="0"/>
              </a:rPr>
              <a:t>p</a:t>
            </a:r>
            <a:r>
              <a:rPr lang="en-US" baseline="-25000" dirty="0" err="1" smtClean="0">
                <a:cs typeface="Times New Roman" pitchFamily="18" charset="0"/>
              </a:rPr>
              <a:t>s</a:t>
            </a:r>
            <a:r>
              <a:rPr lang="en-US" baseline="-25000" dirty="0">
                <a:cs typeface="Times New Roman" pitchFamily="18" charset="0"/>
              </a:rPr>
              <a:t> </a:t>
            </a:r>
            <a:r>
              <a:rPr lang="en-US" dirty="0" smtClean="0">
                <a:cs typeface="Times New Roman" pitchFamily="18" charset="0"/>
              </a:rPr>
              <a:t>= 60; p</a:t>
            </a:r>
            <a:r>
              <a:rPr lang="en-US" baseline="-25000" dirty="0" smtClean="0">
                <a:cs typeface="Times New Roman" pitchFamily="18" charset="0"/>
              </a:rPr>
              <a:t>w</a:t>
            </a:r>
            <a:r>
              <a:rPr lang="en-US" dirty="0" smtClean="0">
                <a:cs typeface="Times New Roman" pitchFamily="18" charset="0"/>
              </a:rPr>
              <a:t> = 120)</a:t>
            </a:r>
            <a:endParaRPr lang="en-US" dirty="0">
              <a:cs typeface="Times New Roman" pitchFamily="18" charset="0"/>
            </a:endParaRPr>
          </a:p>
        </p:txBody>
      </p:sp>
      <p:sp>
        <p:nvSpPr>
          <p:cNvPr id="378887" name="Text Box 7"/>
          <p:cNvSpPr txBox="1">
            <a:spLocks noChangeArrowheads="1"/>
          </p:cNvSpPr>
          <p:nvPr/>
        </p:nvSpPr>
        <p:spPr bwMode="auto">
          <a:xfrm>
            <a:off x="76200" y="5410200"/>
            <a:ext cx="8991600" cy="2000548"/>
          </a:xfrm>
          <a:prstGeom prst="rect">
            <a:avLst/>
          </a:prstGeom>
          <a:noFill/>
          <a:ln w="9525">
            <a:noFill/>
            <a:miter lim="800000"/>
            <a:headEnd/>
            <a:tailEnd/>
          </a:ln>
          <a:effectLst/>
        </p:spPr>
        <p:txBody>
          <a:bodyPr wrap="square">
            <a:spAutoFit/>
          </a:bodyPr>
          <a:lstStyle/>
          <a:p>
            <a:r>
              <a:rPr lang="en-US" sz="2200" dirty="0" smtClean="0"/>
              <a:t>N.B. When a small group of potential consumers shows relatively a very low willingness to pay for the bundle try to target these consumers and sell them the bundle may not be convenient (there is “</a:t>
            </a:r>
            <a:r>
              <a:rPr lang="en-US" sz="2200" u="sng" dirty="0" smtClean="0"/>
              <a:t>insufficient </a:t>
            </a:r>
            <a:r>
              <a:rPr lang="en-US" sz="2200" u="sng" dirty="0" err="1" smtClean="0"/>
              <a:t>wtp</a:t>
            </a:r>
            <a:r>
              <a:rPr lang="en-US" sz="2200" dirty="0" smtClean="0"/>
              <a:t>” looking at the participation constraint).</a:t>
            </a:r>
          </a:p>
          <a:p>
            <a:pPr>
              <a:spcBef>
                <a:spcPct val="50000"/>
              </a:spcBef>
            </a:pPr>
            <a:endParaRPr lang="it-IT" dirty="0"/>
          </a:p>
        </p:txBody>
      </p:sp>
    </p:spTree>
    <p:extLst>
      <p:ext uri="{BB962C8B-B14F-4D97-AF65-F5344CB8AC3E}">
        <p14:creationId xmlns:p14="http://schemas.microsoft.com/office/powerpoint/2010/main" val="18463941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pPr>
              <a:defRPr/>
            </a:pPr>
            <a:fld id="{CEDD381C-C03C-4167-BB6D-D6371E3104A9}" type="slidenum">
              <a:rPr lang="it-IT" smtClean="0"/>
              <a:pPr>
                <a:defRPr/>
              </a:pPr>
              <a:t>8</a:t>
            </a:fld>
            <a:endParaRPr lang="it-IT"/>
          </a:p>
        </p:txBody>
      </p:sp>
      <p:sp>
        <p:nvSpPr>
          <p:cNvPr id="3" name="CasellaDiTesto 2"/>
          <p:cNvSpPr txBox="1"/>
          <p:nvPr/>
        </p:nvSpPr>
        <p:spPr>
          <a:xfrm>
            <a:off x="1143000" y="2514600"/>
            <a:ext cx="6781800" cy="1107996"/>
          </a:xfrm>
          <a:prstGeom prst="rect">
            <a:avLst/>
          </a:prstGeom>
          <a:noFill/>
        </p:spPr>
        <p:txBody>
          <a:bodyPr wrap="square" rtlCol="0">
            <a:spAutoFit/>
          </a:bodyPr>
          <a:lstStyle/>
          <a:p>
            <a:pPr algn="ctr"/>
            <a:r>
              <a:rPr lang="en-US" sz="6600" dirty="0" smtClean="0">
                <a:solidFill>
                  <a:srgbClr val="FF0000"/>
                </a:solidFill>
              </a:rPr>
              <a:t>PROPOSITIONS</a:t>
            </a:r>
          </a:p>
        </p:txBody>
      </p:sp>
    </p:spTree>
    <p:extLst>
      <p:ext uri="{BB962C8B-B14F-4D97-AF65-F5344CB8AC3E}">
        <p14:creationId xmlns:p14="http://schemas.microsoft.com/office/powerpoint/2010/main" val="22570738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p:txBody>
          <a:bodyPr/>
          <a:lstStyle/>
          <a:p>
            <a:fld id="{3B4A1CB9-1D3E-46F3-8C56-C8FFFFC6C773}" type="slidenum">
              <a:rPr lang="it-IT"/>
              <a:pPr/>
              <a:t>9</a:t>
            </a:fld>
            <a:endParaRPr lang="it-IT"/>
          </a:p>
        </p:txBody>
      </p:sp>
      <p:sp>
        <p:nvSpPr>
          <p:cNvPr id="372738" name="Rectangle 2"/>
          <p:cNvSpPr>
            <a:spLocks noGrp="1" noChangeArrowheads="1"/>
          </p:cNvSpPr>
          <p:nvPr>
            <p:ph type="title"/>
          </p:nvPr>
        </p:nvSpPr>
        <p:spPr>
          <a:xfrm>
            <a:off x="667327" y="152400"/>
            <a:ext cx="7772400" cy="815975"/>
          </a:xfrm>
        </p:spPr>
        <p:txBody>
          <a:bodyPr/>
          <a:lstStyle/>
          <a:p>
            <a:r>
              <a:rPr lang="en-US" b="1" dirty="0">
                <a:solidFill>
                  <a:srgbClr val="CC3300"/>
                </a:solidFill>
              </a:rPr>
              <a:t>1</a:t>
            </a:r>
            <a:r>
              <a:rPr lang="en-US" b="1" dirty="0" smtClean="0">
                <a:solidFill>
                  <a:srgbClr val="CC3300"/>
                </a:solidFill>
              </a:rPr>
              <a:t>. Killer applications</a:t>
            </a:r>
            <a:endParaRPr lang="en-US" b="1" dirty="0">
              <a:solidFill>
                <a:srgbClr val="CC3300"/>
              </a:solidFill>
            </a:endParaRPr>
          </a:p>
        </p:txBody>
      </p:sp>
      <p:sp>
        <p:nvSpPr>
          <p:cNvPr id="2" name="Freccia a destra 1"/>
          <p:cNvSpPr/>
          <p:nvPr/>
        </p:nvSpPr>
        <p:spPr bwMode="auto">
          <a:xfrm>
            <a:off x="190500" y="6091091"/>
            <a:ext cx="685800" cy="45424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Times New Roman" pitchFamily="18" charset="0"/>
            </a:endParaRPr>
          </a:p>
        </p:txBody>
      </p:sp>
      <p:sp>
        <p:nvSpPr>
          <p:cNvPr id="3" name="CasellaDiTesto 2"/>
          <p:cNvSpPr txBox="1"/>
          <p:nvPr/>
        </p:nvSpPr>
        <p:spPr>
          <a:xfrm>
            <a:off x="1219200" y="6133548"/>
            <a:ext cx="7924800" cy="369332"/>
          </a:xfrm>
          <a:prstGeom prst="rect">
            <a:avLst/>
          </a:prstGeom>
          <a:noFill/>
          <a:ln>
            <a:solidFill>
              <a:schemeClr val="accent2">
                <a:lumMod val="50000"/>
              </a:schemeClr>
            </a:solidFill>
          </a:ln>
        </p:spPr>
        <p:txBody>
          <a:bodyPr wrap="square" rtlCol="0">
            <a:spAutoFit/>
          </a:bodyPr>
          <a:lstStyle/>
          <a:p>
            <a:r>
              <a:rPr lang="en-US" sz="1800" dirty="0" smtClean="0"/>
              <a:t>1° Proposition: Better not to bundle “superstars”</a:t>
            </a:r>
            <a:endParaRPr lang="en-US" sz="1800" dirty="0"/>
          </a:p>
        </p:txBody>
      </p:sp>
      <p:pic>
        <p:nvPicPr>
          <p:cNvPr id="7" name="Immagine 6"/>
          <p:cNvPicPr>
            <a:picLocks noChangeAspect="1"/>
          </p:cNvPicPr>
          <p:nvPr/>
        </p:nvPicPr>
        <p:blipFill>
          <a:blip r:embed="rId2"/>
          <a:stretch>
            <a:fillRect/>
          </a:stretch>
        </p:blipFill>
        <p:spPr>
          <a:xfrm>
            <a:off x="678872" y="920341"/>
            <a:ext cx="7981333" cy="2686455"/>
          </a:xfrm>
          <a:prstGeom prst="rect">
            <a:avLst/>
          </a:prstGeom>
        </p:spPr>
      </p:pic>
      <p:sp>
        <p:nvSpPr>
          <p:cNvPr id="8" name="CasellaDiTesto 7"/>
          <p:cNvSpPr txBox="1"/>
          <p:nvPr/>
        </p:nvSpPr>
        <p:spPr>
          <a:xfrm>
            <a:off x="95827" y="3679793"/>
            <a:ext cx="8915400" cy="2308324"/>
          </a:xfrm>
          <a:prstGeom prst="rect">
            <a:avLst/>
          </a:prstGeom>
          <a:noFill/>
        </p:spPr>
        <p:txBody>
          <a:bodyPr wrap="square" rtlCol="0">
            <a:spAutoFit/>
          </a:bodyPr>
          <a:lstStyle/>
          <a:p>
            <a:r>
              <a:rPr lang="en-US" dirty="0" smtClean="0"/>
              <a:t>Best Profits with complete bundling (640$: </a:t>
            </a:r>
            <a:r>
              <a:rPr lang="en-US" dirty="0" err="1" smtClean="0"/>
              <a:t>p</a:t>
            </a:r>
            <a:r>
              <a:rPr lang="en-US" baseline="-25000" dirty="0" err="1" smtClean="0"/>
              <a:t>bundling</a:t>
            </a:r>
            <a:r>
              <a:rPr lang="en-US" dirty="0"/>
              <a:t> </a:t>
            </a:r>
            <a:r>
              <a:rPr lang="en-US" dirty="0" smtClean="0"/>
              <a:t>= 160$ for 5 games, bundling sold at first 4 consumers).</a:t>
            </a:r>
          </a:p>
          <a:p>
            <a:endParaRPr lang="en-US" dirty="0" smtClean="0"/>
          </a:p>
          <a:p>
            <a:r>
              <a:rPr lang="en-US" dirty="0" smtClean="0"/>
              <a:t>Best profits with partial bundling (710$: </a:t>
            </a:r>
            <a:r>
              <a:rPr lang="en-US" dirty="0" err="1"/>
              <a:t>p</a:t>
            </a:r>
            <a:r>
              <a:rPr lang="en-US" baseline="-25000" dirty="0" err="1"/>
              <a:t>bundling</a:t>
            </a:r>
            <a:r>
              <a:rPr lang="en-US" dirty="0"/>
              <a:t> = </a:t>
            </a:r>
            <a:r>
              <a:rPr lang="en-US" dirty="0" smtClean="0"/>
              <a:t>90$ </a:t>
            </a:r>
            <a:r>
              <a:rPr lang="en-US" dirty="0"/>
              <a:t>for </a:t>
            </a:r>
            <a:r>
              <a:rPr lang="en-US" dirty="0" smtClean="0"/>
              <a:t>first 4 games, p</a:t>
            </a:r>
            <a:r>
              <a:rPr lang="en-US" baseline="-25000" dirty="0" smtClean="0"/>
              <a:t>game5 </a:t>
            </a:r>
            <a:r>
              <a:rPr lang="en-US" dirty="0" smtClean="0"/>
              <a:t>= 70$).</a:t>
            </a:r>
            <a:endParaRPr lang="en-US" dirty="0"/>
          </a:p>
          <a:p>
            <a:endParaRPr lang="en-US" dirty="0"/>
          </a:p>
        </p:txBody>
      </p:sp>
    </p:spTree>
    <p:extLst>
      <p:ext uri="{BB962C8B-B14F-4D97-AF65-F5344CB8AC3E}">
        <p14:creationId xmlns:p14="http://schemas.microsoft.com/office/powerpoint/2010/main" val="2852465295"/>
      </p:ext>
    </p:extLst>
  </p:cSld>
  <p:clrMapOvr>
    <a:masterClrMapping/>
  </p:clrMapOvr>
  <p:timing>
    <p:tnLst>
      <p:par>
        <p:cTn id="1" dur="indefinite" restart="never" nodeType="tmRoot"/>
      </p:par>
    </p:tnLst>
  </p:timing>
</p:sld>
</file>

<file path=ppt/theme/theme1.xml><?xml version="1.0" encoding="utf-8"?>
<a:theme xmlns:a="http://schemas.openxmlformats.org/drawingml/2006/main" name="Struttura predefinita">
  <a:themeElements>
    <a:clrScheme name="Struttura predefinit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ruttura predefinita">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it-IT"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it-IT"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truttura predefinita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2160</Words>
  <Application>Microsoft Office PowerPoint</Application>
  <PresentationFormat>Presentazione su schermo (4:3)</PresentationFormat>
  <Paragraphs>207</Paragraphs>
  <Slides>34</Slides>
  <Notes>2</Notes>
  <HiddenSlides>0</HiddenSlides>
  <MMClips>0</MMClips>
  <ScaleCrop>false</ScaleCrop>
  <HeadingPairs>
    <vt:vector size="8" baseType="variant">
      <vt:variant>
        <vt:lpstr>Caratteri utilizzati</vt:lpstr>
      </vt:variant>
      <vt:variant>
        <vt:i4>3</vt:i4>
      </vt:variant>
      <vt:variant>
        <vt:lpstr>Tema</vt:lpstr>
      </vt:variant>
      <vt:variant>
        <vt:i4>1</vt:i4>
      </vt:variant>
      <vt:variant>
        <vt:lpstr>Server OLE incorporati</vt:lpstr>
      </vt:variant>
      <vt:variant>
        <vt:i4>2</vt:i4>
      </vt:variant>
      <vt:variant>
        <vt:lpstr>Titoli diapositive</vt:lpstr>
      </vt:variant>
      <vt:variant>
        <vt:i4>34</vt:i4>
      </vt:variant>
    </vt:vector>
  </HeadingPairs>
  <TitlesOfParts>
    <vt:vector size="40" baseType="lpstr">
      <vt:lpstr>Arial</vt:lpstr>
      <vt:lpstr>Times</vt:lpstr>
      <vt:lpstr>Times New Roman</vt:lpstr>
      <vt:lpstr>Struttura predefinita</vt:lpstr>
      <vt:lpstr>Documento</vt:lpstr>
      <vt:lpstr>Equation</vt:lpstr>
      <vt:lpstr>Presentazione standard di PowerPoint</vt:lpstr>
      <vt:lpstr>Presentazione standard di PowerPoint</vt:lpstr>
      <vt:lpstr>Bundling</vt:lpstr>
      <vt:lpstr>Profitable bundling = Reduce ‘willingness to pay’ dispersion</vt:lpstr>
      <vt:lpstr>When “to bundle” is especially profitable?</vt:lpstr>
      <vt:lpstr>Presentazione standard di PowerPoint</vt:lpstr>
      <vt:lpstr>Presentazione standard di PowerPoint</vt:lpstr>
      <vt:lpstr>Presentazione standard di PowerPoint</vt:lpstr>
      <vt:lpstr>1. Killer applications</vt:lpstr>
      <vt:lpstr>Presentazione standard di PowerPoint</vt:lpstr>
      <vt:lpstr>3. Auction</vt:lpstr>
      <vt:lpstr>References</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4. Exam question February 2020</vt:lpstr>
      <vt:lpstr>Presentazione standard di PowerPoint</vt:lpstr>
      <vt:lpstr>5. Exam question February 2022</vt:lpstr>
      <vt:lpstr>Presentazione standard di PowerPoint</vt:lpstr>
      <vt:lpstr>6. Exam question February 2018</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References</vt:lpstr>
    </vt:vector>
  </TitlesOfParts>
  <Company>mip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creator>aliprandi</dc:creator>
  <cp:lastModifiedBy>Luca Grilli</cp:lastModifiedBy>
  <cp:revision>434</cp:revision>
  <cp:lastPrinted>2023-03-09T14:45:59Z</cp:lastPrinted>
  <dcterms:created xsi:type="dcterms:W3CDTF">2002-10-09T08:42:27Z</dcterms:created>
  <dcterms:modified xsi:type="dcterms:W3CDTF">2024-03-09T09:01:19Z</dcterms:modified>
</cp:coreProperties>
</file>