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4" r:id="rId2"/>
    <p:sldId id="668" r:id="rId3"/>
    <p:sldId id="596" r:id="rId4"/>
    <p:sldId id="669" r:id="rId5"/>
    <p:sldId id="670" r:id="rId6"/>
    <p:sldId id="672" r:id="rId7"/>
    <p:sldId id="671" r:id="rId8"/>
    <p:sldId id="679" r:id="rId9"/>
    <p:sldId id="678" r:id="rId10"/>
    <p:sldId id="675" r:id="rId11"/>
    <p:sldId id="676" r:id="rId12"/>
    <p:sldId id="385" r:id="rId13"/>
    <p:sldId id="602" r:id="rId14"/>
  </p:sldIdLst>
  <p:sldSz cx="9144000" cy="6858000" type="screen4x3"/>
  <p:notesSz cx="6797675" cy="9926638"/>
  <p:defaultTextStyle>
    <a:defPPr>
      <a:defRPr lang="it-IT"/>
    </a:defPPr>
    <a:lvl1pPr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5E473-C1F2-4FDE-B890-6C65A0E2C45D}" v="199" dt="2021-03-14T15:29:11.99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8" autoAdjust="0"/>
    <p:restoredTop sz="94694"/>
  </p:normalViewPr>
  <p:slideViewPr>
    <p:cSldViewPr>
      <p:cViewPr varScale="1">
        <p:scale>
          <a:sx n="121" d="100"/>
          <a:sy n="121" d="100"/>
        </p:scale>
        <p:origin x="2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D9B4FF5-3FA6-9045-92A7-AFACDACBD77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B3570DE-8B2C-2541-9C3C-10B742EDF4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C1B1D0D8-0177-7B4A-B306-BF5D19CA5172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785DAA39-471D-E04E-8735-59E65E1697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4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673D-0DEF-4B3C-A15F-BAF077EF187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79E6-DB67-4828-9F52-D5337E8A15F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5151-873A-4ADA-A07F-3B95CE75617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F9EC-1A84-4437-8268-1C16E9CE69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E5DB-3771-4158-9A30-68F59088596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E285-26A9-4CE4-A22A-3807F6C5032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9016B-A1B2-4368-83CF-8CBE77281A7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0661-396D-4C15-AC81-96B475519C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F038-0E8A-428B-A9AD-16F1F1C8016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EF864-C14B-49A5-B906-9E816E9B3C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1E19-25CE-4888-B51C-04D89D905E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400C-764E-453A-A92D-92C6B7A54E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>
                <a:solidFill>
                  <a:srgbClr val="FF9900"/>
                </a:solidFill>
                <a:latin typeface="Arial" charset="0"/>
              </a:defRPr>
            </a:lvl1pPr>
          </a:lstStyle>
          <a:p>
            <a:pPr>
              <a:defRPr/>
            </a:pPr>
            <a:fld id="{166BBFFD-7BCA-4FF2-A94A-2235437F204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it-IT" sz="1200">
              <a:solidFill>
                <a:srgbClr val="003F6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908" y="43434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GB" sz="3600" dirty="0"/>
              <a:t>Strategic Interdependence and Game Theory Basics</a:t>
            </a:r>
            <a:endParaRPr lang="en-GB" sz="2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/>
              <a:t>Business and Industrial Economics </a:t>
            </a:r>
          </a:p>
          <a:p>
            <a:pPr algn="r"/>
            <a:r>
              <a:rPr lang="en-GB" sz="2000" b="0" dirty="0"/>
              <a:t>A.Y. 2023/2024</a:t>
            </a:r>
          </a:p>
          <a:p>
            <a:pPr algn="r"/>
            <a:r>
              <a:rPr lang="en-GB" sz="2000" b="0" dirty="0"/>
              <a:t>Prof. Mattia Pedota</a:t>
            </a:r>
          </a:p>
        </p:txBody>
      </p:sp>
    </p:spTree>
    <p:extLst>
      <p:ext uri="{BB962C8B-B14F-4D97-AF65-F5344CB8AC3E}">
        <p14:creationId xmlns:p14="http://schemas.microsoft.com/office/powerpoint/2010/main" val="105015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A variant: sequential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A35A7-9F05-42DC-B8CE-CCE791F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838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en-US" b="1" dirty="0"/>
              <a:t>In sequential games </a:t>
            </a:r>
            <a:r>
              <a:rPr lang="en-US" dirty="0"/>
              <a:t>(simplest version):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BF36F-F090-4A0D-BCDC-0026AA79D7A1}"/>
              </a:ext>
            </a:extLst>
          </p:cNvPr>
          <p:cNvSpPr txBox="1">
            <a:spLocks/>
          </p:cNvSpPr>
          <p:nvPr/>
        </p:nvSpPr>
        <p:spPr bwMode="auto">
          <a:xfrm>
            <a:off x="768093" y="1600200"/>
            <a:ext cx="7776903" cy="339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endParaRPr lang="en-US" b="1" i="1" kern="0" dirty="0"/>
          </a:p>
          <a:p>
            <a:pPr algn="just"/>
            <a:r>
              <a:rPr lang="en-US" b="0" kern="0" dirty="0"/>
              <a:t>There are 2 players</a:t>
            </a:r>
          </a:p>
          <a:p>
            <a:pPr algn="just"/>
            <a:r>
              <a:rPr lang="en-US" b="0" kern="0" dirty="0"/>
              <a:t>Each player has a set of possible actions, which may be discrete or continuous.</a:t>
            </a:r>
          </a:p>
          <a:p>
            <a:pPr algn="just"/>
            <a:r>
              <a:rPr lang="en-US" b="0" kern="0" dirty="0">
                <a:sym typeface="Wingdings"/>
              </a:rPr>
              <a:t>Different combinations of actions unambiguously  determine different outcomes. </a:t>
            </a:r>
          </a:p>
          <a:p>
            <a:pPr algn="just"/>
            <a:r>
              <a:rPr lang="en-US" b="0" kern="0" dirty="0">
                <a:sym typeface="Wingdings"/>
              </a:rPr>
              <a:t>Each outcome is unambiguously associated to a pay-off for each player.</a:t>
            </a:r>
          </a:p>
          <a:p>
            <a:pPr algn="just"/>
            <a:r>
              <a:rPr lang="en-US" b="0" kern="0" dirty="0">
                <a:sym typeface="Wingdings"/>
              </a:rPr>
              <a:t>Players are perfectly rational and perfectly informed.</a:t>
            </a:r>
          </a:p>
          <a:p>
            <a:pPr algn="just"/>
            <a:r>
              <a:rPr lang="en-US" b="0" kern="0" dirty="0">
                <a:solidFill>
                  <a:srgbClr val="FF0000"/>
                </a:solidFill>
                <a:sym typeface="Wingdings"/>
              </a:rPr>
              <a:t>Players decide their actions sequentially, aiming for pay-off maximization. The player acting first is known as the leader, while the other is known as the follower.</a:t>
            </a:r>
            <a:endParaRPr lang="en-US" b="1" kern="0" dirty="0">
              <a:solidFill>
                <a:srgbClr val="FF0000"/>
              </a:solidFill>
              <a:sym typeface="Wingdings"/>
            </a:endParaRPr>
          </a:p>
          <a:p>
            <a:pPr marL="457200" lvl="1" indent="0">
              <a:buFont typeface="Wingdings" pitchFamily="2" charset="2"/>
              <a:buNone/>
            </a:pPr>
            <a:endParaRPr 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val="1831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Solving sequential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A35A7-9F05-42DC-B8CE-CCE791F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Solving sequential games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Discrete sequential games are typically represented as decision trees.</a:t>
            </a: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Sequential games can be easily solved by </a:t>
            </a:r>
            <a:r>
              <a:rPr lang="en-US" b="1" dirty="0"/>
              <a:t>backward induction</a:t>
            </a:r>
            <a:r>
              <a:rPr lang="en-US" dirty="0"/>
              <a:t>: you start by determining the pay-off maximizing strategy of the follower. Then, you base the strategy of the leader on this information.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 panose="05000000000000000000" pitchFamily="2" charset="2"/>
              </a:rPr>
              <a:t>The sequence of optimal actions obtained through backward induction is known as </a:t>
            </a:r>
            <a:r>
              <a:rPr lang="en-US" b="1" dirty="0">
                <a:sym typeface="Wingdings" panose="05000000000000000000" pitchFamily="2" charset="2"/>
              </a:rPr>
              <a:t>subgame perfect Nash equilibrium</a:t>
            </a:r>
            <a:r>
              <a:rPr lang="en-US" dirty="0">
                <a:sym typeface="Wingdings" panose="05000000000000000000" pitchFamily="2" charset="2"/>
              </a:rPr>
              <a:t>. </a:t>
            </a:r>
            <a:br>
              <a:rPr lang="en-US" sz="2200" b="1" dirty="0">
                <a:sym typeface="Wingdings" panose="05000000000000000000" pitchFamily="2" charset="2"/>
              </a:rPr>
            </a:br>
            <a:endParaRPr lang="en-US" sz="22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2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Sequential</a:t>
            </a:r>
            <a:r>
              <a:rPr lang="it-IT" dirty="0"/>
              <a:t> games: a discrete </a:t>
            </a:r>
            <a:r>
              <a:rPr lang="it-IT" dirty="0" err="1"/>
              <a:t>example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Two-stage sequential game of entry deterrence: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      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cxnSp>
        <p:nvCxnSpPr>
          <p:cNvPr id="9" name="Connettore 1 8"/>
          <p:cNvCxnSpPr/>
          <p:nvPr/>
        </p:nvCxnSpPr>
        <p:spPr bwMode="auto">
          <a:xfrm flipH="1">
            <a:off x="3256643" y="2362200"/>
            <a:ext cx="129540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nettore 1 9"/>
          <p:cNvCxnSpPr/>
          <p:nvPr/>
        </p:nvCxnSpPr>
        <p:spPr bwMode="auto">
          <a:xfrm>
            <a:off x="4577443" y="2376714"/>
            <a:ext cx="1270000" cy="8236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ttore 1 10"/>
          <p:cNvCxnSpPr/>
          <p:nvPr/>
        </p:nvCxnSpPr>
        <p:spPr bwMode="auto">
          <a:xfrm flipH="1">
            <a:off x="1828800" y="3884839"/>
            <a:ext cx="129540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ttore 1 11"/>
          <p:cNvCxnSpPr/>
          <p:nvPr/>
        </p:nvCxnSpPr>
        <p:spPr bwMode="auto">
          <a:xfrm>
            <a:off x="3149600" y="3899353"/>
            <a:ext cx="1270000" cy="82368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asellaDiTesto 14"/>
          <p:cNvSpPr txBox="1"/>
          <p:nvPr/>
        </p:nvSpPr>
        <p:spPr>
          <a:xfrm>
            <a:off x="4126389" y="199924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Entrant</a:t>
            </a:r>
            <a:endParaRPr lang="en-GB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638329" y="335280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Incumbent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404027" y="4863588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/>
              <a:t>-5, -5</a:t>
            </a:r>
            <a:endParaRPr lang="en-GB" b="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038916" y="486358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/>
              <a:t>5, 5</a:t>
            </a:r>
            <a:endParaRPr lang="en-GB" b="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715000" y="339524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/>
              <a:t>0, 10</a:t>
            </a:r>
            <a:endParaRPr lang="en-GB" b="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211015" y="2510007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/>
              <a:t>Enter</a:t>
            </a:r>
            <a:endParaRPr lang="en-GB" b="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212443" y="2509265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/>
              <a:t>Stay out</a:t>
            </a:r>
            <a:endParaRPr lang="en-GB" b="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524000" y="4000253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/>
              <a:t>Price war</a:t>
            </a:r>
            <a:endParaRPr lang="en-GB" b="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946278" y="4004846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/>
              <a:t>Acquiescence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6372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720724"/>
          </a:xfrm>
        </p:spPr>
        <p:txBody>
          <a:bodyPr/>
          <a:lstStyle/>
          <a:p>
            <a:r>
              <a:rPr lang="en-US" sz="3000" dirty="0"/>
              <a:t>Types of oligopolistic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9324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GB" sz="2500" b="1" dirty="0"/>
              <a:t>Models can be:</a:t>
            </a:r>
          </a:p>
          <a:p>
            <a:pPr marL="0" indent="0">
              <a:buNone/>
            </a:pPr>
            <a:endParaRPr lang="en-GB" sz="2500" b="1" dirty="0"/>
          </a:p>
          <a:p>
            <a:pPr marL="0" indent="0">
              <a:buNone/>
            </a:pPr>
            <a:r>
              <a:rPr lang="en-GB" sz="2400" dirty="0"/>
              <a:t>1. Collusive (e.g. cartel)</a:t>
            </a:r>
            <a:endParaRPr lang="en-GB" sz="2400" u="sng" dirty="0"/>
          </a:p>
          <a:p>
            <a:pPr marL="0" indent="0">
              <a:buNone/>
            </a:pPr>
            <a:endParaRPr lang="en-US" sz="1400" i="1" dirty="0"/>
          </a:p>
          <a:p>
            <a:endParaRPr lang="en-US" sz="1400" i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/>
              <a:t>2. Competitive (Bertrand, Cournot, Stackelberg).</a:t>
            </a:r>
          </a:p>
          <a:p>
            <a:pPr marL="728748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/>
              </a:rPr>
              <a:t>Simultaneous models</a:t>
            </a:r>
            <a:r>
              <a:rPr lang="en-US" sz="2000" dirty="0">
                <a:sym typeface="Wingdings"/>
              </a:rPr>
              <a:t> (Bertrand, Cournot).</a:t>
            </a:r>
          </a:p>
          <a:p>
            <a:pPr marL="728748" lvl="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/>
              </a:rPr>
              <a:t>Sequential models</a:t>
            </a:r>
            <a:r>
              <a:rPr lang="en-US" sz="2000" dirty="0">
                <a:sym typeface="Wingdings"/>
              </a:rPr>
              <a:t> (</a:t>
            </a:r>
            <a:r>
              <a:rPr lang="en-US" sz="2000" dirty="0" err="1">
                <a:sym typeface="Wingdings"/>
              </a:rPr>
              <a:t>Stackelberg</a:t>
            </a:r>
            <a:r>
              <a:rPr lang="en-US" sz="2000" dirty="0">
                <a:sym typeface="Wingdings"/>
              </a:rPr>
              <a:t>).</a:t>
            </a:r>
          </a:p>
          <a:p>
            <a:pPr marL="0" indent="0" algn="just">
              <a:buNone/>
            </a:pPr>
            <a:endParaRPr lang="de-DE" sz="24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ym typeface="Wingdings"/>
              </a:rPr>
              <a:t>Key variables:</a:t>
            </a:r>
            <a:endParaRPr lang="en-US" dirty="0">
              <a:sym typeface="Wingdings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Prices set by each company (Bertrand)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Wingdings"/>
              </a:rPr>
              <a:t>Quantities offered by each company (Cournot, </a:t>
            </a:r>
            <a:r>
              <a:rPr lang="en-US" dirty="0" err="1">
                <a:sym typeface="Wingdings"/>
              </a:rPr>
              <a:t>Stackelberg</a:t>
            </a:r>
            <a:r>
              <a:rPr lang="en-US" dirty="0">
                <a:sym typeface="Wingdings"/>
              </a:rPr>
              <a:t>)</a:t>
            </a:r>
          </a:p>
          <a:p>
            <a:pPr marL="0" indent="0" algn="just">
              <a:buNone/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3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F48C7C6-E2B5-4D00-9071-76E6A825E943}"/>
              </a:ext>
            </a:extLst>
          </p:cNvPr>
          <p:cNvSpPr/>
          <p:nvPr/>
        </p:nvSpPr>
        <p:spPr bwMode="auto">
          <a:xfrm>
            <a:off x="665128" y="1822808"/>
            <a:ext cx="3221072" cy="114899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Neoclassical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 p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rofit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maximization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logic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5E1A5FC-7AC5-46E0-8C5F-4C1BB2438975}"/>
              </a:ext>
            </a:extLst>
          </p:cNvPr>
          <p:cNvSpPr/>
          <p:nvPr/>
        </p:nvSpPr>
        <p:spPr bwMode="auto">
          <a:xfrm>
            <a:off x="4953000" y="1822808"/>
            <a:ext cx="3221072" cy="114899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Structure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conduct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-performance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paradigm</a:t>
            </a:r>
            <a:endParaRPr kumimoji="0" lang="it-I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3DE5D43-374E-4466-9BB0-B9E21C6E61C7}"/>
              </a:ext>
            </a:extLst>
          </p:cNvPr>
          <p:cNvSpPr/>
          <p:nvPr/>
        </p:nvSpPr>
        <p:spPr bwMode="auto">
          <a:xfrm>
            <a:off x="364095" y="1253956"/>
            <a:ext cx="8458200" cy="2569577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5D532181-4CCB-4309-8878-D45497B2F662}"/>
              </a:ext>
            </a:extLst>
          </p:cNvPr>
          <p:cNvSpPr/>
          <p:nvPr/>
        </p:nvSpPr>
        <p:spPr bwMode="auto">
          <a:xfrm>
            <a:off x="1676400" y="4338052"/>
            <a:ext cx="5715000" cy="13769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sz="2000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Formal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structural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 models of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competition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chemeClr val="tx1"/>
                </a:solidFill>
                <a:latin typeface="Arial" charset="0"/>
              </a:rPr>
              <a:t>Perfect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competition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it-IT" sz="2000" dirty="0" err="1">
                <a:solidFill>
                  <a:schemeClr val="tx1"/>
                </a:solidFill>
                <a:latin typeface="Arial" charset="0"/>
              </a:rPr>
              <a:t>Monopoly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; </a:t>
            </a:r>
            <a:r>
              <a:rPr lang="it-IT" sz="2000" dirty="0" err="1">
                <a:solidFill>
                  <a:srgbClr val="FF0000"/>
                </a:solidFill>
                <a:latin typeface="Arial" charset="0"/>
              </a:rPr>
              <a:t>Oligopoly</a:t>
            </a:r>
            <a:r>
              <a:rPr lang="it-IT" sz="2000" dirty="0">
                <a:solidFill>
                  <a:schemeClr val="tx1"/>
                </a:solidFill>
                <a:latin typeface="Arial" charset="0"/>
              </a:rPr>
              <a:t> </a:t>
            </a:r>
            <a:endParaRPr lang="en-GB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D234F46-30D5-4497-9C49-19BDF1C6FD31}"/>
              </a:ext>
            </a:extLst>
          </p:cNvPr>
          <p:cNvCxnSpPr>
            <a:cxnSpLocks/>
          </p:cNvCxnSpPr>
          <p:nvPr/>
        </p:nvCxnSpPr>
        <p:spPr bwMode="auto">
          <a:xfrm>
            <a:off x="4457700" y="3200400"/>
            <a:ext cx="0" cy="91440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2DBBE44-64C9-4D7C-8808-15CAF95A52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1316623"/>
            <a:ext cx="0" cy="5061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8762637-F5BD-4C7A-BDCE-02C3855CF6FB}"/>
              </a:ext>
            </a:extLst>
          </p:cNvPr>
          <p:cNvSpPr txBox="1"/>
          <p:nvPr/>
        </p:nvSpPr>
        <p:spPr>
          <a:xfrm>
            <a:off x="609600" y="990600"/>
            <a:ext cx="367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Are </a:t>
            </a:r>
            <a:r>
              <a:rPr lang="it-IT" dirty="0" err="1">
                <a:solidFill>
                  <a:srgbClr val="FF0000"/>
                </a:solidFill>
              </a:rPr>
              <a:t>there</a:t>
            </a:r>
            <a:r>
              <a:rPr lang="it-IT" dirty="0">
                <a:solidFill>
                  <a:srgbClr val="FF0000"/>
                </a:solidFill>
              </a:rPr>
              <a:t> alternative </a:t>
            </a:r>
            <a:r>
              <a:rPr lang="it-IT" dirty="0" err="1">
                <a:solidFill>
                  <a:srgbClr val="FF0000"/>
                </a:solidFill>
              </a:rPr>
              <a:t>perspectives</a:t>
            </a:r>
            <a:r>
              <a:rPr lang="it-IT" dirty="0">
                <a:solidFill>
                  <a:srgbClr val="FF0000"/>
                </a:solidFill>
              </a:rPr>
              <a:t>?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FA670BE-05D9-4B8F-A69C-90F4CE87318C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3200" y="1319271"/>
            <a:ext cx="0" cy="50618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D4AD5B-2BD8-48E8-B140-1EB622F0CE96}"/>
              </a:ext>
            </a:extLst>
          </p:cNvPr>
          <p:cNvSpPr txBox="1"/>
          <p:nvPr/>
        </p:nvSpPr>
        <p:spPr>
          <a:xfrm>
            <a:off x="5465728" y="990600"/>
            <a:ext cx="367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How do </a:t>
            </a:r>
            <a:r>
              <a:rPr lang="it-IT" dirty="0" err="1">
                <a:solidFill>
                  <a:srgbClr val="FF0000"/>
                </a:solidFill>
              </a:rPr>
              <a:t>firms</a:t>
            </a:r>
            <a:r>
              <a:rPr lang="it-IT" dirty="0">
                <a:solidFill>
                  <a:srgbClr val="FF0000"/>
                </a:solidFill>
              </a:rPr>
              <a:t> evolve?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159722"/>
            <a:ext cx="7776903" cy="3393478"/>
          </a:xfrm>
        </p:spPr>
        <p:txBody>
          <a:bodyPr/>
          <a:lstStyle/>
          <a:p>
            <a:r>
              <a:rPr lang="en-US" dirty="0"/>
              <a:t>The term Oligopoly means (from Greek): </a:t>
            </a:r>
            <a:r>
              <a:rPr lang="en-US" b="1" i="1" dirty="0" err="1"/>
              <a:t>oligos</a:t>
            </a:r>
            <a:r>
              <a:rPr lang="en-US" b="1" i="1" dirty="0"/>
              <a:t>=few;  </a:t>
            </a:r>
            <a:r>
              <a:rPr lang="en-US" b="1" i="1" dirty="0" err="1"/>
              <a:t>polein</a:t>
            </a:r>
            <a:r>
              <a:rPr lang="en-US" b="1" i="1" dirty="0"/>
              <a:t>=sell</a:t>
            </a:r>
          </a:p>
          <a:p>
            <a:pPr algn="just"/>
            <a:r>
              <a:rPr lang="en-US" dirty="0"/>
              <a:t>The number of companies in the market, </a:t>
            </a:r>
            <a:r>
              <a:rPr lang="en-US" b="1" dirty="0"/>
              <a:t>N, is small</a:t>
            </a:r>
          </a:p>
          <a:p>
            <a:pPr algn="just"/>
            <a:r>
              <a:rPr lang="en-US" dirty="0">
                <a:sym typeface="Wingdings"/>
              </a:rPr>
              <a:t>The behavior of each firm significantly affects the behavior of other firms, which leads to </a:t>
            </a:r>
            <a:r>
              <a:rPr lang="en-US" b="1" dirty="0">
                <a:sym typeface="Wingdings"/>
              </a:rPr>
              <a:t>strategic interdependence </a:t>
            </a:r>
          </a:p>
          <a:p>
            <a:pPr marL="457200" lvl="1" indent="0">
              <a:buNone/>
            </a:pP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685800" y="1524000"/>
            <a:ext cx="7772400" cy="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14400" y="1524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competition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7446" y="1588983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Monopoly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3485" y="1599629"/>
            <a:ext cx="1040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/>
              <a:t>Oligopoly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52849"/>
              </p:ext>
            </p:extLst>
          </p:nvPr>
        </p:nvGraphicFramePr>
        <p:xfrm>
          <a:off x="762000" y="956846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482600" imgH="165100" progId="Equation.3">
                  <p:embed/>
                </p:oleObj>
              </mc:Choice>
              <mc:Fallback>
                <p:oleObj name="Microsoft Equation 3.0" r:id="rId3" imgW="482600" imgH="1651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56846"/>
                        <a:ext cx="1447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29312"/>
              </p:ext>
            </p:extLst>
          </p:nvPr>
        </p:nvGraphicFramePr>
        <p:xfrm>
          <a:off x="7294146" y="975239"/>
          <a:ext cx="110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5" imgW="368300" imgH="165100" progId="Equation.3">
                  <p:embed/>
                </p:oleObj>
              </mc:Choice>
              <mc:Fallback>
                <p:oleObj name="Microsoft Equation 3.0" r:id="rId5" imgW="368300" imgH="1651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94146" y="975239"/>
                        <a:ext cx="1104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29000" y="956846"/>
            <a:ext cx="2397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/>
              <a:t>Number of companies 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Basic analytical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A35A7-9F05-42DC-B8CE-CCE791F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tools do we need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Neoclassical profit maximization logic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profit maximization rule</a:t>
            </a:r>
            <a:br>
              <a:rPr lang="en-US" sz="2400" b="1" dirty="0">
                <a:sym typeface="Wingdings" panose="05000000000000000000" pitchFamily="2" charset="2"/>
              </a:rPr>
            </a:br>
            <a:endParaRPr lang="en-US" sz="2400" b="1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Strategic interdependence  </a:t>
            </a:r>
            <a:r>
              <a:rPr lang="en-US" sz="2400" b="1" dirty="0">
                <a:sym typeface="Wingdings" panose="05000000000000000000" pitchFamily="2" charset="2"/>
              </a:rPr>
              <a:t>game theoretical insights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6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Basic analytical 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A35A7-9F05-42DC-B8CE-CCE791F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Game theory </a:t>
            </a:r>
            <a:r>
              <a:rPr lang="en-US" dirty="0"/>
              <a:t>is the formal modeling of optimal decision-making in contexts of strategic interaction.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In its simplest version (simultaneous game, two players, pure strategies):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8BF36F-F090-4A0D-BCDC-0026AA79D7A1}"/>
              </a:ext>
            </a:extLst>
          </p:cNvPr>
          <p:cNvSpPr txBox="1">
            <a:spLocks/>
          </p:cNvSpPr>
          <p:nvPr/>
        </p:nvSpPr>
        <p:spPr bwMode="auto">
          <a:xfrm>
            <a:off x="381000" y="2550122"/>
            <a:ext cx="7776903" cy="339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endParaRPr lang="en-US" b="1" i="1" kern="0" dirty="0"/>
          </a:p>
          <a:p>
            <a:pPr algn="just"/>
            <a:r>
              <a:rPr lang="en-US" b="0" kern="0" dirty="0"/>
              <a:t>There are 2 players</a:t>
            </a:r>
          </a:p>
          <a:p>
            <a:pPr algn="just"/>
            <a:r>
              <a:rPr lang="en-US" b="0" kern="0" dirty="0"/>
              <a:t>Each player has a set of possible actions, which may be discrete or continuous.</a:t>
            </a:r>
          </a:p>
          <a:p>
            <a:pPr algn="just"/>
            <a:r>
              <a:rPr lang="en-US" b="0" kern="0" dirty="0">
                <a:sym typeface="Wingdings"/>
              </a:rPr>
              <a:t>Different combinations of actions unambiguously  determine different outcomes. </a:t>
            </a:r>
          </a:p>
          <a:p>
            <a:pPr algn="just"/>
            <a:r>
              <a:rPr lang="en-US" b="0" kern="0" dirty="0">
                <a:sym typeface="Wingdings"/>
              </a:rPr>
              <a:t>Each outcome is unambiguously associated to a pay-off for each player.</a:t>
            </a:r>
          </a:p>
          <a:p>
            <a:pPr algn="just"/>
            <a:r>
              <a:rPr lang="en-US" b="0" kern="0" dirty="0">
                <a:sym typeface="Wingdings"/>
              </a:rPr>
              <a:t>Players are perfectly rational and perfectly informed.</a:t>
            </a:r>
          </a:p>
          <a:p>
            <a:pPr algn="just"/>
            <a:r>
              <a:rPr lang="en-US" b="0" kern="0" dirty="0">
                <a:sym typeface="Wingdings"/>
              </a:rPr>
              <a:t>Players decide their actions simultaneously, aiming for pay-off maximization.</a:t>
            </a:r>
            <a:endParaRPr lang="en-US" b="1" kern="0" dirty="0">
              <a:sym typeface="Wingdings"/>
            </a:endParaRPr>
          </a:p>
          <a:p>
            <a:pPr marL="457200" lvl="1" indent="0">
              <a:buFont typeface="Wingdings" pitchFamily="2" charset="2"/>
              <a:buNone/>
            </a:pPr>
            <a:endParaRPr 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val="65252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Basic analytical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A35A7-9F05-42DC-B8CE-CCE791F9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371600"/>
            <a:ext cx="894873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define two key concepts: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Reaction function</a:t>
            </a:r>
            <a:r>
              <a:rPr lang="en-US" dirty="0"/>
              <a:t>: function associating </a:t>
            </a:r>
            <a:r>
              <a:rPr lang="en-US" b="1" dirty="0"/>
              <a:t>each possible strategy </a:t>
            </a:r>
            <a:r>
              <a:rPr lang="en-US" dirty="0"/>
              <a:t>of one player with the </a:t>
            </a:r>
            <a:r>
              <a:rPr lang="en-US" b="1" dirty="0"/>
              <a:t>optimal response </a:t>
            </a:r>
            <a:r>
              <a:rPr lang="en-US" dirty="0"/>
              <a:t>of the other player.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/>
              <a:t>Nash equilibrium</a:t>
            </a:r>
            <a:r>
              <a:rPr lang="en-US" dirty="0"/>
              <a:t>: configuration of strategies</a:t>
            </a:r>
            <a:r>
              <a:rPr lang="en-US" dirty="0">
                <a:sym typeface="Wingdings" panose="05000000000000000000" pitchFamily="2" charset="2"/>
              </a:rPr>
              <a:t> where </a:t>
            </a:r>
            <a:r>
              <a:rPr lang="en-US" b="1" dirty="0">
                <a:sym typeface="Wingdings" panose="05000000000000000000" pitchFamily="2" charset="2"/>
              </a:rPr>
              <a:t>each player</a:t>
            </a:r>
            <a:r>
              <a:rPr lang="en-US" dirty="0">
                <a:sym typeface="Wingdings" panose="05000000000000000000" pitchFamily="2" charset="2"/>
              </a:rPr>
              <a:t>’s strategy is the </a:t>
            </a:r>
            <a:r>
              <a:rPr lang="en-US" b="1" dirty="0">
                <a:sym typeface="Wingdings" panose="05000000000000000000" pitchFamily="2" charset="2"/>
              </a:rPr>
              <a:t>best response </a:t>
            </a:r>
            <a:r>
              <a:rPr lang="en-US" dirty="0">
                <a:sym typeface="Wingdings" panose="05000000000000000000" pitchFamily="2" charset="2"/>
              </a:rPr>
              <a:t>to the strategy of the other player.</a:t>
            </a:r>
            <a:r>
              <a:rPr lang="en-US" b="1" dirty="0"/>
              <a:t> </a:t>
            </a:r>
            <a:r>
              <a:rPr lang="en-US" dirty="0"/>
              <a:t>A configuration of strategies is a Nash equilibrium if no player could improve the resulting pay-off by unilaterally deviating from the selected strategy. </a:t>
            </a:r>
          </a:p>
          <a:p>
            <a:pPr marL="0" indent="0">
              <a:buNone/>
            </a:pP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19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A discrete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DC0E63E-FF71-453F-A240-8822636E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30" y="1007599"/>
            <a:ext cx="5988470" cy="385127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7B5911-B59E-454E-B40A-40BE536DB706}"/>
              </a:ext>
            </a:extLst>
          </p:cNvPr>
          <p:cNvSpPr txBox="1"/>
          <p:nvPr/>
        </p:nvSpPr>
        <p:spPr>
          <a:xfrm>
            <a:off x="1371600" y="4876800"/>
            <a:ext cx="89154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dirty="0"/>
              <a:t>A stays </a:t>
            </a:r>
            <a:r>
              <a:rPr lang="it-IT" sz="1800" b="0" dirty="0" err="1"/>
              <a:t>silent</a:t>
            </a:r>
            <a:r>
              <a:rPr lang="it-IT" sz="1800" b="0" dirty="0"/>
              <a:t> </a:t>
            </a:r>
            <a:r>
              <a:rPr lang="it-IT" sz="1800" b="0" dirty="0">
                <a:sym typeface="Wingdings" panose="05000000000000000000" pitchFamily="2" charset="2"/>
              </a:rPr>
              <a:t> B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ym typeface="Wingdings" panose="05000000000000000000" pitchFamily="2" charset="2"/>
              </a:rPr>
              <a:t>                       B stays </a:t>
            </a:r>
            <a:r>
              <a:rPr lang="it-IT" sz="1800" b="0" dirty="0" err="1">
                <a:sym typeface="Wingdings" panose="05000000000000000000" pitchFamily="2" charset="2"/>
              </a:rPr>
              <a:t>silent</a:t>
            </a:r>
            <a:r>
              <a:rPr lang="it-IT" sz="1800" b="0" dirty="0">
                <a:sym typeface="Wingdings" panose="05000000000000000000" pitchFamily="2" charset="2"/>
              </a:rPr>
              <a:t> A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ym typeface="Wingdings" panose="05000000000000000000" pitchFamily="2" charset="2"/>
              </a:rPr>
              <a:t> </a:t>
            </a:r>
          </a:p>
          <a:p>
            <a:r>
              <a:rPr lang="it-IT" sz="1800" b="0" dirty="0">
                <a:sym typeface="Wingdings" panose="05000000000000000000" pitchFamily="2" charset="2"/>
              </a:rPr>
              <a:t>A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ym typeface="Wingdings" panose="05000000000000000000" pitchFamily="2" charset="2"/>
              </a:rPr>
              <a:t>  B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ym typeface="Wingdings" panose="05000000000000000000" pitchFamily="2" charset="2"/>
              </a:rPr>
              <a:t>                             B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ym typeface="Wingdings" panose="05000000000000000000" pitchFamily="2" charset="2"/>
              </a:rPr>
              <a:t>  A </a:t>
            </a:r>
            <a:r>
              <a:rPr lang="it-IT" sz="1800" b="0" dirty="0" err="1">
                <a:sym typeface="Wingdings" panose="05000000000000000000" pitchFamily="2" charset="2"/>
              </a:rPr>
              <a:t>betrays</a:t>
            </a:r>
            <a:endParaRPr lang="it-IT" sz="1800" b="0" dirty="0">
              <a:sym typeface="Wingdings" panose="05000000000000000000" pitchFamily="2" charset="2"/>
            </a:endParaRPr>
          </a:p>
          <a:p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 B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betrays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the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only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dirty="0">
                <a:solidFill>
                  <a:srgbClr val="FF0000"/>
                </a:solidFill>
                <a:sym typeface="Wingdings" panose="05000000000000000000" pitchFamily="2" charset="2"/>
              </a:rPr>
              <a:t>Nash </a:t>
            </a:r>
            <a:r>
              <a:rPr lang="it-IT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equilibrium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648A9FC-A12A-499C-80AF-2AA205EE5014}"/>
              </a:ext>
            </a:extLst>
          </p:cNvPr>
          <p:cNvSpPr/>
          <p:nvPr/>
        </p:nvSpPr>
        <p:spPr bwMode="auto">
          <a:xfrm>
            <a:off x="1227498" y="4648200"/>
            <a:ext cx="6299800" cy="2286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A discrete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37475" y="107429"/>
            <a:ext cx="1362075" cy="244475"/>
          </a:xfrm>
        </p:spPr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04800"/>
            <a:ext cx="3048000" cy="202364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B4266CE-443D-4967-9326-51A5F71A1B2F}"/>
              </a:ext>
            </a:extLst>
          </p:cNvPr>
          <p:cNvSpPr/>
          <p:nvPr/>
        </p:nvSpPr>
        <p:spPr bwMode="auto">
          <a:xfrm>
            <a:off x="1219200" y="3810000"/>
            <a:ext cx="1828800" cy="114899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7B5911-B59E-454E-B40A-40BE536DB706}"/>
              </a:ext>
            </a:extLst>
          </p:cNvPr>
          <p:cNvSpPr txBox="1"/>
          <p:nvPr/>
        </p:nvSpPr>
        <p:spPr>
          <a:xfrm>
            <a:off x="1227498" y="4267200"/>
            <a:ext cx="891540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dirty="0"/>
              <a:t>A </a:t>
            </a:r>
            <a:r>
              <a:rPr lang="it-IT" sz="1800" b="0" dirty="0" err="1"/>
              <a:t>cut</a:t>
            </a:r>
            <a:r>
              <a:rPr lang="it-IT" sz="1800" b="0" dirty="0"/>
              <a:t> </a:t>
            </a:r>
            <a:r>
              <a:rPr lang="it-IT" sz="1800" b="0" dirty="0">
                <a:sym typeface="Wingdings" panose="05000000000000000000" pitchFamily="2" charset="2"/>
              </a:rPr>
              <a:t> B </a:t>
            </a:r>
            <a:r>
              <a:rPr lang="it-IT" sz="1800" b="0" dirty="0" err="1">
                <a:sym typeface="Wingdings" panose="05000000000000000000" pitchFamily="2" charset="2"/>
              </a:rPr>
              <a:t>cut</a:t>
            </a:r>
            <a:r>
              <a:rPr lang="it-IT" sz="1800" b="0" dirty="0">
                <a:sym typeface="Wingdings" panose="05000000000000000000" pitchFamily="2" charset="2"/>
              </a:rPr>
              <a:t>                            B </a:t>
            </a:r>
            <a:r>
              <a:rPr lang="it-IT" sz="1800" b="0" dirty="0" err="1">
                <a:sym typeface="Wingdings" panose="05000000000000000000" pitchFamily="2" charset="2"/>
              </a:rPr>
              <a:t>cut</a:t>
            </a:r>
            <a:r>
              <a:rPr lang="it-IT" sz="1800" b="0" dirty="0">
                <a:sym typeface="Wingdings" panose="05000000000000000000" pitchFamily="2" charset="2"/>
              </a:rPr>
              <a:t>  A </a:t>
            </a:r>
            <a:r>
              <a:rPr lang="it-IT" sz="1800" b="0" dirty="0" err="1">
                <a:sym typeface="Wingdings" panose="05000000000000000000" pitchFamily="2" charset="2"/>
              </a:rPr>
              <a:t>increase</a:t>
            </a:r>
            <a:r>
              <a:rPr lang="it-IT" sz="1800" b="0" dirty="0">
                <a:sym typeface="Wingdings" panose="05000000000000000000" pitchFamily="2" charset="2"/>
              </a:rPr>
              <a:t> </a:t>
            </a:r>
          </a:p>
          <a:p>
            <a:r>
              <a:rPr lang="it-IT" sz="1800" b="0" dirty="0">
                <a:sym typeface="Wingdings" panose="05000000000000000000" pitchFamily="2" charset="2"/>
              </a:rPr>
              <a:t>A no </a:t>
            </a:r>
            <a:r>
              <a:rPr lang="it-IT" sz="1800" b="0" dirty="0" err="1">
                <a:sym typeface="Wingdings" panose="05000000000000000000" pitchFamily="2" charset="2"/>
              </a:rPr>
              <a:t>change</a:t>
            </a:r>
            <a:r>
              <a:rPr lang="it-IT" sz="1800" b="0" dirty="0">
                <a:sym typeface="Wingdings" panose="05000000000000000000" pitchFamily="2" charset="2"/>
              </a:rPr>
              <a:t>  B </a:t>
            </a:r>
            <a:r>
              <a:rPr lang="it-IT" sz="1800" b="0" dirty="0" err="1">
                <a:sym typeface="Wingdings" panose="05000000000000000000" pitchFamily="2" charset="2"/>
              </a:rPr>
              <a:t>cut</a:t>
            </a:r>
            <a:r>
              <a:rPr lang="it-IT" sz="1800" b="0" dirty="0">
                <a:sym typeface="Wingdings" panose="05000000000000000000" pitchFamily="2" charset="2"/>
              </a:rPr>
              <a:t>                B no </a:t>
            </a:r>
            <a:r>
              <a:rPr lang="it-IT" sz="1800" b="0" dirty="0" err="1">
                <a:sym typeface="Wingdings" panose="05000000000000000000" pitchFamily="2" charset="2"/>
              </a:rPr>
              <a:t>change</a:t>
            </a:r>
            <a:r>
              <a:rPr lang="it-IT" sz="1800" b="0" dirty="0">
                <a:sym typeface="Wingdings" panose="05000000000000000000" pitchFamily="2" charset="2"/>
              </a:rPr>
              <a:t>  A </a:t>
            </a:r>
            <a:r>
              <a:rPr lang="it-IT" sz="1800" b="0" dirty="0" err="1">
                <a:sym typeface="Wingdings" panose="05000000000000000000" pitchFamily="2" charset="2"/>
              </a:rPr>
              <a:t>increase</a:t>
            </a:r>
            <a:endParaRPr lang="it-IT" sz="1800" b="0" dirty="0">
              <a:sym typeface="Wingdings" panose="05000000000000000000" pitchFamily="2" charset="2"/>
            </a:endParaRPr>
          </a:p>
          <a:p>
            <a:r>
              <a:rPr lang="it-IT" sz="1800" b="0" dirty="0">
                <a:sym typeface="Wingdings" panose="05000000000000000000" pitchFamily="2" charset="2"/>
              </a:rPr>
              <a:t>A </a:t>
            </a:r>
            <a:r>
              <a:rPr lang="it-IT" sz="1800" b="0" dirty="0" err="1">
                <a:sym typeface="Wingdings" panose="05000000000000000000" pitchFamily="2" charset="2"/>
              </a:rPr>
              <a:t>increase</a:t>
            </a:r>
            <a:r>
              <a:rPr lang="it-IT" sz="1800" b="0" dirty="0">
                <a:sym typeface="Wingdings" panose="05000000000000000000" pitchFamily="2" charset="2"/>
              </a:rPr>
              <a:t>  B no </a:t>
            </a:r>
            <a:r>
              <a:rPr lang="it-IT" sz="1800" b="0" dirty="0" err="1">
                <a:sym typeface="Wingdings" panose="05000000000000000000" pitchFamily="2" charset="2"/>
              </a:rPr>
              <a:t>change</a:t>
            </a:r>
            <a:r>
              <a:rPr lang="it-IT" sz="1800" b="0" dirty="0">
                <a:sym typeface="Wingdings" panose="05000000000000000000" pitchFamily="2" charset="2"/>
              </a:rPr>
              <a:t>       B </a:t>
            </a:r>
            <a:r>
              <a:rPr lang="it-IT" sz="1800" b="0" dirty="0" err="1">
                <a:sym typeface="Wingdings" panose="05000000000000000000" pitchFamily="2" charset="2"/>
              </a:rPr>
              <a:t>increase</a:t>
            </a:r>
            <a:r>
              <a:rPr lang="it-IT" sz="1800" b="0" dirty="0">
                <a:sym typeface="Wingdings" panose="05000000000000000000" pitchFamily="2" charset="2"/>
              </a:rPr>
              <a:t>  A </a:t>
            </a:r>
            <a:r>
              <a:rPr lang="it-IT" sz="1800" b="0" dirty="0" err="1">
                <a:sym typeface="Wingdings" panose="05000000000000000000" pitchFamily="2" charset="2"/>
              </a:rPr>
              <a:t>increase</a:t>
            </a:r>
            <a:r>
              <a:rPr lang="it-IT" sz="1800" b="0" dirty="0">
                <a:sym typeface="Wingdings" panose="05000000000000000000" pitchFamily="2" charset="2"/>
              </a:rPr>
              <a:t>   </a:t>
            </a:r>
            <a:br>
              <a:rPr lang="it-IT" sz="1800" b="0" dirty="0">
                <a:sym typeface="Wingdings" panose="05000000000000000000" pitchFamily="2" charset="2"/>
              </a:rPr>
            </a:br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A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increase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 B no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change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the </a:t>
            </a:r>
            <a:r>
              <a:rPr lang="it-IT" sz="1800" b="0" dirty="0" err="1">
                <a:solidFill>
                  <a:srgbClr val="FF0000"/>
                </a:solidFill>
                <a:sym typeface="Wingdings" panose="05000000000000000000" pitchFamily="2" charset="2"/>
              </a:rPr>
              <a:t>only</a:t>
            </a:r>
            <a:r>
              <a:rPr lang="it-IT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1800" dirty="0">
                <a:solidFill>
                  <a:srgbClr val="FF0000"/>
                </a:solidFill>
                <a:sym typeface="Wingdings" panose="05000000000000000000" pitchFamily="2" charset="2"/>
              </a:rPr>
              <a:t>Nash </a:t>
            </a:r>
            <a:r>
              <a:rPr lang="it-IT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equilibrium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Nash Equilibrium | Definition | Concept | Example">
            <a:extLst>
              <a:ext uri="{FF2B5EF4-FFF2-40B4-BE49-F238E27FC236}">
                <a16:creationId xmlns:a16="http://schemas.microsoft.com/office/drawing/2014/main" id="{7184771F-EDDC-1B65-5492-FDC7B76C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81869" cy="238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B00A5A-22C2-40CB-BA74-19322A498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13E5DB-3771-4158-9A30-68F590885968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5F152C-8C46-4C6B-99D6-B544EFD9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7" y="993632"/>
            <a:ext cx="7229616" cy="548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C07A1F-AD65-9B48-B857-9C0FCF7D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28" y="272908"/>
            <a:ext cx="7856134" cy="720724"/>
          </a:xfrm>
        </p:spPr>
        <p:txBody>
          <a:bodyPr/>
          <a:lstStyle/>
          <a:p>
            <a:r>
              <a:rPr lang="en-US" sz="2400" dirty="0"/>
              <a:t>A continuous example </a:t>
            </a:r>
          </a:p>
        </p:txBody>
      </p:sp>
    </p:spTree>
    <p:extLst>
      <p:ext uri="{BB962C8B-B14F-4D97-AF65-F5344CB8AC3E}">
        <p14:creationId xmlns:p14="http://schemas.microsoft.com/office/powerpoint/2010/main" val="2304994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olimi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polimi</Template>
  <TotalTime>2650</TotalTime>
  <Words>676</Words>
  <Application>Microsoft Macintosh PowerPoint</Application>
  <PresentationFormat>Presentazione su schermo (4:3)</PresentationFormat>
  <Paragraphs>137</Paragraphs>
  <Slides>13</Slides>
  <Notes>12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Minion Web</vt:lpstr>
      <vt:lpstr>Wingdings</vt:lpstr>
      <vt:lpstr>tema polimi</vt:lpstr>
      <vt:lpstr>Microsoft Equation 3.0</vt:lpstr>
      <vt:lpstr>Presentazione standard di PowerPoint</vt:lpstr>
      <vt:lpstr>Introduction</vt:lpstr>
      <vt:lpstr>Introduction</vt:lpstr>
      <vt:lpstr>Basic analytical tools</vt:lpstr>
      <vt:lpstr>Basic analytical tools </vt:lpstr>
      <vt:lpstr>Basic analytical tools</vt:lpstr>
      <vt:lpstr>A discrete example </vt:lpstr>
      <vt:lpstr>A discrete example </vt:lpstr>
      <vt:lpstr>A continuous example </vt:lpstr>
      <vt:lpstr>A variant: sequential games</vt:lpstr>
      <vt:lpstr>Solving sequential games</vt:lpstr>
      <vt:lpstr>Sequential games: a discrete example</vt:lpstr>
      <vt:lpstr>Types of oligopolistic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</dc:creator>
  <cp:lastModifiedBy>Mattia Fabio Junior Pedota</cp:lastModifiedBy>
  <cp:revision>757</cp:revision>
  <cp:lastPrinted>2017-03-20T15:43:41Z</cp:lastPrinted>
  <dcterms:created xsi:type="dcterms:W3CDTF">2012-10-29T17:53:33Z</dcterms:created>
  <dcterms:modified xsi:type="dcterms:W3CDTF">2024-03-11T17:22:39Z</dcterms:modified>
</cp:coreProperties>
</file>