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94" r:id="rId2"/>
    <p:sldId id="602" r:id="rId3"/>
    <p:sldId id="623" r:id="rId4"/>
    <p:sldId id="624" r:id="rId5"/>
    <p:sldId id="625" r:id="rId6"/>
    <p:sldId id="627" r:id="rId7"/>
    <p:sldId id="667" r:id="rId8"/>
    <p:sldId id="628" r:id="rId9"/>
    <p:sldId id="629" r:id="rId10"/>
    <p:sldId id="630" r:id="rId11"/>
    <p:sldId id="631" r:id="rId12"/>
    <p:sldId id="635" r:id="rId13"/>
    <p:sldId id="637" r:id="rId14"/>
    <p:sldId id="674" r:id="rId15"/>
    <p:sldId id="641" r:id="rId16"/>
    <p:sldId id="517" r:id="rId17"/>
    <p:sldId id="518" r:id="rId18"/>
    <p:sldId id="576" r:id="rId19"/>
    <p:sldId id="522" r:id="rId20"/>
    <p:sldId id="665" r:id="rId21"/>
    <p:sldId id="527" r:id="rId22"/>
    <p:sldId id="588" r:id="rId23"/>
    <p:sldId id="589" r:id="rId24"/>
    <p:sldId id="611" r:id="rId25"/>
    <p:sldId id="612" r:id="rId26"/>
    <p:sldId id="666" r:id="rId27"/>
    <p:sldId id="536" r:id="rId28"/>
    <p:sldId id="539" r:id="rId29"/>
    <p:sldId id="549" r:id="rId30"/>
    <p:sldId id="617" r:id="rId31"/>
    <p:sldId id="553" r:id="rId32"/>
    <p:sldId id="675" r:id="rId33"/>
    <p:sldId id="676" r:id="rId34"/>
    <p:sldId id="678" r:id="rId35"/>
    <p:sldId id="472" r:id="rId36"/>
    <p:sldId id="574" r:id="rId37"/>
  </p:sldIdLst>
  <p:sldSz cx="9144000" cy="6858000" type="screen4x3"/>
  <p:notesSz cx="6797675" cy="9926638"/>
  <p:defaultTextStyle>
    <a:defPPr>
      <a:defRPr lang="it-IT"/>
    </a:defPPr>
    <a:lvl1pPr algn="l" rtl="0" eaLnBrk="0" fontAlgn="base" hangingPunct="0">
      <a:spcBef>
        <a:spcPct val="2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85E473-C1F2-4FDE-B890-6C65A0E2C45D}" v="199" dt="2021-03-14T15:29:11.999"/>
  </p1510:revLst>
</p1510:revInfo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980" autoAdjust="0"/>
    <p:restoredTop sz="94679"/>
  </p:normalViewPr>
  <p:slideViewPr>
    <p:cSldViewPr>
      <p:cViewPr varScale="1">
        <p:scale>
          <a:sx n="158" d="100"/>
          <a:sy n="158" d="100"/>
        </p:scale>
        <p:origin x="227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406" cy="49579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750" y="0"/>
            <a:ext cx="2945405" cy="49579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2D9B4FF5-3FA6-9045-92A7-AFACDACBD77C}" type="datetimeFigureOut">
              <a:rPr lang="en-US" smtClean="0"/>
              <a:t>3/13/24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9305"/>
            <a:ext cx="2945406" cy="49579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750" y="9429305"/>
            <a:ext cx="2945405" cy="49579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B3570DE-8B2C-2541-9C3C-10B742EDF4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245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406" cy="49579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750" y="0"/>
            <a:ext cx="2945405" cy="49579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C1B1D0D8-0177-7B4A-B306-BF5D19CA5172}" type="datetimeFigureOut">
              <a:rPr lang="en-US" smtClean="0"/>
              <a:t>3/13/24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27" y="4714653"/>
            <a:ext cx="5438140" cy="4466756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579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579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785DAA39-471D-E04E-8735-59E65E16979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77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AA39-471D-E04E-8735-59E65E1697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73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AA39-471D-E04E-8735-59E65E1697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77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AA39-471D-E04E-8735-59E65E1697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13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AA39-471D-E04E-8735-59E65E1697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67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AA39-471D-E04E-8735-59E65E1697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30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AA39-471D-E04E-8735-59E65E1697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04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AA39-471D-E04E-8735-59E65E1697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91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AA39-471D-E04E-8735-59E65E1697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32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AA39-471D-E04E-8735-59E65E16979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59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AA39-471D-E04E-8735-59E65E16979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18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AA39-471D-E04E-8735-59E65E16979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33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AA39-471D-E04E-8735-59E65E1697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893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AA39-471D-E04E-8735-59E65E1697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67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AA39-471D-E04E-8735-59E65E16979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451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AA39-471D-E04E-8735-59E65E1697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206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AA39-471D-E04E-8735-59E65E16979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234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AA39-471D-E04E-8735-59E65E16979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215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AA39-471D-E04E-8735-59E65E16979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443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AA39-471D-E04E-8735-59E65E16979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843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AA39-471D-E04E-8735-59E65E16979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361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AA39-471D-E04E-8735-59E65E16979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114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AA39-471D-E04E-8735-59E65E16979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95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AA39-471D-E04E-8735-59E65E1697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753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AA39-471D-E04E-8735-59E65E16979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06476-A44D-F74C-B6A9-2B5600A4FA0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504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AA39-471D-E04E-8735-59E65E1697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3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AA39-471D-E04E-8735-59E65E1697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24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AA39-471D-E04E-8735-59E65E1697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74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AA39-471D-E04E-8735-59E65E1697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12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AA39-471D-E04E-8735-59E65E1697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86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6" descr="b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035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 sz="4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D673D-0DEF-4B3C-A15F-BAF077EF187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91338" y="34925"/>
            <a:ext cx="2057400" cy="598487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19138" y="34925"/>
            <a:ext cx="6019800" cy="598487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B79E6-DB67-4828-9F52-D5337E8A15F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9138" y="34925"/>
            <a:ext cx="5943600" cy="8382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719138" y="1066800"/>
            <a:ext cx="8229600" cy="4953000"/>
          </a:xfrm>
        </p:spPr>
        <p:txBody>
          <a:bodyPr/>
          <a:lstStyle/>
          <a:p>
            <a:pPr lvl="0"/>
            <a:r>
              <a:rPr lang="it-IT" noProof="0"/>
              <a:t>Fare clic sull'icona per inserire una tabella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95151-873A-4ADA-A07F-3B95CE75617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9138" y="34925"/>
            <a:ext cx="5943600" cy="8382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719138" y="1066800"/>
            <a:ext cx="8229600" cy="4953000"/>
          </a:xfrm>
        </p:spPr>
        <p:txBody>
          <a:bodyPr/>
          <a:lstStyle/>
          <a:p>
            <a:pPr lvl="0"/>
            <a:r>
              <a:rPr lang="it-IT" noProof="0"/>
              <a:t>Fare clic sull'icona per inserire un grafico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2F9EC-1A84-4437-8268-1C16E9CE69A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3E5DB-3771-4158-9A30-68F59088596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9E285-26A9-4CE4-A22A-3807F6C5032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719138" y="10668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10138" y="10668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9016B-A1B2-4368-83CF-8CBE77281A7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60661-396D-4C15-AC81-96B475519CE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CF038-0E8A-428B-A9AD-16F1F1C8016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EF864-C14B-49A5-B906-9E816E9B3C6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E1E19-25CE-4888-B51C-04D89D905E25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7400C-764E-453A-A92D-92C6B7A54E9F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8" descr="up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719138" y="34925"/>
            <a:ext cx="5943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Titolo diapositiva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0668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il testo</a:t>
            </a:r>
          </a:p>
          <a:p>
            <a:pPr lvl="1"/>
            <a:r>
              <a:rPr lang="it-IT"/>
              <a:t>Testo</a:t>
            </a:r>
          </a:p>
          <a:p>
            <a:pPr lvl="2"/>
            <a:r>
              <a:rPr lang="it-IT"/>
              <a:t>Testo</a:t>
            </a:r>
          </a:p>
          <a:p>
            <a:pPr lvl="3"/>
            <a:r>
              <a:rPr lang="it-IT"/>
              <a:t>testo</a:t>
            </a:r>
          </a:p>
        </p:txBody>
      </p:sp>
      <p:sp>
        <p:nvSpPr>
          <p:cNvPr id="1092" name="Rectangle 6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37475" y="152400"/>
            <a:ext cx="13620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108000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600">
                <a:solidFill>
                  <a:srgbClr val="FF9900"/>
                </a:solidFill>
                <a:latin typeface="Arial" charset="0"/>
              </a:defRPr>
            </a:lvl1pPr>
          </a:lstStyle>
          <a:p>
            <a:pPr>
              <a:defRPr/>
            </a:pPr>
            <a:fld id="{166BBFFD-7BCA-4FF2-A94A-2235437F204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  <p:pic>
        <p:nvPicPr>
          <p:cNvPr id="1030" name="Picture 74" descr="powerpoint1_sec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5" name="Text Box 71"/>
          <p:cNvSpPr txBox="1">
            <a:spLocks noChangeArrowheads="1"/>
          </p:cNvSpPr>
          <p:nvPr/>
        </p:nvSpPr>
        <p:spPr bwMode="auto">
          <a:xfrm>
            <a:off x="228600" y="6569075"/>
            <a:ext cx="4495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it-IT" sz="1200">
              <a:solidFill>
                <a:srgbClr val="003F6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26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6.emf"/><Relationship Id="rId7" Type="http://schemas.openxmlformats.org/officeDocument/2006/relationships/image" Target="../media/image18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0.emf"/><Relationship Id="rId5" Type="http://schemas.openxmlformats.org/officeDocument/2006/relationships/image" Target="../media/image17.e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8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4.e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2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5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image" Target="../media/image42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oleObject" Target="../embeddings/oleObject37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41.emf"/><Relationship Id="rId4" Type="http://schemas.openxmlformats.org/officeDocument/2006/relationships/image" Target="../media/image38.emf"/><Relationship Id="rId9" Type="http://schemas.openxmlformats.org/officeDocument/2006/relationships/oleObject" Target="../embeddings/oleObject3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e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6.emf"/><Relationship Id="rId4" Type="http://schemas.openxmlformats.org/officeDocument/2006/relationships/image" Target="../media/image43.emf"/><Relationship Id="rId9" Type="http://schemas.openxmlformats.org/officeDocument/2006/relationships/oleObject" Target="../embeddings/oleObject4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gif"/><Relationship Id="rId3" Type="http://schemas.openxmlformats.org/officeDocument/2006/relationships/image" Target="../media/image52.gif"/><Relationship Id="rId7" Type="http://schemas.openxmlformats.org/officeDocument/2006/relationships/image" Target="../media/image54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51.emf"/><Relationship Id="rId10" Type="http://schemas.openxmlformats.org/officeDocument/2006/relationships/oleObject" Target="../embeddings/oleObject46.bin"/><Relationship Id="rId4" Type="http://schemas.openxmlformats.org/officeDocument/2006/relationships/image" Target="../media/image53.gif"/><Relationship Id="rId9" Type="http://schemas.openxmlformats.org/officeDocument/2006/relationships/image" Target="../media/image56.gi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9.e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00908" y="4343400"/>
            <a:ext cx="7772400" cy="5334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9pPr>
          </a:lstStyle>
          <a:p>
            <a:r>
              <a:rPr lang="en-GB" sz="3600" dirty="0"/>
              <a:t>Oligopolistic Markets: Classical Duopolistic Models (</a:t>
            </a:r>
            <a:r>
              <a:rPr lang="en-GB" sz="2500" dirty="0"/>
              <a:t>Bertrand, Cournot and Stackelberg)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81369" y="0"/>
            <a:ext cx="7772400" cy="12954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9pPr>
          </a:lstStyle>
          <a:p>
            <a:pPr algn="r"/>
            <a:r>
              <a:rPr lang="en-GB" sz="2000" b="0" dirty="0"/>
              <a:t>Business and Industrial Economics </a:t>
            </a:r>
          </a:p>
          <a:p>
            <a:pPr algn="r"/>
            <a:r>
              <a:rPr lang="en-GB" sz="2000" b="0" dirty="0"/>
              <a:t>A.Y. 2023/2024</a:t>
            </a:r>
          </a:p>
          <a:p>
            <a:pPr algn="r"/>
            <a:r>
              <a:rPr lang="en-GB" sz="2000" b="0" dirty="0"/>
              <a:t>Prof. Mattia Pedota</a:t>
            </a:r>
          </a:p>
        </p:txBody>
      </p:sp>
    </p:spTree>
    <p:extLst>
      <p:ext uri="{BB962C8B-B14F-4D97-AF65-F5344CB8AC3E}">
        <p14:creationId xmlns:p14="http://schemas.microsoft.com/office/powerpoint/2010/main" val="105015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Bertrand model - equilibrium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It is easy to demonstrate that in the Nash equilibrium each firm chooses a </a:t>
            </a:r>
            <a:r>
              <a:rPr lang="en-US" sz="2400" b="1" dirty="0"/>
              <a:t>price equal to c</a:t>
            </a:r>
            <a:r>
              <a:rPr lang="en-US" sz="2400" dirty="0"/>
              <a:t>: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 this case, none of the two companies has an incentive to change its choice, given the other’s choice.</a:t>
            </a:r>
            <a:br>
              <a:rPr lang="en-US" sz="2400" dirty="0"/>
            </a:br>
            <a:endParaRPr lang="en-US" sz="2400" dirty="0"/>
          </a:p>
          <a:p>
            <a:pPr marL="625475" lvl="1">
              <a:buFont typeface="Arial"/>
              <a:buChar char="•"/>
            </a:pPr>
            <a:r>
              <a:rPr lang="en-US" dirty="0"/>
              <a:t>Price higher than c: loss of the entire demand</a:t>
            </a:r>
          </a:p>
          <a:p>
            <a:pPr marL="625475" lvl="1">
              <a:buFont typeface="Arial"/>
              <a:buChar char="•"/>
            </a:pPr>
            <a:r>
              <a:rPr lang="en-US" dirty="0"/>
              <a:t>Price lower than c: the firms makes losses instead of profits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Given the market conditions, firms are identical and </a:t>
            </a:r>
            <a:r>
              <a:rPr lang="en-US" sz="2400" b="1" dirty="0"/>
              <a:t>the game is symmetric</a:t>
            </a:r>
            <a:r>
              <a:rPr lang="en-US" sz="2400" dirty="0"/>
              <a:t>; the reasoning developed for one player is perfectly applicable to the other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10</a:t>
            </a:fld>
            <a:endParaRPr lang="en-GB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087392"/>
              </p:ext>
            </p:extLst>
          </p:nvPr>
        </p:nvGraphicFramePr>
        <p:xfrm>
          <a:off x="1143000" y="1828800"/>
          <a:ext cx="165893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500" imgH="254000" progId="Equation.3">
                  <p:embed/>
                </p:oleObj>
              </mc:Choice>
              <mc:Fallback>
                <p:oleObj name="Equation" r:id="rId2" imgW="698500" imgH="2540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3000" y="1828800"/>
                        <a:ext cx="1658938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4659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Bertrand model - equilibrium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282" y="1034876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Let’s check why		      needs to hold.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There are three possible alternatives:</a:t>
            </a:r>
            <a:br>
              <a:rPr lang="en-US" sz="2400" dirty="0"/>
            </a:br>
            <a:endParaRPr lang="en-US" sz="2400" dirty="0"/>
          </a:p>
          <a:p>
            <a:pPr marL="708025" lvl="1" indent="-342900">
              <a:buFont typeface="Arial"/>
              <a:buChar char="•"/>
            </a:pPr>
            <a:r>
              <a:rPr lang="en-US" sz="2400" dirty="0"/>
              <a:t>Case I</a:t>
            </a:r>
          </a:p>
          <a:p>
            <a:pPr marL="708025" lvl="1" indent="-342900">
              <a:buFont typeface="Arial"/>
              <a:buChar char="•"/>
            </a:pPr>
            <a:endParaRPr lang="en-US" sz="2400" dirty="0"/>
          </a:p>
          <a:p>
            <a:pPr marL="708025" lvl="1" indent="-342900">
              <a:buFont typeface="Arial"/>
              <a:buChar char="•"/>
            </a:pPr>
            <a:r>
              <a:rPr lang="en-US" sz="2400" dirty="0"/>
              <a:t>Case II</a:t>
            </a:r>
          </a:p>
          <a:p>
            <a:pPr marL="708025" lvl="1" indent="-342900">
              <a:buFont typeface="Arial"/>
              <a:buChar char="•"/>
            </a:pPr>
            <a:endParaRPr lang="en-US" sz="2400" dirty="0"/>
          </a:p>
          <a:p>
            <a:pPr marL="708025" lvl="1" indent="-342900">
              <a:buFont typeface="Arial"/>
              <a:buChar char="•"/>
            </a:pPr>
            <a:r>
              <a:rPr lang="en-US" sz="2400" dirty="0"/>
              <a:t>Case III</a:t>
            </a:r>
          </a:p>
          <a:p>
            <a:pPr marL="365125" lvl="1" indent="0">
              <a:buNone/>
            </a:pPr>
            <a:endParaRPr lang="en-US" sz="2400" dirty="0"/>
          </a:p>
          <a:p>
            <a:pPr marL="1588" lvl="1" indent="0">
              <a:buNone/>
            </a:pPr>
            <a:r>
              <a:rPr lang="en-US" sz="2400" dirty="0"/>
              <a:t>(	can’t be &lt; </a:t>
            </a:r>
            <a:r>
              <a:rPr lang="en-US" sz="2400" i="1" dirty="0"/>
              <a:t>c</a:t>
            </a:r>
            <a:r>
              <a:rPr lang="en-US" sz="2400" dirty="0"/>
              <a:t> because c=MC=AC)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11</a:t>
            </a:fld>
            <a:endParaRPr lang="en-GB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087724"/>
              </p:ext>
            </p:extLst>
          </p:nvPr>
        </p:nvGraphicFramePr>
        <p:xfrm>
          <a:off x="2520450" y="2667000"/>
          <a:ext cx="1448040" cy="49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3100" imgH="228600" progId="Equation.3">
                  <p:embed/>
                </p:oleObj>
              </mc:Choice>
              <mc:Fallback>
                <p:oleObj name="Equation" r:id="rId2" imgW="673100" imgH="2286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20450" y="2667000"/>
                        <a:ext cx="1448040" cy="49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575643"/>
              </p:ext>
            </p:extLst>
          </p:nvPr>
        </p:nvGraphicFramePr>
        <p:xfrm>
          <a:off x="3048000" y="1004928"/>
          <a:ext cx="15986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3100" imgH="228600" progId="Equation.3">
                  <p:embed/>
                </p:oleObj>
              </mc:Choice>
              <mc:Fallback>
                <p:oleObj name="Equation" r:id="rId4" imgW="673100" imgH="2286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0" y="1004928"/>
                        <a:ext cx="1598612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782384"/>
              </p:ext>
            </p:extLst>
          </p:nvPr>
        </p:nvGraphicFramePr>
        <p:xfrm>
          <a:off x="2520450" y="3526104"/>
          <a:ext cx="1448040" cy="49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3100" imgH="228600" progId="Equation.3">
                  <p:embed/>
                </p:oleObj>
              </mc:Choice>
              <mc:Fallback>
                <p:oleObj name="Equation" r:id="rId6" imgW="673100" imgH="2286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20450" y="3526104"/>
                        <a:ext cx="1448040" cy="49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790927"/>
              </p:ext>
            </p:extLst>
          </p:nvPr>
        </p:nvGraphicFramePr>
        <p:xfrm>
          <a:off x="2520450" y="4421157"/>
          <a:ext cx="1448040" cy="49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73100" imgH="228600" progId="Equation.3">
                  <p:embed/>
                </p:oleObj>
              </mc:Choice>
              <mc:Fallback>
                <p:oleObj name="Equation" r:id="rId8" imgW="673100" imgH="22860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20450" y="4421157"/>
                        <a:ext cx="1448040" cy="49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165401"/>
              </p:ext>
            </p:extLst>
          </p:nvPr>
        </p:nvGraphicFramePr>
        <p:xfrm>
          <a:off x="838200" y="5299075"/>
          <a:ext cx="7651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55600" imgH="228600" progId="Equation.3">
                  <p:embed/>
                </p:oleObj>
              </mc:Choice>
              <mc:Fallback>
                <p:oleObj name="Equation" r:id="rId10" imgW="355600" imgH="2286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38200" y="5299075"/>
                        <a:ext cx="765175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7812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83" y="94593"/>
            <a:ext cx="5969055" cy="778532"/>
          </a:xfrm>
        </p:spPr>
        <p:txBody>
          <a:bodyPr/>
          <a:lstStyle/>
          <a:p>
            <a:r>
              <a:rPr lang="en-GB" dirty="0"/>
              <a:t>Bertrand model - equilibrium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As long as either of the two firms sets a price higher than c, there is no equilibrium. The firm setting p &gt; c always has an incentive to lower the price to the point it is infinitesimally lower than the price charged by the other firm, in order to capture the whole demand.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ym typeface="Wingdings"/>
              </a:rPr>
              <a:t> Each firm has always the incentive to revise its price decision, unless the price for both firms is equal to c=MC=AC</a:t>
            </a:r>
            <a:endParaRPr lang="en-US" sz="2400" b="1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4912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Bertrand model - equilibrium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91538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Thus, the </a:t>
            </a:r>
            <a:r>
              <a:rPr lang="en-US" sz="2400" b="1" dirty="0"/>
              <a:t>Nash equilibrium</a:t>
            </a:r>
            <a:r>
              <a:rPr lang="en-US" sz="2400" dirty="0"/>
              <a:t> is represented by the following couple of strategies: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13</a:t>
            </a:fld>
            <a:endParaRPr lang="it-IT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288084"/>
              </p:ext>
            </p:extLst>
          </p:nvPr>
        </p:nvGraphicFramePr>
        <p:xfrm>
          <a:off x="3524250" y="2349500"/>
          <a:ext cx="21717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254000" progId="Equation.3">
                  <p:embed/>
                </p:oleObj>
              </mc:Choice>
              <mc:Fallback>
                <p:oleObj name="Equation" r:id="rId3" imgW="914400" imgH="2540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0" y="2349500"/>
                        <a:ext cx="2171700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249915"/>
              </p:ext>
            </p:extLst>
          </p:nvPr>
        </p:nvGraphicFramePr>
        <p:xfrm>
          <a:off x="2009775" y="2882900"/>
          <a:ext cx="56102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62200" imgH="711200" progId="Equation.3">
                  <p:embed/>
                </p:oleObj>
              </mc:Choice>
              <mc:Fallback>
                <p:oleObj name="Equation" r:id="rId5" imgW="2362200" imgH="711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09775" y="2882900"/>
                        <a:ext cx="56102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3260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Bertrand model - equilibrium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14</a:t>
            </a:fld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EAA79FB-DF75-4092-97EC-8F4D97E66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066800"/>
            <a:ext cx="5257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61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Bertrand model - critique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521" y="961054"/>
            <a:ext cx="8581043" cy="5134946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2800" b="1" dirty="0"/>
            </a:br>
            <a:r>
              <a:rPr lang="en-US" sz="2400" dirty="0"/>
              <a:t>In reality, most industries with only two competitors seem to make extra profits.</a:t>
            </a:r>
          </a:p>
          <a:p>
            <a:pPr marL="0" indent="0">
              <a:buNone/>
            </a:pPr>
            <a:endParaRPr lang="en-US" sz="2400" dirty="0">
              <a:sym typeface="Wingdings"/>
            </a:endParaRPr>
          </a:p>
          <a:p>
            <a:pPr marL="0" indent="0" algn="ctr">
              <a:buNone/>
            </a:pPr>
            <a:r>
              <a:rPr lang="en-US" sz="2800" b="1" dirty="0">
                <a:sym typeface="Wingdings"/>
              </a:rPr>
              <a:t>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6031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Oligopolistic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16</a:t>
            </a:fld>
            <a:endParaRPr lang="it-IT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230391"/>
              </p:ext>
            </p:extLst>
          </p:nvPr>
        </p:nvGraphicFramePr>
        <p:xfrm>
          <a:off x="3900520" y="1463040"/>
          <a:ext cx="4379822" cy="393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1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9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4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on quantities</a:t>
                      </a:r>
                    </a:p>
                  </a:txBody>
                  <a:tcPr anchor="ctr">
                    <a:lnL>
                      <a:noFill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Decisions on prices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973">
                <a:tc>
                  <a:txBody>
                    <a:bodyPr/>
                    <a:lstStyle/>
                    <a:p>
                      <a:r>
                        <a:rPr lang="en-US" dirty="0"/>
                        <a:t>Sequential decisions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Quantity leadership (</a:t>
                      </a:r>
                      <a:r>
                        <a:rPr lang="en-US" dirty="0" err="1"/>
                        <a:t>Stackelberg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 leadership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973">
                <a:tc>
                  <a:txBody>
                    <a:bodyPr/>
                    <a:lstStyle/>
                    <a:p>
                      <a:r>
                        <a:rPr lang="en-US" dirty="0"/>
                        <a:t>Simultaneous decisions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Quantity choice</a:t>
                      </a:r>
                    </a:p>
                    <a:p>
                      <a:pPr algn="ctr"/>
                      <a:r>
                        <a:rPr lang="en-US" b="1" dirty="0"/>
                        <a:t>(</a:t>
                      </a:r>
                      <a:r>
                        <a:rPr lang="en-US" b="1" dirty="0" err="1"/>
                        <a:t>Cournot</a:t>
                      </a:r>
                      <a:r>
                        <a:rPr lang="en-US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 choice (Bertrand)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973">
                <a:tc>
                  <a:txBody>
                    <a:bodyPr/>
                    <a:lstStyle/>
                    <a:p>
                      <a:r>
                        <a:rPr lang="en-US" dirty="0"/>
                        <a:t>Collusion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Quantity joint decision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 joint decision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5562600" y="3581400"/>
            <a:ext cx="1676400" cy="1038665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48" y="1676400"/>
            <a:ext cx="2363721" cy="3326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2158" y="1120999"/>
            <a:ext cx="2628899" cy="48006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788345" y="5023704"/>
            <a:ext cx="1656523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0" dirty="0" err="1"/>
              <a:t>Cournot</a:t>
            </a:r>
            <a:r>
              <a:rPr lang="en-US" sz="2400" b="0" dirty="0"/>
              <a:t> </a:t>
            </a:r>
          </a:p>
          <a:p>
            <a:pPr algn="ctr"/>
            <a:r>
              <a:rPr lang="en-US" sz="2400" b="0" dirty="0"/>
              <a:t>1801-1877</a:t>
            </a:r>
          </a:p>
        </p:txBody>
      </p:sp>
    </p:spTree>
    <p:extLst>
      <p:ext uri="{BB962C8B-B14F-4D97-AF65-F5344CB8AC3E}">
        <p14:creationId xmlns:p14="http://schemas.microsoft.com/office/powerpoint/2010/main" val="3739838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6053138" cy="720725"/>
          </a:xfrm>
        </p:spPr>
        <p:txBody>
          <a:bodyPr/>
          <a:lstStyle/>
          <a:p>
            <a:r>
              <a:rPr lang="en-US" sz="3000" dirty="0" err="1"/>
              <a:t>Cournot</a:t>
            </a:r>
            <a:r>
              <a:rPr lang="en-US" sz="3000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67738" cy="5486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Developed in 1838 by French philosopher, mathematician and economist Antoine Augustin Cournot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Cournot duopoly assumptions:</a:t>
            </a:r>
            <a:br>
              <a:rPr lang="en-US" sz="2400" dirty="0"/>
            </a:br>
            <a:endParaRPr lang="en-US" sz="2400" dirty="0"/>
          </a:p>
          <a:p>
            <a:pPr lvl="1"/>
            <a:r>
              <a:rPr lang="en-US" sz="1900" dirty="0"/>
              <a:t>Only 2 firms</a:t>
            </a:r>
          </a:p>
          <a:p>
            <a:pPr lvl="1"/>
            <a:r>
              <a:rPr lang="en-US" sz="1900" dirty="0"/>
              <a:t>No potential entrants (closed markets)</a:t>
            </a:r>
          </a:p>
          <a:p>
            <a:pPr lvl="1"/>
            <a:r>
              <a:rPr lang="en-US" sz="1900" dirty="0"/>
              <a:t>Homogenous good</a:t>
            </a:r>
          </a:p>
          <a:p>
            <a:pPr lvl="1"/>
            <a:r>
              <a:rPr lang="en-US" sz="1900" dirty="0"/>
              <a:t>Perfect rationality </a:t>
            </a:r>
          </a:p>
          <a:p>
            <a:pPr lvl="1"/>
            <a:r>
              <a:rPr lang="en-US" sz="1900" dirty="0"/>
              <a:t>Perfect information</a:t>
            </a:r>
          </a:p>
          <a:p>
            <a:pPr lvl="1"/>
            <a:r>
              <a:rPr lang="en-US" sz="1900" dirty="0"/>
              <a:t>Only 1 strategic variable: </a:t>
            </a:r>
            <a:r>
              <a:rPr lang="en-US" sz="1900" b="1" dirty="0"/>
              <a:t>quantity (q)</a:t>
            </a:r>
            <a:r>
              <a:rPr lang="en-US" sz="1900" dirty="0"/>
              <a:t> </a:t>
            </a:r>
          </a:p>
          <a:p>
            <a:pPr lvl="1"/>
            <a:r>
              <a:rPr lang="en-US" sz="1900" dirty="0"/>
              <a:t>Production levels are </a:t>
            </a:r>
            <a:r>
              <a:rPr lang="en-US" sz="1900" b="1" dirty="0"/>
              <a:t>simultaneously</a:t>
            </a:r>
            <a:r>
              <a:rPr lang="en-US" sz="1900" dirty="0"/>
              <a:t> decided </a:t>
            </a:r>
          </a:p>
          <a:p>
            <a:pPr lvl="1"/>
            <a:r>
              <a:rPr lang="en-US" sz="1900" dirty="0"/>
              <a:t>The price is determined by the market at a level where the demand equals the joint production of the two firms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020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1066800"/>
            <a:ext cx="7586662" cy="49530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800" dirty="0"/>
              <a:t>The </a:t>
            </a:r>
            <a:r>
              <a:rPr lang="en-US" sz="2800" b="1" dirty="0"/>
              <a:t>strategic variable </a:t>
            </a:r>
            <a:r>
              <a:rPr lang="en-US" sz="2800" dirty="0"/>
              <a:t>is </a:t>
            </a:r>
            <a:r>
              <a:rPr lang="en-US" sz="2800" b="1" dirty="0"/>
              <a:t>quantity</a:t>
            </a:r>
            <a:r>
              <a:rPr lang="en-US" sz="2800" dirty="0"/>
              <a:t>:</a:t>
            </a:r>
          </a:p>
          <a:p>
            <a:pPr marL="728748" lvl="2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Firms choose how much they want to produce, and the price is given by the aggregated market demand (under the hypothesis of standard goods, the DD has a negative slope):</a:t>
            </a:r>
          </a:p>
          <a:p>
            <a:pPr marL="728748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18</a:t>
            </a:fld>
            <a:endParaRPr lang="it-IT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153130"/>
              </p:ext>
            </p:extLst>
          </p:nvPr>
        </p:nvGraphicFramePr>
        <p:xfrm>
          <a:off x="1447800" y="2879205"/>
          <a:ext cx="45402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3" imgW="1651000" imgH="203200" progId="Equation.3">
                  <p:embed/>
                </p:oleObj>
              </mc:Choice>
              <mc:Fallback>
                <p:oleObj name="Microsoft Equation 3.0" r:id="rId3" imgW="1651000" imgH="203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2879205"/>
                        <a:ext cx="454025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1219200" y="3552599"/>
            <a:ext cx="1728554" cy="5823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dirty="0"/>
              <a:t>1°</a:t>
            </a:r>
          </a:p>
          <a:p>
            <a:pPr algn="ctr"/>
            <a:r>
              <a:rPr lang="en-GB" sz="2400" dirty="0"/>
              <a:t>Quantity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769258" y="3962400"/>
            <a:ext cx="186366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4800600" y="3446970"/>
            <a:ext cx="1382384" cy="6880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700" dirty="0"/>
              <a:t>2°</a:t>
            </a:r>
          </a:p>
          <a:p>
            <a:pPr algn="ctr"/>
            <a:r>
              <a:rPr lang="en-GB" sz="1700" dirty="0"/>
              <a:t>Prices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143408" y="6133176"/>
            <a:ext cx="1584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800" dirty="0"/>
              <a:t>Remark</a:t>
            </a:r>
            <a:r>
              <a:rPr lang="en-GB" dirty="0"/>
              <a:t>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843430"/>
              </p:ext>
            </p:extLst>
          </p:nvPr>
        </p:nvGraphicFramePr>
        <p:xfrm>
          <a:off x="5467214" y="6096000"/>
          <a:ext cx="3162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76160" imgH="215640" progId="Equation.3">
                  <p:embed/>
                </p:oleObj>
              </mc:Choice>
              <mc:Fallback>
                <p:oleObj name="Equation" r:id="rId5" imgW="1676160" imgH="21564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67214" y="6096000"/>
                        <a:ext cx="31623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 bwMode="auto">
          <a:xfrm>
            <a:off x="871538" y="187325"/>
            <a:ext cx="5943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9pPr>
          </a:lstStyle>
          <a:p>
            <a:r>
              <a:rPr lang="en-US" sz="3000" kern="0" dirty="0" err="1"/>
              <a:t>Cournot</a:t>
            </a:r>
            <a:r>
              <a:rPr lang="en-US" sz="3000" kern="0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3116991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5900738" cy="644524"/>
          </a:xfrm>
        </p:spPr>
        <p:txBody>
          <a:bodyPr/>
          <a:lstStyle/>
          <a:p>
            <a:r>
              <a:rPr lang="en-US" sz="3000" dirty="0" err="1"/>
              <a:t>Cournot</a:t>
            </a:r>
            <a:r>
              <a:rPr lang="en-US" sz="3000" dirty="0"/>
              <a:t> model - equilibrium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The two firms </a:t>
            </a:r>
            <a:r>
              <a:rPr lang="en-US" sz="2400" b="1" dirty="0"/>
              <a:t>strategically interact </a:t>
            </a:r>
            <a:r>
              <a:rPr lang="en-US" sz="2400" dirty="0"/>
              <a:t>by influencing the (unique) market price through the quantity they set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Equilibrium</a:t>
            </a:r>
            <a:r>
              <a:rPr lang="en-US" sz="2400" dirty="0"/>
              <a:t>: given the competitor’s choice, firms choose the best strategy to </a:t>
            </a:r>
            <a:r>
              <a:rPr lang="en-US" sz="2400" b="1" dirty="0"/>
              <a:t>maximize</a:t>
            </a:r>
            <a:r>
              <a:rPr lang="en-US" sz="2400" dirty="0"/>
              <a:t> their </a:t>
            </a:r>
            <a:r>
              <a:rPr lang="en-US" sz="2400" b="1" dirty="0"/>
              <a:t>profits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Assume that:</a:t>
            </a:r>
          </a:p>
          <a:p>
            <a:r>
              <a:rPr lang="en-US" sz="2400" dirty="0"/>
              <a:t>Firms can choose the quantity they prefer in the interval</a:t>
            </a:r>
          </a:p>
          <a:p>
            <a:endParaRPr lang="en-US" sz="2400" dirty="0"/>
          </a:p>
          <a:p>
            <a:r>
              <a:rPr lang="en-US" sz="2400" dirty="0"/>
              <a:t>Both the profit functions can be differentiated in quantity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19</a:t>
            </a:fld>
            <a:endParaRPr lang="it-IT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86692"/>
              </p:ext>
            </p:extLst>
          </p:nvPr>
        </p:nvGraphicFramePr>
        <p:xfrm>
          <a:off x="1066800" y="4343400"/>
          <a:ext cx="11858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69900" imgH="241300" progId="Equation.3">
                  <p:embed/>
                </p:oleObj>
              </mc:Choice>
              <mc:Fallback>
                <p:oleObj name="Equation" r:id="rId3" imgW="469900" imgH="2413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4343400"/>
                        <a:ext cx="1185863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178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720724"/>
          </a:xfrm>
        </p:spPr>
        <p:txBody>
          <a:bodyPr/>
          <a:lstStyle/>
          <a:p>
            <a:r>
              <a:rPr lang="en-US" sz="3000" dirty="0"/>
              <a:t>Types of oligopolistic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49324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rPr lang="en-GB" sz="2500" b="1" dirty="0"/>
              <a:t>Models can be:</a:t>
            </a:r>
          </a:p>
          <a:p>
            <a:pPr marL="0" indent="0">
              <a:buNone/>
            </a:pPr>
            <a:endParaRPr lang="en-GB" sz="2500" b="1" dirty="0"/>
          </a:p>
          <a:p>
            <a:pPr marL="0" indent="0">
              <a:buNone/>
            </a:pPr>
            <a:r>
              <a:rPr lang="en-GB" sz="2400" dirty="0"/>
              <a:t>1. Collusive (e.g. cartel)</a:t>
            </a:r>
            <a:endParaRPr lang="en-GB" sz="2400" u="sng" dirty="0"/>
          </a:p>
          <a:p>
            <a:pPr marL="0" indent="0">
              <a:buNone/>
            </a:pPr>
            <a:endParaRPr lang="en-US" sz="1400" i="1" dirty="0"/>
          </a:p>
          <a:p>
            <a:endParaRPr lang="en-US" sz="1400" i="1" dirty="0"/>
          </a:p>
          <a:p>
            <a:pPr marL="0" indent="0">
              <a:spcBef>
                <a:spcPts val="0"/>
              </a:spcBef>
              <a:buNone/>
            </a:pPr>
            <a:r>
              <a:rPr lang="en-GB" sz="2400" dirty="0"/>
              <a:t>2. Competitive: no collusion (Bertrand, Cournot, Stackelberg).</a:t>
            </a:r>
          </a:p>
          <a:p>
            <a:pPr marL="728748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u="sng" dirty="0">
                <a:sym typeface="Wingdings"/>
              </a:rPr>
              <a:t>Simultaneous models</a:t>
            </a:r>
            <a:r>
              <a:rPr lang="en-US" sz="2000" dirty="0">
                <a:sym typeface="Wingdings"/>
              </a:rPr>
              <a:t> (Bertrand, Cournot).</a:t>
            </a:r>
          </a:p>
          <a:p>
            <a:pPr marL="728748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u="sng" dirty="0">
                <a:sym typeface="Wingdings"/>
              </a:rPr>
              <a:t>Sequential models</a:t>
            </a:r>
            <a:r>
              <a:rPr lang="en-US" sz="2000" dirty="0">
                <a:sym typeface="Wingdings"/>
              </a:rPr>
              <a:t> (</a:t>
            </a:r>
            <a:r>
              <a:rPr lang="en-US" sz="2000" dirty="0" err="1">
                <a:sym typeface="Wingdings"/>
              </a:rPr>
              <a:t>Stackelberg</a:t>
            </a:r>
            <a:r>
              <a:rPr lang="en-US" sz="2000" dirty="0">
                <a:sym typeface="Wingdings"/>
              </a:rPr>
              <a:t>).</a:t>
            </a:r>
          </a:p>
          <a:p>
            <a:pPr marL="0" indent="0" algn="just">
              <a:buNone/>
            </a:pPr>
            <a:endParaRPr lang="de-DE" sz="2400" i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ym typeface="Wingdings"/>
              </a:rPr>
              <a:t>Key variables:</a:t>
            </a:r>
            <a:endParaRPr lang="en-US" dirty="0">
              <a:sym typeface="Wingdings"/>
            </a:endParaRPr>
          </a:p>
          <a:p>
            <a:pPr marL="8001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ym typeface="Wingdings"/>
              </a:rPr>
              <a:t>Prices adopted by each company (Bertrand)</a:t>
            </a:r>
          </a:p>
          <a:p>
            <a:pPr marL="8001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ym typeface="Wingdings"/>
              </a:rPr>
              <a:t>Quantities offered by each company (Cournot, </a:t>
            </a:r>
            <a:r>
              <a:rPr lang="en-US" dirty="0" err="1">
                <a:sym typeface="Wingdings"/>
              </a:rPr>
              <a:t>Stackelberg</a:t>
            </a:r>
            <a:r>
              <a:rPr lang="en-US" dirty="0">
                <a:sym typeface="Wingdings"/>
              </a:rPr>
              <a:t>)</a:t>
            </a:r>
          </a:p>
          <a:p>
            <a:pPr marL="0" indent="0" algn="just">
              <a:buNone/>
            </a:pP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4397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535" y="152400"/>
            <a:ext cx="5943600" cy="838200"/>
          </a:xfrm>
        </p:spPr>
        <p:txBody>
          <a:bodyPr/>
          <a:lstStyle/>
          <a:p>
            <a:r>
              <a:rPr lang="en-US" sz="3000" dirty="0" err="1"/>
              <a:t>Cournot</a:t>
            </a:r>
            <a:r>
              <a:rPr lang="en-US" sz="3000" dirty="0"/>
              <a:t> model - equilibrium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1295400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Goal</a:t>
            </a:r>
            <a:r>
              <a:rPr lang="de-DE" sz="2400" dirty="0"/>
              <a:t>: derive the </a:t>
            </a:r>
            <a:r>
              <a:rPr lang="en-US" sz="2400" dirty="0"/>
              <a:t>equilibrium (2 steps):</a:t>
            </a:r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Determine the set of optimal choices of each firm given the rival’s behavior </a:t>
            </a:r>
            <a:r>
              <a:rPr lang="en-US" sz="2400" dirty="0">
                <a:sym typeface="Wingdings"/>
              </a:rPr>
              <a:t> determine </a:t>
            </a:r>
            <a:r>
              <a:rPr lang="en-US" sz="2400" b="1" dirty="0">
                <a:sym typeface="Wingdings"/>
              </a:rPr>
              <a:t>reaction functions</a:t>
            </a:r>
            <a:br>
              <a:rPr lang="en-US" sz="2400" b="1" dirty="0">
                <a:sym typeface="Wingdings"/>
              </a:rPr>
            </a:br>
            <a:endParaRPr lang="en-US" sz="2400" dirty="0">
              <a:sym typeface="Wingdings"/>
            </a:endParaRPr>
          </a:p>
          <a:p>
            <a:pPr marL="457200" indent="-457200">
              <a:buAutoNum type="arabicPeriod"/>
            </a:pPr>
            <a:r>
              <a:rPr lang="en-US" sz="2400" dirty="0">
                <a:sym typeface="Wingdings"/>
              </a:rPr>
              <a:t>Intersect the two reaction functions in order to find the </a:t>
            </a:r>
            <a:r>
              <a:rPr lang="en-US" sz="2400" b="1" dirty="0">
                <a:sym typeface="Wingdings"/>
              </a:rPr>
              <a:t>combination</a:t>
            </a:r>
            <a:r>
              <a:rPr lang="en-US" sz="2400" dirty="0">
                <a:sym typeface="Wingdings"/>
              </a:rPr>
              <a:t> of </a:t>
            </a:r>
            <a:r>
              <a:rPr lang="en-US" sz="2400" b="1" dirty="0">
                <a:sym typeface="Wingdings"/>
              </a:rPr>
              <a:t>mutually compatible </a:t>
            </a:r>
            <a:r>
              <a:rPr lang="en-US" sz="2400" dirty="0">
                <a:sym typeface="Wingdings"/>
              </a:rPr>
              <a:t>decisions (i.e., the Nash-Cournot equilibrium of the game)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9626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34925"/>
            <a:ext cx="8043862" cy="838200"/>
          </a:xfrm>
        </p:spPr>
        <p:txBody>
          <a:bodyPr/>
          <a:lstStyle/>
          <a:p>
            <a:r>
              <a:rPr lang="en-US" dirty="0" err="1"/>
              <a:t>Cournot</a:t>
            </a:r>
            <a:r>
              <a:rPr lang="en-US" dirty="0"/>
              <a:t> model – equilibrium</a:t>
            </a:r>
            <a:br>
              <a:rPr lang="en-US" dirty="0"/>
            </a:br>
            <a:r>
              <a:rPr lang="en-US" sz="2000" dirty="0"/>
              <a:t>Graphical derivation of the equilibrium (intersection)</a:t>
            </a:r>
            <a:br>
              <a:rPr lang="en-US" sz="200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21</a:t>
            </a:fld>
            <a:endParaRPr lang="it-IT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 flipV="1">
            <a:off x="2163763" y="1412875"/>
            <a:ext cx="0" cy="460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rot="5400000" flipH="1" flipV="1">
            <a:off x="5060157" y="3124994"/>
            <a:ext cx="0" cy="5792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195513" y="4076700"/>
            <a:ext cx="4392612" cy="1944688"/>
          </a:xfrm>
          <a:prstGeom prst="line">
            <a:avLst/>
          </a:prstGeom>
          <a:noFill/>
          <a:ln w="571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166938" y="2997200"/>
            <a:ext cx="2592387" cy="3024188"/>
          </a:xfrm>
          <a:prstGeom prst="line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812088" y="6015038"/>
            <a:ext cx="7921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/>
              <a:t>q</a:t>
            </a:r>
            <a:r>
              <a:rPr lang="it-IT" baseline="-25000"/>
              <a:t>1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763713" y="1268413"/>
            <a:ext cx="7921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/>
              <a:t>q</a:t>
            </a:r>
            <a:r>
              <a:rPr lang="it-IT" baseline="-25000"/>
              <a:t>2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136416" y="3703724"/>
            <a:ext cx="11160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/>
              <a:t>q</a:t>
            </a:r>
            <a:r>
              <a:rPr lang="it-IT" baseline="-25000" dirty="0"/>
              <a:t>2 </a:t>
            </a:r>
            <a:r>
              <a:rPr lang="it-IT" dirty="0"/>
              <a:t>(q</a:t>
            </a:r>
            <a:r>
              <a:rPr lang="it-IT" baseline="-25000" dirty="0"/>
              <a:t>1</a:t>
            </a:r>
            <a:r>
              <a:rPr lang="it-IT" dirty="0"/>
              <a:t>)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263775" y="2743200"/>
            <a:ext cx="9366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solidFill>
                  <a:srgbClr val="FF0000"/>
                </a:solidFill>
              </a:rPr>
              <a:t>q</a:t>
            </a:r>
            <a:r>
              <a:rPr lang="it-IT" baseline="-25000" dirty="0">
                <a:solidFill>
                  <a:srgbClr val="FF0000"/>
                </a:solidFill>
              </a:rPr>
              <a:t>1</a:t>
            </a:r>
            <a:r>
              <a:rPr lang="it-IT" dirty="0">
                <a:solidFill>
                  <a:srgbClr val="FF0000"/>
                </a:solidFill>
              </a:rPr>
              <a:t>(q</a:t>
            </a:r>
            <a:r>
              <a:rPr lang="it-IT" baseline="-25000" dirty="0">
                <a:solidFill>
                  <a:srgbClr val="FF0000"/>
                </a:solidFill>
              </a:rPr>
              <a:t>2</a:t>
            </a:r>
            <a:r>
              <a:rPr lang="it-IT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2209800" y="4648200"/>
            <a:ext cx="13716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3581400" y="4648200"/>
            <a:ext cx="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473194"/>
              </p:ext>
            </p:extLst>
          </p:nvPr>
        </p:nvGraphicFramePr>
        <p:xfrm>
          <a:off x="3203575" y="6072188"/>
          <a:ext cx="7858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9100" imgH="228600" progId="Equation.3">
                  <p:embed/>
                </p:oleObj>
              </mc:Choice>
              <mc:Fallback>
                <p:oleObj name="Equation" r:id="rId3" imgW="419100" imgH="228600" progId="Equation.3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3575" y="6072188"/>
                        <a:ext cx="785813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690577"/>
              </p:ext>
            </p:extLst>
          </p:nvPr>
        </p:nvGraphicFramePr>
        <p:xfrm>
          <a:off x="1360488" y="4424363"/>
          <a:ext cx="762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6400" imgH="228600" progId="Equation.3">
                  <p:embed/>
                </p:oleObj>
              </mc:Choice>
              <mc:Fallback>
                <p:oleObj name="Equation" r:id="rId5" imgW="406400" imgH="228600" progId="Equation.3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60488" y="4424363"/>
                        <a:ext cx="76200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09974"/>
              </p:ext>
            </p:extLst>
          </p:nvPr>
        </p:nvGraphicFramePr>
        <p:xfrm>
          <a:off x="3649775" y="4250304"/>
          <a:ext cx="333375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7800" imgH="165100" progId="Equation.3">
                  <p:embed/>
                </p:oleObj>
              </mc:Choice>
              <mc:Fallback>
                <p:oleObj name="Equation" r:id="rId7" imgW="177800" imgH="165100" progId="Equation.3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49775" y="4250304"/>
                        <a:ext cx="333375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/>
        </p:nvSpPr>
        <p:spPr>
          <a:xfrm>
            <a:off x="3429000" y="4442185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Wingdings"/>
                <a:ea typeface="Wingdings"/>
                <a:cs typeface="Wingdings"/>
              </a:rPr>
              <a:t></a:t>
            </a:r>
            <a:endParaRPr lang="en-GB" dirty="0"/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2195513" y="2966308"/>
            <a:ext cx="4392612" cy="30487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>
            <a:off x="2170776" y="4064172"/>
            <a:ext cx="2563812" cy="197558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451C708-880E-4C2A-803B-03ACEEDD6B93}"/>
              </a:ext>
            </a:extLst>
          </p:cNvPr>
          <p:cNvSpPr txBox="1"/>
          <p:nvPr/>
        </p:nvSpPr>
        <p:spPr>
          <a:xfrm>
            <a:off x="4519974" y="3466076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Q produced in perfect competition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CD9EA35-B2A3-4182-B062-0CBE0B2FE3BD}"/>
              </a:ext>
            </a:extLst>
          </p:cNvPr>
          <p:cNvSpPr txBox="1"/>
          <p:nvPr/>
        </p:nvSpPr>
        <p:spPr>
          <a:xfrm>
            <a:off x="2122487" y="4983043"/>
            <a:ext cx="152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Q produced in </a:t>
            </a:r>
            <a:r>
              <a:rPr lang="en-US" dirty="0">
                <a:solidFill>
                  <a:srgbClr val="002060"/>
                </a:solidFill>
              </a:rPr>
              <a:t>monopoly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967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Cournot</a:t>
            </a:r>
            <a:r>
              <a:rPr lang="en-US" dirty="0"/>
              <a:t> model – equilibrium - algebraic 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1143000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Given the following inverse demand function: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Where Q is the total industry output, equal to: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And the following (assumed) cost functions: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22</a:t>
            </a:fld>
            <a:endParaRPr lang="it-IT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46229"/>
              </p:ext>
            </p:extLst>
          </p:nvPr>
        </p:nvGraphicFramePr>
        <p:xfrm>
          <a:off x="2895600" y="1600200"/>
          <a:ext cx="31559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01700" imgH="203200" progId="Equation.3">
                  <p:embed/>
                </p:oleObj>
              </mc:Choice>
              <mc:Fallback>
                <p:oleObj name="Equation" r:id="rId3" imgW="901700" imgH="2032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5600" y="1600200"/>
                        <a:ext cx="315595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089188"/>
              </p:ext>
            </p:extLst>
          </p:nvPr>
        </p:nvGraphicFramePr>
        <p:xfrm>
          <a:off x="3340100" y="2946400"/>
          <a:ext cx="23558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73100" imgH="203200" progId="Equation.3">
                  <p:embed/>
                </p:oleObj>
              </mc:Choice>
              <mc:Fallback>
                <p:oleObj name="Equation" r:id="rId5" imgW="673100" imgH="2032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0100" y="2946400"/>
                        <a:ext cx="235585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948473"/>
              </p:ext>
            </p:extLst>
          </p:nvPr>
        </p:nvGraphicFramePr>
        <p:xfrm>
          <a:off x="2914650" y="4546600"/>
          <a:ext cx="32448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27100" imgH="203200" progId="Equation.3">
                  <p:embed/>
                </p:oleObj>
              </mc:Choice>
              <mc:Fallback>
                <p:oleObj name="Equation" r:id="rId7" imgW="927100" imgH="2032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14650" y="4546600"/>
                        <a:ext cx="324485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000440"/>
              </p:ext>
            </p:extLst>
          </p:nvPr>
        </p:nvGraphicFramePr>
        <p:xfrm>
          <a:off x="2813050" y="5384800"/>
          <a:ext cx="3467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90600" imgH="203200" progId="Equation.3">
                  <p:embed/>
                </p:oleObj>
              </mc:Choice>
              <mc:Fallback>
                <p:oleObj name="Equation" r:id="rId9" imgW="990600" imgH="20320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13050" y="5384800"/>
                        <a:ext cx="34671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1070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Cournot</a:t>
            </a:r>
            <a:r>
              <a:rPr lang="en-US" dirty="0"/>
              <a:t> model – equilibrium - algebraic 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Firm 1’s profit is: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first order condition for a maximum is: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Or simply: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23</a:t>
            </a:fld>
            <a:endParaRPr lang="it-IT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744921"/>
              </p:ext>
            </p:extLst>
          </p:nvPr>
        </p:nvGraphicFramePr>
        <p:xfrm>
          <a:off x="1519238" y="1524000"/>
          <a:ext cx="5897562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46300" imgH="584200" progId="Equation.3">
                  <p:embed/>
                </p:oleObj>
              </mc:Choice>
              <mc:Fallback>
                <p:oleObj name="Equation" r:id="rId3" imgW="2146300" imgH="5842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9238" y="1524000"/>
                        <a:ext cx="5897562" cy="160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613704"/>
              </p:ext>
            </p:extLst>
          </p:nvPr>
        </p:nvGraphicFramePr>
        <p:xfrm>
          <a:off x="1447800" y="3670300"/>
          <a:ext cx="560705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06600" imgH="431800" progId="Equation.3">
                  <p:embed/>
                </p:oleObj>
              </mc:Choice>
              <mc:Fallback>
                <p:oleObj name="Equation" r:id="rId5" imgW="2006600" imgH="43180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7800" y="3670300"/>
                        <a:ext cx="5607050" cy="120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401320"/>
              </p:ext>
            </p:extLst>
          </p:nvPr>
        </p:nvGraphicFramePr>
        <p:xfrm>
          <a:off x="1447800" y="5399088"/>
          <a:ext cx="2909887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41400" imgH="393700" progId="Equation.3">
                  <p:embed/>
                </p:oleObj>
              </mc:Choice>
              <mc:Fallback>
                <p:oleObj name="Equation" r:id="rId7" imgW="1041400" imgH="39370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47800" y="5399088"/>
                        <a:ext cx="2909887" cy="1100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0" y="5833646"/>
            <a:ext cx="2685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Firm 1’s reaction function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4495800" y="6019800"/>
            <a:ext cx="6858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63245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Cournot model – equilibrium – algebraic derivation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67738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By </a:t>
            </a:r>
            <a:r>
              <a:rPr lang="en-US" sz="2400" dirty="0" err="1"/>
              <a:t>simmetry</a:t>
            </a:r>
            <a:r>
              <a:rPr lang="en-US" sz="2400" dirty="0"/>
              <a:t>, Firm 2’s reaction function can be found immediately: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The equilibrium is given by the couple of values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In order to identify the equilibrium, Firm 1 decides its output on the basis of its conjecture regarding Firm 2’s behavior; if Firm 1 expects that Firm 2 will produce the quantity 	 then Firm 1 will have to produce 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24</a:t>
            </a:fld>
            <a:endParaRPr lang="en-GB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57595"/>
              </p:ext>
            </p:extLst>
          </p:nvPr>
        </p:nvGraphicFramePr>
        <p:xfrm>
          <a:off x="7239000" y="2989112"/>
          <a:ext cx="133985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71500" imgH="254000" progId="Equation.3">
                  <p:embed/>
                </p:oleObj>
              </mc:Choice>
              <mc:Fallback>
                <p:oleObj name="Equation" r:id="rId3" imgW="571500" imgH="254000" progId="Equation.3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39000" y="2989112"/>
                        <a:ext cx="1339850" cy="598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479675" y="1892542"/>
          <a:ext cx="3279775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57300" imgH="393700" progId="Equation.3">
                  <p:embed/>
                </p:oleObj>
              </mc:Choice>
              <mc:Fallback>
                <p:oleObj name="Equation" r:id="rId5" imgW="1257300" imgH="39370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79675" y="1892542"/>
                        <a:ext cx="3279775" cy="1027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468087"/>
              </p:ext>
            </p:extLst>
          </p:nvPr>
        </p:nvGraphicFramePr>
        <p:xfrm>
          <a:off x="7676881" y="4207650"/>
          <a:ext cx="464088" cy="596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7800" imgH="228600" progId="Equation.3">
                  <p:embed/>
                </p:oleObj>
              </mc:Choice>
              <mc:Fallback>
                <p:oleObj name="Equation" r:id="rId7" imgW="177800" imgH="228600" progId="Equation.3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76881" y="4207650"/>
                        <a:ext cx="464088" cy="596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44623"/>
              </p:ext>
            </p:extLst>
          </p:nvPr>
        </p:nvGraphicFramePr>
        <p:xfrm>
          <a:off x="5105400" y="4565648"/>
          <a:ext cx="1060134" cy="596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06400" imgH="228600" progId="Equation.3">
                  <p:embed/>
                </p:oleObj>
              </mc:Choice>
              <mc:Fallback>
                <p:oleObj name="Equation" r:id="rId9" imgW="406400" imgH="228600" progId="Equation.3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05400" y="4565648"/>
                        <a:ext cx="1060134" cy="596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269907" y="5050735"/>
          <a:ext cx="133985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71500" imgH="254000" progId="Equation.3">
                  <p:embed/>
                </p:oleObj>
              </mc:Choice>
              <mc:Fallback>
                <p:oleObj name="Equation" r:id="rId11" imgW="571500" imgH="2540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9907" y="5050735"/>
                        <a:ext cx="1339850" cy="598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499788" y="5669498"/>
          <a:ext cx="110172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69900" imgH="228600" progId="Equation.3">
                  <p:embed/>
                </p:oleObj>
              </mc:Choice>
              <mc:Fallback>
                <p:oleObj name="Equation" r:id="rId12" imgW="469900" imgH="2286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499788" y="5669498"/>
                        <a:ext cx="1101725" cy="538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3571970" y="5161696"/>
            <a:ext cx="2703833" cy="5571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- Equilibrium values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564523" y="5730109"/>
            <a:ext cx="2538669" cy="5571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- Expected values</a:t>
            </a:r>
          </a:p>
        </p:txBody>
      </p:sp>
    </p:spTree>
    <p:extLst>
      <p:ext uri="{BB962C8B-B14F-4D97-AF65-F5344CB8AC3E}">
        <p14:creationId xmlns:p14="http://schemas.microsoft.com/office/powerpoint/2010/main" val="1401950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Cournot model – equilibrium – algebraic derivation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Thus, the Nash equilibrium is the solution to the following system: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25</a:t>
            </a:fld>
            <a:endParaRPr lang="en-GB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255186"/>
              </p:ext>
            </p:extLst>
          </p:nvPr>
        </p:nvGraphicFramePr>
        <p:xfrm>
          <a:off x="443792" y="1884362"/>
          <a:ext cx="4970462" cy="192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46300" imgH="825500" progId="Equation.3">
                  <p:embed/>
                </p:oleObj>
              </mc:Choice>
              <mc:Fallback>
                <p:oleObj name="Equation" r:id="rId3" imgW="2146300" imgH="8255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3792" y="1884362"/>
                        <a:ext cx="4970462" cy="1925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973668"/>
              </p:ext>
            </p:extLst>
          </p:nvPr>
        </p:nvGraphicFramePr>
        <p:xfrm>
          <a:off x="2655888" y="4289832"/>
          <a:ext cx="2411412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41400" imgH="393700" progId="Equation.3">
                  <p:embed/>
                </p:oleObj>
              </mc:Choice>
              <mc:Fallback>
                <p:oleObj name="Equation" r:id="rId5" imgW="1041400" imgH="3937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55888" y="4289832"/>
                        <a:ext cx="2411412" cy="919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46678"/>
              </p:ext>
            </p:extLst>
          </p:nvPr>
        </p:nvGraphicFramePr>
        <p:xfrm>
          <a:off x="2709863" y="5310595"/>
          <a:ext cx="2414587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41400" imgH="393700" progId="Equation.3">
                  <p:embed/>
                </p:oleObj>
              </mc:Choice>
              <mc:Fallback>
                <p:oleObj name="Equation" r:id="rId7" imgW="1041400" imgH="39370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09863" y="5310595"/>
                        <a:ext cx="2414587" cy="919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393044"/>
              </p:ext>
            </p:extLst>
          </p:nvPr>
        </p:nvGraphicFramePr>
        <p:xfrm>
          <a:off x="5813642" y="2652811"/>
          <a:ext cx="293688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7000" imgH="127000" progId="Equation.3">
                  <p:embed/>
                </p:oleObj>
              </mc:Choice>
              <mc:Fallback>
                <p:oleObj name="Equation" r:id="rId9" imgW="127000" imgH="12700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13642" y="2652811"/>
                        <a:ext cx="293688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465469"/>
              </p:ext>
            </p:extLst>
          </p:nvPr>
        </p:nvGraphicFramePr>
        <p:xfrm>
          <a:off x="6592234" y="2201327"/>
          <a:ext cx="1322387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71500" imgH="508000" progId="Equation.3">
                  <p:embed/>
                </p:oleObj>
              </mc:Choice>
              <mc:Fallback>
                <p:oleObj name="Equation" r:id="rId11" imgW="571500" imgH="508000" progId="Equation.3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92234" y="2201327"/>
                        <a:ext cx="1322387" cy="1185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2481495" y="4182928"/>
            <a:ext cx="2807937" cy="214167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824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Oligopolistic models and game theory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26</a:t>
            </a:fld>
            <a:endParaRPr lang="it-IT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84673"/>
              </p:ext>
            </p:extLst>
          </p:nvPr>
        </p:nvGraphicFramePr>
        <p:xfrm>
          <a:off x="3215843" y="1295400"/>
          <a:ext cx="5721998" cy="33338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2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4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4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on quantities</a:t>
                      </a:r>
                    </a:p>
                  </a:txBody>
                  <a:tcPr anchor="ctr">
                    <a:lnL>
                      <a:noFill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Decisions on prices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973">
                <a:tc>
                  <a:txBody>
                    <a:bodyPr/>
                    <a:lstStyle/>
                    <a:p>
                      <a:r>
                        <a:rPr lang="en-US" dirty="0"/>
                        <a:t>Sequential decisions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Quantity leadership (</a:t>
                      </a:r>
                      <a:r>
                        <a:rPr lang="en-US" b="1" dirty="0" err="1"/>
                        <a:t>Stackelberg</a:t>
                      </a:r>
                      <a:r>
                        <a:rPr lang="en-US" b="1" dirty="0"/>
                        <a:t>)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 leadership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973">
                <a:tc>
                  <a:txBody>
                    <a:bodyPr/>
                    <a:lstStyle/>
                    <a:p>
                      <a:r>
                        <a:rPr lang="en-US" dirty="0"/>
                        <a:t>Simultaneous decisions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Quantity choice</a:t>
                      </a:r>
                    </a:p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Cournot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 choice (Bertrand)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973">
                <a:tc>
                  <a:txBody>
                    <a:bodyPr/>
                    <a:lstStyle/>
                    <a:p>
                      <a:r>
                        <a:rPr lang="en-US" dirty="0"/>
                        <a:t>Collusion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Quantity joint decision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 joint decision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5486400" y="1962253"/>
            <a:ext cx="1981200" cy="933347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4899" y="3942830"/>
            <a:ext cx="1896673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0" dirty="0" err="1"/>
              <a:t>Stackelberg</a:t>
            </a:r>
            <a:r>
              <a:rPr lang="en-US" sz="2400" b="0" dirty="0"/>
              <a:t> </a:t>
            </a:r>
          </a:p>
          <a:p>
            <a:pPr algn="ctr"/>
            <a:r>
              <a:rPr lang="en-US" sz="2400" b="0" dirty="0"/>
              <a:t>1905-1946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3014BC93-8558-42EA-AF83-A34F1F90B957}"/>
              </a:ext>
            </a:extLst>
          </p:cNvPr>
          <p:cNvSpPr/>
          <p:nvPr/>
        </p:nvSpPr>
        <p:spPr>
          <a:xfrm>
            <a:off x="303084" y="1123898"/>
            <a:ext cx="2667000" cy="368194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304B2ED-E331-4CFA-913A-4DF32D441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58" y="1350002"/>
            <a:ext cx="1440251" cy="232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76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281862" cy="838200"/>
          </a:xfrm>
        </p:spPr>
        <p:txBody>
          <a:bodyPr/>
          <a:lstStyle/>
          <a:p>
            <a:r>
              <a:rPr lang="en-US" sz="3000" dirty="0"/>
              <a:t>Sequential models: 2-step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7891462" cy="4724400"/>
          </a:xfrm>
        </p:spPr>
        <p:txBody>
          <a:bodyPr/>
          <a:lstStyle/>
          <a:p>
            <a:r>
              <a:rPr lang="en-US" sz="2200" dirty="0"/>
              <a:t>Sequential competition: the competition is not simultaneous anymore. Now, it articulates in </a:t>
            </a:r>
            <a:r>
              <a:rPr lang="en-US" sz="2200" b="1" dirty="0"/>
              <a:t>two steps.</a:t>
            </a:r>
            <a:br>
              <a:rPr lang="en-US" sz="2200" b="1" dirty="0"/>
            </a:br>
            <a:endParaRPr lang="en-US" sz="2200" b="1" dirty="0">
              <a:solidFill>
                <a:srgbClr val="FF0000"/>
              </a:solidFill>
            </a:endParaRPr>
          </a:p>
          <a:p>
            <a:r>
              <a:rPr lang="en-US" sz="2200" dirty="0"/>
              <a:t>The second step </a:t>
            </a:r>
            <a:r>
              <a:rPr lang="en-US" sz="2200" b="1" dirty="0"/>
              <a:t>depends</a:t>
            </a:r>
            <a:r>
              <a:rPr lang="en-US" sz="2200" dirty="0"/>
              <a:t> on the first one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5938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5943600" cy="838200"/>
          </a:xfrm>
        </p:spPr>
        <p:txBody>
          <a:bodyPr/>
          <a:lstStyle/>
          <a:p>
            <a:r>
              <a:rPr lang="en-US" sz="3000" dirty="0"/>
              <a:t>2-step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1066800"/>
            <a:ext cx="7815262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2-step model solution: backward induction</a:t>
            </a:r>
            <a:r>
              <a:rPr lang="en-US" sz="2400" b="1" dirty="0"/>
              <a:t>	</a:t>
            </a:r>
            <a:br>
              <a:rPr lang="en-US" sz="2400" b="1" dirty="0"/>
            </a:br>
            <a:endParaRPr lang="en-US" sz="2400" b="1" dirty="0"/>
          </a:p>
          <a:p>
            <a:pPr algn="just"/>
            <a:r>
              <a:rPr lang="en-US" dirty="0"/>
              <a:t>The second step is contingent on the decisions taken in the first step: the follower maximizes profits given the leader’s choice.</a:t>
            </a:r>
          </a:p>
          <a:p>
            <a:pPr algn="just"/>
            <a:r>
              <a:rPr lang="en-US" dirty="0"/>
              <a:t>The leader optimizes the first step by maximizing profits </a:t>
            </a:r>
            <a:r>
              <a:rPr lang="en-US" b="1" dirty="0"/>
              <a:t>given</a:t>
            </a:r>
            <a:r>
              <a:rPr lang="en-US" dirty="0"/>
              <a:t> the follower’s reaction in the second step (which is known </a:t>
            </a:r>
            <a:r>
              <a:rPr lang="en-US" b="1" dirty="0"/>
              <a:t>a priori</a:t>
            </a:r>
            <a:r>
              <a:rPr lang="en-US" dirty="0"/>
              <a:t>).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 usual, it is assumed that:</a:t>
            </a:r>
            <a:b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Both the leader and the follower know everything (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perfect information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Both the leader and the follower are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perfectly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rational</a:t>
            </a:r>
          </a:p>
          <a:p>
            <a:pPr lvl="1" algn="just"/>
            <a:endParaRPr lang="en-US" dirty="0">
              <a:solidFill>
                <a:schemeClr val="accent6"/>
              </a:solidFill>
            </a:endParaRPr>
          </a:p>
          <a:p>
            <a:pPr lvl="1" algn="just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4989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Stackelberg</a:t>
            </a:r>
            <a:r>
              <a:rPr lang="en-US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-58738"/>
            <a:ext cx="8229600" cy="4953000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sym typeface="Wingdings"/>
            </a:endParaRPr>
          </a:p>
          <a:p>
            <a:pPr marL="0" indent="0">
              <a:buNone/>
            </a:pPr>
            <a:endParaRPr lang="en-US" sz="2400" dirty="0">
              <a:sym typeface="Wingdings"/>
            </a:endParaRP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leader considers the (future) follower’s choice when it chooses its own output level</a:t>
            </a:r>
          </a:p>
          <a:p>
            <a:r>
              <a:rPr lang="en-US" sz="2400" dirty="0"/>
              <a:t>Its profit maximization depends on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29</a:t>
            </a:fld>
            <a:endParaRPr lang="it-IT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027505"/>
              </p:ext>
            </p:extLst>
          </p:nvPr>
        </p:nvGraphicFramePr>
        <p:xfrm>
          <a:off x="5630862" y="1981200"/>
          <a:ext cx="1697038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73100" imgH="203200" progId="Equation.3">
                  <p:embed/>
                </p:oleObj>
              </mc:Choice>
              <mc:Fallback>
                <p:oleObj name="Equation" r:id="rId3" imgW="673100" imgH="203200" progId="Equation.3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0862" y="1981200"/>
                        <a:ext cx="1697038" cy="512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038428"/>
              </p:ext>
            </p:extLst>
          </p:nvPr>
        </p:nvGraphicFramePr>
        <p:xfrm>
          <a:off x="1905000" y="2971800"/>
          <a:ext cx="501015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32000" imgH="292100" progId="Equation.3">
                  <p:embed/>
                </p:oleObj>
              </mc:Choice>
              <mc:Fallback>
                <p:oleObj name="Equation" r:id="rId5" imgW="2032000" imgH="292100" progId="Equation.3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5000" y="2971800"/>
                        <a:ext cx="5010150" cy="71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7">
            <a:extLst>
              <a:ext uri="{FF2B5EF4-FFF2-40B4-BE49-F238E27FC236}">
                <a16:creationId xmlns:a16="http://schemas.microsoft.com/office/drawing/2014/main" id="{20AADD6E-9042-4BDC-85A1-13301CB216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93309"/>
              </p:ext>
            </p:extLst>
          </p:nvPr>
        </p:nvGraphicFramePr>
        <p:xfrm>
          <a:off x="685800" y="2971800"/>
          <a:ext cx="786322" cy="492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3200" imgH="127000" progId="Equation.3">
                  <p:embed/>
                </p:oleObj>
              </mc:Choice>
              <mc:Fallback>
                <p:oleObj name="Equation" r:id="rId7" imgW="203200" imgH="127000" progId="Equation.3">
                  <p:embed/>
                  <p:pic>
                    <p:nvPicPr>
                      <p:cNvPr id="12" name="Object 17">
                        <a:extLst>
                          <a:ext uri="{FF2B5EF4-FFF2-40B4-BE49-F238E27FC236}">
                            <a16:creationId xmlns:a16="http://schemas.microsoft.com/office/drawing/2014/main" id="{20AADD6E-9042-4BDC-85A1-13301CB216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5800" y="2971800"/>
                        <a:ext cx="786322" cy="4929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869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648" y="228600"/>
            <a:ext cx="6129338" cy="644525"/>
          </a:xfrm>
        </p:spPr>
        <p:txBody>
          <a:bodyPr/>
          <a:lstStyle/>
          <a:p>
            <a:r>
              <a:rPr lang="en-US" dirty="0"/>
              <a:t>Oligopolistic models: Bertrand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3</a:t>
            </a:fld>
            <a:endParaRPr lang="it-IT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0" y="1524000"/>
          <a:ext cx="5578522" cy="3354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1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98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on quantities</a:t>
                      </a:r>
                    </a:p>
                  </a:txBody>
                  <a:tcPr anchor="ctr">
                    <a:lnL>
                      <a:noFill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Decisions on prices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5568">
                <a:tc>
                  <a:txBody>
                    <a:bodyPr/>
                    <a:lstStyle/>
                    <a:p>
                      <a:r>
                        <a:rPr lang="en-US" dirty="0"/>
                        <a:t>Sequential decisions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Quantity leadership (</a:t>
                      </a:r>
                      <a:r>
                        <a:rPr lang="en-US" b="0" dirty="0" err="1"/>
                        <a:t>Stackelberg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 leadership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5568">
                <a:tc>
                  <a:txBody>
                    <a:bodyPr/>
                    <a:lstStyle/>
                    <a:p>
                      <a:r>
                        <a:rPr lang="en-US" dirty="0"/>
                        <a:t>Simultaneous decisions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Quantity choice</a:t>
                      </a:r>
                    </a:p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Cournot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Price choice (Bertrand)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5568">
                <a:tc>
                  <a:txBody>
                    <a:bodyPr/>
                    <a:lstStyle/>
                    <a:p>
                      <a:r>
                        <a:rPr lang="en-US" dirty="0"/>
                        <a:t>Collusion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Quantity joint decision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 joint decision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val 2"/>
          <p:cNvSpPr/>
          <p:nvPr/>
        </p:nvSpPr>
        <p:spPr bwMode="auto">
          <a:xfrm>
            <a:off x="7026322" y="2958520"/>
            <a:ext cx="1600200" cy="11430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7478" y="4810895"/>
            <a:ext cx="2077989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/>
              <a:t>Bertrand </a:t>
            </a:r>
          </a:p>
          <a:p>
            <a:pPr algn="ctr"/>
            <a:r>
              <a:rPr lang="en-US" sz="2400" b="0" dirty="0"/>
              <a:t>1822-1900</a:t>
            </a:r>
          </a:p>
        </p:txBody>
      </p:sp>
      <p:sp>
        <p:nvSpPr>
          <p:cNvPr id="9" name="Rectangle 8"/>
          <p:cNvSpPr/>
          <p:nvPr/>
        </p:nvSpPr>
        <p:spPr>
          <a:xfrm>
            <a:off x="242022" y="1102436"/>
            <a:ext cx="2628899" cy="48006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9A0B3468-D16C-46DC-82F4-6846B2244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78" y="1661266"/>
            <a:ext cx="2175481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35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 err="1"/>
              <a:t>Stackelberg</a:t>
            </a:r>
            <a:r>
              <a:rPr lang="en-US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ym typeface="Wingdings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sym typeface="Wingdings"/>
            </a:endParaRPr>
          </a:p>
          <a:p>
            <a:pPr marL="0" indent="0">
              <a:buNone/>
            </a:pPr>
            <a:endParaRPr lang="en-US" sz="2400" dirty="0">
              <a:sym typeface="Wingdings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sym typeface="Wingdings"/>
            </a:endParaRPr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30</a:t>
            </a:fld>
            <a:endParaRPr lang="en-GB" dirty="0"/>
          </a:p>
        </p:txBody>
      </p:sp>
      <p:pic>
        <p:nvPicPr>
          <p:cNvPr id="1026" name="Picture 2" descr="π_1 = (a - b q_1 - 1/2 (a - c_2) + 1/2 b q_1) q_1 - c_1 q_1">
            <a:extLst>
              <a:ext uri="{FF2B5EF4-FFF2-40B4-BE49-F238E27FC236}">
                <a16:creationId xmlns:a16="http://schemas.microsoft.com/office/drawing/2014/main" id="{9496F3D7-3A72-4973-80BD-3A2AA1C11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124199"/>
            <a:ext cx="6705599" cy="83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π_1 = (a - b (q_1 + (a - c_2)/(2 b) - 1/2 q_1)) q_1 - c_1 q_1">
            <a:extLst>
              <a:ext uri="{FF2B5EF4-FFF2-40B4-BE49-F238E27FC236}">
                <a16:creationId xmlns:a16="http://schemas.microsoft.com/office/drawing/2014/main" id="{98FEC426-47D4-48A4-85F3-E7C064FD1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9" y="2057400"/>
            <a:ext cx="6138861" cy="81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95E4DF43-3277-40F7-8EA5-DD8BBB893A9B}"/>
                  </a:ext>
                </a:extLst>
              </p:cNvPr>
              <p:cNvSpPr txBox="1"/>
              <p:nvPr/>
            </p:nvSpPr>
            <p:spPr>
              <a:xfrm>
                <a:off x="-1066800" y="4121283"/>
                <a:ext cx="5181600" cy="9841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8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95E4DF43-3277-40F7-8EA5-DD8BBB893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66800" y="4121283"/>
                <a:ext cx="5181600" cy="9841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 descr="q_1 = (a - 2 c_1 + c_2)/(2 b)">
            <a:extLst>
              <a:ext uri="{FF2B5EF4-FFF2-40B4-BE49-F238E27FC236}">
                <a16:creationId xmlns:a16="http://schemas.microsoft.com/office/drawing/2014/main" id="{454E8251-AE84-4490-9D98-D81B729AC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82" y="5333999"/>
            <a:ext cx="2650524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8FB8449-403D-4C44-9DD5-A0B215996D28}"/>
              </a:ext>
            </a:extLst>
          </p:cNvPr>
          <p:cNvSpPr txBox="1"/>
          <p:nvPr/>
        </p:nvSpPr>
        <p:spPr>
          <a:xfrm>
            <a:off x="606606" y="947092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Algebraically</a:t>
            </a:r>
            <a:r>
              <a:rPr lang="it-IT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: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pic>
        <p:nvPicPr>
          <p:cNvPr id="1036" name="Picture 12" descr="a - 2 b q_1 - 1/2 (a - c_2) + b q_1 - c_1 = 0">
            <a:extLst>
              <a:ext uri="{FF2B5EF4-FFF2-40B4-BE49-F238E27FC236}">
                <a16:creationId xmlns:a16="http://schemas.microsoft.com/office/drawing/2014/main" id="{BDC48FFD-3D3C-4D37-8C79-5C5DC8643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210411"/>
            <a:ext cx="5377984" cy="83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e 11">
            <a:extLst>
              <a:ext uri="{FF2B5EF4-FFF2-40B4-BE49-F238E27FC236}">
                <a16:creationId xmlns:a16="http://schemas.microsoft.com/office/drawing/2014/main" id="{0E6CDB56-F4DA-4104-BC21-126D9F20B30A}"/>
              </a:ext>
            </a:extLst>
          </p:cNvPr>
          <p:cNvSpPr/>
          <p:nvPr/>
        </p:nvSpPr>
        <p:spPr bwMode="auto">
          <a:xfrm>
            <a:off x="8305800" y="1219200"/>
            <a:ext cx="1219200" cy="12954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FBFF1B07-D291-4974-BBE0-BD519CED99D0}"/>
              </a:ext>
            </a:extLst>
          </p:cNvPr>
          <p:cNvSpPr/>
          <p:nvPr/>
        </p:nvSpPr>
        <p:spPr bwMode="auto">
          <a:xfrm>
            <a:off x="3124200" y="1849939"/>
            <a:ext cx="2057400" cy="1211847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668E8C5-A5A4-43D9-A7E9-143E7EBA20F1}"/>
              </a:ext>
            </a:extLst>
          </p:cNvPr>
          <p:cNvSpPr txBox="1"/>
          <p:nvPr/>
        </p:nvSpPr>
        <p:spPr>
          <a:xfrm>
            <a:off x="3352800" y="13716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Follower’s</a:t>
            </a:r>
            <a:r>
              <a:rPr lang="it-IT" dirty="0">
                <a:solidFill>
                  <a:srgbClr val="FF0000"/>
                </a:solidFill>
              </a:rPr>
              <a:t> RF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38" name="Picture 14" descr="q_2 = (a - 3 c_2 + 2 c_1)/(4 b)">
            <a:extLst>
              <a:ext uri="{FF2B5EF4-FFF2-40B4-BE49-F238E27FC236}">
                <a16:creationId xmlns:a16="http://schemas.microsoft.com/office/drawing/2014/main" id="{C499A083-2097-458D-9B90-E9722A739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335191"/>
            <a:ext cx="2819400" cy="83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Object 17">
            <a:extLst>
              <a:ext uri="{FF2B5EF4-FFF2-40B4-BE49-F238E27FC236}">
                <a16:creationId xmlns:a16="http://schemas.microsoft.com/office/drawing/2014/main" id="{FF948189-D667-48CB-A08B-EDF003620E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419427"/>
              </p:ext>
            </p:extLst>
          </p:nvPr>
        </p:nvGraphicFramePr>
        <p:xfrm>
          <a:off x="3785678" y="5486400"/>
          <a:ext cx="786322" cy="492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3200" imgH="127000" progId="Equation.3">
                  <p:embed/>
                </p:oleObj>
              </mc:Choice>
              <mc:Fallback>
                <p:oleObj name="Equation" r:id="rId10" imgW="203200" imgH="127000" progId="Equation.3">
                  <p:embed/>
                  <p:pic>
                    <p:nvPicPr>
                      <p:cNvPr id="12" name="Object 17">
                        <a:extLst>
                          <a:ext uri="{FF2B5EF4-FFF2-40B4-BE49-F238E27FC236}">
                            <a16:creationId xmlns:a16="http://schemas.microsoft.com/office/drawing/2014/main" id="{20AADD6E-9042-4BDC-85A1-13301CB216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785678" y="5486400"/>
                        <a:ext cx="786322" cy="4929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7195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5943600" cy="838200"/>
          </a:xfrm>
        </p:spPr>
        <p:txBody>
          <a:bodyPr/>
          <a:lstStyle/>
          <a:p>
            <a:r>
              <a:rPr lang="en-US" sz="3000" dirty="0"/>
              <a:t>Other strategic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38518"/>
            <a:ext cx="7018337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In the real world, firms’ strategic behaviors depend on several variables:	</a:t>
            </a:r>
            <a:br>
              <a:rPr lang="en-US" sz="2200" dirty="0"/>
            </a:br>
            <a:endParaRPr lang="en-US" sz="2200" dirty="0"/>
          </a:p>
          <a:p>
            <a:pPr algn="just"/>
            <a:r>
              <a:rPr lang="en-US" sz="2200" b="1" dirty="0"/>
              <a:t>Price</a:t>
            </a:r>
            <a:r>
              <a:rPr lang="en-US" sz="2200" dirty="0"/>
              <a:t> (Bertrand model)</a:t>
            </a:r>
          </a:p>
          <a:p>
            <a:pPr algn="just"/>
            <a:r>
              <a:rPr lang="en-US" sz="2200" b="1" dirty="0"/>
              <a:t>Quantity</a:t>
            </a:r>
            <a:r>
              <a:rPr lang="en-US" sz="2200" dirty="0"/>
              <a:t> (</a:t>
            </a:r>
            <a:r>
              <a:rPr lang="en-US" sz="2200" dirty="0" err="1"/>
              <a:t>Cournot</a:t>
            </a:r>
            <a:r>
              <a:rPr lang="en-US" sz="2200" dirty="0"/>
              <a:t> and </a:t>
            </a:r>
            <a:r>
              <a:rPr lang="en-US" sz="2200" dirty="0" err="1"/>
              <a:t>Stackelberg</a:t>
            </a:r>
            <a:r>
              <a:rPr lang="en-US" sz="2200" dirty="0"/>
              <a:t> models)</a:t>
            </a:r>
          </a:p>
          <a:p>
            <a:pPr algn="just"/>
            <a:r>
              <a:rPr lang="en-US" sz="2200" dirty="0"/>
              <a:t>R&amp;D investments; Product features; Commercialization modes</a:t>
            </a:r>
          </a:p>
          <a:p>
            <a:r>
              <a:rPr lang="en-US" sz="2200" dirty="0"/>
              <a:t>…	</a:t>
            </a:r>
            <a:br>
              <a:rPr lang="en-US" sz="2200" dirty="0"/>
            </a:br>
            <a:endParaRPr lang="en-US" sz="2200" dirty="0"/>
          </a:p>
          <a:p>
            <a:pPr marL="0" indent="0" algn="just">
              <a:buNone/>
            </a:pPr>
            <a:r>
              <a:rPr lang="en-US" sz="2200" dirty="0"/>
              <a:t>All these decisions imply strategic interaction and interdependence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1362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5943600" cy="838200"/>
          </a:xfrm>
        </p:spPr>
        <p:txBody>
          <a:bodyPr/>
          <a:lstStyle/>
          <a:p>
            <a:r>
              <a:rPr lang="en-US" sz="3000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" y="914400"/>
            <a:ext cx="9055100" cy="4953000"/>
          </a:xfrm>
        </p:spPr>
        <p:txBody>
          <a:bodyPr/>
          <a:lstStyle/>
          <a:p>
            <a:pPr marL="0" indent="0">
              <a:buNone/>
            </a:pPr>
            <a:endParaRPr lang="it-IT" sz="2400" dirty="0"/>
          </a:p>
          <a:p>
            <a:r>
              <a:rPr lang="it-IT" sz="1800" dirty="0"/>
              <a:t>The market for </a:t>
            </a:r>
            <a:r>
              <a:rPr lang="it-IT" sz="1800" dirty="0" err="1"/>
              <a:t>virtual</a:t>
            </a:r>
            <a:r>
              <a:rPr lang="it-IT" sz="1800" dirty="0"/>
              <a:t> reality </a:t>
            </a:r>
            <a:r>
              <a:rPr lang="it-IT" sz="1800" dirty="0" err="1"/>
              <a:t>devices</a:t>
            </a:r>
            <a:r>
              <a:rPr lang="it-IT" sz="1800" dirty="0"/>
              <a:t> </a:t>
            </a:r>
            <a:r>
              <a:rPr lang="it-IT" sz="1800" dirty="0" err="1"/>
              <a:t>has</a:t>
            </a:r>
            <a:r>
              <a:rPr lang="it-IT" sz="1800" dirty="0"/>
              <a:t> just </a:t>
            </a:r>
            <a:r>
              <a:rPr lang="it-IT" sz="1800" dirty="0" err="1"/>
              <a:t>emerged</a:t>
            </a:r>
            <a:r>
              <a:rPr lang="it-IT" sz="1800" dirty="0"/>
              <a:t>, and </a:t>
            </a:r>
            <a:r>
              <a:rPr lang="it-IT" sz="1800" dirty="0" err="1"/>
              <a:t>Zorn</a:t>
            </a:r>
            <a:r>
              <a:rPr lang="it-IT" sz="1800" dirty="0"/>
              <a:t> and </a:t>
            </a:r>
            <a:r>
              <a:rPr lang="it-IT" sz="1800" dirty="0" err="1"/>
              <a:t>Thorn</a:t>
            </a:r>
            <a:r>
              <a:rPr lang="it-IT" sz="1800" dirty="0"/>
              <a:t> are the </a:t>
            </a:r>
            <a:r>
              <a:rPr lang="it-IT" sz="1800" dirty="0" err="1"/>
              <a:t>only</a:t>
            </a:r>
            <a:r>
              <a:rPr lang="it-IT" sz="1800" dirty="0"/>
              <a:t> </a:t>
            </a:r>
            <a:r>
              <a:rPr lang="it-IT" sz="1800" dirty="0" err="1"/>
              <a:t>two</a:t>
            </a:r>
            <a:r>
              <a:rPr lang="it-IT" sz="1800" dirty="0"/>
              <a:t> companies </a:t>
            </a:r>
            <a:r>
              <a:rPr lang="it-IT" sz="1800" dirty="0" err="1"/>
              <a:t>competing</a:t>
            </a:r>
            <a:r>
              <a:rPr lang="it-IT" sz="1800" dirty="0"/>
              <a:t> in </a:t>
            </a:r>
            <a:r>
              <a:rPr lang="it-IT" sz="1800" dirty="0" err="1"/>
              <a:t>it</a:t>
            </a:r>
            <a:r>
              <a:rPr lang="it-IT" sz="1800" dirty="0"/>
              <a:t>, </a:t>
            </a:r>
            <a:r>
              <a:rPr lang="it-IT" sz="1800" dirty="0" err="1"/>
              <a:t>according</a:t>
            </a:r>
            <a:r>
              <a:rPr lang="it-IT" sz="1800" dirty="0"/>
              <a:t> to a </a:t>
            </a:r>
            <a:r>
              <a:rPr lang="it-IT" sz="1800" dirty="0" err="1"/>
              <a:t>classical</a:t>
            </a:r>
            <a:r>
              <a:rPr lang="it-IT" sz="1800" dirty="0"/>
              <a:t> </a:t>
            </a:r>
            <a:r>
              <a:rPr lang="it-IT" sz="1800" b="1" dirty="0" err="1"/>
              <a:t>Cournot</a:t>
            </a:r>
            <a:r>
              <a:rPr lang="it-IT" sz="1800" b="1" dirty="0"/>
              <a:t> </a:t>
            </a:r>
            <a:r>
              <a:rPr lang="it-IT" sz="1800" b="1" dirty="0" err="1"/>
              <a:t>duopoly</a:t>
            </a:r>
            <a:r>
              <a:rPr lang="it-IT" sz="1800" dirty="0"/>
              <a:t>. The market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characterized</a:t>
            </a:r>
            <a:r>
              <a:rPr lang="it-IT" sz="1800" dirty="0"/>
              <a:t> by the </a:t>
            </a:r>
            <a:r>
              <a:rPr lang="it-IT" sz="1800" dirty="0" err="1"/>
              <a:t>following</a:t>
            </a:r>
            <a:r>
              <a:rPr lang="it-IT" sz="1800" dirty="0"/>
              <a:t> inverse </a:t>
            </a:r>
            <a:r>
              <a:rPr lang="it-IT" sz="1800" dirty="0" err="1"/>
              <a:t>demand</a:t>
            </a:r>
            <a:r>
              <a:rPr lang="it-IT" sz="1800" dirty="0"/>
              <a:t> </a:t>
            </a:r>
            <a:r>
              <a:rPr lang="it-IT" sz="1800" dirty="0" err="1"/>
              <a:t>function</a:t>
            </a:r>
            <a:r>
              <a:rPr lang="it-IT" sz="1800" dirty="0"/>
              <a:t>: </a:t>
            </a:r>
            <a:r>
              <a:rPr lang="it-IT" sz="1800" b="1" dirty="0" err="1"/>
              <a:t>P</a:t>
            </a:r>
            <a:r>
              <a:rPr lang="it-IT" sz="1800" b="1" dirty="0"/>
              <a:t> = 200 – 3Q</a:t>
            </a:r>
            <a:r>
              <a:rPr lang="it-IT" sz="1800" dirty="0"/>
              <a:t>, </a:t>
            </a:r>
            <a:r>
              <a:rPr lang="it-IT" sz="1800" dirty="0" err="1"/>
              <a:t>where</a:t>
            </a:r>
            <a:r>
              <a:rPr lang="it-IT" sz="1800" dirty="0"/>
              <a:t> </a:t>
            </a:r>
            <a:r>
              <a:rPr lang="it-IT" sz="1800" dirty="0" err="1"/>
              <a:t>Q</a:t>
            </a:r>
            <a:r>
              <a:rPr lang="it-IT" sz="1800" dirty="0"/>
              <a:t> </a:t>
            </a:r>
            <a:r>
              <a:rPr lang="it-IT" sz="1800" dirty="0" err="1"/>
              <a:t>denotes</a:t>
            </a:r>
            <a:r>
              <a:rPr lang="it-IT" sz="1800" dirty="0"/>
              <a:t> the </a:t>
            </a:r>
            <a:r>
              <a:rPr lang="it-IT" sz="1800" dirty="0" err="1"/>
              <a:t>total</a:t>
            </a:r>
            <a:r>
              <a:rPr lang="it-IT" sz="1800" dirty="0"/>
              <a:t> </a:t>
            </a:r>
            <a:r>
              <a:rPr lang="it-IT" sz="1800" dirty="0" err="1"/>
              <a:t>quantity</a:t>
            </a:r>
            <a:r>
              <a:rPr lang="it-IT" sz="1800" dirty="0"/>
              <a:t> </a:t>
            </a:r>
            <a:r>
              <a:rPr lang="it-IT" sz="1800" dirty="0" err="1"/>
              <a:t>produced</a:t>
            </a:r>
            <a:r>
              <a:rPr lang="it-IT" sz="1800" dirty="0"/>
              <a:t> in the market. </a:t>
            </a:r>
            <a:r>
              <a:rPr lang="it-IT" sz="1800" dirty="0" err="1"/>
              <a:t>Each</a:t>
            </a:r>
            <a:r>
              <a:rPr lang="it-IT" sz="1800" dirty="0"/>
              <a:t> </a:t>
            </a:r>
            <a:r>
              <a:rPr lang="it-IT" sz="1800" dirty="0" err="1"/>
              <a:t>firm</a:t>
            </a:r>
            <a:r>
              <a:rPr lang="it-IT" sz="1800" dirty="0"/>
              <a:t> </a:t>
            </a:r>
            <a:r>
              <a:rPr lang="it-IT" sz="1800" dirty="0" err="1"/>
              <a:t>faces</a:t>
            </a:r>
            <a:r>
              <a:rPr lang="it-IT" sz="1800" dirty="0"/>
              <a:t> </a:t>
            </a:r>
            <a:r>
              <a:rPr lang="it-IT" sz="1800" dirty="0" err="1"/>
              <a:t>total</a:t>
            </a:r>
            <a:r>
              <a:rPr lang="it-IT" sz="1800" dirty="0"/>
              <a:t> </a:t>
            </a:r>
            <a:r>
              <a:rPr lang="it-IT" sz="1800" dirty="0" err="1"/>
              <a:t>costs</a:t>
            </a:r>
            <a:r>
              <a:rPr lang="it-IT" sz="1800" dirty="0"/>
              <a:t> </a:t>
            </a:r>
            <a:r>
              <a:rPr lang="it-IT" sz="1800" dirty="0" err="1"/>
              <a:t>equal</a:t>
            </a:r>
            <a:r>
              <a:rPr lang="it-IT" sz="1800" dirty="0"/>
              <a:t> to 20 </a:t>
            </a:r>
            <a:r>
              <a:rPr lang="it-IT" sz="1800" dirty="0" err="1"/>
              <a:t>multiplied</a:t>
            </a:r>
            <a:r>
              <a:rPr lang="it-IT" sz="1800" dirty="0"/>
              <a:t> by the </a:t>
            </a:r>
            <a:r>
              <a:rPr lang="it-IT" sz="1800" dirty="0" err="1"/>
              <a:t>quantity</a:t>
            </a:r>
            <a:r>
              <a:rPr lang="it-IT" sz="1800" dirty="0"/>
              <a:t> </a:t>
            </a:r>
            <a:r>
              <a:rPr lang="it-IT" sz="1800" dirty="0" err="1"/>
              <a:t>it</a:t>
            </a:r>
            <a:r>
              <a:rPr lang="it-IT" sz="1800" dirty="0"/>
              <a:t> </a:t>
            </a:r>
            <a:r>
              <a:rPr lang="it-IT" sz="1800" dirty="0" err="1"/>
              <a:t>decides</a:t>
            </a:r>
            <a:r>
              <a:rPr lang="it-IT" sz="1800" dirty="0"/>
              <a:t> to produce (</a:t>
            </a:r>
            <a:r>
              <a:rPr lang="it-IT" sz="1800" b="1" dirty="0"/>
              <a:t>TC = 20qi for </a:t>
            </a:r>
            <a:r>
              <a:rPr lang="it-IT" sz="1800" b="1" dirty="0" err="1"/>
              <a:t>both</a:t>
            </a:r>
            <a:r>
              <a:rPr lang="it-IT" sz="1800" b="1" dirty="0"/>
              <a:t> </a:t>
            </a:r>
            <a:r>
              <a:rPr lang="it-IT" sz="1800" b="1" dirty="0" err="1"/>
              <a:t>firms</a:t>
            </a:r>
            <a:r>
              <a:rPr lang="it-IT" sz="1800" dirty="0"/>
              <a:t>). </a:t>
            </a:r>
            <a:r>
              <a:rPr lang="it-IT" sz="1800" dirty="0" err="1"/>
              <a:t>Determine</a:t>
            </a:r>
            <a:r>
              <a:rPr lang="it-IT" sz="1800" b="1" dirty="0"/>
              <a:t> </a:t>
            </a:r>
            <a:r>
              <a:rPr lang="it-IT" sz="1800" b="1" dirty="0" err="1"/>
              <a:t>equilibrium</a:t>
            </a:r>
            <a:r>
              <a:rPr lang="it-IT" sz="1800" b="1" dirty="0"/>
              <a:t> </a:t>
            </a:r>
            <a:r>
              <a:rPr lang="it-IT" sz="1800" b="1" dirty="0" err="1"/>
              <a:t>quantity</a:t>
            </a:r>
            <a:r>
              <a:rPr lang="it-IT" sz="1800" b="1" dirty="0"/>
              <a:t> and </a:t>
            </a:r>
            <a:r>
              <a:rPr lang="it-IT" sz="1800" b="1" dirty="0" err="1"/>
              <a:t>price</a:t>
            </a:r>
            <a:r>
              <a:rPr lang="it-IT" sz="1800" dirty="0"/>
              <a:t>. </a:t>
            </a:r>
          </a:p>
          <a:p>
            <a:pPr marL="0" indent="0">
              <a:buNone/>
            </a:pPr>
            <a:endParaRPr lang="it-IT" sz="1800" dirty="0"/>
          </a:p>
          <a:p>
            <a:r>
              <a:rPr lang="it-IT" sz="1800" dirty="0"/>
              <a:t>Suppose </a:t>
            </a:r>
            <a:r>
              <a:rPr lang="it-IT" sz="1800" dirty="0" err="1"/>
              <a:t>that</a:t>
            </a:r>
            <a:r>
              <a:rPr lang="it-IT" sz="1800" dirty="0"/>
              <a:t> </a:t>
            </a:r>
            <a:r>
              <a:rPr lang="it-IT" sz="1800" dirty="0" err="1"/>
              <a:t>Thorn</a:t>
            </a:r>
            <a:r>
              <a:rPr lang="it-IT" sz="1800" dirty="0"/>
              <a:t> </a:t>
            </a:r>
            <a:r>
              <a:rPr lang="it-IT" sz="1800" dirty="0" err="1"/>
              <a:t>has</a:t>
            </a:r>
            <a:r>
              <a:rPr lang="it-IT" sz="1800" dirty="0"/>
              <a:t> an </a:t>
            </a:r>
            <a:r>
              <a:rPr lang="it-IT" sz="1800" dirty="0" err="1"/>
              <a:t>advantage</a:t>
            </a:r>
            <a:r>
              <a:rPr lang="it-IT" sz="1800" dirty="0"/>
              <a:t> </a:t>
            </a:r>
            <a:r>
              <a:rPr lang="it-IT" sz="1800" dirty="0" err="1"/>
              <a:t>that</a:t>
            </a:r>
            <a:r>
              <a:rPr lang="it-IT" sz="1800" dirty="0"/>
              <a:t> </a:t>
            </a:r>
            <a:r>
              <a:rPr lang="it-IT" sz="1800" dirty="0" err="1"/>
              <a:t>allows</a:t>
            </a:r>
            <a:r>
              <a:rPr lang="it-IT" sz="1800" dirty="0"/>
              <a:t> </a:t>
            </a:r>
            <a:r>
              <a:rPr lang="it-IT" sz="1800" dirty="0" err="1"/>
              <a:t>it</a:t>
            </a:r>
            <a:r>
              <a:rPr lang="it-IT" sz="1800" dirty="0"/>
              <a:t> to </a:t>
            </a:r>
            <a:r>
              <a:rPr lang="it-IT" sz="1800" dirty="0" err="1"/>
              <a:t>enter</a:t>
            </a:r>
            <a:r>
              <a:rPr lang="it-IT" sz="1800" dirty="0"/>
              <a:t> the market </a:t>
            </a:r>
            <a:r>
              <a:rPr lang="it-IT" sz="1800" dirty="0" err="1"/>
              <a:t>before</a:t>
            </a:r>
            <a:r>
              <a:rPr lang="it-IT" sz="1800" dirty="0"/>
              <a:t> </a:t>
            </a:r>
            <a:r>
              <a:rPr lang="it-IT" sz="1800" dirty="0" err="1"/>
              <a:t>Zorn</a:t>
            </a:r>
            <a:r>
              <a:rPr lang="it-IT" sz="1800" dirty="0"/>
              <a:t> </a:t>
            </a:r>
            <a:r>
              <a:rPr lang="it-IT" sz="1800" dirty="0" err="1"/>
              <a:t>does</a:t>
            </a:r>
            <a:r>
              <a:rPr lang="it-IT" sz="1800" dirty="0"/>
              <a:t>. In </a:t>
            </a:r>
            <a:r>
              <a:rPr lang="it-IT" sz="1800" dirty="0" err="1"/>
              <a:t>this</a:t>
            </a:r>
            <a:r>
              <a:rPr lang="it-IT" sz="1800" dirty="0"/>
              <a:t> case, the </a:t>
            </a:r>
            <a:r>
              <a:rPr lang="it-IT" sz="1800" dirty="0" err="1"/>
              <a:t>competition</a:t>
            </a:r>
            <a:r>
              <a:rPr lang="it-IT" sz="1800" dirty="0"/>
              <a:t> </a:t>
            </a:r>
            <a:r>
              <a:rPr lang="it-IT" sz="1800" dirty="0" err="1"/>
              <a:t>would</a:t>
            </a:r>
            <a:r>
              <a:rPr lang="it-IT" sz="1800" dirty="0"/>
              <a:t> take </a:t>
            </a:r>
            <a:r>
              <a:rPr lang="it-IT" sz="1800" dirty="0" err="1"/>
              <a:t>place</a:t>
            </a:r>
            <a:r>
              <a:rPr lang="it-IT" sz="1800" dirty="0"/>
              <a:t> </a:t>
            </a:r>
            <a:r>
              <a:rPr lang="it-IT" sz="1800" dirty="0" err="1"/>
              <a:t>according</a:t>
            </a:r>
            <a:r>
              <a:rPr lang="it-IT" sz="1800" dirty="0"/>
              <a:t> to the </a:t>
            </a:r>
            <a:r>
              <a:rPr lang="it-IT" sz="1800" b="1" dirty="0" err="1"/>
              <a:t>Stackelberg</a:t>
            </a:r>
            <a:r>
              <a:rPr lang="it-IT" sz="1800" b="1" dirty="0"/>
              <a:t> </a:t>
            </a:r>
            <a:r>
              <a:rPr lang="it-IT" sz="1800" b="1" dirty="0" err="1"/>
              <a:t>paradigm</a:t>
            </a:r>
            <a:r>
              <a:rPr lang="it-IT" sz="1800" b="1" dirty="0"/>
              <a:t> with </a:t>
            </a:r>
            <a:r>
              <a:rPr lang="it-IT" sz="1800" b="1" dirty="0" err="1"/>
              <a:t>Thorn</a:t>
            </a:r>
            <a:r>
              <a:rPr lang="it-IT" sz="1800" b="1" dirty="0"/>
              <a:t> </a:t>
            </a:r>
            <a:r>
              <a:rPr lang="it-IT" sz="1800" b="1" dirty="0" err="1"/>
              <a:t>as</a:t>
            </a:r>
            <a:r>
              <a:rPr lang="it-IT" sz="1800" b="1" dirty="0"/>
              <a:t> the leader</a:t>
            </a:r>
            <a:r>
              <a:rPr lang="it-IT" sz="1800" dirty="0"/>
              <a:t>, </a:t>
            </a:r>
            <a:r>
              <a:rPr lang="it-IT" sz="1800" dirty="0" err="1"/>
              <a:t>everything</a:t>
            </a:r>
            <a:r>
              <a:rPr lang="it-IT" sz="1800" dirty="0"/>
              <a:t> else </a:t>
            </a:r>
            <a:r>
              <a:rPr lang="it-IT" sz="1800" dirty="0" err="1"/>
              <a:t>being</a:t>
            </a:r>
            <a:r>
              <a:rPr lang="it-IT" sz="1800" dirty="0"/>
              <a:t> </a:t>
            </a:r>
            <a:r>
              <a:rPr lang="it-IT" sz="1800" dirty="0" err="1"/>
              <a:t>equal</a:t>
            </a:r>
            <a:r>
              <a:rPr lang="it-IT" sz="1800" dirty="0"/>
              <a:t> to </a:t>
            </a:r>
            <a:r>
              <a:rPr lang="it-IT" sz="1800" dirty="0" err="1"/>
              <a:t>point</a:t>
            </a:r>
            <a:r>
              <a:rPr lang="it-IT" sz="1800" dirty="0"/>
              <a:t> c. </a:t>
            </a:r>
            <a:r>
              <a:rPr lang="it-IT" sz="1800" dirty="0" err="1"/>
              <a:t>However</a:t>
            </a:r>
            <a:r>
              <a:rPr lang="it-IT" sz="1800" dirty="0"/>
              <a:t>, </a:t>
            </a:r>
            <a:r>
              <a:rPr lang="it-IT" sz="1800" dirty="0" err="1"/>
              <a:t>Zorn</a:t>
            </a:r>
            <a:r>
              <a:rPr lang="it-IT" sz="1800" dirty="0"/>
              <a:t> </a:t>
            </a:r>
            <a:r>
              <a:rPr lang="it-IT" sz="1800" dirty="0" err="1"/>
              <a:t>has</a:t>
            </a:r>
            <a:r>
              <a:rPr lang="it-IT" sz="1800" dirty="0"/>
              <a:t> the </a:t>
            </a:r>
            <a:r>
              <a:rPr lang="it-IT" sz="1800" dirty="0" err="1"/>
              <a:t>possibility</a:t>
            </a:r>
            <a:r>
              <a:rPr lang="it-IT" sz="1800" dirty="0"/>
              <a:t> to </a:t>
            </a:r>
            <a:r>
              <a:rPr lang="it-IT" sz="1800" dirty="0" err="1"/>
              <a:t>employ</a:t>
            </a:r>
            <a:r>
              <a:rPr lang="it-IT" sz="1800" dirty="0"/>
              <a:t> a team of top-</a:t>
            </a:r>
            <a:r>
              <a:rPr lang="it-IT" sz="1800" dirty="0" err="1"/>
              <a:t>notch</a:t>
            </a:r>
            <a:r>
              <a:rPr lang="it-IT" sz="1800" dirty="0"/>
              <a:t> big data </a:t>
            </a:r>
            <a:r>
              <a:rPr lang="it-IT" sz="1800" dirty="0" err="1"/>
              <a:t>analysts</a:t>
            </a:r>
            <a:r>
              <a:rPr lang="it-IT" sz="1800" dirty="0"/>
              <a:t> </a:t>
            </a:r>
            <a:r>
              <a:rPr lang="it-IT" sz="1800" dirty="0" err="1"/>
              <a:t>that</a:t>
            </a:r>
            <a:r>
              <a:rPr lang="it-IT" sz="1800" dirty="0"/>
              <a:t> </a:t>
            </a:r>
            <a:r>
              <a:rPr lang="it-IT" sz="1800" dirty="0" err="1"/>
              <a:t>would</a:t>
            </a:r>
            <a:r>
              <a:rPr lang="it-IT" sz="1800" dirty="0"/>
              <a:t> </a:t>
            </a:r>
            <a:r>
              <a:rPr lang="it-IT" sz="1800" dirty="0" err="1"/>
              <a:t>allow</a:t>
            </a:r>
            <a:r>
              <a:rPr lang="it-IT" sz="1800" dirty="0"/>
              <a:t> </a:t>
            </a:r>
            <a:r>
              <a:rPr lang="it-IT" sz="1800" dirty="0" err="1"/>
              <a:t>it</a:t>
            </a:r>
            <a:r>
              <a:rPr lang="it-IT" sz="1800" dirty="0"/>
              <a:t> to </a:t>
            </a:r>
            <a:r>
              <a:rPr lang="it-IT" sz="1800" dirty="0" err="1"/>
              <a:t>overcome</a:t>
            </a:r>
            <a:r>
              <a:rPr lang="it-IT" sz="1800" dirty="0"/>
              <a:t> </a:t>
            </a:r>
            <a:r>
              <a:rPr lang="it-IT" sz="1800" dirty="0" err="1"/>
              <a:t>Thorn’s</a:t>
            </a:r>
            <a:r>
              <a:rPr lang="it-IT" sz="1800" dirty="0"/>
              <a:t> </a:t>
            </a:r>
            <a:r>
              <a:rPr lang="it-IT" sz="1800" dirty="0" err="1"/>
              <a:t>advantage</a:t>
            </a:r>
            <a:r>
              <a:rPr lang="it-IT" sz="1800" dirty="0"/>
              <a:t>. In </a:t>
            </a:r>
            <a:r>
              <a:rPr lang="it-IT" sz="1800" dirty="0" err="1"/>
              <a:t>this</a:t>
            </a:r>
            <a:r>
              <a:rPr lang="it-IT" sz="1800" dirty="0"/>
              <a:t> case, the </a:t>
            </a:r>
            <a:r>
              <a:rPr lang="it-IT" sz="1800" dirty="0" err="1"/>
              <a:t>competition</a:t>
            </a:r>
            <a:r>
              <a:rPr lang="it-IT" sz="1800" dirty="0"/>
              <a:t> </a:t>
            </a:r>
            <a:r>
              <a:rPr lang="it-IT" sz="1800" dirty="0" err="1"/>
              <a:t>would</a:t>
            </a:r>
            <a:r>
              <a:rPr lang="it-IT" sz="1800" dirty="0"/>
              <a:t> take </a:t>
            </a:r>
            <a:r>
              <a:rPr lang="it-IT" sz="1800" dirty="0" err="1"/>
              <a:t>place</a:t>
            </a:r>
            <a:r>
              <a:rPr lang="it-IT" sz="1800" dirty="0"/>
              <a:t> </a:t>
            </a:r>
            <a:r>
              <a:rPr lang="it-IT" sz="1800" dirty="0" err="1"/>
              <a:t>according</a:t>
            </a:r>
            <a:r>
              <a:rPr lang="it-IT" sz="1800" dirty="0"/>
              <a:t> to the </a:t>
            </a:r>
            <a:r>
              <a:rPr lang="it-IT" sz="1800" b="1" dirty="0" err="1"/>
              <a:t>Stackelberg</a:t>
            </a:r>
            <a:r>
              <a:rPr lang="it-IT" sz="1800" b="1" dirty="0"/>
              <a:t> </a:t>
            </a:r>
            <a:r>
              <a:rPr lang="it-IT" sz="1800" b="1" dirty="0" err="1"/>
              <a:t>paradigm</a:t>
            </a:r>
            <a:r>
              <a:rPr lang="it-IT" sz="1800" b="1" dirty="0"/>
              <a:t> with </a:t>
            </a:r>
            <a:r>
              <a:rPr lang="it-IT" sz="1800" b="1" dirty="0" err="1"/>
              <a:t>Zorn</a:t>
            </a:r>
            <a:r>
              <a:rPr lang="it-IT" sz="1800" b="1" dirty="0"/>
              <a:t> </a:t>
            </a:r>
            <a:r>
              <a:rPr lang="it-IT" sz="1800" b="1" dirty="0" err="1"/>
              <a:t>as</a:t>
            </a:r>
            <a:r>
              <a:rPr lang="it-IT" sz="1800" b="1" dirty="0"/>
              <a:t> the leader</a:t>
            </a:r>
            <a:r>
              <a:rPr lang="it-IT" sz="1800" dirty="0"/>
              <a:t>, </a:t>
            </a:r>
            <a:r>
              <a:rPr lang="it-IT" sz="1800" dirty="0" err="1"/>
              <a:t>everything</a:t>
            </a:r>
            <a:r>
              <a:rPr lang="it-IT" sz="1800" dirty="0"/>
              <a:t> else </a:t>
            </a:r>
            <a:r>
              <a:rPr lang="it-IT" sz="1800" dirty="0" err="1"/>
              <a:t>being</a:t>
            </a:r>
            <a:r>
              <a:rPr lang="it-IT" sz="1800" dirty="0"/>
              <a:t> </a:t>
            </a:r>
            <a:r>
              <a:rPr lang="it-IT" sz="1800" dirty="0" err="1"/>
              <a:t>equal</a:t>
            </a:r>
            <a:r>
              <a:rPr lang="it-IT" sz="1800" dirty="0"/>
              <a:t> to </a:t>
            </a:r>
            <a:r>
              <a:rPr lang="it-IT" sz="1800" dirty="0" err="1"/>
              <a:t>point</a:t>
            </a:r>
            <a:r>
              <a:rPr lang="it-IT" sz="1800" dirty="0"/>
              <a:t> c. Assume </a:t>
            </a:r>
            <a:r>
              <a:rPr lang="it-IT" sz="1800" dirty="0" err="1"/>
              <a:t>perfect</a:t>
            </a:r>
            <a:r>
              <a:rPr lang="it-IT" sz="1800" dirty="0"/>
              <a:t> </a:t>
            </a:r>
            <a:r>
              <a:rPr lang="it-IT" sz="1800" dirty="0" err="1"/>
              <a:t>rationality</a:t>
            </a:r>
            <a:r>
              <a:rPr lang="it-IT" sz="1800" dirty="0"/>
              <a:t> and </a:t>
            </a:r>
            <a:r>
              <a:rPr lang="it-IT" sz="1800" dirty="0" err="1"/>
              <a:t>perfect</a:t>
            </a:r>
            <a:r>
              <a:rPr lang="it-IT" sz="1800" dirty="0"/>
              <a:t> information on </a:t>
            </a:r>
            <a:r>
              <a:rPr lang="it-IT" sz="1800" dirty="0" err="1"/>
              <a:t>everything</a:t>
            </a:r>
            <a:r>
              <a:rPr lang="it-IT" sz="1800" dirty="0"/>
              <a:t>. No </a:t>
            </a:r>
            <a:r>
              <a:rPr lang="it-IT" sz="1800" dirty="0" err="1"/>
              <a:t>extraneous</a:t>
            </a:r>
            <a:r>
              <a:rPr lang="it-IT" sz="1800" dirty="0"/>
              <a:t> </a:t>
            </a:r>
            <a:r>
              <a:rPr lang="it-IT" sz="1800" dirty="0" err="1"/>
              <a:t>factors</a:t>
            </a:r>
            <a:r>
              <a:rPr lang="it-IT" sz="1800" dirty="0"/>
              <a:t> </a:t>
            </a:r>
            <a:r>
              <a:rPr lang="it-IT" sz="1800" dirty="0" err="1"/>
              <a:t>exist</a:t>
            </a:r>
            <a:r>
              <a:rPr lang="it-IT" sz="1800" dirty="0"/>
              <a:t> </a:t>
            </a:r>
            <a:r>
              <a:rPr lang="it-IT" sz="1800" dirty="0" err="1"/>
              <a:t>besides</a:t>
            </a:r>
            <a:r>
              <a:rPr lang="it-IT" sz="1800" dirty="0"/>
              <a:t> </a:t>
            </a:r>
            <a:r>
              <a:rPr lang="it-IT" sz="1800" dirty="0" err="1"/>
              <a:t>those</a:t>
            </a:r>
            <a:r>
              <a:rPr lang="it-IT" sz="1800" dirty="0"/>
              <a:t> </a:t>
            </a:r>
            <a:r>
              <a:rPr lang="it-IT" sz="1800" dirty="0" err="1"/>
              <a:t>strictly</a:t>
            </a:r>
            <a:r>
              <a:rPr lang="it-IT" sz="1800" dirty="0"/>
              <a:t> </a:t>
            </a:r>
            <a:r>
              <a:rPr lang="it-IT" sz="1800" dirty="0" err="1"/>
              <a:t>mentioned</a:t>
            </a:r>
            <a:r>
              <a:rPr lang="it-IT" sz="1800" dirty="0"/>
              <a:t> in the </a:t>
            </a:r>
            <a:r>
              <a:rPr lang="it-IT" sz="1800" dirty="0" err="1"/>
              <a:t>exercise</a:t>
            </a:r>
            <a:r>
              <a:rPr lang="it-IT" sz="1800" dirty="0"/>
              <a:t>. </a:t>
            </a:r>
            <a:r>
              <a:rPr lang="it-IT" sz="1800" dirty="0" err="1"/>
              <a:t>What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the </a:t>
            </a:r>
            <a:r>
              <a:rPr lang="it-IT" sz="1800" b="1" dirty="0"/>
              <a:t>maximum </a:t>
            </a:r>
            <a:r>
              <a:rPr lang="it-IT" sz="1800" b="1" dirty="0" err="1"/>
              <a:t>price</a:t>
            </a:r>
            <a:r>
              <a:rPr lang="it-IT" sz="1800" b="1" dirty="0"/>
              <a:t> </a:t>
            </a:r>
            <a:r>
              <a:rPr lang="it-IT" sz="1800" dirty="0" err="1"/>
              <a:t>that</a:t>
            </a:r>
            <a:r>
              <a:rPr lang="it-IT" sz="1800" dirty="0"/>
              <a:t> </a:t>
            </a:r>
            <a:r>
              <a:rPr lang="it-IT" sz="1800" dirty="0" err="1"/>
              <a:t>Zorn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willing</a:t>
            </a:r>
            <a:r>
              <a:rPr lang="it-IT" sz="1800" dirty="0"/>
              <a:t> to </a:t>
            </a:r>
            <a:r>
              <a:rPr lang="it-IT" sz="1800" dirty="0" err="1"/>
              <a:t>pay</a:t>
            </a:r>
            <a:r>
              <a:rPr lang="it-IT" sz="1800" dirty="0"/>
              <a:t> for the big data </a:t>
            </a:r>
            <a:r>
              <a:rPr lang="it-IT" sz="1800" dirty="0" err="1"/>
              <a:t>analysis</a:t>
            </a:r>
            <a:r>
              <a:rPr lang="it-IT" sz="1800" dirty="0"/>
              <a:t>? 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2589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5943600" cy="838200"/>
          </a:xfrm>
        </p:spPr>
        <p:txBody>
          <a:bodyPr/>
          <a:lstStyle/>
          <a:p>
            <a:r>
              <a:rPr lang="en-US" sz="3000" dirty="0"/>
              <a:t>Solution (first point)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8518"/>
            <a:ext cx="9067800" cy="4953000"/>
          </a:xfrm>
        </p:spPr>
        <p:txBody>
          <a:bodyPr/>
          <a:lstStyle/>
          <a:p>
            <a:pPr marL="0" indent="0">
              <a:buNone/>
            </a:pPr>
            <a:r>
              <a:rPr lang="it-IT" sz="1800" dirty="0" err="1"/>
              <a:t>Denote</a:t>
            </a:r>
            <a:r>
              <a:rPr lang="it-IT" sz="1800" dirty="0"/>
              <a:t> </a:t>
            </a:r>
            <a:r>
              <a:rPr lang="it-IT" sz="1800" dirty="0" err="1"/>
              <a:t>Zorn</a:t>
            </a:r>
            <a:r>
              <a:rPr lang="it-IT" sz="1800" dirty="0"/>
              <a:t> with 1 and </a:t>
            </a:r>
            <a:r>
              <a:rPr lang="it-IT" sz="1800" dirty="0" err="1"/>
              <a:t>Thorn</a:t>
            </a:r>
            <a:r>
              <a:rPr lang="it-IT" sz="1800" dirty="0"/>
              <a:t> with 2. 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sz="1800" dirty="0" err="1"/>
              <a:t>P</a:t>
            </a:r>
            <a:r>
              <a:rPr lang="it-IT" sz="1800" dirty="0"/>
              <a:t> = 200 – 3Q</a:t>
            </a:r>
          </a:p>
          <a:p>
            <a:pPr marL="0" indent="0">
              <a:buNone/>
            </a:pPr>
            <a:r>
              <a:rPr lang="it-IT" sz="1800" dirty="0"/>
              <a:t>TC = 20qi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el-GR" sz="1800" dirty="0"/>
              <a:t>Π1 = </a:t>
            </a:r>
            <a:r>
              <a:rPr lang="it-IT" sz="1800" dirty="0"/>
              <a:t>q1 (200 – 3q1 – 3q2 ) – 20q1. </a:t>
            </a:r>
            <a:br>
              <a:rPr lang="it-IT" sz="1800" dirty="0"/>
            </a:br>
            <a:endParaRPr lang="it-IT" sz="1800" dirty="0"/>
          </a:p>
          <a:p>
            <a:pPr marL="0" indent="0">
              <a:buNone/>
            </a:pPr>
            <a:r>
              <a:rPr lang="el-GR" sz="1800" dirty="0"/>
              <a:t>Π1 </a:t>
            </a:r>
            <a:r>
              <a:rPr lang="it-IT" sz="1800" dirty="0" err="1"/>
              <a:t>maximization</a:t>
            </a:r>
            <a:r>
              <a:rPr lang="it-IT" sz="1800" dirty="0"/>
              <a:t> → 200 – 6q1 – 3q2 – 20 = 0 → q1 = 30 – 0.5q2 (</a:t>
            </a:r>
            <a:r>
              <a:rPr lang="it-IT" sz="1800" dirty="0" err="1"/>
              <a:t>Zorn’s</a:t>
            </a:r>
            <a:r>
              <a:rPr lang="it-IT" sz="1800" dirty="0"/>
              <a:t> </a:t>
            </a:r>
            <a:r>
              <a:rPr lang="it-IT" sz="1800" dirty="0" err="1"/>
              <a:t>reaction</a:t>
            </a:r>
            <a:r>
              <a:rPr lang="it-IT" sz="1800" dirty="0"/>
              <a:t> </a:t>
            </a:r>
            <a:r>
              <a:rPr lang="it-IT" sz="1800" dirty="0" err="1"/>
              <a:t>function</a:t>
            </a:r>
            <a:r>
              <a:rPr lang="it-IT" sz="1800" dirty="0"/>
              <a:t>). </a:t>
            </a:r>
            <a:br>
              <a:rPr lang="it-IT" sz="1800" dirty="0"/>
            </a:br>
            <a:endParaRPr lang="it-IT" sz="1800" dirty="0"/>
          </a:p>
          <a:p>
            <a:pPr marL="0" indent="0">
              <a:buNone/>
            </a:pPr>
            <a:r>
              <a:rPr lang="it-IT" sz="1800" dirty="0"/>
              <a:t>By </a:t>
            </a:r>
            <a:r>
              <a:rPr lang="it-IT" sz="1800" dirty="0" err="1"/>
              <a:t>symmetry</a:t>
            </a:r>
            <a:r>
              <a:rPr lang="it-IT" sz="1800" dirty="0"/>
              <a:t>, q2 = 30 – 0.5q1 (</a:t>
            </a:r>
            <a:r>
              <a:rPr lang="it-IT" sz="1800" dirty="0" err="1"/>
              <a:t>Thorn’s</a:t>
            </a:r>
            <a:r>
              <a:rPr lang="it-IT" sz="1800" dirty="0"/>
              <a:t> </a:t>
            </a:r>
            <a:r>
              <a:rPr lang="it-IT" sz="1800" dirty="0" err="1"/>
              <a:t>reaction</a:t>
            </a:r>
            <a:r>
              <a:rPr lang="it-IT" sz="1800" dirty="0"/>
              <a:t> </a:t>
            </a:r>
            <a:r>
              <a:rPr lang="it-IT" sz="1800" dirty="0" err="1"/>
              <a:t>function</a:t>
            </a:r>
            <a:r>
              <a:rPr lang="it-IT" sz="1800" dirty="0"/>
              <a:t>). </a:t>
            </a:r>
            <a:br>
              <a:rPr lang="it-IT" sz="1800" dirty="0"/>
            </a:br>
            <a:endParaRPr lang="it-IT" sz="1800" dirty="0"/>
          </a:p>
          <a:p>
            <a:pPr marL="0" indent="0">
              <a:buNone/>
            </a:pPr>
            <a:r>
              <a:rPr lang="it-IT" sz="1800" dirty="0"/>
              <a:t>Equilibrium </a:t>
            </a:r>
            <a:r>
              <a:rPr lang="it-IT" sz="1800" dirty="0" err="1"/>
              <a:t>requires</a:t>
            </a:r>
            <a:r>
              <a:rPr lang="it-IT" sz="1800" dirty="0"/>
              <a:t> </a:t>
            </a:r>
            <a:r>
              <a:rPr lang="it-IT" sz="1800" dirty="0" err="1"/>
              <a:t>that</a:t>
            </a:r>
            <a:r>
              <a:rPr lang="it-IT" sz="1800" dirty="0"/>
              <a:t> q1 = 30 – 0.5(30 – 0.5q1) → q1 = q2 = 20. </a:t>
            </a:r>
            <a:br>
              <a:rPr lang="it-IT" sz="1800" dirty="0"/>
            </a:br>
            <a:endParaRPr lang="it-IT" sz="1800" dirty="0"/>
          </a:p>
          <a:p>
            <a:pPr marL="0" indent="0">
              <a:buNone/>
            </a:pPr>
            <a:r>
              <a:rPr lang="it-IT" sz="1800" dirty="0" err="1"/>
              <a:t>Thus</a:t>
            </a:r>
            <a:r>
              <a:rPr lang="it-IT" sz="1800" dirty="0"/>
              <a:t>, </a:t>
            </a:r>
            <a:r>
              <a:rPr lang="it-IT" sz="1800" dirty="0" err="1"/>
              <a:t>Q</a:t>
            </a:r>
            <a:r>
              <a:rPr lang="it-IT" sz="1800" dirty="0"/>
              <a:t> = 20 + 20 = 40 and </a:t>
            </a:r>
            <a:r>
              <a:rPr lang="it-IT" sz="1800" dirty="0" err="1"/>
              <a:t>P</a:t>
            </a:r>
            <a:r>
              <a:rPr lang="it-IT" sz="1800" dirty="0"/>
              <a:t> = 200 – 120 = 80. 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8530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5943600" cy="838200"/>
          </a:xfrm>
        </p:spPr>
        <p:txBody>
          <a:bodyPr/>
          <a:lstStyle/>
          <a:p>
            <a:r>
              <a:rPr lang="en-US" sz="3000" dirty="0"/>
              <a:t>Solution (second point)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38518"/>
            <a:ext cx="9067800" cy="4953000"/>
          </a:xfrm>
        </p:spPr>
        <p:txBody>
          <a:bodyPr/>
          <a:lstStyle/>
          <a:p>
            <a:pPr marL="0" indent="0">
              <a:buNone/>
            </a:pPr>
            <a:r>
              <a:rPr lang="it-IT" sz="1800" dirty="0" err="1"/>
              <a:t>Denote</a:t>
            </a:r>
            <a:r>
              <a:rPr lang="it-IT" sz="1800" dirty="0"/>
              <a:t> the leader with 1 and the </a:t>
            </a:r>
            <a:r>
              <a:rPr lang="it-IT" sz="1800" dirty="0" err="1"/>
              <a:t>follower</a:t>
            </a:r>
            <a:r>
              <a:rPr lang="it-IT" sz="1800" dirty="0"/>
              <a:t> with 2. </a:t>
            </a:r>
            <a:br>
              <a:rPr lang="it-IT" sz="1800" dirty="0"/>
            </a:br>
            <a:br>
              <a:rPr lang="it-IT" sz="1800" dirty="0"/>
            </a:br>
            <a:r>
              <a:rPr lang="it-IT" sz="1800" dirty="0" err="1"/>
              <a:t>Reaction</a:t>
            </a:r>
            <a:r>
              <a:rPr lang="it-IT" sz="1800" dirty="0"/>
              <a:t> </a:t>
            </a:r>
            <a:r>
              <a:rPr lang="it-IT" sz="1800" dirty="0" err="1"/>
              <a:t>functions</a:t>
            </a:r>
            <a:r>
              <a:rPr lang="it-IT" sz="1800" dirty="0"/>
              <a:t> are </a:t>
            </a:r>
            <a:r>
              <a:rPr lang="it-IT" sz="1800" dirty="0" err="1"/>
              <a:t>equal</a:t>
            </a:r>
            <a:r>
              <a:rPr lang="it-IT" sz="1800" dirty="0"/>
              <a:t> and </a:t>
            </a:r>
            <a:r>
              <a:rPr lang="it-IT" sz="1800" dirty="0" err="1"/>
              <a:t>already</a:t>
            </a:r>
            <a:r>
              <a:rPr lang="it-IT" sz="1800" dirty="0"/>
              <a:t> </a:t>
            </a:r>
            <a:r>
              <a:rPr lang="it-IT" sz="1800" dirty="0" err="1"/>
              <a:t>known</a:t>
            </a:r>
            <a:r>
              <a:rPr lang="it-IT" sz="1800" dirty="0"/>
              <a:t> from the </a:t>
            </a:r>
            <a:r>
              <a:rPr lang="it-IT" sz="1800" dirty="0" err="1"/>
              <a:t>previous</a:t>
            </a:r>
            <a:r>
              <a:rPr lang="it-IT" sz="1800" dirty="0"/>
              <a:t> </a:t>
            </a:r>
            <a:r>
              <a:rPr lang="it-IT" sz="1800" dirty="0" err="1"/>
              <a:t>point</a:t>
            </a:r>
            <a:r>
              <a:rPr lang="it-IT" sz="1800" dirty="0"/>
              <a:t>.</a:t>
            </a:r>
            <a:br>
              <a:rPr lang="it-IT" sz="1800" dirty="0"/>
            </a:br>
            <a:r>
              <a:rPr lang="it-IT" sz="1800" dirty="0"/>
              <a:t> </a:t>
            </a:r>
          </a:p>
          <a:p>
            <a:pPr marL="0" indent="0">
              <a:buNone/>
            </a:pPr>
            <a:r>
              <a:rPr lang="el-GR" sz="1800" dirty="0"/>
              <a:t>Π1 = </a:t>
            </a:r>
            <a:r>
              <a:rPr lang="it-IT" sz="1800" dirty="0"/>
              <a:t>q1 [200 – 3q1 – 3 (30 – 0.5q1)] – 20q1. </a:t>
            </a:r>
            <a:br>
              <a:rPr lang="it-IT" sz="1800" dirty="0"/>
            </a:br>
            <a:br>
              <a:rPr lang="it-IT" sz="1800" dirty="0"/>
            </a:br>
            <a:r>
              <a:rPr lang="el-GR" sz="1800" dirty="0"/>
              <a:t>Π1 </a:t>
            </a:r>
            <a:r>
              <a:rPr lang="it-IT" sz="1800" dirty="0" err="1"/>
              <a:t>maximization</a:t>
            </a:r>
            <a:r>
              <a:rPr lang="it-IT" sz="1800" dirty="0"/>
              <a:t> → 200 – 6q1 – 90 + 3q1 – 20 = 0 → q1 = 30 → q2 = 15. </a:t>
            </a:r>
            <a:br>
              <a:rPr lang="it-IT" sz="1800" dirty="0"/>
            </a:br>
            <a:endParaRPr lang="it-IT" sz="1800" dirty="0"/>
          </a:p>
          <a:p>
            <a:pPr marL="0" indent="0">
              <a:buNone/>
            </a:pPr>
            <a:r>
              <a:rPr lang="it-IT" sz="1800" dirty="0" err="1"/>
              <a:t>Thus</a:t>
            </a:r>
            <a:r>
              <a:rPr lang="it-IT" sz="1800" dirty="0"/>
              <a:t>, </a:t>
            </a:r>
            <a:r>
              <a:rPr lang="it-IT" sz="1800" dirty="0" err="1"/>
              <a:t>Q</a:t>
            </a:r>
            <a:r>
              <a:rPr lang="it-IT" sz="1800" dirty="0"/>
              <a:t> = 30 + 15 = 45 and </a:t>
            </a:r>
            <a:r>
              <a:rPr lang="it-IT" sz="1800" dirty="0" err="1"/>
              <a:t>P</a:t>
            </a:r>
            <a:r>
              <a:rPr lang="it-IT" sz="1800" dirty="0"/>
              <a:t> = 200 – 3*45 = 65. </a:t>
            </a:r>
            <a:br>
              <a:rPr lang="it-IT" sz="1800" dirty="0"/>
            </a:br>
            <a:endParaRPr lang="it-IT" sz="1800" dirty="0"/>
          </a:p>
          <a:p>
            <a:pPr marL="0" indent="0">
              <a:buNone/>
            </a:pPr>
            <a:r>
              <a:rPr lang="it-IT" sz="1800" dirty="0" err="1"/>
              <a:t>Hence</a:t>
            </a:r>
            <a:r>
              <a:rPr lang="it-IT" sz="1800" dirty="0"/>
              <a:t>, the </a:t>
            </a:r>
            <a:r>
              <a:rPr lang="it-IT" sz="1800" dirty="0" err="1"/>
              <a:t>leader’s</a:t>
            </a:r>
            <a:r>
              <a:rPr lang="it-IT" sz="1800" dirty="0"/>
              <a:t> </a:t>
            </a:r>
            <a:r>
              <a:rPr lang="it-IT" sz="1800" dirty="0" err="1"/>
              <a:t>profits</a:t>
            </a:r>
            <a:r>
              <a:rPr lang="it-IT" sz="1800" dirty="0"/>
              <a:t> </a:t>
            </a:r>
            <a:r>
              <a:rPr lang="it-IT" sz="1800" dirty="0" err="1"/>
              <a:t>will</a:t>
            </a:r>
            <a:r>
              <a:rPr lang="it-IT" sz="1800" dirty="0"/>
              <a:t> be </a:t>
            </a:r>
            <a:r>
              <a:rPr lang="it-IT" sz="1800" dirty="0" err="1"/>
              <a:t>equal</a:t>
            </a:r>
            <a:r>
              <a:rPr lang="it-IT" sz="1800" dirty="0"/>
              <a:t> to 30 (65 – 20) = 1350. </a:t>
            </a:r>
            <a:br>
              <a:rPr lang="it-IT" sz="1800" dirty="0"/>
            </a:br>
            <a:endParaRPr lang="it-IT" sz="1800" dirty="0"/>
          </a:p>
          <a:p>
            <a:pPr marL="0" indent="0">
              <a:buNone/>
            </a:pPr>
            <a:r>
              <a:rPr lang="it-IT" sz="1800" dirty="0" err="1"/>
              <a:t>Conversely</a:t>
            </a:r>
            <a:r>
              <a:rPr lang="it-IT" sz="1800" dirty="0"/>
              <a:t>, the </a:t>
            </a:r>
            <a:r>
              <a:rPr lang="it-IT" sz="1800" dirty="0" err="1"/>
              <a:t>follower’s</a:t>
            </a:r>
            <a:r>
              <a:rPr lang="it-IT" sz="1800" dirty="0"/>
              <a:t> </a:t>
            </a:r>
            <a:r>
              <a:rPr lang="it-IT" sz="1800" dirty="0" err="1"/>
              <a:t>profits</a:t>
            </a:r>
            <a:r>
              <a:rPr lang="it-IT" sz="1800" dirty="0"/>
              <a:t> </a:t>
            </a:r>
            <a:r>
              <a:rPr lang="it-IT" sz="1800" dirty="0" err="1"/>
              <a:t>will</a:t>
            </a:r>
            <a:r>
              <a:rPr lang="it-IT" sz="1800" dirty="0"/>
              <a:t> be </a:t>
            </a:r>
            <a:r>
              <a:rPr lang="it-IT" sz="1800" dirty="0" err="1"/>
              <a:t>equal</a:t>
            </a:r>
            <a:r>
              <a:rPr lang="it-IT" sz="1800" dirty="0"/>
              <a:t> to 15 (65 – 20) = 675. </a:t>
            </a:r>
            <a:br>
              <a:rPr lang="it-IT" sz="1800" dirty="0"/>
            </a:br>
            <a:endParaRPr lang="it-IT" sz="1800" dirty="0"/>
          </a:p>
          <a:p>
            <a:pPr marL="0" indent="0">
              <a:buNone/>
            </a:pPr>
            <a:r>
              <a:rPr lang="it-IT" sz="1800" dirty="0"/>
              <a:t>The </a:t>
            </a:r>
            <a:r>
              <a:rPr lang="it-IT" sz="1800" dirty="0" err="1"/>
              <a:t>value</a:t>
            </a:r>
            <a:r>
              <a:rPr lang="it-IT" sz="1800" dirty="0"/>
              <a:t> </a:t>
            </a:r>
            <a:r>
              <a:rPr lang="it-IT" sz="1800" dirty="0" err="1"/>
              <a:t>that</a:t>
            </a:r>
            <a:r>
              <a:rPr lang="it-IT" sz="1800" dirty="0"/>
              <a:t> the big data </a:t>
            </a:r>
            <a:r>
              <a:rPr lang="it-IT" sz="1800" dirty="0" err="1"/>
              <a:t>analysis</a:t>
            </a:r>
            <a:r>
              <a:rPr lang="it-IT" sz="1800" dirty="0"/>
              <a:t> </a:t>
            </a:r>
            <a:r>
              <a:rPr lang="it-IT" sz="1800" dirty="0" err="1"/>
              <a:t>has</a:t>
            </a:r>
            <a:r>
              <a:rPr lang="it-IT" sz="1800" dirty="0"/>
              <a:t> for </a:t>
            </a:r>
            <a:r>
              <a:rPr lang="it-IT" sz="1800" dirty="0" err="1"/>
              <a:t>Zorn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tantamount</a:t>
            </a:r>
            <a:r>
              <a:rPr lang="it-IT" sz="1800" dirty="0"/>
              <a:t> to the </a:t>
            </a:r>
            <a:r>
              <a:rPr lang="it-IT" sz="1800" dirty="0" err="1"/>
              <a:t>difference</a:t>
            </a:r>
            <a:r>
              <a:rPr lang="it-IT" sz="1800" dirty="0"/>
              <a:t> </a:t>
            </a:r>
            <a:r>
              <a:rPr lang="it-IT" sz="1800" dirty="0" err="1"/>
              <a:t>between</a:t>
            </a:r>
            <a:r>
              <a:rPr lang="it-IT" sz="1800" dirty="0"/>
              <a:t> </a:t>
            </a:r>
            <a:r>
              <a:rPr lang="it-IT" sz="1800" dirty="0" err="1"/>
              <a:t>its</a:t>
            </a:r>
            <a:r>
              <a:rPr lang="it-IT" sz="1800" dirty="0"/>
              <a:t> </a:t>
            </a:r>
            <a:r>
              <a:rPr lang="it-IT" sz="1800" dirty="0" err="1"/>
              <a:t>profits</a:t>
            </a:r>
            <a:r>
              <a:rPr lang="it-IT" sz="1800" dirty="0"/>
              <a:t> </a:t>
            </a:r>
            <a:r>
              <a:rPr lang="it-IT" sz="1800" dirty="0" err="1"/>
              <a:t>as</a:t>
            </a:r>
            <a:r>
              <a:rPr lang="it-IT" sz="1800" dirty="0"/>
              <a:t> a leader and </a:t>
            </a:r>
            <a:r>
              <a:rPr lang="it-IT" sz="1800" dirty="0" err="1"/>
              <a:t>its</a:t>
            </a:r>
            <a:r>
              <a:rPr lang="it-IT" sz="1800" dirty="0"/>
              <a:t> </a:t>
            </a:r>
            <a:r>
              <a:rPr lang="it-IT" sz="1800" dirty="0" err="1"/>
              <a:t>profits</a:t>
            </a:r>
            <a:r>
              <a:rPr lang="it-IT" sz="1800" dirty="0"/>
              <a:t> </a:t>
            </a:r>
            <a:r>
              <a:rPr lang="it-IT" sz="1800" dirty="0" err="1"/>
              <a:t>as</a:t>
            </a:r>
            <a:r>
              <a:rPr lang="it-IT" sz="1800" dirty="0"/>
              <a:t> a </a:t>
            </a:r>
            <a:r>
              <a:rPr lang="it-IT" sz="1800" dirty="0" err="1"/>
              <a:t>follower</a:t>
            </a:r>
            <a:r>
              <a:rPr lang="it-IT" sz="1800" dirty="0"/>
              <a:t> = 1350 – 675 = 675. </a:t>
            </a:r>
            <a:r>
              <a:rPr lang="it-IT" sz="1800" dirty="0" err="1"/>
              <a:t>Hence</a:t>
            </a:r>
            <a:r>
              <a:rPr lang="it-IT" sz="1800" dirty="0"/>
              <a:t>, </a:t>
            </a:r>
            <a:r>
              <a:rPr lang="it-IT" sz="1800" dirty="0" err="1"/>
              <a:t>as</a:t>
            </a:r>
            <a:r>
              <a:rPr lang="it-IT" sz="1800" dirty="0"/>
              <a:t> long </a:t>
            </a:r>
            <a:r>
              <a:rPr lang="it-IT" sz="1800" dirty="0" err="1"/>
              <a:t>as</a:t>
            </a:r>
            <a:r>
              <a:rPr lang="it-IT" sz="1800" dirty="0"/>
              <a:t> the </a:t>
            </a:r>
            <a:r>
              <a:rPr lang="it-IT" sz="1800" dirty="0" err="1"/>
              <a:t>price</a:t>
            </a:r>
            <a:r>
              <a:rPr lang="it-IT" sz="1800" dirty="0"/>
              <a:t> for the </a:t>
            </a:r>
            <a:r>
              <a:rPr lang="it-IT" sz="1800" dirty="0" err="1"/>
              <a:t>analysis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lower</a:t>
            </a:r>
            <a:r>
              <a:rPr lang="it-IT" sz="1800" dirty="0"/>
              <a:t> </a:t>
            </a:r>
            <a:r>
              <a:rPr lang="it-IT" sz="1800" dirty="0" err="1"/>
              <a:t>than</a:t>
            </a:r>
            <a:r>
              <a:rPr lang="it-IT" sz="1800" dirty="0"/>
              <a:t> 675, </a:t>
            </a:r>
            <a:r>
              <a:rPr lang="it-IT" sz="1800" dirty="0" err="1"/>
              <a:t>Zorn</a:t>
            </a:r>
            <a:r>
              <a:rPr lang="it-IT" sz="1800" dirty="0"/>
              <a:t> </a:t>
            </a:r>
            <a:r>
              <a:rPr lang="it-IT" sz="1800" dirty="0" err="1"/>
              <a:t>will</a:t>
            </a:r>
            <a:r>
              <a:rPr lang="it-IT" sz="1800" dirty="0"/>
              <a:t> be </a:t>
            </a:r>
            <a:r>
              <a:rPr lang="it-IT" sz="1800" dirty="0" err="1"/>
              <a:t>willing</a:t>
            </a:r>
            <a:r>
              <a:rPr lang="it-IT" sz="1800" dirty="0"/>
              <a:t> to </a:t>
            </a:r>
            <a:r>
              <a:rPr lang="it-IT" sz="1800" dirty="0" err="1"/>
              <a:t>pay</a:t>
            </a:r>
            <a:r>
              <a:rPr lang="it-IT" sz="1800" dirty="0"/>
              <a:t> for </a:t>
            </a:r>
            <a:r>
              <a:rPr lang="it-IT" sz="1800" dirty="0" err="1"/>
              <a:t>it</a:t>
            </a:r>
            <a:r>
              <a:rPr lang="it-IT" sz="1800" dirty="0"/>
              <a:t>. 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21065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35</a:t>
            </a:fld>
            <a:endParaRPr lang="it-IT"/>
          </a:p>
        </p:txBody>
      </p:sp>
      <p:pic>
        <p:nvPicPr>
          <p:cNvPr id="6" name="Picture 4" descr="ask-the-right-question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22" y="1066800"/>
            <a:ext cx="5180296" cy="518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74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5824538" cy="720724"/>
          </a:xfrm>
        </p:spPr>
        <p:txBody>
          <a:bodyPr/>
          <a:lstStyle/>
          <a:p>
            <a:r>
              <a:rPr lang="en-US" sz="3200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1066800"/>
            <a:ext cx="7739062" cy="4953000"/>
          </a:xfrm>
        </p:spPr>
        <p:txBody>
          <a:bodyPr/>
          <a:lstStyle/>
          <a:p>
            <a:pPr marL="720000" indent="0">
              <a:buNone/>
            </a:pPr>
            <a:endParaRPr lang="en-US" sz="2400" dirty="0"/>
          </a:p>
          <a:p>
            <a:pPr marL="1062900"/>
            <a:r>
              <a:rPr lang="en-US" dirty="0"/>
              <a:t>POK: WEEK 5 - Monopoly and Oligopoly &gt; Oligopoly &gt;   Types of Oligopolies.</a:t>
            </a:r>
          </a:p>
          <a:p>
            <a:pPr marL="1062900"/>
            <a:r>
              <a:rPr lang="en-US" dirty="0"/>
              <a:t>Cabral (I edition) 4.1, 4.2, 4.3, 7, 7.1, 7.3, 7.4</a:t>
            </a:r>
          </a:p>
          <a:p>
            <a:pPr marL="1062900"/>
            <a:r>
              <a:rPr lang="en-US" dirty="0"/>
              <a:t>Cabral (II edition) 8.1, 8.2, 8.3</a:t>
            </a:r>
          </a:p>
          <a:p>
            <a:pPr marL="1062900"/>
            <a:r>
              <a:rPr lang="en-US" dirty="0" err="1"/>
              <a:t>Besanko</a:t>
            </a:r>
            <a:r>
              <a:rPr lang="en-US" dirty="0"/>
              <a:t> et al. (Microeconomics) 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8520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Bertrand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The Bertrand (1883) model analyzes firms’ behavior under conditions of oligopoly, adopting price as the focal strategic variable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In its simplest form, it is based on the following assumptions:</a:t>
            </a:r>
          </a:p>
          <a:p>
            <a:pPr marL="712788" lvl="1">
              <a:buFont typeface="Arial"/>
              <a:buChar char="•"/>
            </a:pPr>
            <a:r>
              <a:rPr lang="en-US" dirty="0"/>
              <a:t>Only 2 companies: duopolistic competition</a:t>
            </a:r>
          </a:p>
          <a:p>
            <a:pPr marL="712788" lvl="1">
              <a:buFont typeface="Arial"/>
              <a:buChar char="•"/>
            </a:pPr>
            <a:r>
              <a:rPr lang="en-US" dirty="0"/>
              <a:t>No potential entrants (closed markets)</a:t>
            </a:r>
          </a:p>
          <a:p>
            <a:pPr marL="712788" lvl="1">
              <a:buFont typeface="Arial"/>
              <a:buChar char="•"/>
            </a:pPr>
            <a:r>
              <a:rPr lang="en-US" dirty="0"/>
              <a:t>Homogenous good</a:t>
            </a:r>
          </a:p>
          <a:p>
            <a:pPr marL="712788" lvl="1">
              <a:buFont typeface="Arial"/>
              <a:buChar char="•"/>
            </a:pPr>
            <a:r>
              <a:rPr lang="en-US" dirty="0"/>
              <a:t>Perfect rationality</a:t>
            </a:r>
          </a:p>
          <a:p>
            <a:pPr marL="712788" lvl="1">
              <a:buFont typeface="Arial"/>
              <a:buChar char="•"/>
            </a:pPr>
            <a:r>
              <a:rPr lang="en-US" dirty="0"/>
              <a:t>Perfect information</a:t>
            </a:r>
          </a:p>
          <a:p>
            <a:pPr marL="712788" lvl="1">
              <a:buFont typeface="Arial"/>
              <a:buChar char="•"/>
            </a:pPr>
            <a:r>
              <a:rPr lang="en-US" dirty="0"/>
              <a:t>Same cost function (same technology) with MC=AC=c</a:t>
            </a:r>
          </a:p>
          <a:p>
            <a:pPr marL="712788" lvl="1">
              <a:buFont typeface="Arial"/>
              <a:buChar char="•"/>
            </a:pPr>
            <a:r>
              <a:rPr lang="en-US" dirty="0"/>
              <a:t>Only 1 strategic variable: </a:t>
            </a:r>
            <a:r>
              <a:rPr lang="en-US" b="1" u="sng" dirty="0"/>
              <a:t>price</a:t>
            </a:r>
          </a:p>
          <a:p>
            <a:pPr marL="712788" lvl="1">
              <a:buFont typeface="Arial"/>
              <a:buChar char="•"/>
            </a:pPr>
            <a:r>
              <a:rPr lang="en-US" dirty="0"/>
              <a:t>Price is decided </a:t>
            </a:r>
            <a:r>
              <a:rPr lang="en-US" b="1" u="sng" dirty="0"/>
              <a:t>simultaneously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081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Bertrand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Essentially</a:t>
            </a:r>
            <a:r>
              <a:rPr lang="en-US" sz="2400" dirty="0"/>
              <a:t>, two identical, perfectly rational and perfectly informed firms </a:t>
            </a:r>
            <a:r>
              <a:rPr lang="en-US" sz="2400" dirty="0" err="1"/>
              <a:t>i</a:t>
            </a:r>
            <a:r>
              <a:rPr lang="en-US" sz="2400" dirty="0"/>
              <a:t> and j compete by simultaneously choosing price. 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/>
              <a:t>Consumers, who are also perfectly rational and perfectly informed, demand the good from the company with </a:t>
            </a:r>
            <a:r>
              <a:rPr lang="en-US" sz="2400" b="1" dirty="0"/>
              <a:t>the lowest price</a:t>
            </a:r>
            <a:r>
              <a:rPr lang="en-US" sz="2400" dirty="0"/>
              <a:t>.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140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Bertrand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are the options for firm </a:t>
            </a:r>
            <a:r>
              <a:rPr lang="en-US" sz="2400" i="1" dirty="0" err="1"/>
              <a:t>i</a:t>
            </a:r>
            <a:r>
              <a:rPr lang="en-US" sz="2400" i="1" dirty="0"/>
              <a:t>? </a:t>
            </a:r>
            <a:r>
              <a:rPr lang="en-US" sz="2400" dirty="0"/>
              <a:t>If </a:t>
            </a:r>
            <a:r>
              <a:rPr lang="en-US" sz="2400" i="1" dirty="0" err="1"/>
              <a:t>i</a:t>
            </a:r>
            <a:r>
              <a:rPr lang="en-US" sz="2400" dirty="0"/>
              <a:t> sets a price:</a:t>
            </a:r>
          </a:p>
          <a:p>
            <a:pPr marL="0" indent="0">
              <a:buNone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b="1" dirty="0"/>
              <a:t>Lower than </a:t>
            </a:r>
            <a:r>
              <a:rPr lang="en-US" b="1" i="1" dirty="0"/>
              <a:t>j</a:t>
            </a:r>
            <a:r>
              <a:rPr lang="en-US" dirty="0"/>
              <a:t>, it captures the entire market demand</a:t>
            </a:r>
          </a:p>
          <a:p>
            <a:pPr marL="342900" indent="-342900">
              <a:buFont typeface="Arial"/>
              <a:buChar char="•"/>
            </a:pPr>
            <a:r>
              <a:rPr lang="en-US" b="1" dirty="0"/>
              <a:t>Equal to </a:t>
            </a:r>
            <a:r>
              <a:rPr lang="en-US" b="1" i="1" dirty="0"/>
              <a:t>j</a:t>
            </a:r>
            <a:r>
              <a:rPr lang="en-US" dirty="0"/>
              <a:t>, it shares the market demand with </a:t>
            </a:r>
            <a:r>
              <a:rPr lang="en-US" i="1" dirty="0"/>
              <a:t>j</a:t>
            </a:r>
          </a:p>
          <a:p>
            <a:pPr marL="342900" indent="-342900">
              <a:buFont typeface="Arial"/>
              <a:buChar char="•"/>
            </a:pPr>
            <a:r>
              <a:rPr lang="en-US" b="1" dirty="0"/>
              <a:t>Greater than </a:t>
            </a:r>
            <a:r>
              <a:rPr lang="en-US" b="1" i="1" dirty="0"/>
              <a:t>j</a:t>
            </a:r>
            <a:r>
              <a:rPr lang="en-US" dirty="0"/>
              <a:t>, it has a null market demand (consumers demand the good from </a:t>
            </a:r>
            <a:r>
              <a:rPr lang="en-US" i="1" dirty="0"/>
              <a:t>j</a:t>
            </a:r>
            <a:r>
              <a:rPr lang="en-US" dirty="0"/>
              <a:t>)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6</a:t>
            </a:fld>
            <a:endParaRPr lang="en-GB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397000" y="3783013"/>
          <a:ext cx="4467225" cy="231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33600" imgH="1104900" progId="Equation.3">
                  <p:embed/>
                </p:oleObj>
              </mc:Choice>
              <mc:Fallback>
                <p:oleObj name="Equation" r:id="rId3" imgW="2133600" imgH="110490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7000" y="3783013"/>
                        <a:ext cx="4467225" cy="231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0248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26093"/>
            <a:ext cx="5900738" cy="644525"/>
          </a:xfrm>
        </p:spPr>
        <p:txBody>
          <a:bodyPr/>
          <a:lstStyle/>
          <a:p>
            <a:r>
              <a:rPr lang="en-GB" dirty="0"/>
              <a:t>Bertrand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assumed </a:t>
            </a:r>
            <a:r>
              <a:rPr lang="en-US" sz="2400" b="1" dirty="0"/>
              <a:t>cost function </a:t>
            </a:r>
            <a:r>
              <a:rPr lang="en-US" sz="2400" dirty="0"/>
              <a:t>is: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way: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Fixed costs are zero: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Average Cost (AC) and Marginal Cost (MC) coincide: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Thus, the profit will be: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7</a:t>
            </a:fld>
            <a:endParaRPr lang="en-GB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095736"/>
              </p:ext>
            </p:extLst>
          </p:nvPr>
        </p:nvGraphicFramePr>
        <p:xfrm>
          <a:off x="5048250" y="1073150"/>
          <a:ext cx="13525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09480" imgH="203040" progId="Equation.3">
                  <p:embed/>
                </p:oleObj>
              </mc:Choice>
              <mc:Fallback>
                <p:oleObj name="Equation" r:id="rId3" imgW="609480" imgH="20304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48250" y="1073150"/>
                        <a:ext cx="1352550" cy="45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878720" y="3429000"/>
          <a:ext cx="2059042" cy="957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27100" imgH="431800" progId="Equation.3">
                  <p:embed/>
                </p:oleObj>
              </mc:Choice>
              <mc:Fallback>
                <p:oleObj name="Equation" r:id="rId5" imgW="927100" imgH="4318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8720" y="3429000"/>
                        <a:ext cx="2059042" cy="957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509762" y="3429001"/>
          <a:ext cx="1833049" cy="957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25500" imgH="431800" progId="Equation.3">
                  <p:embed/>
                </p:oleObj>
              </mc:Choice>
              <mc:Fallback>
                <p:oleObj name="Equation" r:id="rId7" imgW="825500" imgH="4318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09762" y="3429001"/>
                        <a:ext cx="1833049" cy="957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848557" y="5105400"/>
          <a:ext cx="4794805" cy="533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159000" imgH="241300" progId="Equation.3">
                  <p:embed/>
                </p:oleObj>
              </mc:Choice>
              <mc:Fallback>
                <p:oleObj name="Equation" r:id="rId9" imgW="2159000" imgH="24130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48557" y="5105400"/>
                        <a:ext cx="4794805" cy="5335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3745673" y="5105400"/>
            <a:ext cx="1969172" cy="58044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14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Bertrand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err="1"/>
              <a:t>i</a:t>
            </a:r>
            <a:r>
              <a:rPr lang="en-US" sz="2400" dirty="0"/>
              <a:t> and </a:t>
            </a:r>
            <a:r>
              <a:rPr lang="en-US" sz="2400" i="1" dirty="0"/>
              <a:t>j</a:t>
            </a:r>
            <a:r>
              <a:rPr lang="en-US" sz="2400" dirty="0"/>
              <a:t> choose their price in order to maximize profits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Under our cost assumptions, profit functions are: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game is </a:t>
            </a:r>
            <a:r>
              <a:rPr lang="en-US" sz="2400" b="1" dirty="0"/>
              <a:t>simultaneous</a:t>
            </a:r>
            <a:r>
              <a:rPr lang="en-US" sz="2400" dirty="0"/>
              <a:t> and </a:t>
            </a:r>
            <a:r>
              <a:rPr lang="en-US" sz="2400" b="1" dirty="0"/>
              <a:t>competitive</a:t>
            </a:r>
            <a:r>
              <a:rPr lang="en-US" sz="2400" dirty="0"/>
              <a:t> (each company tries to maximize its own profit)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8</a:t>
            </a:fld>
            <a:endParaRPr lang="en-GB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53152" y="3352800"/>
          <a:ext cx="4179888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900" imgH="482600" progId="Equation.3">
                  <p:embed/>
                </p:oleObj>
              </mc:Choice>
              <mc:Fallback>
                <p:oleObj name="Equation" r:id="rId2" imgW="1866900" imgH="4826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3152" y="3352800"/>
                        <a:ext cx="4179888" cy="1081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53152" y="1797437"/>
          <a:ext cx="196215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300" imgH="279400" progId="Equation.3">
                  <p:embed/>
                </p:oleObj>
              </mc:Choice>
              <mc:Fallback>
                <p:oleObj name="Equation" r:id="rId4" imgW="876300" imgH="2794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3152" y="1797437"/>
                        <a:ext cx="1962150" cy="627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241675" y="1797437"/>
          <a:ext cx="2019300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01700" imgH="292100" progId="Equation.3">
                  <p:embed/>
                </p:oleObj>
              </mc:Choice>
              <mc:Fallback>
                <p:oleObj name="Equation" r:id="rId6" imgW="901700" imgH="2921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41675" y="1797437"/>
                        <a:ext cx="2019300" cy="655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4050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Bertrand model - equilibrium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Nash equilibrium</a:t>
            </a:r>
            <a:r>
              <a:rPr lang="en-US" sz="2400" dirty="0"/>
              <a:t>: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Couple of strategies where none of the players find it convenient to change strategy given the other’s strategy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No one can unilaterally change its position and improve its situation</a:t>
            </a:r>
          </a:p>
          <a:p>
            <a:pPr marL="0" indent="0">
              <a:buNone/>
            </a:pP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 </a:t>
            </a:r>
            <a:r>
              <a:rPr lang="en-US" dirty="0"/>
              <a:t>Each company’s price maximizes profits given the other’s choice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9</a:t>
            </a:fld>
            <a:endParaRPr lang="en-GB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87675" y="4046417"/>
          <a:ext cx="1012452" cy="532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82600" imgH="254000" progId="Equation.3">
                  <p:embed/>
                </p:oleObj>
              </mc:Choice>
              <mc:Fallback>
                <p:oleObj name="Equation" r:id="rId3" imgW="482600" imgH="2540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7675" y="4046417"/>
                        <a:ext cx="1012452" cy="5328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87675" y="4724400"/>
          <a:ext cx="4955687" cy="1492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62200" imgH="711200" progId="Equation.3">
                  <p:embed/>
                </p:oleObj>
              </mc:Choice>
              <mc:Fallback>
                <p:oleObj name="Equation" r:id="rId5" imgW="2362200" imgH="7112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7675" y="4724400"/>
                        <a:ext cx="4955687" cy="1492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1639647" y="4096319"/>
            <a:ext cx="2231149" cy="467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- Nash equilibrium</a:t>
            </a:r>
          </a:p>
        </p:txBody>
      </p:sp>
    </p:spTree>
    <p:extLst>
      <p:ext uri="{BB962C8B-B14F-4D97-AF65-F5344CB8AC3E}">
        <p14:creationId xmlns:p14="http://schemas.microsoft.com/office/powerpoint/2010/main" val="41975777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polimi">
  <a:themeElements>
    <a:clrScheme name="Personalizza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00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polimi</Template>
  <TotalTime>3638</TotalTime>
  <Words>2063</Words>
  <Application>Microsoft Macintosh PowerPoint</Application>
  <PresentationFormat>Presentazione su schermo (4:3)</PresentationFormat>
  <Paragraphs>356</Paragraphs>
  <Slides>36</Slides>
  <Notes>30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36</vt:i4>
      </vt:variant>
    </vt:vector>
  </HeadingPairs>
  <TitlesOfParts>
    <vt:vector size="44" baseType="lpstr">
      <vt:lpstr>Arial</vt:lpstr>
      <vt:lpstr>Calibri</vt:lpstr>
      <vt:lpstr>Cambria Math</vt:lpstr>
      <vt:lpstr>Minion Web</vt:lpstr>
      <vt:lpstr>Wingdings</vt:lpstr>
      <vt:lpstr>tema polimi</vt:lpstr>
      <vt:lpstr>Equation</vt:lpstr>
      <vt:lpstr>Microsoft Equation 3.0</vt:lpstr>
      <vt:lpstr>Presentazione standard di PowerPoint</vt:lpstr>
      <vt:lpstr>Types of oligopolistic models</vt:lpstr>
      <vt:lpstr>Oligopolistic models: Bertrand model</vt:lpstr>
      <vt:lpstr>Bertrand model</vt:lpstr>
      <vt:lpstr>Bertrand model</vt:lpstr>
      <vt:lpstr>Bertrand model</vt:lpstr>
      <vt:lpstr>Bertrand model</vt:lpstr>
      <vt:lpstr>Bertrand model</vt:lpstr>
      <vt:lpstr>Bertrand model - equilibrium</vt:lpstr>
      <vt:lpstr>Bertrand model - equilibrium</vt:lpstr>
      <vt:lpstr>Bertrand model - equilibrium</vt:lpstr>
      <vt:lpstr>Bertrand model - equilibrium</vt:lpstr>
      <vt:lpstr>Bertrand model - equilibrium</vt:lpstr>
      <vt:lpstr>Bertrand model - equilibrium</vt:lpstr>
      <vt:lpstr>Bertrand model - critique</vt:lpstr>
      <vt:lpstr>Oligopolistic models</vt:lpstr>
      <vt:lpstr>Cournot model</vt:lpstr>
      <vt:lpstr>Presentazione standard di PowerPoint</vt:lpstr>
      <vt:lpstr>Cournot model - equilibrium</vt:lpstr>
      <vt:lpstr>Cournot model - equilibrium</vt:lpstr>
      <vt:lpstr>Cournot model – equilibrium Graphical derivation of the equilibrium (intersection) </vt:lpstr>
      <vt:lpstr>Cournot model – equilibrium - algebraic derivation</vt:lpstr>
      <vt:lpstr>Cournot model – equilibrium - algebraic derivation</vt:lpstr>
      <vt:lpstr>Cournot model – equilibrium – algebraic derivation</vt:lpstr>
      <vt:lpstr>Cournot model – equilibrium – algebraic derivation</vt:lpstr>
      <vt:lpstr>Oligopolistic models and game theory</vt:lpstr>
      <vt:lpstr>Sequential models: 2-step competition</vt:lpstr>
      <vt:lpstr>2-step competition</vt:lpstr>
      <vt:lpstr>Stackelberg model</vt:lpstr>
      <vt:lpstr>Stackelberg model</vt:lpstr>
      <vt:lpstr>Other strategic variables</vt:lpstr>
      <vt:lpstr>Exercise</vt:lpstr>
      <vt:lpstr>Solution (first point)</vt:lpstr>
      <vt:lpstr>Solution (second point)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Vittoria</dc:creator>
  <cp:lastModifiedBy>Mattia Fabio Junior Pedota</cp:lastModifiedBy>
  <cp:revision>765</cp:revision>
  <cp:lastPrinted>2017-03-20T15:43:41Z</cp:lastPrinted>
  <dcterms:created xsi:type="dcterms:W3CDTF">2012-10-29T17:53:33Z</dcterms:created>
  <dcterms:modified xsi:type="dcterms:W3CDTF">2024-03-13T17:14:14Z</dcterms:modified>
</cp:coreProperties>
</file>