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2" r:id="rId3"/>
    <p:sldId id="294" r:id="rId4"/>
    <p:sldId id="296" r:id="rId5"/>
    <p:sldId id="297" r:id="rId6"/>
    <p:sldId id="257" r:id="rId7"/>
    <p:sldId id="267" r:id="rId8"/>
    <p:sldId id="268" r:id="rId9"/>
    <p:sldId id="295" r:id="rId10"/>
    <p:sldId id="269" r:id="rId11"/>
    <p:sldId id="270" r:id="rId12"/>
    <p:sldId id="258" r:id="rId13"/>
    <p:sldId id="293" r:id="rId14"/>
    <p:sldId id="289" r:id="rId15"/>
    <p:sldId id="259" r:id="rId16"/>
    <p:sldId id="260" r:id="rId17"/>
    <p:sldId id="298" r:id="rId18"/>
    <p:sldId id="263" r:id="rId19"/>
    <p:sldId id="277" r:id="rId20"/>
    <p:sldId id="279" r:id="rId21"/>
    <p:sldId id="271" r:id="rId22"/>
    <p:sldId id="275" r:id="rId23"/>
    <p:sldId id="272" r:id="rId24"/>
    <p:sldId id="273" r:id="rId25"/>
    <p:sldId id="274" r:id="rId26"/>
    <p:sldId id="262" r:id="rId27"/>
    <p:sldId id="276" r:id="rId28"/>
    <p:sldId id="264" r:id="rId29"/>
    <p:sldId id="280" r:id="rId30"/>
    <p:sldId id="281" r:id="rId31"/>
    <p:sldId id="282" r:id="rId32"/>
    <p:sldId id="283" r:id="rId33"/>
    <p:sldId id="284" r:id="rId34"/>
    <p:sldId id="285" r:id="rId35"/>
    <p:sldId id="301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DC"/>
    <a:srgbClr val="5F7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820"/>
  </p:normalViewPr>
  <p:slideViewPr>
    <p:cSldViewPr snapToGrid="0" snapToObjects="1">
      <p:cViewPr varScale="1">
        <p:scale>
          <a:sx n="102" d="100"/>
          <a:sy n="102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C8B0D7-94F0-E244-806A-D426495876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77875"/>
            <a:ext cx="5257800" cy="660446"/>
          </a:xfrm>
        </p:spPr>
        <p:txBody>
          <a:bodyPr anchor="b"/>
          <a:lstStyle>
            <a:lvl1pPr algn="l">
              <a:defRPr sz="3600"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GB" dirty="0"/>
              <a:t>COURSE 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2F1845-E627-E546-AC90-40B03157B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703929"/>
            <a:ext cx="5257800" cy="6604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err="1"/>
              <a:t>Lesson</a:t>
            </a:r>
            <a:r>
              <a:rPr lang="it-IT" dirty="0"/>
              <a:t> </a:t>
            </a:r>
            <a:r>
              <a:rPr lang="it-IT" dirty="0" err="1"/>
              <a:t>Name</a:t>
            </a:r>
            <a:endParaRPr lang="en-GB" dirty="0"/>
          </a:p>
        </p:txBody>
      </p:sp>
      <p:pic>
        <p:nvPicPr>
          <p:cNvPr id="10" name="Immagine 9" descr="01_Polimi_centrato_COL_positivo.eps">
            <a:extLst>
              <a:ext uri="{FF2B5EF4-FFF2-40B4-BE49-F238E27FC236}">
                <a16:creationId xmlns:a16="http://schemas.microsoft.com/office/drawing/2014/main" id="{85D43507-707C-5D49-A583-589AD14D0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4" y="374845"/>
            <a:ext cx="2730901" cy="2126951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E62375B8-1B50-1843-93ED-2A2A547288DB}"/>
              </a:ext>
            </a:extLst>
          </p:cNvPr>
          <p:cNvCxnSpPr/>
          <p:nvPr userDrawn="1"/>
        </p:nvCxnSpPr>
        <p:spPr>
          <a:xfrm>
            <a:off x="838200" y="3053167"/>
            <a:ext cx="10801027" cy="0"/>
          </a:xfrm>
          <a:prstGeom prst="line">
            <a:avLst/>
          </a:prstGeom>
          <a:ln w="19050">
            <a:solidFill>
              <a:srgbClr val="5F7B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0B0E092-8B3B-8647-B878-C8C16CBCF8B5}"/>
              </a:ext>
            </a:extLst>
          </p:cNvPr>
          <p:cNvSpPr txBox="1"/>
          <p:nvPr userDrawn="1"/>
        </p:nvSpPr>
        <p:spPr>
          <a:xfrm>
            <a:off x="838200" y="3604539"/>
            <a:ext cx="4166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Edoardo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Ramalli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, Barbara </a:t>
            </a:r>
            <a:r>
              <a:rPr lang="en-GB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Pernici</a:t>
            </a: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5" name="Segnaposto numero diapositiva 4">
            <a:extLst>
              <a:ext uri="{FF2B5EF4-FFF2-40B4-BE49-F238E27FC236}">
                <a16:creationId xmlns:a16="http://schemas.microsoft.com/office/drawing/2014/main" id="{97AB68B4-1497-7C4E-9FD5-18F25027622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3BE44B-A36F-0D48-85D4-084EA17E19C0}" type="slidenum">
              <a:rPr lang="en-GB" b="1" smtClean="0"/>
              <a:pPr/>
              <a:t>‹#›</a:t>
            </a:fld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75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E2C5B69-A7FB-314B-8CDE-F0ECF7CDE62F}"/>
              </a:ext>
            </a:extLst>
          </p:cNvPr>
          <p:cNvSpPr/>
          <p:nvPr userDrawn="1"/>
        </p:nvSpPr>
        <p:spPr>
          <a:xfrm>
            <a:off x="0" y="0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CFAFE3-86BD-F84B-BEB9-984ECD02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0" y="56690"/>
            <a:ext cx="11037277" cy="61845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5762B3-2E30-BD4B-B35C-478B6C34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 anchor="t"/>
          <a:lstStyle>
            <a:lvl1pPr algn="l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E.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Ramalli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B. </a:t>
            </a:r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Pernici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- </a:t>
            </a:r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POLITECNICO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 </a:t>
            </a:r>
            <a: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MILANO 1863</a:t>
            </a:r>
          </a:p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30A90D-66D0-034F-83B5-CB25ADE7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 anchor="t"/>
          <a:lstStyle>
            <a:lvl1pPr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B3BE44B-A36F-0D48-85D4-084EA17E19C0}" type="slidenum">
              <a:rPr lang="en-GB" smtClean="0"/>
              <a:pPr/>
              <a:t>‹#›</a:t>
            </a:fld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33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B87B3A2-308E-D545-AC3C-A10151F2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07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635A32-3238-6249-BBB4-ACE503D16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DFB9-1F26-B047-B637-5A86AF551D5C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151BCF-5CFF-1346-9637-A476739F7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4BBD5B-BC35-064A-83EF-5860F431F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E44B-A36F-0D48-85D4-084EA17E1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2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YsP_O4zihFQvCbDol3f65DUhfzyMgwqE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1D64E-2E43-3948-AE54-DD77820FA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77875"/>
            <a:ext cx="4909457" cy="660446"/>
          </a:xfrm>
        </p:spPr>
        <p:txBody>
          <a:bodyPr/>
          <a:lstStyle/>
          <a:p>
            <a:r>
              <a:rPr lang="en-GB" dirty="0"/>
              <a:t>Digital Technology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7440AB-F55B-FC48-8A0C-5ECDC732D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Python –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43672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2A04CA-8A50-DE46-9AF3-B4FCEBBF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Variables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54D4FF-0C6C-9041-A9D2-B7514308742E}"/>
              </a:ext>
            </a:extLst>
          </p:cNvPr>
          <p:cNvSpPr txBox="1"/>
          <p:nvPr/>
        </p:nvSpPr>
        <p:spPr>
          <a:xfrm>
            <a:off x="193430" y="892199"/>
            <a:ext cx="8635697" cy="362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A program manipulates data objects. 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Data objects are stored in variables that correspond to memory cells.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Variables could be of different types. 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The variable type defines the operations that could be performed on it.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A variable is created when you first assign a value to it</a:t>
            </a:r>
          </a:p>
          <a:p>
            <a:pPr>
              <a:lnSpc>
                <a:spcPct val="200000"/>
              </a:lnSpc>
            </a:pPr>
            <a:endParaRPr lang="en-GB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0C0C1A5-9A33-5E4B-B736-6A08C6408B24}"/>
              </a:ext>
            </a:extLst>
          </p:cNvPr>
          <p:cNvSpPr/>
          <p:nvPr/>
        </p:nvSpPr>
        <p:spPr>
          <a:xfrm>
            <a:off x="9229089" y="1564515"/>
            <a:ext cx="2567354" cy="3669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A447CF-03DB-2B46-A699-919ED82D968C}"/>
              </a:ext>
            </a:extLst>
          </p:cNvPr>
          <p:cNvSpPr/>
          <p:nvPr/>
        </p:nvSpPr>
        <p:spPr>
          <a:xfrm>
            <a:off x="9580781" y="1734501"/>
            <a:ext cx="1863969" cy="70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Memory Cell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AAE9E59-FF64-734A-BF3D-067320271F46}"/>
              </a:ext>
            </a:extLst>
          </p:cNvPr>
          <p:cNvSpPr/>
          <p:nvPr/>
        </p:nvSpPr>
        <p:spPr>
          <a:xfrm>
            <a:off x="9580781" y="2562592"/>
            <a:ext cx="1863969" cy="70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Memory Cell</a:t>
            </a:r>
          </a:p>
          <a:p>
            <a:pPr algn="ctr"/>
            <a:endParaRPr lang="en-GB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53E6BE-AB89-5A46-8C4D-A425F4202E5A}"/>
              </a:ext>
            </a:extLst>
          </p:cNvPr>
          <p:cNvSpPr/>
          <p:nvPr/>
        </p:nvSpPr>
        <p:spPr>
          <a:xfrm>
            <a:off x="9580781" y="3431368"/>
            <a:ext cx="1863969" cy="70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Memory Cell</a:t>
            </a:r>
          </a:p>
          <a:p>
            <a:pPr algn="ctr"/>
            <a:endParaRPr lang="en-GB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912A6FF-F307-F24D-B239-87B946E8288C}"/>
              </a:ext>
            </a:extLst>
          </p:cNvPr>
          <p:cNvSpPr/>
          <p:nvPr/>
        </p:nvSpPr>
        <p:spPr>
          <a:xfrm>
            <a:off x="9580781" y="4363057"/>
            <a:ext cx="1863969" cy="70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…</a:t>
            </a:r>
          </a:p>
          <a:p>
            <a:pPr algn="ctr"/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1BA51F-E45D-4B4D-A57C-0B826F050547}"/>
              </a:ext>
            </a:extLst>
          </p:cNvPr>
          <p:cNvSpPr txBox="1"/>
          <p:nvPr/>
        </p:nvSpPr>
        <p:spPr>
          <a:xfrm>
            <a:off x="9733181" y="1032710"/>
            <a:ext cx="14975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37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0BAA4-B363-1A46-B498-3F4A5950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Variables Name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2FE571-90A7-BA41-B67F-F934658F9A76}"/>
              </a:ext>
            </a:extLst>
          </p:cNvPr>
          <p:cNvSpPr txBox="1"/>
          <p:nvPr/>
        </p:nvSpPr>
        <p:spPr>
          <a:xfrm>
            <a:off x="369913" y="1070517"/>
            <a:ext cx="11452174" cy="2222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The name of a variable: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Can only start with _ (underscore character) or a letter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Can only contains alpha-numeric characters and underscores (A-z, 0-9, _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Cannot start with a number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BD2129-A3FB-2848-A8D3-805319912FC8}"/>
              </a:ext>
            </a:extLst>
          </p:cNvPr>
          <p:cNvSpPr txBox="1"/>
          <p:nvPr/>
        </p:nvSpPr>
        <p:spPr>
          <a:xfrm>
            <a:off x="369913" y="3958684"/>
            <a:ext cx="91005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Variables name are case sensitive!</a:t>
            </a:r>
          </a:p>
          <a:p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Edo, </a:t>
            </a:r>
            <a:r>
              <a:rPr lang="en-GB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edo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, EDO, </a:t>
            </a:r>
            <a:r>
              <a:rPr lang="en-GB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eDo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eDO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, ... are all </a:t>
            </a:r>
            <a:r>
              <a:rPr lang="en-GB" sz="2400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different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variables.</a:t>
            </a:r>
          </a:p>
          <a:p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That means each variable is stored in a different memory cell.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3A17DAD-58E7-364E-B88B-A0B3CAA21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4531"/>
              </p:ext>
            </p:extLst>
          </p:nvPr>
        </p:nvGraphicFramePr>
        <p:xfrm>
          <a:off x="10280806" y="2816985"/>
          <a:ext cx="1376680" cy="37845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6680">
                  <a:extLst>
                    <a:ext uri="{9D8B030D-6E8A-4147-A177-3AD203B41FA5}">
                      <a16:colId xmlns:a16="http://schemas.microsoft.com/office/drawing/2014/main" val="3531810589"/>
                    </a:ext>
                  </a:extLst>
                </a:gridCol>
              </a:tblGrid>
              <a:tr h="630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dirty="0"/>
                        <a:t>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713850"/>
                  </a:ext>
                </a:extLst>
              </a:tr>
              <a:tr h="63075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00B050"/>
                          </a:solidFill>
                        </a:rPr>
                        <a:t>Edo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066286"/>
                  </a:ext>
                </a:extLst>
              </a:tr>
              <a:tr h="630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00B050"/>
                          </a:solidFill>
                        </a:rPr>
                        <a:t>edo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935013"/>
                  </a:ext>
                </a:extLst>
              </a:tr>
              <a:tr h="63075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EDO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16277"/>
                  </a:ext>
                </a:extLst>
              </a:tr>
              <a:tr h="630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00B050"/>
                          </a:solidFill>
                        </a:rPr>
                        <a:t>eDo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817076"/>
                  </a:ext>
                </a:extLst>
              </a:tr>
              <a:tr h="6307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00B050"/>
                          </a:solidFill>
                        </a:rPr>
                        <a:t>eDO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56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3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58692"/>
            <a:ext cx="11037277" cy="618455"/>
          </a:xfrm>
        </p:spPr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8439AF3-85E0-7044-85CB-26F6F6C10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32987"/>
              </p:ext>
            </p:extLst>
          </p:nvPr>
        </p:nvGraphicFramePr>
        <p:xfrm>
          <a:off x="521250" y="1961766"/>
          <a:ext cx="6582077" cy="3947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86724">
                  <a:extLst>
                    <a:ext uri="{9D8B030D-6E8A-4147-A177-3AD203B41FA5}">
                      <a16:colId xmlns:a16="http://schemas.microsoft.com/office/drawing/2014/main" val="3584582328"/>
                    </a:ext>
                  </a:extLst>
                </a:gridCol>
                <a:gridCol w="3695353">
                  <a:extLst>
                    <a:ext uri="{9D8B030D-6E8A-4147-A177-3AD203B41FA5}">
                      <a16:colId xmlns:a16="http://schemas.microsoft.com/office/drawing/2014/main" val="1084344227"/>
                    </a:ext>
                  </a:extLst>
                </a:gridCol>
              </a:tblGrid>
              <a:tr h="43501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b="1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Text Type:</a:t>
                      </a:r>
                    </a:p>
                  </a:txBody>
                  <a:tcPr marL="152400" marR="76200" marT="76200" marB="762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str</a:t>
                      </a:r>
                    </a:p>
                  </a:txBody>
                  <a:tcPr marL="76200" marR="76200" marT="76200" marB="762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70665"/>
                  </a:ext>
                </a:extLst>
              </a:tr>
              <a:tr h="43501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b="1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Numeric Types:</a:t>
                      </a:r>
                    </a:p>
                  </a:txBody>
                  <a:tcPr marL="152400" marR="76200" marT="76200" marB="762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int, float, complex</a:t>
                      </a:r>
                    </a:p>
                  </a:txBody>
                  <a:tcPr marL="76200" marR="76200" marT="76200" marB="762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124500"/>
                  </a:ext>
                </a:extLst>
              </a:tr>
              <a:tr h="43501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b="1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Sequence Types:</a:t>
                      </a:r>
                    </a:p>
                  </a:txBody>
                  <a:tcPr marL="152400" marR="76200" marT="76200" marB="762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list, tuple, range</a:t>
                      </a:r>
                    </a:p>
                  </a:txBody>
                  <a:tcPr marL="76200" marR="76200" marT="76200" marB="762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06117"/>
                  </a:ext>
                </a:extLst>
              </a:tr>
              <a:tr h="43501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b="1" noProof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Mapping Type:</a:t>
                      </a:r>
                    </a:p>
                  </a:txBody>
                  <a:tcPr marL="152400" marR="76200" marT="76200" marB="762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noProof="0" dirty="0" err="1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dict</a:t>
                      </a:r>
                      <a:endParaRPr lang="en-GB" noProof="0" dirty="0"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L="76200" marR="76200" marT="76200" marB="762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66734"/>
                  </a:ext>
                </a:extLst>
              </a:tr>
              <a:tr h="43501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b="1" noProof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Set Types:</a:t>
                      </a:r>
                    </a:p>
                  </a:txBody>
                  <a:tcPr marL="152400" marR="76200" marT="76200" marB="762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set, </a:t>
                      </a:r>
                      <a:r>
                        <a:rPr lang="en-GB" noProof="0" dirty="0" err="1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frozenset</a:t>
                      </a:r>
                      <a:endParaRPr lang="en-GB" noProof="0" dirty="0"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L="76200" marR="76200" marT="76200" marB="762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01586"/>
                  </a:ext>
                </a:extLst>
              </a:tr>
              <a:tr h="43501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b="1" noProof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Boolean Type:</a:t>
                      </a:r>
                    </a:p>
                  </a:txBody>
                  <a:tcPr marL="152400" marR="76200" marT="76200" marB="762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noProof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bool</a:t>
                      </a:r>
                    </a:p>
                  </a:txBody>
                  <a:tcPr marL="76200" marR="76200" marT="76200" marB="762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7135"/>
                  </a:ext>
                </a:extLst>
              </a:tr>
              <a:tr h="43501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b="1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Binary Types:</a:t>
                      </a:r>
                    </a:p>
                  </a:txBody>
                  <a:tcPr marL="152400" marR="76200" marT="76200" marB="762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GB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bytes, </a:t>
                      </a:r>
                      <a:r>
                        <a:rPr lang="en-GB" noProof="0" dirty="0" err="1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bytearray</a:t>
                      </a:r>
                      <a:r>
                        <a:rPr lang="en-GB" noProof="0" dirty="0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, </a:t>
                      </a:r>
                      <a:r>
                        <a:rPr lang="en-GB" noProof="0" dirty="0" err="1"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</a:rPr>
                        <a:t>memoryview</a:t>
                      </a:r>
                      <a:endParaRPr lang="en-GB" noProof="0" dirty="0">
                        <a:effectLst/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 marL="76200" marR="76200" marT="76200" marB="762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548199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876135-A3AE-2E41-96F6-1088CA00B8C1}"/>
              </a:ext>
            </a:extLst>
          </p:cNvPr>
          <p:cNvSpPr txBox="1"/>
          <p:nvPr/>
        </p:nvSpPr>
        <p:spPr>
          <a:xfrm>
            <a:off x="177552" y="881048"/>
            <a:ext cx="1183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Dotum" panose="020B0600000101010101" pitchFamily="34" charset="-127"/>
                <a:ea typeface="Dotum" panose="020B0600000101010101" pitchFamily="34" charset="-127"/>
              </a:rPr>
              <a:t>A program manipulates data objects. Data objects are stored in variables that correspond to memory cells.</a:t>
            </a:r>
          </a:p>
          <a:p>
            <a:pPr algn="ctr"/>
            <a:r>
              <a:rPr lang="en-GB" dirty="0">
                <a:latin typeface="Dotum" panose="020B0600000101010101" pitchFamily="34" charset="-127"/>
                <a:ea typeface="Dotum" panose="020B0600000101010101" pitchFamily="34" charset="-127"/>
              </a:rPr>
              <a:t>Variables could be of different types. The variable type defines the operations that could be performed on it.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AD0E1B-BE3D-8F49-A268-9B8258BA2EEF}"/>
              </a:ext>
            </a:extLst>
          </p:cNvPr>
          <p:cNvSpPr txBox="1"/>
          <p:nvPr/>
        </p:nvSpPr>
        <p:spPr>
          <a:xfrm>
            <a:off x="8369340" y="5422955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Dotum" panose="020B0600000101010101" pitchFamily="34" charset="-127"/>
                <a:ea typeface="Dotum" panose="020B0600000101010101" pitchFamily="34" charset="-127"/>
              </a:rPr>
              <a:t>We are not going to use them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74DCF4F-E446-EB48-8F80-AC7261E9E846}"/>
              </a:ext>
            </a:extLst>
          </p:cNvPr>
          <p:cNvCxnSpPr>
            <a:cxnSpLocks/>
          </p:cNvCxnSpPr>
          <p:nvPr/>
        </p:nvCxnSpPr>
        <p:spPr>
          <a:xfrm flipH="1">
            <a:off x="7354579" y="5627592"/>
            <a:ext cx="7635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ADC386E-D5CC-354E-B59B-2ADB2F018C94}"/>
              </a:ext>
            </a:extLst>
          </p:cNvPr>
          <p:cNvSpPr txBox="1"/>
          <p:nvPr/>
        </p:nvSpPr>
        <p:spPr>
          <a:xfrm>
            <a:off x="521250" y="6112480"/>
            <a:ext cx="6292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type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object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)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return the type of an object</a:t>
            </a: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36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79183-C542-814A-8A22-E6EF1CEA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965CFF-4C5B-D14F-BF97-665410977EE7}"/>
              </a:ext>
            </a:extLst>
          </p:cNvPr>
          <p:cNvSpPr txBox="1"/>
          <p:nvPr/>
        </p:nvSpPr>
        <p:spPr>
          <a:xfrm>
            <a:off x="193430" y="3226079"/>
            <a:ext cx="189346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5</a:t>
            </a:r>
          </a:p>
          <a:p>
            <a:r>
              <a:rPr lang="en-GB" sz="22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80E16C-46BE-4C41-AD5C-46BA0BE7EB30}"/>
              </a:ext>
            </a:extLst>
          </p:cNvPr>
          <p:cNvSpPr txBox="1"/>
          <p:nvPr/>
        </p:nvSpPr>
        <p:spPr>
          <a:xfrm>
            <a:off x="193428" y="961798"/>
            <a:ext cx="872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To print any variable into the console, use the </a:t>
            </a:r>
            <a:r>
              <a:rPr lang="en-GB" sz="2400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function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C5621E-F331-1B41-ACA8-545323F4B11F}"/>
              </a:ext>
            </a:extLst>
          </p:cNvPr>
          <p:cNvSpPr txBox="1"/>
          <p:nvPr/>
        </p:nvSpPr>
        <p:spPr>
          <a:xfrm>
            <a:off x="193430" y="2093040"/>
            <a:ext cx="317907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‘Hello world’!</a:t>
            </a:r>
          </a:p>
          <a:p>
            <a:r>
              <a:rPr lang="en-GB" sz="22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1E5C19-2D2A-6F4D-8C7D-B9808AE752A8}"/>
              </a:ext>
            </a:extLst>
          </p:cNvPr>
          <p:cNvSpPr txBox="1"/>
          <p:nvPr/>
        </p:nvSpPr>
        <p:spPr>
          <a:xfrm>
            <a:off x="193429" y="4280376"/>
            <a:ext cx="532068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5</a:t>
            </a:r>
          </a:p>
          <a:p>
            <a:r>
              <a:rPr lang="en-GB" sz="22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(‘The variable content is:’, </a:t>
            </a:r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4CF342-DEC8-7F4D-B77F-D8AA52D57AC2}"/>
              </a:ext>
            </a:extLst>
          </p:cNvPr>
          <p:cNvSpPr txBox="1"/>
          <p:nvPr/>
        </p:nvSpPr>
        <p:spPr>
          <a:xfrm>
            <a:off x="193428" y="5462755"/>
            <a:ext cx="658706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5</a:t>
            </a:r>
          </a:p>
          <a:p>
            <a:r>
              <a:rPr lang="en-GB" sz="22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(‘The variable content is {}’.format(</a:t>
            </a:r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4105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37DF2-C9AD-8248-8E05-5BBB1033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1AE9AA-B9A2-B846-A664-5045801F5DEC}"/>
              </a:ext>
            </a:extLst>
          </p:cNvPr>
          <p:cNvSpPr txBox="1"/>
          <p:nvPr/>
        </p:nvSpPr>
        <p:spPr>
          <a:xfrm>
            <a:off x="193430" y="1048178"/>
            <a:ext cx="8661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To collect an input data from the user through the console: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3BD6C-1B60-A54A-92B7-FC742074F886}"/>
              </a:ext>
            </a:extLst>
          </p:cNvPr>
          <p:cNvSpPr txBox="1"/>
          <p:nvPr/>
        </p:nvSpPr>
        <p:spPr>
          <a:xfrm>
            <a:off x="193429" y="1667432"/>
            <a:ext cx="5553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input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(‘</a:t>
            </a:r>
            <a:r>
              <a:rPr lang="en-GB" sz="22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please insert a value:  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8F46A4-088D-204E-9A62-72BF0A8579DB}"/>
              </a:ext>
            </a:extLst>
          </p:cNvPr>
          <p:cNvSpPr txBox="1"/>
          <p:nvPr/>
        </p:nvSpPr>
        <p:spPr>
          <a:xfrm>
            <a:off x="193429" y="2284785"/>
            <a:ext cx="1170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Attention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: the </a:t>
            </a:r>
            <a:r>
              <a:rPr lang="en-GB" sz="2000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input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 function read the console and produce a str variable.</a:t>
            </a:r>
          </a:p>
          <a:p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If you are entering, for example, a float, you have to cast the variable to a float data type.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2A8E66-9CAE-6D4F-863E-0126E885F274}"/>
              </a:ext>
            </a:extLst>
          </p:cNvPr>
          <p:cNvSpPr txBox="1"/>
          <p:nvPr/>
        </p:nvSpPr>
        <p:spPr>
          <a:xfrm>
            <a:off x="193429" y="3194907"/>
            <a:ext cx="8215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input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(‘</a:t>
            </a:r>
            <a:r>
              <a:rPr lang="en-GB" sz="22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please insert a value:  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’)</a:t>
            </a:r>
          </a:p>
          <a:p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my_number</a:t>
            </a:r>
            <a:r>
              <a:rPr lang="en-GB" sz="22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</a:t>
            </a:r>
            <a:r>
              <a:rPr lang="en-GB" sz="22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float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2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2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	</a:t>
            </a:r>
            <a:r>
              <a:rPr lang="en-GB" sz="22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Translate a string to a number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9F15B5-CAB5-2F42-B596-84EB075CCA41}"/>
              </a:ext>
            </a:extLst>
          </p:cNvPr>
          <p:cNvSpPr txBox="1"/>
          <p:nvPr/>
        </p:nvSpPr>
        <p:spPr>
          <a:xfrm>
            <a:off x="193429" y="4313405"/>
            <a:ext cx="89883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Dotum" panose="020B0600000101010101" pitchFamily="34" charset="-127"/>
                <a:ea typeface="Dotum" panose="020B0600000101010101" pitchFamily="34" charset="-127"/>
              </a:rPr>
              <a:t>To cast (to transform), a variable of a certain type to another type: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200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</a:t>
            </a:r>
            <a:r>
              <a:rPr lang="en-GB" sz="2200" dirty="0">
                <a:latin typeface="Dotum" panose="020B0600000101010101" pitchFamily="34" charset="-127"/>
                <a:ea typeface="Dotum" panose="020B0600000101010101" pitchFamily="34" charset="-127"/>
              </a:rPr>
              <a:t>()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200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float</a:t>
            </a:r>
            <a:r>
              <a:rPr lang="en-GB" sz="2200" dirty="0">
                <a:latin typeface="Dotum" panose="020B0600000101010101" pitchFamily="34" charset="-127"/>
                <a:ea typeface="Dotum" panose="020B0600000101010101" pitchFamily="34" charset="-127"/>
              </a:rPr>
              <a:t>()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200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str</a:t>
            </a:r>
            <a:r>
              <a:rPr lang="en-GB" sz="2200" dirty="0">
                <a:latin typeface="Dotum" panose="020B0600000101010101" pitchFamily="34" charset="-127"/>
                <a:ea typeface="Dotum" panose="020B0600000101010101" pitchFamily="34" charset="-127"/>
              </a:rPr>
              <a:t>()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200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list</a:t>
            </a:r>
            <a:r>
              <a:rPr lang="en-GB" sz="2200" dirty="0">
                <a:latin typeface="Dotum" panose="020B0600000101010101" pitchFamily="34" charset="-127"/>
                <a:ea typeface="Dotum" panose="020B0600000101010101" pitchFamily="34" charset="-127"/>
              </a:rPr>
              <a:t>()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200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dict</a:t>
            </a:r>
            <a:r>
              <a:rPr lang="en-GB" sz="2200" dirty="0">
                <a:latin typeface="Dotum" panose="020B0600000101010101" pitchFamily="34" charset="-127"/>
                <a:ea typeface="Dotum" panose="020B0600000101010101" pitchFamily="34" charset="-127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34421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Type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CD407A-F682-184B-95EE-3530627FA09A}"/>
              </a:ext>
            </a:extLst>
          </p:cNvPr>
          <p:cNvSpPr txBox="1"/>
          <p:nvPr/>
        </p:nvSpPr>
        <p:spPr>
          <a:xfrm>
            <a:off x="193430" y="1025913"/>
            <a:ext cx="95397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str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‘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this is a string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my_var1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‘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this is a string  1234567890!£$?1^èòà%(){}@#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My_var2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“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this IS a String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”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BFC705-7DBD-F645-94B9-1378E83255B2}"/>
              </a:ext>
            </a:extLst>
          </p:cNvPr>
          <p:cNvSpPr txBox="1"/>
          <p:nvPr/>
        </p:nvSpPr>
        <p:spPr>
          <a:xfrm>
            <a:off x="300984" y="3719845"/>
            <a:ext cx="11577208" cy="1483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 string variable, i.e. a sequence of characters, has to be enclosed between or: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Single quotes </a:t>
            </a:r>
            <a:r>
              <a:rPr lang="en-GB" sz="2400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‘ ‘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Double quotes </a:t>
            </a:r>
            <a:r>
              <a:rPr lang="en-GB" sz="2400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“ “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524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Types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898D99-99F8-CD45-BF81-AFB8850E2BD0}"/>
              </a:ext>
            </a:extLst>
          </p:cNvPr>
          <p:cNvSpPr txBox="1"/>
          <p:nvPr/>
        </p:nvSpPr>
        <p:spPr>
          <a:xfrm>
            <a:off x="193430" y="932964"/>
            <a:ext cx="1203085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int: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It is a positive or negative number without decimals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12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-12312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float: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It is a positive or negative number with decimals. Decimal separator dot ‘.’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12.0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-1543.0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12321.2354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-3.1415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3.14e10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scientific numbers ‘e’ indicates the power of 10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3.14 x 10</a:t>
            </a:r>
            <a:r>
              <a:rPr lang="en-GB" sz="2000" baseline="30000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10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complex: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1j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24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my_var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5 + 1j</a:t>
            </a:r>
          </a:p>
        </p:txBody>
      </p:sp>
    </p:spTree>
    <p:extLst>
      <p:ext uri="{BB962C8B-B14F-4D97-AF65-F5344CB8AC3E}">
        <p14:creationId xmlns:p14="http://schemas.microsoft.com/office/powerpoint/2010/main" val="10681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5E65-A4C7-649E-8C66-F0087B3F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Types to store multiple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9CC2D-0133-C011-2C96-F612FE80B871}"/>
              </a:ext>
            </a:extLst>
          </p:cNvPr>
          <p:cNvSpPr txBox="1"/>
          <p:nvPr/>
        </p:nvSpPr>
        <p:spPr>
          <a:xfrm>
            <a:off x="546265" y="1223158"/>
            <a:ext cx="104740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</a:t>
            </a:r>
            <a:r>
              <a:rPr lang="en-IT" sz="2400" dirty="0"/>
              <a:t>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4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400" dirty="0"/>
              <a:t>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2400" dirty="0"/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3512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</a:t>
            </a:r>
            <a:r>
              <a:rPr lang="en-GB" dirty="0"/>
              <a:t> Types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679387-68DB-F345-84CB-B21326ACBB2A}"/>
              </a:ext>
            </a:extLst>
          </p:cNvPr>
          <p:cNvSpPr txBox="1"/>
          <p:nvPr/>
        </p:nvSpPr>
        <p:spPr>
          <a:xfrm>
            <a:off x="187783" y="821908"/>
            <a:ext cx="1181643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Set store multiple values in a single variable.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Sets are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unordered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, the sets’ items are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unchangeable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 and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don’t allow duplicate 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elements.</a:t>
            </a:r>
          </a:p>
          <a:p>
            <a:pPr lvl="1"/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</a:p>
          <a:p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my_set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{‘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florence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rome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milan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To add element(s) to a set</a:t>
            </a:r>
          </a:p>
          <a:p>
            <a:r>
              <a:rPr lang="en-GB" sz="20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my_set.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add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(‘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turin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’)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add(item): add item to the set</a:t>
            </a:r>
          </a:p>
          <a:p>
            <a:endParaRPr lang="en-GB" sz="2000" i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my_ set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	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{‘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florence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rome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milan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turin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tmp_set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= {‘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naples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venice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my_set.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update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tmp_set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)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update(item): add items to the set</a:t>
            </a:r>
            <a:endParaRPr lang="en-GB" sz="2000" i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i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my_ set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	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{‘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florence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rome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milan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turin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naples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venice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026" name="Picture 2" descr="Set theory Cut Out Stock Images &amp; Pictures - Alamy">
            <a:extLst>
              <a:ext uri="{FF2B5EF4-FFF2-40B4-BE49-F238E27FC236}">
                <a16:creationId xmlns:a16="http://schemas.microsoft.com/office/drawing/2014/main" id="{9E8FB42C-CBCE-C6F0-9641-5E308E34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02" y="1788573"/>
            <a:ext cx="3068205" cy="328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4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</a:t>
            </a:r>
            <a:r>
              <a:rPr lang="en-GB" dirty="0"/>
              <a:t> Types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679387-68DB-F345-84CB-B21326ACBB2A}"/>
              </a:ext>
            </a:extLst>
          </p:cNvPr>
          <p:cNvSpPr txBox="1"/>
          <p:nvPr/>
        </p:nvSpPr>
        <p:spPr>
          <a:xfrm>
            <a:off x="187783" y="821908"/>
            <a:ext cx="1258036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To remove un element from a set</a:t>
            </a:r>
          </a:p>
          <a:p>
            <a:r>
              <a:rPr lang="en-GB" sz="20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</a:p>
          <a:p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my_set.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remove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(‘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turin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’)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remove(item): remove item from the set. 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Error if not present</a:t>
            </a:r>
          </a:p>
          <a:p>
            <a:endParaRPr lang="en-GB" sz="2000" i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my_ set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	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{‘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florence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rome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milan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naples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venice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my_set.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discard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(‘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turin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’)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discard(item): remove item from the set. 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If not present it’s ok</a:t>
            </a:r>
            <a:endParaRPr lang="en-GB" i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i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my_ set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	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{‘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florence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rome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milan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naples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venice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</a:t>
            </a:r>
          </a:p>
          <a:p>
            <a:endParaRPr lang="en-GB" sz="2000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Union. From two sets, create a new set with all the items from both sets.</a:t>
            </a:r>
          </a:p>
          <a:p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</a:p>
          <a:p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my_set1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{‘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red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green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yellow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my_set2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{‘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pink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blue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my_set3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my_set1.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union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(my_set2)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it is the same of my_set2.union(my_set1)</a:t>
            </a:r>
          </a:p>
          <a:p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lvl="1"/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93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D8EE-9423-4981-1D6E-9A628451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1B4EC-F519-6F8D-3257-C2553AD54BA7}"/>
              </a:ext>
            </a:extLst>
          </p:cNvPr>
          <p:cNvSpPr txBox="1"/>
          <p:nvPr/>
        </p:nvSpPr>
        <p:spPr>
          <a:xfrm>
            <a:off x="783771" y="1365662"/>
            <a:ext cx="110701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200" dirty="0"/>
              <a:t>Colab for this part</a:t>
            </a:r>
          </a:p>
          <a:p>
            <a:endParaRPr lang="en-IT" sz="2200" dirty="0"/>
          </a:p>
          <a:p>
            <a:r>
              <a:rPr lang="en-GB" sz="2200" dirty="0">
                <a:hlinkClick r:id="rId2"/>
              </a:rPr>
              <a:t>https://colab.research.google.com/drive/1YsP_O4zihFQvCbDol3f65DUhfzyMgwqE?usp=sharing</a:t>
            </a:r>
            <a:endParaRPr lang="en-GB" sz="2200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2448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</a:t>
            </a:r>
            <a:r>
              <a:rPr lang="en-GB" dirty="0"/>
              <a:t> Types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679387-68DB-F345-84CB-B21326ACBB2A}"/>
              </a:ext>
            </a:extLst>
          </p:cNvPr>
          <p:cNvSpPr txBox="1"/>
          <p:nvPr/>
        </p:nvSpPr>
        <p:spPr>
          <a:xfrm>
            <a:off x="187783" y="821908"/>
            <a:ext cx="125803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Other methods of Set type: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A.</a:t>
            </a:r>
            <a:r>
              <a:rPr lang="en-GB" sz="2000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intersection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(B) 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return a set that is the element intersection of A and B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2000" dirty="0" err="1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A.</a:t>
            </a:r>
            <a:r>
              <a:rPr lang="en-GB" sz="2000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difference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(B)  return a set that is the set difference of A and B</a:t>
            </a: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lvl="1"/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A68992-E7E8-8642-A734-4A434A65DD0B}"/>
              </a:ext>
            </a:extLst>
          </p:cNvPr>
          <p:cNvSpPr txBox="1"/>
          <p:nvPr/>
        </p:nvSpPr>
        <p:spPr>
          <a:xfrm>
            <a:off x="2263698" y="412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A713D-4555-AD4D-85C2-EB661A6F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Types: List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E44020-FFE3-8145-A6D6-F28F3FF4C477}"/>
              </a:ext>
            </a:extLst>
          </p:cNvPr>
          <p:cNvSpPr txBox="1"/>
          <p:nvPr/>
        </p:nvSpPr>
        <p:spPr>
          <a:xfrm>
            <a:off x="193429" y="947853"/>
            <a:ext cx="11504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Lists are used to store multiple values in a single variable.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List elements are defined between square brackets 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2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3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4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5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The element of a list can be of different data types: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3.1415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this is a string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4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]]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Lists are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Ordered. 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You can access the single element (item) of the data type with an index.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Lists allow duplicates.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To know the number of item, or the length of a list:</a:t>
            </a: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len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))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 4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3076" name="Picture 4" descr="Python List (With Examples)">
            <a:extLst>
              <a:ext uri="{FF2B5EF4-FFF2-40B4-BE49-F238E27FC236}">
                <a16:creationId xmlns:a16="http://schemas.microsoft.com/office/drawing/2014/main" id="{26759D41-352C-33CB-7135-5C657DAA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62" y="948791"/>
            <a:ext cx="4475564" cy="18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84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A713D-4555-AD4D-85C2-EB661A6F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Types: List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E44020-FFE3-8145-A6D6-F28F3FF4C477}"/>
              </a:ext>
            </a:extLst>
          </p:cNvPr>
          <p:cNvSpPr txBox="1"/>
          <p:nvPr/>
        </p:nvSpPr>
        <p:spPr>
          <a:xfrm>
            <a:off x="193429" y="947853"/>
            <a:ext cx="11905644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Lists are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Changeable. </a:t>
            </a:r>
            <a:r>
              <a:rPr lang="en-GB" dirty="0">
                <a:latin typeface="Dotum" panose="020B0600000101010101" pitchFamily="34" charset="-127"/>
                <a:ea typeface="Dotum" panose="020B0600000101010101" pitchFamily="34" charset="-127"/>
              </a:rPr>
              <a:t>You can add, remove or change elements of the data type after it is created.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	</a:t>
            </a:r>
            <a:r>
              <a:rPr lang="en-GB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[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11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22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33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44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55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my_list.</a:t>
            </a:r>
            <a:r>
              <a:rPr lang="en-GB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append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66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) 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 append(value): add, append, a value to the end of the list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my_list.</a:t>
            </a:r>
            <a:r>
              <a:rPr lang="en-GB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insert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0,0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 insert(index, value): add, append, a value to the index-</a:t>
            </a:r>
            <a:r>
              <a:rPr lang="en-GB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list’s item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print(</a:t>
            </a:r>
            <a:r>
              <a:rPr lang="en-GB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 	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[0, 11, 22, 33, 44, 55, 66]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i="1" dirty="0" err="1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my_list.</a:t>
            </a:r>
            <a:r>
              <a:rPr lang="en-GB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pop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	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 pop(index): remove the index-</a:t>
            </a:r>
            <a:r>
              <a:rPr lang="en-GB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item from the list and get its value back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print(</a:t>
            </a:r>
            <a:r>
              <a:rPr lang="en-GB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 	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[0, 11, 33, 44, 55, 66]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i="1" dirty="0" err="1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my_list.</a:t>
            </a:r>
            <a:r>
              <a:rPr lang="en-GB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remove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33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 remove(value): remove the first item with value ‘value’ from the list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print(</a:t>
            </a:r>
            <a:r>
              <a:rPr lang="en-GB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	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[0, 11, 44, 55, 66]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del </a:t>
            </a:r>
            <a:r>
              <a:rPr lang="en-GB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 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	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del list[index]: remove the index-</a:t>
            </a:r>
            <a:r>
              <a:rPr lang="en-GB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item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i="1" dirty="0" err="1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my_list.</a:t>
            </a:r>
            <a:r>
              <a:rPr lang="en-GB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clear</a:t>
            </a: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() 	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 clear(): delete all the elements from the list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print(</a:t>
            </a:r>
            <a:r>
              <a:rPr lang="en-GB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i="1" dirty="0">
                <a:latin typeface="Dotum" panose="020B0600000101010101" pitchFamily="34" charset="-127"/>
                <a:ea typeface="Dotum" panose="020B0600000101010101" pitchFamily="34" charset="-127"/>
              </a:rPr>
              <a:t>) 		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[]</a:t>
            </a:r>
          </a:p>
          <a:p>
            <a:pPr>
              <a:lnSpc>
                <a:spcPct val="150000"/>
              </a:lnSpc>
            </a:pPr>
            <a:endParaRPr lang="en-GB" i="1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GB" i="1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GB" i="1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GB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GB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CE87F5-2E95-5847-8519-4A8C2E902F53}"/>
              </a:ext>
            </a:extLst>
          </p:cNvPr>
          <p:cNvSpPr txBox="1"/>
          <p:nvPr/>
        </p:nvSpPr>
        <p:spPr>
          <a:xfrm>
            <a:off x="7839306" y="947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78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A713D-4555-AD4D-85C2-EB661A6F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Types: List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E44020-FFE3-8145-A6D6-F28F3FF4C477}"/>
              </a:ext>
            </a:extLst>
          </p:cNvPr>
          <p:cNvSpPr txBox="1"/>
          <p:nvPr/>
        </p:nvSpPr>
        <p:spPr>
          <a:xfrm>
            <a:off x="193430" y="675145"/>
            <a:ext cx="1150420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Indexes start from 0. To </a:t>
            </a:r>
            <a:r>
              <a:rPr lang="en-GB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acces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 the </a:t>
            </a:r>
            <a:r>
              <a:rPr lang="en-GB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i-th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 element of the list 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 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] 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4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5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])  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# 1</a:t>
            </a:r>
            <a:endParaRPr lang="en-GB" sz="2000" i="1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i="1" dirty="0">
              <a:solidFill>
                <a:srgbClr val="C00000"/>
              </a:solidFill>
            </a:endParaRP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 =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100</a:t>
            </a:r>
          </a:p>
          <a:p>
            <a:endParaRPr lang="en-GB" sz="2000" i="1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])  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# 100</a:t>
            </a:r>
          </a:p>
          <a:p>
            <a:endParaRPr lang="en-GB" sz="2000" i="1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sym typeface="Wingdings" pitchFamily="2" charset="2"/>
            </a:endParaRPr>
          </a:p>
          <a:p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])  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# 5</a:t>
            </a:r>
          </a:p>
          <a:p>
            <a:endParaRPr lang="en-GB" sz="2000" i="1" dirty="0">
              <a:solidFill>
                <a:srgbClr val="00B05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-2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])  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# 4</a:t>
            </a:r>
          </a:p>
          <a:p>
            <a:endParaRPr lang="en-GB" sz="2000" i="1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sym typeface="Wingdings" pitchFamily="2" charset="2"/>
            </a:endParaRPr>
          </a:p>
          <a:p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1:3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])  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# [2, 3]. [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start_index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: 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end_index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] return a sub-list</a:t>
            </a:r>
          </a:p>
          <a:p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				# from the item with index 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start_index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 to the item in position 					# 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end_index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 -1 </a:t>
            </a:r>
          </a:p>
          <a:p>
            <a:endParaRPr lang="en-GB" sz="2000" i="1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sym typeface="Wingdings" pitchFamily="2" charset="2"/>
            </a:endParaRPr>
          </a:p>
          <a:p>
            <a:endParaRPr lang="en-GB" sz="2000" i="1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sym typeface="Wingdings" pitchFamily="2" charset="2"/>
            </a:endParaRPr>
          </a:p>
          <a:p>
            <a:endParaRPr lang="en-GB" sz="2000" i="1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sym typeface="Wingdings" pitchFamily="2" charset="2"/>
            </a:endParaRP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  <a:sym typeface="Wingdings" pitchFamily="2" charset="2"/>
            </a:endParaRPr>
          </a:p>
          <a:p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GB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CE87F5-2E95-5847-8519-4A8C2E902F53}"/>
              </a:ext>
            </a:extLst>
          </p:cNvPr>
          <p:cNvSpPr txBox="1"/>
          <p:nvPr/>
        </p:nvSpPr>
        <p:spPr>
          <a:xfrm>
            <a:off x="7839306" y="947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61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F33A0-9070-454E-8B38-4B73AE1A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Types: Tuple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49F454-26C6-F045-BCA9-4C32FAE4CA1E}"/>
              </a:ext>
            </a:extLst>
          </p:cNvPr>
          <p:cNvSpPr txBox="1"/>
          <p:nvPr/>
        </p:nvSpPr>
        <p:spPr>
          <a:xfrm>
            <a:off x="193429" y="947853"/>
            <a:ext cx="115042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Tuples are used to store multiple values in a single variable.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List elements are defined between round brackets 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my_tuple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(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lang="en-GB" sz="2000" i="1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4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5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The element of a list can be of different data types: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my_ tuple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(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3.1415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this is a string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2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4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])</a:t>
            </a:r>
          </a:p>
          <a:p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Tuples are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ordered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 and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indexed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. You can access tuple elements like in lists.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 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my_tuple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 )  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print 1</a:t>
            </a:r>
          </a:p>
          <a:p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 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my_tuple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3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 )  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print [1, 2, 3, 4]</a:t>
            </a:r>
          </a:p>
          <a:p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Tuples are </a:t>
            </a:r>
            <a:r>
              <a:rPr lang="en-GB" sz="2000" b="1" u="sng" dirty="0">
                <a:solidFill>
                  <a:srgbClr val="FF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immutable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my_tuple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 =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100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Not legal. It this a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typeError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’. Your program crashes.</a:t>
            </a:r>
          </a:p>
          <a:p>
            <a:endParaRPr lang="en-GB" sz="2000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38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F33A0-9070-454E-8B38-4B73AE1A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Types: Range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49F454-26C6-F045-BCA9-4C32FAE4CA1E}"/>
              </a:ext>
            </a:extLst>
          </p:cNvPr>
          <p:cNvSpPr txBox="1"/>
          <p:nvPr/>
        </p:nvSpPr>
        <p:spPr>
          <a:xfrm>
            <a:off x="193429" y="947853"/>
            <a:ext cx="11504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Range data types are create with the range function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The function signature is: 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range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start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stop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step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i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The default value for start is 0. The default value for step is 1.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GB" sz="2000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range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6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)))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 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[0, 1, 2, 3, 4, 5]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range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1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6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)))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 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[1, 2, 3, 4, 5]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range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6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)))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 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[0, 1, 2, 3, 4, 5]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list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range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6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2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)))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[0, 2, 4]</a:t>
            </a:r>
          </a:p>
          <a:p>
            <a:endParaRPr lang="en-GB" sz="2000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GB" sz="2000" i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046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Types: Dictionaries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79980F-BC3D-154D-87EC-E07618E2E91E}"/>
              </a:ext>
            </a:extLst>
          </p:cNvPr>
          <p:cNvSpPr txBox="1"/>
          <p:nvPr/>
        </p:nvSpPr>
        <p:spPr>
          <a:xfrm>
            <a:off x="187783" y="821908"/>
            <a:ext cx="11816433" cy="521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Dictionaries store values in 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key : value 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pairs. The value could be of any data type.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Dictionaries are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ordered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changeable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 and </a:t>
            </a:r>
            <a:r>
              <a:rPr lang="en-GB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don’t allow duplicate 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elements.</a:t>
            </a:r>
          </a:p>
          <a:p>
            <a:pPr marL="342900" indent="-342900">
              <a:buFont typeface="Wingdings" pitchFamily="2" charset="2"/>
              <a:buChar char="§"/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 {‘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italy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’: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euro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US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’: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dollar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france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’: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euro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’,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brazil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’: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real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</a:t>
            </a:r>
          </a:p>
          <a:p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To access the element of a dictionary, you should use the keys</a:t>
            </a:r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italy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’]) 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‘euro’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 err="1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get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US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’))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‘dollar’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To update an item of the dictionary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US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’] =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US dollar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changing the value of a key in the dictionary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my_dict.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update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{‘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US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’: ‘’US dollar $})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# changing the value of a key in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92736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Types: Dictionaries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79980F-BC3D-154D-87EC-E07618E2E91E}"/>
              </a:ext>
            </a:extLst>
          </p:cNvPr>
          <p:cNvSpPr txBox="1"/>
          <p:nvPr/>
        </p:nvSpPr>
        <p:spPr>
          <a:xfrm>
            <a:off x="187783" y="821908"/>
            <a:ext cx="11816433" cy="675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To add an element (a pair of </a:t>
            </a:r>
            <a:r>
              <a:rPr lang="en-GB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key:value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) to a dictionary</a:t>
            </a:r>
            <a:r>
              <a:rPr lang="en-GB" sz="20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spain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’] =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euro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add a new pair 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key:value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into the dictionary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update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({‘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spain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’: 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euro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’})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add a new pair 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key:value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into the dictionary</a:t>
            </a:r>
          </a:p>
          <a:p>
            <a:endParaRPr lang="en-GB" sz="2000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To delete a key from a dictionary</a:t>
            </a:r>
            <a:r>
              <a:rPr lang="en-GB" sz="20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(as in List </a:t>
            </a:r>
            <a:r>
              <a:rPr lang="en-GB" sz="2000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clear</a:t>
            </a: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() method delete all the items)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del</a:t>
            </a:r>
            <a:r>
              <a:rPr lang="en-GB" sz="20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[‘</a:t>
            </a:r>
            <a:r>
              <a:rPr lang="en-GB" sz="2000" i="1" dirty="0" err="1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spain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’]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delete the key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spain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 and its value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 err="1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pop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(‘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brazil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’)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delete item ‘brazil’ and its value. Also returns the key’s value</a:t>
            </a:r>
          </a:p>
          <a:p>
            <a:pPr>
              <a:lnSpc>
                <a:spcPct val="200000"/>
              </a:lnSpc>
            </a:pP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 	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{‘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italy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’: ‘euro’, ‘US’: ‘US dollar $’, ‘</a:t>
            </a:r>
            <a:r>
              <a:rPr lang="en-GB" sz="2000" i="1" dirty="0" err="1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france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’: ‘euro’}</a:t>
            </a:r>
          </a:p>
          <a:p>
            <a:endParaRPr lang="en-GB" sz="2000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To know the number of items in a dictionary:</a:t>
            </a:r>
          </a:p>
          <a:p>
            <a:pPr>
              <a:lnSpc>
                <a:spcPct val="200000"/>
              </a:lnSpc>
            </a:pPr>
            <a:r>
              <a:rPr lang="en-GB" sz="20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  <a:r>
              <a:rPr lang="en-GB" sz="2000" i="1" dirty="0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solidFill>
                  <a:srgbClr val="00B05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len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-GB" sz="2000" i="1" dirty="0" err="1">
                <a:latin typeface="Dotum" panose="020B0600000101010101" pitchFamily="34" charset="-127"/>
                <a:ea typeface="Dotum" panose="020B0600000101010101" pitchFamily="34" charset="-127"/>
              </a:rPr>
              <a:t>my_dict</a:t>
            </a:r>
            <a:r>
              <a:rPr lang="en-GB" sz="2000" i="1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)) 	</a:t>
            </a:r>
            <a:r>
              <a:rPr lang="en-GB" sz="2000" i="1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# 3</a:t>
            </a:r>
          </a:p>
          <a:p>
            <a:pPr>
              <a:lnSpc>
                <a:spcPct val="200000"/>
              </a:lnSpc>
            </a:pPr>
            <a:endParaRPr lang="en-GB" sz="2000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GB" sz="2000" dirty="0">
              <a:solidFill>
                <a:schemeClr val="accent3">
                  <a:lumMod val="7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769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Boolean</a:t>
            </a:r>
            <a:r>
              <a:rPr lang="en-GB" dirty="0"/>
              <a:t> Types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5A14B3-C118-3A41-916B-B7E1DCA8D209}"/>
              </a:ext>
            </a:extLst>
          </p:cNvPr>
          <p:cNvSpPr txBox="1"/>
          <p:nvPr/>
        </p:nvSpPr>
        <p:spPr>
          <a:xfrm>
            <a:off x="187783" y="821908"/>
            <a:ext cx="1258036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 Boolean type ‘bool’ can only have two values: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True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False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The function bool(object) evaluate the object and return 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True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or 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False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Any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string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is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True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except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empty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strings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.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it-IT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Any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number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is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True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except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0.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it-IT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Any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list,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tuple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, set, and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dictionary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are </a:t>
            </a:r>
            <a:r>
              <a:rPr lang="it-IT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True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except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empty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ones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solidFill>
                <a:srgbClr val="C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lvl="1"/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	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548A67-657E-134A-AA3D-FF75696C4B8E}"/>
              </a:ext>
            </a:extLst>
          </p:cNvPr>
          <p:cNvSpPr txBox="1"/>
          <p:nvPr/>
        </p:nvSpPr>
        <p:spPr>
          <a:xfrm>
            <a:off x="1439917" y="5705744"/>
            <a:ext cx="947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See the python file of the lesson for examples and further details</a:t>
            </a:r>
          </a:p>
        </p:txBody>
      </p:sp>
    </p:spTree>
    <p:extLst>
      <p:ext uri="{BB962C8B-B14F-4D97-AF65-F5344CB8AC3E}">
        <p14:creationId xmlns:p14="http://schemas.microsoft.com/office/powerpoint/2010/main" val="3958058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E90AE-F4C7-3A47-88D3-DB7649D2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Operators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4E18FF-066E-9643-8FD2-D709E30ACFF8}"/>
              </a:ext>
            </a:extLst>
          </p:cNvPr>
          <p:cNvSpPr txBox="1"/>
          <p:nvPr/>
        </p:nvSpPr>
        <p:spPr>
          <a:xfrm>
            <a:off x="193430" y="936703"/>
            <a:ext cx="873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An operator performs an operations on value and variables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20F512-F968-3740-B218-962A3CAD0EB4}"/>
              </a:ext>
            </a:extLst>
          </p:cNvPr>
          <p:cNvSpPr txBox="1"/>
          <p:nvPr/>
        </p:nvSpPr>
        <p:spPr>
          <a:xfrm>
            <a:off x="193430" y="1906859"/>
            <a:ext cx="3738524" cy="333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Arithmetic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operators</a:t>
            </a:r>
            <a:endParaRPr lang="it-IT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Assignment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operators</a:t>
            </a:r>
            <a:endParaRPr lang="it-IT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Comparison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operators</a:t>
            </a:r>
            <a:endParaRPr lang="it-IT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Logical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operators</a:t>
            </a:r>
            <a:endParaRPr lang="it-IT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Membership</a:t>
            </a:r>
            <a:r>
              <a:rPr lang="it-IT"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operators</a:t>
            </a:r>
            <a:endParaRPr lang="it-IT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33155-026B-9B46-80BB-2FFFDCD2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TRY, TRY, and TRY! Some advice...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8639ED-CEAC-2E43-997C-168DFCB4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ource Sans Pro" panose="020B0503030403020204" pitchFamily="34" charset="0"/>
                <a:ea typeface="Source Sans Pro" panose="020B0503030403020204" pitchFamily="34" charset="0"/>
              </a:rPr>
              <a:t>E. Ramalli - </a:t>
            </a:r>
            <a:r>
              <a:rPr lang="en-GB" b="1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POLITECNICO</a:t>
            </a:r>
            <a:r>
              <a:rPr lang="en-GB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 </a:t>
            </a:r>
            <a:r>
              <a:rPr lang="en-GB" b="1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MILANO 1863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2EDD3D-AD33-064C-BAD4-DC146A03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4B-A36F-0D48-85D4-084EA17E19C0}" type="slidenum">
              <a:rPr lang="en-GB" smtClean="0"/>
              <a:pPr/>
              <a:t>3</a:t>
            </a:fld>
            <a:endParaRPr lang="en-GB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72062E-04E9-F84F-A0AB-B4644505FDEF}"/>
              </a:ext>
            </a:extLst>
          </p:cNvPr>
          <p:cNvSpPr txBox="1"/>
          <p:nvPr/>
        </p:nvSpPr>
        <p:spPr>
          <a:xfrm>
            <a:off x="193430" y="858034"/>
            <a:ext cx="11800648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To succeed this part of the course: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You can’t learn programming through ‘osmosis’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It is not rocket science but you need practice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Follow actively the class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At home, put your hands on the class topics and practice!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About </a:t>
            </a:r>
            <a:r>
              <a:rPr lang="en-GB"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ChatGPT</a:t>
            </a: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855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53BBF4-C17B-B640-8081-C227F89F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Arithmetic operators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EE2898-4794-2D4B-BCAA-E07B6F30345B}"/>
              </a:ext>
            </a:extLst>
          </p:cNvPr>
          <p:cNvSpPr txBox="1"/>
          <p:nvPr/>
        </p:nvSpPr>
        <p:spPr>
          <a:xfrm>
            <a:off x="193430" y="809825"/>
            <a:ext cx="3313728" cy="4992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Addition:	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+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Subtraction: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Multiplication: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*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Division:	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Modulus:	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Exponentiation: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**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Floor division: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//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5D14F0-931E-1F44-BEA7-08B27E5B68E1}"/>
              </a:ext>
            </a:extLst>
          </p:cNvPr>
          <p:cNvSpPr txBox="1"/>
          <p:nvPr/>
        </p:nvSpPr>
        <p:spPr>
          <a:xfrm>
            <a:off x="1439917" y="5705744"/>
            <a:ext cx="947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See the python file of the lesson for examples and further details</a:t>
            </a:r>
          </a:p>
        </p:txBody>
      </p:sp>
    </p:spTree>
    <p:extLst>
      <p:ext uri="{BB962C8B-B14F-4D97-AF65-F5344CB8AC3E}">
        <p14:creationId xmlns:p14="http://schemas.microsoft.com/office/powerpoint/2010/main" val="3337523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78183-240E-7545-AB89-D6A11ECF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Assignment</a:t>
            </a:r>
            <a:r>
              <a:rPr lang="it-IT" dirty="0"/>
              <a:t> </a:t>
            </a:r>
            <a:r>
              <a:rPr lang="it-IT" dirty="0" err="1"/>
              <a:t>operators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735707-CB5D-B240-BC3C-3D605B0B4B6C}"/>
              </a:ext>
            </a:extLst>
          </p:cNvPr>
          <p:cNvSpPr txBox="1"/>
          <p:nvPr/>
        </p:nvSpPr>
        <p:spPr>
          <a:xfrm>
            <a:off x="193430" y="809825"/>
            <a:ext cx="7814960" cy="4992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		x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5	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Assign the value 5 to variable x</a:t>
            </a: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+=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		x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+=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5 	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x=x+5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		x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-=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5 	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x=x-5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*=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		x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*=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5 	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x=x*5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		x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5 	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x=x/5.      Division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%=	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	x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%=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5 	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x=x%5      Modulus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**=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		x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**=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5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x=x**5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//=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		x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//=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5	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sym typeface="Wingdings" pitchFamily="2" charset="2"/>
              </a:rPr>
              <a:t>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x=x//5      Floor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6146A1-C547-3341-88B8-5A16F863C3DF}"/>
              </a:ext>
            </a:extLst>
          </p:cNvPr>
          <p:cNvSpPr txBox="1"/>
          <p:nvPr/>
        </p:nvSpPr>
        <p:spPr>
          <a:xfrm>
            <a:off x="1439917" y="5705744"/>
            <a:ext cx="947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See the python file of the lesson for examples and further details</a:t>
            </a:r>
          </a:p>
        </p:txBody>
      </p:sp>
    </p:spTree>
    <p:extLst>
      <p:ext uri="{BB962C8B-B14F-4D97-AF65-F5344CB8AC3E}">
        <p14:creationId xmlns:p14="http://schemas.microsoft.com/office/powerpoint/2010/main" val="2543129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E8F131-EB33-6C40-9346-C42AAE4B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operators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B90C9F-C43E-6D42-BB13-BA001EFD9516}"/>
              </a:ext>
            </a:extLst>
          </p:cNvPr>
          <p:cNvSpPr txBox="1"/>
          <p:nvPr/>
        </p:nvSpPr>
        <p:spPr>
          <a:xfrm>
            <a:off x="193430" y="814039"/>
            <a:ext cx="5160387" cy="3884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Compares two data objects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Equal:			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==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Not Equal:		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!=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Greater than:		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Less than:			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Greater than or equal:	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&gt;=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Less than or equal to:		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&lt;=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ABBD1F-F34C-CF47-A95D-5B01EFBC9EF9}"/>
              </a:ext>
            </a:extLst>
          </p:cNvPr>
          <p:cNvSpPr txBox="1"/>
          <p:nvPr/>
        </p:nvSpPr>
        <p:spPr>
          <a:xfrm>
            <a:off x="1439917" y="5705744"/>
            <a:ext cx="947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See the python file of the lesson for examples and further details</a:t>
            </a:r>
          </a:p>
        </p:txBody>
      </p:sp>
    </p:spTree>
    <p:extLst>
      <p:ext uri="{BB962C8B-B14F-4D97-AF65-F5344CB8AC3E}">
        <p14:creationId xmlns:p14="http://schemas.microsoft.com/office/powerpoint/2010/main" val="113792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0C29D-2140-344D-B861-7D2B505C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operators</a:t>
            </a:r>
            <a:endParaRPr lang="en-GB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DBE71B-E281-1F46-96CA-BC9B4BB00209}"/>
              </a:ext>
            </a:extLst>
          </p:cNvPr>
          <p:cNvSpPr txBox="1"/>
          <p:nvPr/>
        </p:nvSpPr>
        <p:spPr>
          <a:xfrm>
            <a:off x="193430" y="869795"/>
            <a:ext cx="9559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Compare conditional statements a return a bool object: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 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and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B:  It is True if both A and B are True, otherwise is False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 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or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B: It is True if either A or B is True, otherwise is False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not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A: True if A is False, False if A is True</a:t>
            </a:r>
          </a:p>
          <a:p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A5363C-A2FF-1F42-AB64-FC153AB3F014}"/>
              </a:ext>
            </a:extLst>
          </p:cNvPr>
          <p:cNvSpPr txBox="1"/>
          <p:nvPr/>
        </p:nvSpPr>
        <p:spPr>
          <a:xfrm>
            <a:off x="1439917" y="5705744"/>
            <a:ext cx="947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See the python file of the lesson for examples and further details</a:t>
            </a:r>
          </a:p>
        </p:txBody>
      </p:sp>
    </p:spTree>
    <p:extLst>
      <p:ext uri="{BB962C8B-B14F-4D97-AF65-F5344CB8AC3E}">
        <p14:creationId xmlns:p14="http://schemas.microsoft.com/office/powerpoint/2010/main" val="196478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846F5-6B69-D743-B901-01FA28EF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Membership</a:t>
            </a:r>
            <a:r>
              <a:rPr lang="it-IT" dirty="0"/>
              <a:t> </a:t>
            </a:r>
            <a:r>
              <a:rPr lang="it-IT" dirty="0" err="1"/>
              <a:t>operators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CF322E-ED75-794A-A812-D343DD6BCFED}"/>
              </a:ext>
            </a:extLst>
          </p:cNvPr>
          <p:cNvSpPr txBox="1"/>
          <p:nvPr/>
        </p:nvSpPr>
        <p:spPr>
          <a:xfrm>
            <a:off x="193430" y="880947"/>
            <a:ext cx="9310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To test if an object is present in a data Type</a:t>
            </a:r>
          </a:p>
          <a:p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: return 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True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if the object is present in the data type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not in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: return </a:t>
            </a:r>
            <a:r>
              <a:rPr lang="en-GB" sz="2400" dirty="0">
                <a:solidFill>
                  <a:srgbClr val="C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True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if the object is not present in the data type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93D142-AAB5-1846-AB67-6BEFC1BC708A}"/>
              </a:ext>
            </a:extLst>
          </p:cNvPr>
          <p:cNvSpPr txBox="1"/>
          <p:nvPr/>
        </p:nvSpPr>
        <p:spPr>
          <a:xfrm>
            <a:off x="1439917" y="5705744"/>
            <a:ext cx="947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Dotum" panose="020B0600000101010101" pitchFamily="34" charset="-127"/>
                <a:ea typeface="Dotum" panose="020B0600000101010101" pitchFamily="34" charset="-127"/>
              </a:rPr>
              <a:t>See the python file of the lesson for examples and further details</a:t>
            </a:r>
          </a:p>
        </p:txBody>
      </p:sp>
    </p:spTree>
    <p:extLst>
      <p:ext uri="{BB962C8B-B14F-4D97-AF65-F5344CB8AC3E}">
        <p14:creationId xmlns:p14="http://schemas.microsoft.com/office/powerpoint/2010/main" val="1055182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50ED-777D-ECD4-F94D-2F6FF330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Additional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9B78-CD74-E3E4-865E-52EC9B23222E}"/>
              </a:ext>
            </a:extLst>
          </p:cNvPr>
          <p:cNvSpPr txBox="1"/>
          <p:nvPr/>
        </p:nvSpPr>
        <p:spPr>
          <a:xfrm>
            <a:off x="193430" y="1309511"/>
            <a:ext cx="75257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b="0" i="0" dirty="0">
                <a:solidFill>
                  <a:srgbClr val="212121"/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A primer on Python data structures</a:t>
            </a:r>
          </a:p>
          <a:p>
            <a:pPr algn="l"/>
            <a:r>
              <a:rPr lang="en-GB" sz="2400" b="0" i="0" dirty="0">
                <a:solidFill>
                  <a:srgbClr val="212121"/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  <a:hlinkClick r:id="rId2"/>
              </a:rPr>
              <a:t>https://docs.python.org/3/tutorial/datastructures.html</a:t>
            </a:r>
            <a:endParaRPr lang="en-GB" sz="2400" b="0" i="0" dirty="0">
              <a:solidFill>
                <a:srgbClr val="212121"/>
              </a:solidFill>
              <a:effectLst/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algn="l"/>
            <a:endParaRPr lang="en-GB" sz="2400" dirty="0">
              <a:solidFill>
                <a:srgbClr val="212121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algn="l"/>
            <a:r>
              <a:rPr lang="en-GB" sz="2400" dirty="0">
                <a:solidFill>
                  <a:srgbClr val="21212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Python tutorial and exercises</a:t>
            </a:r>
          </a:p>
          <a:p>
            <a:pPr algn="l"/>
            <a:r>
              <a:rPr lang="en-GB" sz="2400" b="0" i="0" dirty="0">
                <a:solidFill>
                  <a:srgbClr val="212121"/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  <a:hlinkClick r:id="rId3"/>
              </a:rPr>
              <a:t>https://www.w3schools.com/python/default.asp</a:t>
            </a:r>
            <a:endParaRPr lang="en-GB" sz="2400" b="0" i="0" dirty="0">
              <a:solidFill>
                <a:srgbClr val="212121"/>
              </a:solidFill>
              <a:effectLst/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algn="l"/>
            <a:endParaRPr lang="en-GB" sz="2400" b="0" i="0" dirty="0">
              <a:solidFill>
                <a:srgbClr val="212121"/>
              </a:solidFill>
              <a:effectLst/>
              <a:latin typeface="Didot" panose="02000503000000020003" pitchFamily="2" charset="-79"/>
              <a:cs typeface="Didot" panose="02000503000000020003" pitchFamily="2" charset="-79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4290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1AE03-9A9D-B74B-9A5D-84F7F03E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Programming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B860CC-677B-BC46-8C8D-6D373D1A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ource Sans Pro" panose="020B0503030403020204" pitchFamily="34" charset="0"/>
                <a:ea typeface="Source Sans Pro" panose="020B0503030403020204" pitchFamily="34" charset="0"/>
              </a:rPr>
              <a:t>E. Ramalli - </a:t>
            </a:r>
            <a:r>
              <a:rPr lang="en-GB" b="1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POLITECNICO</a:t>
            </a:r>
            <a:r>
              <a:rPr lang="en-GB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 </a:t>
            </a:r>
            <a:r>
              <a:rPr lang="en-GB" b="1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MILANO 1863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DFC78-0514-694C-9944-DA6614C7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4B-A36F-0D48-85D4-084EA17E19C0}" type="slidenum">
              <a:rPr lang="en-GB" smtClean="0"/>
              <a:pPr/>
              <a:t>4</a:t>
            </a:fld>
            <a:endParaRPr lang="en-GB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38A5B48-FDC5-6342-9A77-DE76EFD42715}"/>
              </a:ext>
            </a:extLst>
          </p:cNvPr>
          <p:cNvSpPr txBox="1"/>
          <p:nvPr/>
        </p:nvSpPr>
        <p:spPr>
          <a:xfrm>
            <a:off x="1362591" y="1344345"/>
            <a:ext cx="9466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Computer Programming is the process of writing code in a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programming language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to instruct how a computer</a:t>
            </a:r>
          </a:p>
          <a:p>
            <a:pPr algn="ctr"/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executes an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algorithm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 successfully to solve a specific problem.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04321D-76EC-E94E-85AE-5CDC0BD91363}"/>
              </a:ext>
            </a:extLst>
          </p:cNvPr>
          <p:cNvSpPr txBox="1"/>
          <p:nvPr/>
        </p:nvSpPr>
        <p:spPr>
          <a:xfrm>
            <a:off x="361517" y="3733944"/>
            <a:ext cx="118304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We first need to apply problem solving skills to design an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We will define the solution clearly and accurately in a programming language. </a:t>
            </a:r>
          </a:p>
          <a:p>
            <a:endParaRPr lang="en-GB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91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BBAB1-6D0E-7A48-A566-513F08EA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6073C-26C5-B64E-B032-9FC4C47B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Source Sans Pro" panose="020B0503030403020204" pitchFamily="34" charset="0"/>
                <a:ea typeface="Source Sans Pro" panose="020B0503030403020204" pitchFamily="34" charset="0"/>
              </a:rPr>
              <a:t>E. Ramalli - </a:t>
            </a:r>
            <a:r>
              <a:rPr lang="en-GB" b="1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POLITECNICO</a:t>
            </a:r>
            <a:r>
              <a:rPr lang="en-GB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 </a:t>
            </a:r>
            <a:r>
              <a:rPr lang="en-GB" b="1"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F0502020204030204" pitchFamily="34" charset="0"/>
              </a:rPr>
              <a:t>MILANO 1863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5B2CB-BB46-4046-A371-F2B63B56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44B-A36F-0D48-85D4-084EA17E19C0}" type="slidenum">
              <a:rPr lang="en-GB" smtClean="0"/>
              <a:pPr/>
              <a:t>5</a:t>
            </a:fld>
            <a:endParaRPr lang="en-GB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1749F-541B-2C4E-BFC4-5175809132C6}"/>
              </a:ext>
            </a:extLst>
          </p:cNvPr>
          <p:cNvSpPr txBox="1"/>
          <p:nvPr/>
        </p:nvSpPr>
        <p:spPr>
          <a:xfrm>
            <a:off x="364880" y="1085851"/>
            <a:ext cx="10436470" cy="369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An Algorithm is (a recipe):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 finite sequence of simple steps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Unambiguous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Well defined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Computer interpretable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Flow of control process that specifies when each step is executed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A condition that specifies when to stop</a:t>
            </a:r>
          </a:p>
        </p:txBody>
      </p:sp>
    </p:spTree>
    <p:extLst>
      <p:ext uri="{BB962C8B-B14F-4D97-AF65-F5344CB8AC3E}">
        <p14:creationId xmlns:p14="http://schemas.microsoft.com/office/powerpoint/2010/main" val="422890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EDEC5-8163-3047-9D13-D9FC1E43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D45536F-1A0D-E440-85BB-9F67B9BA4EF3}"/>
              </a:ext>
            </a:extLst>
          </p:cNvPr>
          <p:cNvSpPr txBox="1"/>
          <p:nvPr/>
        </p:nvSpPr>
        <p:spPr>
          <a:xfrm>
            <a:off x="193430" y="959005"/>
            <a:ext cx="11537133" cy="2790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Python is an interpreted, high-level, general-purpose programming language created in 1991.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Interpreted = instructions are executed directly,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    without previously translating the program in machine-language.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High level = strong abstraction from computer details.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000" dirty="0">
                <a:latin typeface="Dotum" panose="020B0600000101010101" pitchFamily="34" charset="-127"/>
                <a:ea typeface="Dotum" panose="020B0600000101010101" pitchFamily="34" charset="-127"/>
              </a:rPr>
              <a:t>General-purpose = designed to write software for the widest variety of application domains 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05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95A22-EC55-8647-804C-4A72868C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REPL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F421C1-5AAD-F044-B3C8-4C934E48C5A2}"/>
              </a:ext>
            </a:extLst>
          </p:cNvPr>
          <p:cNvSpPr/>
          <p:nvPr/>
        </p:nvSpPr>
        <p:spPr>
          <a:xfrm>
            <a:off x="193429" y="995351"/>
            <a:ext cx="115599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We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can use the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Python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interpreter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in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two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ways: immediate mode and script mode. In the immediate mode,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you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type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an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expression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and the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interpreter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immediately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shows the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result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. </a:t>
            </a:r>
          </a:p>
          <a:p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This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is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called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>
                <a:solidFill>
                  <a:srgbClr val="EA7F19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REPL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for Read,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Evaluate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Print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400" dirty="0" err="1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Loop</a:t>
            </a:r>
            <a:r>
              <a:rPr lang="it-IT" sz="2400" dirty="0">
                <a:solidFill>
                  <a:srgbClr val="21353A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. </a:t>
            </a:r>
            <a:endParaRPr lang="it-IT" sz="2400" dirty="0">
              <a:effectLst/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F3CA82-EC22-7242-AF0A-01C7A3D9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6" y="3520431"/>
            <a:ext cx="10397427" cy="18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6FEE5-A1E1-1944-A282-7A55627C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Scripts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E7E853-D5CC-774D-8FB1-108DE8287309}"/>
              </a:ext>
            </a:extLst>
          </p:cNvPr>
          <p:cNvSpPr txBox="1"/>
          <p:nvPr/>
        </p:nvSpPr>
        <p:spPr>
          <a:xfrm>
            <a:off x="193430" y="858644"/>
            <a:ext cx="1049678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In the script mode,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you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write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a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program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in a file and use the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interpreter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</a:p>
          <a:p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to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execute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the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contents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of the file.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Such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a file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is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called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a script. </a:t>
            </a:r>
          </a:p>
          <a:p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Scripts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have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the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advantage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that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they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can be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saved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to disk,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printed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, and so on. </a:t>
            </a:r>
          </a:p>
          <a:p>
            <a:endParaRPr lang="it-IT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A script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is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just a text file, so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you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can use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whichever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editor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you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prefer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to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write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it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. </a:t>
            </a:r>
          </a:p>
          <a:p>
            <a:endParaRPr lang="it-IT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You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can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try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PyCharm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which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is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a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nice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IDE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available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for GNU/Linux, Windows and Mac.</a:t>
            </a:r>
          </a:p>
          <a:p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</a:p>
          <a:p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You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will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also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need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to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install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b="1" dirty="0">
                <a:latin typeface="Dotum" panose="020B0600000101010101" pitchFamily="34" charset="-127"/>
                <a:ea typeface="Dotum" panose="020B0600000101010101" pitchFamily="34" charset="-127"/>
              </a:rPr>
              <a:t>Python3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. </a:t>
            </a:r>
          </a:p>
          <a:p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Make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sure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you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are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using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Python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3 and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not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it-IT"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Python</a:t>
            </a:r>
            <a:r>
              <a:rPr lang="it-IT" sz="2000" dirty="0">
                <a:latin typeface="Dotum" panose="020B0600000101010101" pitchFamily="34" charset="-127"/>
                <a:ea typeface="Dotum" panose="020B0600000101010101" pitchFamily="34" charset="-127"/>
              </a:rPr>
              <a:t> 2. </a:t>
            </a:r>
          </a:p>
          <a:p>
            <a:endParaRPr lang="en-GB" sz="20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E6B091-8571-114F-A1E5-329C8DA10A5B}"/>
              </a:ext>
            </a:extLst>
          </p:cNvPr>
          <p:cNvSpPr txBox="1"/>
          <p:nvPr/>
        </p:nvSpPr>
        <p:spPr>
          <a:xfrm>
            <a:off x="522370" y="4870476"/>
            <a:ext cx="3721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2"/>
              </a:rPr>
              <a:t>https://www.jetbrains.com/pycharm/</a:t>
            </a:r>
            <a:endParaRPr lang="it-IT" dirty="0"/>
          </a:p>
          <a:p>
            <a:r>
              <a:rPr lang="it-IT" dirty="0"/>
              <a:t> </a:t>
            </a:r>
          </a:p>
          <a:p>
            <a:r>
              <a:rPr lang="it-IT" dirty="0">
                <a:hlinkClick r:id="rId3"/>
              </a:rPr>
              <a:t>https://www.python.org/downloads/</a:t>
            </a:r>
            <a:endParaRPr lang="it-IT" dirty="0"/>
          </a:p>
          <a:p>
            <a:r>
              <a:rPr lang="it-IT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0E868-4ECD-C64B-B99F-47FB9224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Online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3F4DFFB-05BD-3143-9376-9109A1DBD3E0}"/>
              </a:ext>
            </a:extLst>
          </p:cNvPr>
          <p:cNvSpPr/>
          <p:nvPr/>
        </p:nvSpPr>
        <p:spPr>
          <a:xfrm>
            <a:off x="193429" y="845458"/>
            <a:ext cx="11576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If you do not want to install software on your PC, you can use an online environment: 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https://</a:t>
            </a:r>
            <a:r>
              <a:rPr lang="en-GB" sz="2400" dirty="0" err="1"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repl.it</a:t>
            </a:r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. </a:t>
            </a:r>
          </a:p>
          <a:p>
            <a:r>
              <a:rPr lang="en-GB" sz="2400" dirty="0">
                <a:latin typeface="Dotum" panose="020B0600000101010101" pitchFamily="34" charset="-127"/>
                <a:ea typeface="Dotum" panose="020B0600000101010101" pitchFamily="34" charset="-127"/>
              </a:rPr>
              <a:t>However, keep in mind that it comes with limited resources.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A0023A-1EC3-3349-93F2-F02E75CA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51" y="2216100"/>
            <a:ext cx="9434433" cy="44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2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DF0D6840-40E1-1C4C-8FBA-3999CD298B69}" vid="{F6F51752-5F1E-DC41-A45C-A4BB151AA9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2638</TotalTime>
  <Words>3170</Words>
  <Application>Microsoft Macintosh PowerPoint</Application>
  <PresentationFormat>Widescreen</PresentationFormat>
  <Paragraphs>393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Dotum</vt:lpstr>
      <vt:lpstr>Arial</vt:lpstr>
      <vt:lpstr>Calibri</vt:lpstr>
      <vt:lpstr>Calibri Light</vt:lpstr>
      <vt:lpstr>Didot</vt:lpstr>
      <vt:lpstr>Source Sans Pro</vt:lpstr>
      <vt:lpstr>Wingdings</vt:lpstr>
      <vt:lpstr>Tema di Office</vt:lpstr>
      <vt:lpstr>Digital Technology</vt:lpstr>
      <vt:lpstr>PowerPoint Presentation</vt:lpstr>
      <vt:lpstr>TRY, TRY, and TRY! Some advice...</vt:lpstr>
      <vt:lpstr>Computer Programming</vt:lpstr>
      <vt:lpstr>Algorithm</vt:lpstr>
      <vt:lpstr>Python</vt:lpstr>
      <vt:lpstr>Python REPL</vt:lpstr>
      <vt:lpstr>Python Scripts</vt:lpstr>
      <vt:lpstr>Python Online</vt:lpstr>
      <vt:lpstr>Python Variables</vt:lpstr>
      <vt:lpstr>Python Variables Name</vt:lpstr>
      <vt:lpstr>Data Types</vt:lpstr>
      <vt:lpstr>Print</vt:lpstr>
      <vt:lpstr>Input</vt:lpstr>
      <vt:lpstr>Text Type</vt:lpstr>
      <vt:lpstr>Numeric Types</vt:lpstr>
      <vt:lpstr>Types to store multiple values</vt:lpstr>
      <vt:lpstr>Set Types</vt:lpstr>
      <vt:lpstr>Set Types</vt:lpstr>
      <vt:lpstr>Set Types</vt:lpstr>
      <vt:lpstr>Sequence Types: List</vt:lpstr>
      <vt:lpstr>Sequence Types: List</vt:lpstr>
      <vt:lpstr>Sequence Types: List</vt:lpstr>
      <vt:lpstr>Sequence Types: Tuple</vt:lpstr>
      <vt:lpstr>Sequence Types: Range</vt:lpstr>
      <vt:lpstr>Mapping Types: Dictionaries</vt:lpstr>
      <vt:lpstr>Mapping Types: Dictionaries</vt:lpstr>
      <vt:lpstr>Boolean Types</vt:lpstr>
      <vt:lpstr>Python Operators</vt:lpstr>
      <vt:lpstr>Arithmetic operators</vt:lpstr>
      <vt:lpstr>Assignment operators</vt:lpstr>
      <vt:lpstr>Comparison operators</vt:lpstr>
      <vt:lpstr>Logical operators</vt:lpstr>
      <vt:lpstr>Membership operators</vt:lpstr>
      <vt:lpstr>Additional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Technology</dc:title>
  <dc:creator>Edoardo Ramalli</dc:creator>
  <cp:lastModifiedBy>Barbara Pernici</cp:lastModifiedBy>
  <cp:revision>16</cp:revision>
  <dcterms:created xsi:type="dcterms:W3CDTF">2021-03-11T15:39:33Z</dcterms:created>
  <dcterms:modified xsi:type="dcterms:W3CDTF">2025-02-25T10:09:13Z</dcterms:modified>
</cp:coreProperties>
</file>