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63" r:id="rId5"/>
    <p:sldId id="259" r:id="rId6"/>
    <p:sldId id="294" r:id="rId7"/>
    <p:sldId id="261" r:id="rId8"/>
    <p:sldId id="281" r:id="rId9"/>
    <p:sldId id="260" r:id="rId10"/>
    <p:sldId id="272" r:id="rId11"/>
    <p:sldId id="305" r:id="rId12"/>
    <p:sldId id="275" r:id="rId13"/>
    <p:sldId id="273" r:id="rId14"/>
    <p:sldId id="262" r:id="rId15"/>
    <p:sldId id="276" r:id="rId16"/>
    <p:sldId id="278" r:id="rId17"/>
    <p:sldId id="266" r:id="rId18"/>
    <p:sldId id="277" r:id="rId19"/>
    <p:sldId id="265" r:id="rId20"/>
    <p:sldId id="269" r:id="rId21"/>
    <p:sldId id="293" r:id="rId22"/>
    <p:sldId id="267" r:id="rId23"/>
    <p:sldId id="274" r:id="rId24"/>
    <p:sldId id="268" r:id="rId25"/>
    <p:sldId id="270" r:id="rId26"/>
    <p:sldId id="296" r:id="rId27"/>
    <p:sldId id="301" r:id="rId28"/>
    <p:sldId id="298" r:id="rId29"/>
    <p:sldId id="297" r:id="rId30"/>
    <p:sldId id="300" r:id="rId31"/>
    <p:sldId id="302" r:id="rId32"/>
    <p:sldId id="299" r:id="rId33"/>
    <p:sldId id="303" r:id="rId34"/>
    <p:sldId id="304" r:id="rId35"/>
    <p:sldId id="295" r:id="rId3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38"/>
    <p:restoredTop sz="87055"/>
  </p:normalViewPr>
  <p:slideViewPr>
    <p:cSldViewPr snapToGrid="0">
      <p:cViewPr varScale="1">
        <p:scale>
          <a:sx n="110" d="100"/>
          <a:sy n="110" d="100"/>
        </p:scale>
        <p:origin x="5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EF4CB8-FE88-9140-A3DD-6A6457D9439B}" type="datetimeFigureOut">
              <a:rPr lang="it-IT" smtClean="0"/>
              <a:t>21/02/25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D5B23A-8E61-5D44-981B-60534EC14B7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0997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D5B23A-8E61-5D44-981B-60534EC14B7B}" type="slidenum">
              <a:rPr lang="it-IT" smtClean="0"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6794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61BD1D-E293-23AE-7C79-7572C77CA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F6ADEDA-78CC-3F86-8305-A1E437F84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7AA7073-E9D0-FB9A-F907-B2F2490B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26D9F-44D8-CB47-9546-42619FBCE3E4}" type="datetime1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D9B6D0E-C637-FE50-C3D6-CA3CEA810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78FFCB-BF79-9B40-3A12-3F6906B29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11612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B1088B-40FD-85A9-9D45-799373769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A27DA7-A5EE-EC86-F1EA-14CD98D49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820F416-7D01-5877-728D-295CA27F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73D2C-B9D6-274E-AAC7-62521FEF4D73}" type="datetime1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E15189-6AA0-69A7-A43C-23A1C07B7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801687-EF2C-EE3F-DDAB-7EAFBCD4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5161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9B95A3D2-8CEB-29F6-1801-A2D401269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97D17FF-BEBC-0E3D-C6BE-6C10039DD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CAC5AD-AD53-12C5-0A93-839D68DF3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F7A11-25BB-FC41-B396-8086BF6447EA}" type="datetime1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EBB495-99C8-BD76-D029-B71C4B00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7A1AC1-53FB-8E91-7A44-5FF9DFD7B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683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B4E92E-BD09-9445-E638-19FD24363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32CC88-FCB4-591A-8A4A-2D5689CA0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FC2FA5B-8C4F-97AE-3ACD-64B5D44D1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9F7C8-BD8B-5740-9CCB-1D9FA3B7EDFB}" type="datetime1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5406CE-A2D7-8E3A-F316-B1EB46A1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CE96D03-14FD-150A-D3ED-FA9DB7996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38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FD436D-61B6-5793-94AD-EA2FDB73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389108E-22C3-A196-AD43-37389A69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85B283-0BC7-BBBD-81F2-9499935BF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2BF55-6850-B842-B2DF-C308939AD9DA}" type="datetime1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51EE1E-6B75-1A6B-AAE7-B89DBEB0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081787-CCF1-52B3-5E14-C2A5F8F0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466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BC82F18-EEDF-FEA3-D1A0-79162BD2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F21440D-12A1-2BF6-F68C-01C00DA2F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64AE4E0-9672-B5AD-D6CB-0CAC06497D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E33418D-6F79-78CF-9EF8-ED3A28356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23701-6822-1644-9EA7-2E3B5C4EF4EA}" type="datetime1">
              <a:rPr lang="it-IT" smtClean="0"/>
              <a:t>21/02/25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8DBA09-0FEF-8D95-B43E-9B8ED23B7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7A7E4E0-3DF2-7DCF-46D4-5D5847B7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2616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2FF0A0-AEFF-1E79-958C-E5540448EA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2D2FC6-876F-6DEE-907E-DDA768111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22E9C3C-D102-E58A-207C-7FE02FF94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4809D95-4B05-4B4D-4AA5-405D093148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02E3A308-7B2E-D34D-C749-77C309CCF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B4081A9-809E-3D4B-0E18-87462C617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AC66-2DDC-0641-8B04-B04D42D0BB80}" type="datetime1">
              <a:rPr lang="it-IT" smtClean="0"/>
              <a:t>21/02/25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02B758E-F85B-948B-71A4-52E9278B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98947C9-9142-1BD3-9E96-9D6A944C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61988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7B1B1-F12D-1263-CBAB-84EE29199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FCF2ECD-9C60-C0C3-BB6A-7A1F0C814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1981-BA96-9B42-B529-2D40E4B8D3DE}" type="datetime1">
              <a:rPr lang="it-IT" smtClean="0"/>
              <a:t>21/02/25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488C169-41AA-6C50-CB54-7D19202EA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AA25376-C8BA-D5B3-38BC-A073A6BDD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074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EBFC89C-5979-D1EC-DBA0-0E3E1B418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9E4-B5B9-D04C-A54D-94340CA8C3FD}" type="datetime1">
              <a:rPr lang="it-IT" smtClean="0"/>
              <a:t>21/02/25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5F76FF-7EDA-41DD-C932-118A1708C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3D7AAA1-B917-EF62-15C4-DAEB2915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8628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9710F2-271C-415F-7339-DD606BA4C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2EF9804-4502-D068-A87E-66E6F0F17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54EB4AC-3EE0-3596-1285-4D3AA32A0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AD5671-DC3D-691A-A67F-D9DB04E4C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15A29-CED3-844B-BBB6-01E10FE61940}" type="datetime1">
              <a:rPr lang="it-IT" smtClean="0"/>
              <a:t>21/02/25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6D3CBDC-82A2-0DAB-137D-7D515A2B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5615A61-FC96-023D-7492-2B9424EE1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0015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346D28-0D5C-7121-4A52-99501AA4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EEB889-85DC-5462-1103-94C9D1B01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C07AB3F-7389-9D79-BB1B-9F4CA014B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B1D1F16-6C87-D9F9-D8DE-3FD73F577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8D755-D799-FC4C-B11A-77CCC3C5E9DC}" type="datetime1">
              <a:rPr lang="it-IT" smtClean="0"/>
              <a:t>21/02/25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F6C45AB-5EC3-7961-F5A3-0B729C199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A404E0-8975-2A7D-C165-E905865DB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9719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541C9D1-FED4-21D6-B56B-615A7E017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DDE9B72-359C-41E9-A9DE-4D4BC0491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8D68E9D-4430-BDC4-A7C9-3ABB6573AE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1A767B-BF9A-9845-AF83-90713B71EC64}" type="datetime1">
              <a:rPr lang="it-IT" smtClean="0"/>
              <a:t>21/02/25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636060-C912-35B4-7621-3F4B0714C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77A2AB6-86F1-F702-4363-0529F4BBA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00523C-9861-2343-B012-1B4B8B32398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3397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71528F-5DEE-EF04-23D6-D6C6110CC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-50333"/>
            <a:ext cx="9144000" cy="2209639"/>
          </a:xfrm>
        </p:spPr>
        <p:txBody>
          <a:bodyPr/>
          <a:lstStyle/>
          <a:p>
            <a:r>
              <a:rPr lang="it-IT" b="1" dirty="0"/>
              <a:t>Critical Thinking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66647C1-19A6-84DC-9DBB-FF9C99A46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2159306"/>
            <a:ext cx="9144000" cy="3231831"/>
          </a:xfrm>
        </p:spPr>
        <p:txBody>
          <a:bodyPr>
            <a:normAutofit/>
          </a:bodyPr>
          <a:lstStyle/>
          <a:p>
            <a:r>
              <a:rPr lang="it-IT" dirty="0" err="1"/>
              <a:t>Lecture</a:t>
            </a:r>
            <a:r>
              <a:rPr lang="it-IT" dirty="0"/>
              <a:t> 1: </a:t>
            </a:r>
            <a:r>
              <a:rPr lang="it-IT" dirty="0" err="1"/>
              <a:t>Introduction</a:t>
            </a:r>
            <a:r>
              <a:rPr lang="it-IT" dirty="0"/>
              <a:t> to </a:t>
            </a:r>
            <a:r>
              <a:rPr lang="it-IT" dirty="0" err="1"/>
              <a:t>responsible</a:t>
            </a:r>
            <a:r>
              <a:rPr lang="it-IT" dirty="0"/>
              <a:t> </a:t>
            </a:r>
            <a:r>
              <a:rPr lang="it-IT" dirty="0" err="1"/>
              <a:t>research</a:t>
            </a:r>
            <a:r>
              <a:rPr lang="it-IT" dirty="0"/>
              <a:t> and </a:t>
            </a:r>
            <a:r>
              <a:rPr lang="it-IT" dirty="0" err="1"/>
              <a:t>innovation</a:t>
            </a:r>
            <a:endParaRPr lang="it-IT" dirty="0"/>
          </a:p>
          <a:p>
            <a:endParaRPr lang="it-IT" dirty="0"/>
          </a:p>
          <a:p>
            <a:r>
              <a:rPr lang="it-IT" dirty="0"/>
              <a:t>Francesco Nappo</a:t>
            </a:r>
          </a:p>
          <a:p>
            <a:r>
              <a:rPr lang="it-IT" sz="2000" dirty="0"/>
              <a:t>Department of </a:t>
            </a:r>
            <a:r>
              <a:rPr lang="it-IT" sz="2000" dirty="0" err="1"/>
              <a:t>Mathematics</a:t>
            </a:r>
            <a:endParaRPr lang="it-IT" sz="2000" dirty="0"/>
          </a:p>
          <a:p>
            <a:endParaRPr lang="it-IT" sz="2000" dirty="0"/>
          </a:p>
          <a:p>
            <a:r>
              <a:rPr lang="it-IT" sz="2000" i="1" dirty="0"/>
              <a:t>AY 2024-25</a:t>
            </a:r>
          </a:p>
          <a:p>
            <a:r>
              <a:rPr lang="it-IT" sz="2000" dirty="0"/>
              <a:t>School of Industrial and Information Engineering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2D04223-6C86-7D41-8007-1E2B222AF3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02" y="5573944"/>
            <a:ext cx="1561394" cy="114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552E269-FF45-F57A-F6A7-9B3E74123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95970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4B0DC-ACE1-B247-7E41-A0D310820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DCC6FB-8371-85E3-DBF9-FF169B417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RRI </a:t>
            </a:r>
            <a:r>
              <a:rPr lang="it-IT" dirty="0" err="1"/>
              <a:t>mean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CDC212-3BFE-20BB-6A85-DF6BF0D9F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5425439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it-IT" dirty="0"/>
              <a:t>‘</a:t>
            </a:r>
            <a:r>
              <a:rPr lang="it-IT" dirty="0" err="1"/>
              <a:t>Rational</a:t>
            </a:r>
            <a:r>
              <a:rPr lang="it-IT" dirty="0"/>
              <a:t>’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it-IT" dirty="0"/>
              <a:t>But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?</a:t>
            </a:r>
          </a:p>
          <a:p>
            <a:pPr marL="0" indent="0">
              <a:spcAft>
                <a:spcPts val="600"/>
              </a:spcAft>
              <a:buNone/>
            </a:pPr>
            <a:endParaRPr lang="it-IT" dirty="0"/>
          </a:p>
          <a:p>
            <a:pPr marL="0" indent="0">
              <a:spcAft>
                <a:spcPts val="600"/>
              </a:spcAft>
              <a:buNone/>
            </a:pPr>
            <a:r>
              <a:rPr lang="it-IT" i="1" dirty="0" err="1"/>
              <a:t>Expected</a:t>
            </a:r>
            <a:r>
              <a:rPr lang="it-IT" i="1" dirty="0"/>
              <a:t> utility theory </a:t>
            </a:r>
            <a:r>
              <a:rPr lang="it-IT" dirty="0" err="1"/>
              <a:t>says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take the </a:t>
            </a:r>
            <a:r>
              <a:rPr lang="it-IT" dirty="0" err="1"/>
              <a:t>course</a:t>
            </a:r>
            <a:r>
              <a:rPr lang="it-IT" dirty="0"/>
              <a:t> of action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maximizes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preferences</a:t>
            </a:r>
            <a:r>
              <a:rPr lang="it-IT" dirty="0"/>
              <a:t> </a:t>
            </a:r>
            <a:r>
              <a:rPr lang="it-IT" dirty="0" err="1"/>
              <a:t>given</a:t>
            </a:r>
            <a:r>
              <a:rPr lang="it-IT" dirty="0"/>
              <a:t> the </a:t>
            </a:r>
            <a:r>
              <a:rPr lang="it-IT" dirty="0" err="1"/>
              <a:t>probabilities</a:t>
            </a:r>
            <a:r>
              <a:rPr lang="it-IT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6DCB2CB-D4B4-6981-E2DA-9CA24C70A5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FD19663-6281-A8FB-6C9B-A2D9A7829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10</a:t>
            </a:fld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2050" name="Picture 2" descr="Solid Milk Chocolate Candy Bars 5 Pack">
            <a:extLst>
              <a:ext uri="{FF2B5EF4-FFF2-40B4-BE49-F238E27FC236}">
                <a16:creationId xmlns:a16="http://schemas.microsoft.com/office/drawing/2014/main" id="{700303CE-4023-F2F4-F45A-11D6FA4BB5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6872" y="1395650"/>
            <a:ext cx="4382411" cy="438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55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7976E-C64D-159D-51C3-81057AB06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8992C3-DB73-8209-BB38-31F5B922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RRI </a:t>
            </a:r>
            <a:r>
              <a:rPr lang="it-IT" dirty="0" err="1"/>
              <a:t>mean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32868C-934A-B95D-8298-0BA9AAD27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17" y="2370137"/>
            <a:ext cx="6398941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it-IT" dirty="0"/>
              <a:t>‘</a:t>
            </a:r>
            <a:r>
              <a:rPr lang="it-IT" dirty="0" err="1"/>
              <a:t>Abiding</a:t>
            </a:r>
            <a:r>
              <a:rPr lang="it-IT" dirty="0"/>
              <a:t> by the </a:t>
            </a:r>
            <a:r>
              <a:rPr lang="it-IT" dirty="0" err="1"/>
              <a:t>laws</a:t>
            </a:r>
            <a:r>
              <a:rPr lang="it-IT" dirty="0"/>
              <a:t>’</a:t>
            </a:r>
          </a:p>
          <a:p>
            <a:pPr marL="0" indent="0">
              <a:spcAft>
                <a:spcPts val="600"/>
              </a:spcAft>
              <a:buNone/>
            </a:pPr>
            <a:endParaRPr lang="it-IT" dirty="0"/>
          </a:p>
          <a:p>
            <a:pPr marL="0" indent="0">
              <a:spcAft>
                <a:spcPts val="600"/>
              </a:spcAft>
              <a:buNone/>
            </a:pP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?</a:t>
            </a:r>
          </a:p>
          <a:p>
            <a:pPr marL="0" indent="0">
              <a:spcAft>
                <a:spcPts val="600"/>
              </a:spcAft>
              <a:buNone/>
            </a:pPr>
            <a:endParaRPr lang="it-IT" dirty="0"/>
          </a:p>
          <a:p>
            <a:pPr marL="0" indent="0">
              <a:spcAft>
                <a:spcPts val="600"/>
              </a:spcAft>
              <a:buNone/>
            </a:pPr>
            <a:r>
              <a:rPr lang="it-IT" dirty="0"/>
              <a:t>The Ford Pinto case (1970’s).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1DF4111A-F828-0A30-777C-4064F96094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F03D90-1F13-CFD8-1A8D-29BBA294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11</a:t>
            </a:fld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6" name="Picture 2" descr="Ford Pinto - Wikipedia">
            <a:extLst>
              <a:ext uri="{FF2B5EF4-FFF2-40B4-BE49-F238E27FC236}">
                <a16:creationId xmlns:a16="http://schemas.microsoft.com/office/drawing/2014/main" id="{829859D3-6D21-E0F1-8D6B-71129291A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586" y="2157412"/>
            <a:ext cx="5623014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1756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9E162-6F47-68A9-B6CB-6024412ED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EBB96B-61B1-8D6C-0E23-FD8EEEE63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RRI </a:t>
            </a:r>
            <a:r>
              <a:rPr lang="it-IT" dirty="0" err="1"/>
              <a:t>mean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7FED744-1326-D18D-4006-27F6F39DA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17" y="2370137"/>
            <a:ext cx="6398941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it-IT" dirty="0"/>
              <a:t>‘</a:t>
            </a:r>
            <a:r>
              <a:rPr lang="it-IT" dirty="0" err="1"/>
              <a:t>Reflective</a:t>
            </a:r>
            <a:r>
              <a:rPr lang="it-IT" dirty="0"/>
              <a:t> of </a:t>
            </a:r>
            <a:r>
              <a:rPr lang="it-IT" dirty="0" err="1"/>
              <a:t>values</a:t>
            </a:r>
            <a:r>
              <a:rPr lang="it-IT" dirty="0"/>
              <a:t> </a:t>
            </a:r>
            <a:r>
              <a:rPr lang="it-IT" dirty="0" err="1"/>
              <a:t>held</a:t>
            </a:r>
            <a:r>
              <a:rPr lang="it-IT" dirty="0"/>
              <a:t> in society’</a:t>
            </a:r>
          </a:p>
          <a:p>
            <a:pPr marL="0" indent="0">
              <a:spcAft>
                <a:spcPts val="600"/>
              </a:spcAft>
              <a:buNone/>
            </a:pPr>
            <a:endParaRPr lang="it-IT" dirty="0"/>
          </a:p>
          <a:p>
            <a:pPr marL="0" indent="0">
              <a:spcAft>
                <a:spcPts val="600"/>
              </a:spcAft>
              <a:buNone/>
            </a:pP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?</a:t>
            </a:r>
          </a:p>
          <a:p>
            <a:pPr marL="0" indent="0">
              <a:spcAft>
                <a:spcPts val="600"/>
              </a:spcAft>
              <a:buNone/>
            </a:pPr>
            <a:endParaRPr lang="it-IT" dirty="0"/>
          </a:p>
          <a:p>
            <a:pPr marL="0" indent="0">
              <a:spcAft>
                <a:spcPts val="600"/>
              </a:spcAft>
              <a:buNone/>
            </a:pPr>
            <a:r>
              <a:rPr lang="it-IT" dirty="0"/>
              <a:t>Robert Moses’ </a:t>
            </a:r>
            <a:r>
              <a:rPr lang="it-IT" dirty="0" err="1"/>
              <a:t>parkways</a:t>
            </a:r>
            <a:r>
              <a:rPr lang="it-IT" dirty="0"/>
              <a:t> (1920’s).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4B7ED45-9B53-D683-A94E-DF76D1F055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1B9C77-FD93-84E3-052D-86FC38F4F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12</a:t>
            </a:fld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Detail of proposed grade crossing elimination, Saw Mill River Parkway at Tarrytown Road, 1931.  ">
            <a:extLst>
              <a:ext uri="{FF2B5EF4-FFF2-40B4-BE49-F238E27FC236}">
                <a16:creationId xmlns:a16="http://schemas.microsoft.com/office/drawing/2014/main" id="{502FA615-C5B2-604A-B7E9-B795983EF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781" y="2210484"/>
            <a:ext cx="5436585" cy="362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0387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1C1CF-9E30-A823-5EBB-37516E348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75EC3C-C094-AEBA-8C88-51BFEEFB8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RRI </a:t>
            </a:r>
            <a:r>
              <a:rPr lang="it-IT" dirty="0" err="1"/>
              <a:t>mean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A3B1EC-2FEA-8FA3-EEEB-A166A10C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6120161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it-IT" dirty="0"/>
              <a:t>‘</a:t>
            </a:r>
            <a:r>
              <a:rPr lang="it-IT" dirty="0" err="1"/>
              <a:t>Aiming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ethically</a:t>
            </a:r>
            <a:r>
              <a:rPr lang="it-IT" dirty="0"/>
              <a:t> and </a:t>
            </a:r>
            <a:r>
              <a:rPr lang="it-IT" dirty="0" err="1"/>
              <a:t>socially</a:t>
            </a:r>
            <a:r>
              <a:rPr lang="it-IT" dirty="0"/>
              <a:t> </a:t>
            </a:r>
            <a:r>
              <a:rPr lang="it-IT" dirty="0" err="1"/>
              <a:t>valuable</a:t>
            </a:r>
            <a:r>
              <a:rPr lang="it-IT" dirty="0"/>
              <a:t> </a:t>
            </a:r>
            <a:r>
              <a:rPr lang="it-IT" dirty="0" err="1"/>
              <a:t>outcomes</a:t>
            </a:r>
            <a:r>
              <a:rPr lang="it-IT" dirty="0"/>
              <a:t>’</a:t>
            </a:r>
          </a:p>
          <a:p>
            <a:pPr marL="0" indent="0">
              <a:spcAft>
                <a:spcPts val="600"/>
              </a:spcAft>
              <a:buNone/>
            </a:pPr>
            <a:endParaRPr lang="it-IT" dirty="0"/>
          </a:p>
          <a:p>
            <a:pPr marL="0" indent="0">
              <a:spcAft>
                <a:spcPts val="600"/>
              </a:spcAft>
              <a:buNone/>
            </a:pPr>
            <a:r>
              <a:rPr lang="it-IT" dirty="0"/>
              <a:t>But </a:t>
            </a:r>
            <a:r>
              <a:rPr lang="it-IT" dirty="0" err="1"/>
              <a:t>how</a:t>
            </a:r>
            <a:r>
              <a:rPr lang="it-IT" dirty="0"/>
              <a:t> do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achieve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927B219-DB62-7329-66B3-0C6AACCFF2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B736664-3F95-7560-646A-30F719BC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13</a:t>
            </a:fld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3074" name="Picture 2" descr="Free Images : monument, statue, artwork, gargoyle, art, stone carving, self  reflection, bronze sculpture, nonbuilding structure, purpose 3072x4608 - -  1407622 - Free stock photos - PxHere">
            <a:extLst>
              <a:ext uri="{FF2B5EF4-FFF2-40B4-BE49-F238E27FC236}">
                <a16:creationId xmlns:a16="http://schemas.microsoft.com/office/drawing/2014/main" id="{3AD13FF8-DA5B-999D-D431-B3A81C21B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351" y="1253331"/>
            <a:ext cx="2895617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0338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2A662-5758-DEF0-9EAA-952D341C0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57444C-47CB-F16E-6807-F88D1545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RRI </a:t>
            </a:r>
            <a:r>
              <a:rPr lang="it-IT" dirty="0" err="1"/>
              <a:t>mean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F13A24-55B1-915E-9BDC-47AB89B91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4488"/>
            <a:ext cx="4859155" cy="418186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it-IT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Diverse &amp; Inclusive</a:t>
            </a:r>
          </a:p>
          <a:p>
            <a:pPr>
              <a:spcAft>
                <a:spcPts val="600"/>
              </a:spcAft>
            </a:pP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Anticipatory</a:t>
            </a:r>
            <a:endParaRPr lang="it-IT" b="0" i="0" u="none" strike="noStrike" dirty="0">
              <a:solidFill>
                <a:srgbClr val="333333"/>
              </a:solidFill>
              <a:effectLst/>
              <a:latin typeface="Roboto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it-IT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Open &amp; </a:t>
            </a: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transparent</a:t>
            </a:r>
            <a:endParaRPr lang="it-IT" dirty="0">
              <a:solidFill>
                <a:srgbClr val="333333"/>
              </a:solidFill>
              <a:latin typeface="Roboto" panose="02000000000000000000" pitchFamily="2" charset="0"/>
            </a:endParaRPr>
          </a:p>
          <a:p>
            <a:pPr>
              <a:spcAft>
                <a:spcPts val="600"/>
              </a:spcAft>
            </a:pP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Timely</a:t>
            </a:r>
            <a:r>
              <a:rPr lang="it-IT" b="0" i="0" u="none" strike="noStrike" dirty="0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 &amp; responsive to </a:t>
            </a:r>
            <a:r>
              <a:rPr lang="it-IT" b="0" i="0" u="none" strike="noStrike" dirty="0" err="1">
                <a:solidFill>
                  <a:srgbClr val="333333"/>
                </a:solidFill>
                <a:effectLst/>
                <a:latin typeface="Roboto" panose="02000000000000000000" pitchFamily="2" charset="0"/>
              </a:rPr>
              <a:t>change</a:t>
            </a:r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A5CF46A-2BC7-2311-E1DF-922CC264C7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661F96B-0B9F-750F-38E8-D61E97C7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14</a:t>
            </a:fld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AC2A0F4C-CBB2-9F63-C7F5-565851811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7355" y="1690688"/>
            <a:ext cx="6494645" cy="3894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191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EF7F1-8A2F-C584-9039-A0525E6AD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CD4CF0-0C2D-E129-3303-A8B19539B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Objectivity</a:t>
            </a:r>
            <a:r>
              <a:rPr lang="it-IT" dirty="0"/>
              <a:t> and RRI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F05327-58B9-9324-3D5C-86753EEB53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762"/>
            <a:ext cx="10515600" cy="368458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it-IT" dirty="0" err="1"/>
              <a:t>Creating</a:t>
            </a:r>
            <a:r>
              <a:rPr lang="it-IT" dirty="0"/>
              <a:t> knowledge and </a:t>
            </a:r>
            <a:r>
              <a:rPr lang="it-IT" dirty="0" err="1"/>
              <a:t>innovation</a:t>
            </a:r>
            <a:r>
              <a:rPr lang="it-IT" dirty="0"/>
              <a:t> in </a:t>
            </a:r>
            <a:r>
              <a:rPr lang="it-IT" dirty="0" err="1"/>
              <a:t>harmony</a:t>
            </a:r>
            <a:r>
              <a:rPr lang="it-IT" dirty="0"/>
              <a:t> with </a:t>
            </a:r>
            <a:r>
              <a:rPr lang="it-IT" dirty="0" err="1"/>
              <a:t>people’s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–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those</a:t>
            </a:r>
            <a:r>
              <a:rPr lang="it-IT" dirty="0"/>
              <a:t> </a:t>
            </a:r>
            <a:r>
              <a:rPr lang="it-IT" dirty="0" err="1"/>
              <a:t>values</a:t>
            </a:r>
            <a:r>
              <a:rPr lang="it-IT" dirty="0"/>
              <a:t> are </a:t>
            </a:r>
            <a:r>
              <a:rPr lang="it-IT" dirty="0" err="1"/>
              <a:t>wrong</a:t>
            </a:r>
            <a:r>
              <a:rPr lang="it-IT" dirty="0"/>
              <a:t>?</a:t>
            </a:r>
          </a:p>
          <a:p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research</a:t>
            </a:r>
            <a:r>
              <a:rPr lang="it-IT" dirty="0"/>
              <a:t> and </a:t>
            </a:r>
            <a:r>
              <a:rPr lang="it-IT" dirty="0" err="1"/>
              <a:t>innovation</a:t>
            </a:r>
            <a:r>
              <a:rPr lang="it-IT" dirty="0"/>
              <a:t> </a:t>
            </a:r>
            <a:r>
              <a:rPr lang="it-IT" dirty="0" err="1"/>
              <a:t>meet</a:t>
            </a:r>
            <a:r>
              <a:rPr lang="it-IT" dirty="0"/>
              <a:t> </a:t>
            </a:r>
            <a:r>
              <a:rPr lang="it-IT" dirty="0" err="1"/>
              <a:t>people’s</a:t>
            </a:r>
            <a:r>
              <a:rPr lang="it-IT" dirty="0"/>
              <a:t> </a:t>
            </a:r>
            <a:r>
              <a:rPr lang="it-IT" dirty="0" err="1"/>
              <a:t>expectations</a:t>
            </a:r>
            <a:r>
              <a:rPr lang="it-IT" dirty="0"/>
              <a:t> </a:t>
            </a:r>
            <a:r>
              <a:rPr lang="it-IT" dirty="0" err="1"/>
              <a:t>then</a:t>
            </a:r>
            <a:r>
              <a:rPr lang="it-IT" dirty="0"/>
              <a:t>, or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seek</a:t>
            </a:r>
            <a:r>
              <a:rPr lang="it-IT" dirty="0"/>
              <a:t> to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?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ED473E2-88EB-9329-C79D-05DE245519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749BCBF-43F2-2BFA-72BE-0ED2F2DF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15</a:t>
            </a:fld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808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963B8-3FA1-7117-97AF-A33495D0C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508208-264F-BCCC-86BA-CE2554494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RRI </a:t>
            </a:r>
            <a:r>
              <a:rPr lang="it-IT" dirty="0" err="1"/>
              <a:t>mean</a:t>
            </a:r>
            <a:r>
              <a:rPr lang="it-IT" dirty="0"/>
              <a:t> to </a:t>
            </a:r>
            <a:r>
              <a:rPr lang="it-IT" dirty="0" err="1"/>
              <a:t>you</a:t>
            </a:r>
            <a:r>
              <a:rPr lang="it-IT" dirty="0"/>
              <a:t>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4644820-FA27-FC4B-E001-CBC9F3799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8651"/>
            <a:ext cx="9517083" cy="3268351"/>
          </a:xfrm>
        </p:spPr>
        <p:txBody>
          <a:bodyPr/>
          <a:lstStyle/>
          <a:p>
            <a:pPr marL="0" indent="0">
              <a:buNone/>
            </a:pP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encountered</a:t>
            </a:r>
            <a:r>
              <a:rPr lang="it-IT" dirty="0"/>
              <a:t> RRI </a:t>
            </a:r>
            <a:r>
              <a:rPr lang="it-IT" dirty="0" err="1"/>
              <a:t>before</a:t>
            </a:r>
            <a:r>
              <a:rPr lang="it-IT" dirty="0"/>
              <a:t>? </a:t>
            </a:r>
            <a:r>
              <a:rPr lang="it-IT" dirty="0" err="1"/>
              <a:t>If</a:t>
            </a:r>
            <a:r>
              <a:rPr lang="it-IT" dirty="0"/>
              <a:t> so, in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context</a:t>
            </a:r>
            <a:r>
              <a:rPr lang="it-IT" dirty="0"/>
              <a:t>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55E7F61-F72D-5830-C704-D7753BB146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4A917EF-721E-8986-17A3-A73C31B3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16</a:t>
            </a:fld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43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8F053-B170-AAE6-DAB7-D4D36EF02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A16727-7D49-26DF-EAFA-B5799B657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25FA531-81BE-EA5E-3049-44296B067B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A0E0D5-494C-B2DB-AABE-7210CC1B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17</a:t>
            </a:fld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3074" name="Picture 2" descr="Muro tappezzato di palloncini colorati">
            <a:extLst>
              <a:ext uri="{FF2B5EF4-FFF2-40B4-BE49-F238E27FC236}">
                <a16:creationId xmlns:a16="http://schemas.microsoft.com/office/drawing/2014/main" id="{A85B8A6E-DFF4-4B18-7F06-B945E0AD6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4"/>
            <a:ext cx="12192000" cy="691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0902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ED595-DCD9-34AD-58DA-26E8FAADD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A7F5B3F-C113-CA31-95DE-E8716B8646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AEFD97E-DEA7-B82E-F1DF-BE226EB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18</a:t>
            </a:fld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work">
            <a:extLst>
              <a:ext uri="{FF2B5EF4-FFF2-40B4-BE49-F238E27FC236}">
                <a16:creationId xmlns:a16="http://schemas.microsoft.com/office/drawing/2014/main" id="{79EA5BDE-4DCB-E026-4168-A0F2E4CA8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9499" y="1236328"/>
            <a:ext cx="4443140" cy="4940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olo 1">
            <a:extLst>
              <a:ext uri="{FF2B5EF4-FFF2-40B4-BE49-F238E27FC236}">
                <a16:creationId xmlns:a16="http://schemas.microsoft.com/office/drawing/2014/main" id="{B6606CFE-62FD-6976-6F6E-E2D1564F6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019" y="343860"/>
            <a:ext cx="10515600" cy="1325563"/>
          </a:xfrm>
        </p:spPr>
        <p:txBody>
          <a:bodyPr/>
          <a:lstStyle/>
          <a:p>
            <a:r>
              <a:rPr lang="it-IT" dirty="0" err="1"/>
              <a:t>Problem</a:t>
            </a:r>
            <a:r>
              <a:rPr lang="it-IT" dirty="0"/>
              <a:t> solving</a:t>
            </a:r>
          </a:p>
        </p:txBody>
      </p:sp>
    </p:spTree>
    <p:extLst>
      <p:ext uri="{BB962C8B-B14F-4D97-AF65-F5344CB8AC3E}">
        <p14:creationId xmlns:p14="http://schemas.microsoft.com/office/powerpoint/2010/main" val="1673241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8EA82-7D6A-6971-F154-D470B8134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work">
            <a:extLst>
              <a:ext uri="{FF2B5EF4-FFF2-40B4-BE49-F238E27FC236}">
                <a16:creationId xmlns:a16="http://schemas.microsoft.com/office/drawing/2014/main" id="{F384A6C5-03FE-F495-9152-529069270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7163" y="1553943"/>
            <a:ext cx="3763960" cy="4185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41D2FE1B-42CD-2DE1-FFB0-DDCA32310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Course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4FDE1EF-7B65-795E-A4E5-80EB5672F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5423"/>
            <a:ext cx="10515600" cy="438006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03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/03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Measurement and use of data</a:t>
            </a:r>
            <a:endParaRPr lang="it-IT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10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/03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Modeling, testing 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hypotheses, and values</a:t>
            </a:r>
            <a:endParaRPr lang="it-IT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17/03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en-US" sz="24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ncertainty in research and innovation</a:t>
            </a:r>
            <a:endParaRPr lang="it-IT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24/03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Problems of social choice </a:t>
            </a:r>
            <a:endParaRPr lang="it-IT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14/04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Precaution and participation</a:t>
            </a:r>
            <a:endParaRPr lang="en-US" sz="24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28</a:t>
            </a: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/04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en-US" sz="24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Sustainability in research and innovation</a:t>
            </a:r>
            <a:r>
              <a:rPr lang="it-IT" sz="2400" dirty="0">
                <a:effectLst/>
              </a:rPr>
              <a:t> </a:t>
            </a:r>
          </a:p>
          <a:p>
            <a:pPr marL="0" indent="0">
              <a:lnSpc>
                <a:spcPct val="110000"/>
              </a:lnSpc>
              <a:spcAft>
                <a:spcPts val="1800"/>
              </a:spcAft>
              <a:buNone/>
            </a:pPr>
            <a:r>
              <a:rPr lang="en-US" sz="2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05/05</a:t>
            </a:r>
            <a:r>
              <a:rPr lang="en-US" sz="2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Responsible communication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4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=&gt; Schedule may be subject to change</a:t>
            </a:r>
            <a:endParaRPr lang="it-IT" sz="2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3707FB5-CF87-3E4C-F057-BF7B295365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294C487-C1FE-2F42-5FA7-D9E1316A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19</a:t>
            </a:fld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9929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AE6425F-3B5C-F3EE-A15A-226D887EA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Welcome to CTH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A47EA34-AACE-8A62-A2AC-2E9803DBB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it-IT" dirty="0" err="1"/>
              <a:t>Introduction</a:t>
            </a:r>
            <a:endParaRPr lang="it-IT" dirty="0"/>
          </a:p>
          <a:p>
            <a:pPr>
              <a:spcAft>
                <a:spcPts val="600"/>
              </a:spcAft>
            </a:pPr>
            <a:r>
              <a:rPr lang="it-IT" dirty="0"/>
              <a:t>Responsible </a:t>
            </a:r>
            <a:r>
              <a:rPr lang="it-IT" dirty="0" err="1"/>
              <a:t>research</a:t>
            </a:r>
            <a:r>
              <a:rPr lang="it-IT" dirty="0"/>
              <a:t> and </a:t>
            </a:r>
            <a:r>
              <a:rPr lang="it-IT" dirty="0" err="1"/>
              <a:t>innovation</a:t>
            </a:r>
            <a:endParaRPr lang="it-IT" dirty="0"/>
          </a:p>
          <a:p>
            <a:pPr>
              <a:spcAft>
                <a:spcPts val="600"/>
              </a:spcAft>
            </a:pPr>
            <a:r>
              <a:rPr lang="it-IT" dirty="0"/>
              <a:t>Course </a:t>
            </a:r>
            <a:r>
              <a:rPr lang="it-IT" dirty="0" err="1"/>
              <a:t>requirements</a:t>
            </a:r>
            <a:endParaRPr lang="it-IT" dirty="0"/>
          </a:p>
          <a:p>
            <a:pPr>
              <a:spcAft>
                <a:spcPts val="600"/>
              </a:spcAft>
            </a:pPr>
            <a:r>
              <a:rPr lang="it-IT" i="1" dirty="0"/>
              <a:t>Break</a:t>
            </a:r>
          </a:p>
          <a:p>
            <a:pPr>
              <a:spcAft>
                <a:spcPts val="600"/>
              </a:spcAft>
            </a:pPr>
            <a:r>
              <a:rPr lang="it-IT" dirty="0"/>
              <a:t>Intro to </a:t>
            </a:r>
            <a:r>
              <a:rPr lang="it-IT" dirty="0" err="1"/>
              <a:t>decision</a:t>
            </a:r>
            <a:r>
              <a:rPr lang="it-IT" dirty="0"/>
              <a:t> under risk (Alessandro)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FCE5500-976E-6027-8FE8-288B1F63C4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9A479FF-F060-7358-D50C-D67B9E511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2</a:t>
            </a:fld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382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49890-0526-717D-6965-E937F5963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CAB74F-7C88-C03C-FDAC-A33E200D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Your </a:t>
            </a:r>
            <a:r>
              <a:rPr lang="it-IT" dirty="0" err="1"/>
              <a:t>teaching</a:t>
            </a:r>
            <a:r>
              <a:rPr lang="it-IT" dirty="0"/>
              <a:t> </a:t>
            </a:r>
            <a:r>
              <a:rPr lang="it-IT" dirty="0" err="1"/>
              <a:t>assistant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8CAF7D-B12B-B2F3-74D8-8916879AB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203" y="2005012"/>
            <a:ext cx="588323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dirty="0"/>
              <a:t>Alessandro Demichelis</a:t>
            </a:r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 err="1"/>
              <a:t>Philosopher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r>
              <a:rPr lang="it-IT" dirty="0"/>
              <a:t>Expert in </a:t>
            </a:r>
            <a:r>
              <a:rPr lang="it-IT" dirty="0" err="1"/>
              <a:t>formal</a:t>
            </a:r>
            <a:r>
              <a:rPr lang="it-IT" dirty="0"/>
              <a:t> and social </a:t>
            </a:r>
            <a:r>
              <a:rPr lang="it-IT" dirty="0" err="1"/>
              <a:t>analyses</a:t>
            </a:r>
            <a:r>
              <a:rPr lang="it-IT" dirty="0"/>
              <a:t> of decision-making </a:t>
            </a:r>
            <a:r>
              <a:rPr lang="it-IT" dirty="0" err="1"/>
              <a:t>processes</a:t>
            </a:r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E82060-2EE4-620F-59F1-556F888136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AFA974D-A60B-3D2C-B609-60711775D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20</a:t>
            </a:fld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Alessandro DEMICHELIS | Master of Philosophy | IMT School ...">
            <a:extLst>
              <a:ext uri="{FF2B5EF4-FFF2-40B4-BE49-F238E27FC236}">
                <a16:creationId xmlns:a16="http://schemas.microsoft.com/office/drawing/2014/main" id="{AE184A4C-4B05-43E6-2CDB-D68C4DF35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904" y="1690688"/>
            <a:ext cx="4045094" cy="404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519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D6267-0C8D-8214-69A0-C8B27895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9DDC5F-5E13-B26B-CC79-2E9F0909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The masterplan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4119005-6293-AE98-5BDE-2CBED170D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8463"/>
            <a:ext cx="10515600" cy="4351338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it-IT" dirty="0"/>
              <a:t> </a:t>
            </a:r>
            <a:r>
              <a:rPr lang="it-IT" dirty="0" err="1"/>
              <a:t>I’m</a:t>
            </a:r>
            <a:r>
              <a:rPr lang="it-IT" dirty="0"/>
              <a:t> </a:t>
            </a:r>
            <a:r>
              <a:rPr lang="it-IT" dirty="0" err="1"/>
              <a:t>going</a:t>
            </a:r>
            <a:r>
              <a:rPr lang="it-IT" dirty="0"/>
              <a:t> to be </a:t>
            </a:r>
            <a:r>
              <a:rPr lang="it-IT" dirty="0" err="1"/>
              <a:t>discussing</a:t>
            </a:r>
            <a:r>
              <a:rPr lang="it-IT" dirty="0"/>
              <a:t> a </a:t>
            </a:r>
            <a:r>
              <a:rPr lang="it-IT" dirty="0" err="1"/>
              <a:t>variety</a:t>
            </a:r>
            <a:r>
              <a:rPr lang="it-IT" dirty="0"/>
              <a:t> of situations in science and </a:t>
            </a:r>
            <a:r>
              <a:rPr lang="it-IT" dirty="0" err="1"/>
              <a:t>technology</a:t>
            </a:r>
            <a:r>
              <a:rPr lang="it-IT" dirty="0"/>
              <a:t> </a:t>
            </a:r>
            <a:r>
              <a:rPr lang="it-IT" dirty="0" err="1"/>
              <a:t>where</a:t>
            </a:r>
            <a:r>
              <a:rPr lang="it-IT" dirty="0"/>
              <a:t> the </a:t>
            </a:r>
            <a:r>
              <a:rPr lang="it-IT" dirty="0" err="1"/>
              <a:t>problem</a:t>
            </a:r>
            <a:r>
              <a:rPr lang="it-IT" dirty="0"/>
              <a:t> of making </a:t>
            </a:r>
            <a:r>
              <a:rPr lang="it-IT" dirty="0" err="1"/>
              <a:t>rational</a:t>
            </a:r>
            <a:r>
              <a:rPr lang="it-IT" dirty="0"/>
              <a:t>, </a:t>
            </a:r>
            <a:r>
              <a:rPr lang="it-IT" dirty="0" err="1"/>
              <a:t>reflective</a:t>
            </a:r>
            <a:r>
              <a:rPr lang="it-IT" dirty="0"/>
              <a:t> </a:t>
            </a:r>
            <a:r>
              <a:rPr lang="it-IT" dirty="0" err="1"/>
              <a:t>choices</a:t>
            </a:r>
            <a:r>
              <a:rPr lang="it-IT" dirty="0"/>
              <a:t> </a:t>
            </a:r>
            <a:r>
              <a:rPr lang="it-IT" dirty="0" err="1"/>
              <a:t>arises</a:t>
            </a:r>
            <a:r>
              <a:rPr lang="it-IT" dirty="0"/>
              <a:t> – from the use of data to the </a:t>
            </a:r>
            <a:r>
              <a:rPr lang="it-IT" dirty="0" err="1"/>
              <a:t>choice</a:t>
            </a:r>
            <a:r>
              <a:rPr lang="it-IT" dirty="0"/>
              <a:t> of models to the design of </a:t>
            </a:r>
            <a:r>
              <a:rPr lang="it-IT" dirty="0" err="1"/>
              <a:t>artifacts</a:t>
            </a:r>
            <a:r>
              <a:rPr lang="it-IT" dirty="0"/>
              <a:t>, etc. – </a:t>
            </a:r>
            <a:r>
              <a:rPr lang="it-IT" dirty="0" err="1"/>
              <a:t>illustrating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with concrete </a:t>
            </a:r>
            <a:r>
              <a:rPr lang="it-IT" dirty="0" err="1"/>
              <a:t>cases</a:t>
            </a:r>
            <a:endParaRPr lang="it-IT" dirty="0"/>
          </a:p>
          <a:p>
            <a:pPr>
              <a:spcAft>
                <a:spcPts val="1200"/>
              </a:spcAft>
            </a:pPr>
            <a:r>
              <a:rPr lang="it-IT" dirty="0"/>
              <a:t>Spoiler: </a:t>
            </a:r>
            <a:r>
              <a:rPr lang="it-IT" dirty="0" err="1"/>
              <a:t>all</a:t>
            </a:r>
            <a:r>
              <a:rPr lang="it-IT" dirty="0"/>
              <a:t> of </a:t>
            </a:r>
            <a:r>
              <a:rPr lang="it-IT" dirty="0" err="1"/>
              <a:t>these</a:t>
            </a:r>
            <a:r>
              <a:rPr lang="it-IT" dirty="0"/>
              <a:t> situations involve </a:t>
            </a:r>
            <a:r>
              <a:rPr lang="it-IT" b="1" dirty="0"/>
              <a:t>risk</a:t>
            </a:r>
            <a:r>
              <a:rPr lang="it-IT" dirty="0"/>
              <a:t> and </a:t>
            </a:r>
            <a:r>
              <a:rPr lang="it-IT" b="1" dirty="0" err="1"/>
              <a:t>uncertainty</a:t>
            </a:r>
            <a:r>
              <a:rPr lang="it-IT" dirty="0"/>
              <a:t>…</a:t>
            </a:r>
          </a:p>
          <a:p>
            <a:pPr>
              <a:spcAft>
                <a:spcPts val="1200"/>
              </a:spcAft>
            </a:pPr>
            <a:r>
              <a:rPr lang="it-IT" dirty="0" err="1"/>
              <a:t>Meanwhile</a:t>
            </a:r>
            <a:r>
              <a:rPr lang="it-IT" dirty="0"/>
              <a:t>, Alessandro </a:t>
            </a:r>
            <a:r>
              <a:rPr lang="it-IT" dirty="0" err="1"/>
              <a:t>will</a:t>
            </a:r>
            <a:r>
              <a:rPr lang="it-IT" dirty="0"/>
              <a:t> tell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aspects</a:t>
            </a:r>
            <a:r>
              <a:rPr lang="it-IT" dirty="0"/>
              <a:t> </a:t>
            </a:r>
            <a:r>
              <a:rPr lang="it-IT" dirty="0" err="1"/>
              <a:t>related</a:t>
            </a:r>
            <a:r>
              <a:rPr lang="it-IT" dirty="0"/>
              <a:t> to the </a:t>
            </a:r>
            <a:r>
              <a:rPr lang="it-IT" b="1" dirty="0" err="1"/>
              <a:t>psychology</a:t>
            </a:r>
            <a:r>
              <a:rPr lang="it-IT" dirty="0"/>
              <a:t> and the </a:t>
            </a:r>
            <a:r>
              <a:rPr lang="it-IT" b="1" dirty="0" err="1"/>
              <a:t>logic</a:t>
            </a:r>
            <a:r>
              <a:rPr lang="it-IT" b="1" dirty="0"/>
              <a:t> </a:t>
            </a:r>
            <a:r>
              <a:rPr lang="it-IT" dirty="0"/>
              <a:t>of </a:t>
            </a:r>
            <a:r>
              <a:rPr lang="it-IT" dirty="0" err="1"/>
              <a:t>decisions</a:t>
            </a:r>
            <a:r>
              <a:rPr lang="it-IT" dirty="0"/>
              <a:t> under risk and </a:t>
            </a:r>
            <a:r>
              <a:rPr lang="it-IT" dirty="0" err="1"/>
              <a:t>uncertainty</a:t>
            </a:r>
            <a:r>
              <a:rPr lang="it-IT" dirty="0"/>
              <a:t>.</a:t>
            </a:r>
          </a:p>
          <a:p>
            <a:pPr>
              <a:spcAft>
                <a:spcPts val="1200"/>
              </a:spcAft>
            </a:pPr>
            <a:r>
              <a:rPr lang="it-IT" dirty="0"/>
              <a:t>Your job: </a:t>
            </a:r>
            <a:r>
              <a:rPr lang="it-IT" dirty="0" err="1"/>
              <a:t>reflect</a:t>
            </a:r>
            <a:r>
              <a:rPr lang="it-IT" dirty="0"/>
              <a:t> on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b="1" dirty="0" err="1"/>
              <a:t>experience</a:t>
            </a:r>
            <a:r>
              <a:rPr lang="it-IT" dirty="0"/>
              <a:t> and share </a:t>
            </a:r>
            <a:r>
              <a:rPr lang="it-IT" dirty="0" err="1"/>
              <a:t>it</a:t>
            </a:r>
            <a:r>
              <a:rPr lang="it-IT" dirty="0"/>
              <a:t> with </a:t>
            </a:r>
            <a:r>
              <a:rPr lang="it-IT" dirty="0" err="1"/>
              <a:t>us</a:t>
            </a:r>
            <a:r>
              <a:rPr lang="it-IT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6DC6196-C51E-C8A2-EA08-22510FF4F8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083133-0DC1-094E-6705-783CBB72B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21</a:t>
            </a:fld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734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04DC0-4DEF-0A83-AC94-4015FEE38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8788F4-E2CF-EC7A-8F3D-E6E22A8DE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Course </a:t>
            </a:r>
            <a:r>
              <a:rPr lang="it-IT" dirty="0" err="1"/>
              <a:t>requirements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418247C-38DC-B07D-4273-5BD87477A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850"/>
            <a:ext cx="10515600" cy="4351338"/>
          </a:xfrm>
        </p:spPr>
        <p:txBody>
          <a:bodyPr/>
          <a:lstStyle/>
          <a:p>
            <a:r>
              <a:rPr lang="it-IT" dirty="0" err="1"/>
              <a:t>Participation</a:t>
            </a:r>
            <a:r>
              <a:rPr lang="it-IT" dirty="0"/>
              <a:t> (10%)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sz="2000" dirty="0"/>
              <a:t>Not the </a:t>
            </a:r>
            <a:r>
              <a:rPr lang="it-IT" sz="2000" dirty="0" err="1"/>
              <a:t>same</a:t>
            </a:r>
            <a:r>
              <a:rPr lang="it-IT" sz="2000" dirty="0"/>
              <a:t> </a:t>
            </a:r>
            <a:r>
              <a:rPr lang="it-IT" sz="2000" dirty="0" err="1"/>
              <a:t>as</a:t>
            </a:r>
            <a:r>
              <a:rPr lang="it-IT" sz="2000" dirty="0"/>
              <a:t> </a:t>
            </a:r>
            <a:r>
              <a:rPr lang="it-IT" sz="2000" dirty="0" err="1"/>
              <a:t>attendance</a:t>
            </a:r>
            <a:r>
              <a:rPr lang="it-IT" sz="2000" dirty="0"/>
              <a:t>: </a:t>
            </a:r>
            <a:r>
              <a:rPr lang="it-IT" sz="2000" dirty="0" err="1"/>
              <a:t>ask</a:t>
            </a:r>
            <a:r>
              <a:rPr lang="it-IT" sz="2000" dirty="0"/>
              <a:t> </a:t>
            </a:r>
            <a:r>
              <a:rPr lang="it-IT" sz="2000" dirty="0" err="1"/>
              <a:t>questions</a:t>
            </a:r>
            <a:r>
              <a:rPr lang="it-IT" sz="2000" dirty="0"/>
              <a:t>, be </a:t>
            </a:r>
            <a:r>
              <a:rPr lang="it-IT" sz="2000" dirty="0" err="1"/>
              <a:t>active</a:t>
            </a:r>
            <a:r>
              <a:rPr lang="it-IT" sz="2000" dirty="0"/>
              <a:t>, be </a:t>
            </a:r>
            <a:r>
              <a:rPr lang="it-IT" sz="2000" dirty="0" err="1"/>
              <a:t>respectful</a:t>
            </a:r>
            <a:endParaRPr lang="it-IT" sz="2000" dirty="0"/>
          </a:p>
          <a:p>
            <a:r>
              <a:rPr lang="it-IT" dirty="0"/>
              <a:t>Group project (60%)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sz="2000" dirty="0" err="1"/>
              <a:t>You’ll</a:t>
            </a:r>
            <a:r>
              <a:rPr lang="it-IT" sz="2000" dirty="0"/>
              <a:t> </a:t>
            </a:r>
            <a:r>
              <a:rPr lang="it-IT" sz="2000" dirty="0" err="1"/>
              <a:t>need</a:t>
            </a:r>
            <a:r>
              <a:rPr lang="it-IT" sz="2000" dirty="0"/>
              <a:t> to </a:t>
            </a:r>
            <a:r>
              <a:rPr lang="it-IT" sz="2000" dirty="0" err="1"/>
              <a:t>identify</a:t>
            </a:r>
            <a:r>
              <a:rPr lang="it-IT" sz="2000" dirty="0"/>
              <a:t> a </a:t>
            </a:r>
            <a:r>
              <a:rPr lang="it-IT" sz="2000" dirty="0" err="1"/>
              <a:t>problem</a:t>
            </a:r>
            <a:r>
              <a:rPr lang="it-IT" sz="2000" dirty="0"/>
              <a:t> of common </a:t>
            </a:r>
            <a:r>
              <a:rPr lang="it-IT" sz="2000" dirty="0" err="1"/>
              <a:t>interest</a:t>
            </a:r>
            <a:r>
              <a:rPr lang="it-IT" sz="2000" dirty="0"/>
              <a:t> with </a:t>
            </a:r>
            <a:r>
              <a:rPr lang="it-IT" sz="2000" dirty="0" err="1"/>
              <a:t>other</a:t>
            </a:r>
            <a:r>
              <a:rPr lang="it-IT" sz="2000" dirty="0"/>
              <a:t> </a:t>
            </a:r>
            <a:r>
              <a:rPr lang="it-IT" sz="2000" dirty="0" err="1"/>
              <a:t>classmates</a:t>
            </a:r>
            <a:r>
              <a:rPr lang="it-IT" sz="2000" dirty="0"/>
              <a:t> to </a:t>
            </a:r>
            <a:r>
              <a:rPr lang="it-IT" sz="2000" dirty="0" err="1"/>
              <a:t>apply</a:t>
            </a:r>
            <a:r>
              <a:rPr lang="it-IT" sz="2000" dirty="0"/>
              <a:t> </a:t>
            </a:r>
            <a:r>
              <a:rPr lang="it-IT" sz="2000" dirty="0" err="1"/>
              <a:t>critical</a:t>
            </a:r>
            <a:r>
              <a:rPr lang="it-IT" sz="2000" dirty="0"/>
              <a:t> thinking. </a:t>
            </a:r>
            <a:r>
              <a:rPr lang="it-IT" sz="2000" dirty="0" err="1"/>
              <a:t>Guidelines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provided</a:t>
            </a:r>
            <a:r>
              <a:rPr lang="it-IT" sz="2000" dirty="0"/>
              <a:t> in due </a:t>
            </a:r>
            <a:r>
              <a:rPr lang="it-IT" sz="2000" dirty="0" err="1"/>
              <a:t>course</a:t>
            </a:r>
            <a:r>
              <a:rPr lang="it-IT" sz="2000" dirty="0"/>
              <a:t>. </a:t>
            </a:r>
            <a:r>
              <a:rPr lang="it-IT" sz="2000" dirty="0" err="1"/>
              <a:t>It</a:t>
            </a:r>
            <a:r>
              <a:rPr lang="it-IT" sz="2000" dirty="0"/>
              <a:t>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your</a:t>
            </a:r>
            <a:r>
              <a:rPr lang="it-IT" sz="2000" dirty="0"/>
              <a:t> </a:t>
            </a:r>
            <a:r>
              <a:rPr lang="it-IT" sz="2000" dirty="0" err="1"/>
              <a:t>responsibility</a:t>
            </a:r>
            <a:r>
              <a:rPr lang="it-IT" sz="2000" dirty="0"/>
              <a:t> to </a:t>
            </a:r>
            <a:r>
              <a:rPr lang="it-IT" sz="2000" dirty="0" err="1"/>
              <a:t>find</a:t>
            </a:r>
            <a:r>
              <a:rPr lang="it-IT" sz="2000" dirty="0"/>
              <a:t> a group of people to </a:t>
            </a:r>
            <a:r>
              <a:rPr lang="it-IT" sz="2000" dirty="0" err="1"/>
              <a:t>pursue</a:t>
            </a:r>
            <a:r>
              <a:rPr lang="it-IT" sz="2000" dirty="0"/>
              <a:t> a project </a:t>
            </a:r>
            <a:r>
              <a:rPr lang="it-IT" sz="2000" dirty="0" err="1"/>
              <a:t>together</a:t>
            </a:r>
            <a:r>
              <a:rPr lang="it-IT" sz="2000" dirty="0"/>
              <a:t>. </a:t>
            </a:r>
            <a:r>
              <a:rPr lang="it-IT" sz="2000" i="1" dirty="0" err="1"/>
              <a:t>Graded</a:t>
            </a:r>
            <a:r>
              <a:rPr lang="it-IT" sz="2000" i="1" dirty="0"/>
              <a:t> </a:t>
            </a:r>
            <a:r>
              <a:rPr lang="it-IT" sz="2000" i="1" dirty="0" err="1"/>
              <a:t>collectively</a:t>
            </a:r>
            <a:r>
              <a:rPr lang="it-IT" sz="2000" dirty="0"/>
              <a:t>.</a:t>
            </a:r>
          </a:p>
          <a:p>
            <a:r>
              <a:rPr lang="it-IT" dirty="0" err="1"/>
              <a:t>Individual</a:t>
            </a:r>
            <a:r>
              <a:rPr lang="it-IT" dirty="0"/>
              <a:t> brief (30%)</a:t>
            </a:r>
          </a:p>
          <a:p>
            <a:pPr marL="0" indent="0">
              <a:buNone/>
            </a:pPr>
            <a:r>
              <a:rPr lang="it-IT" sz="2000" dirty="0" err="1"/>
              <a:t>You’ll</a:t>
            </a:r>
            <a:r>
              <a:rPr lang="it-IT" sz="2000" dirty="0"/>
              <a:t> </a:t>
            </a:r>
            <a:r>
              <a:rPr lang="it-IT" sz="2000" dirty="0" err="1"/>
              <a:t>each</a:t>
            </a:r>
            <a:r>
              <a:rPr lang="it-IT" sz="2000" dirty="0"/>
              <a:t> </a:t>
            </a:r>
            <a:r>
              <a:rPr lang="it-IT" sz="2000" dirty="0" err="1"/>
              <a:t>write</a:t>
            </a:r>
            <a:r>
              <a:rPr lang="it-IT" sz="2000" dirty="0"/>
              <a:t> a </a:t>
            </a:r>
            <a:r>
              <a:rPr lang="it-IT" sz="2000" dirty="0" err="1"/>
              <a:t>four</a:t>
            </a:r>
            <a:r>
              <a:rPr lang="it-IT" sz="2000" dirty="0"/>
              <a:t>-page paper </a:t>
            </a:r>
            <a:r>
              <a:rPr lang="it-IT" sz="2000" dirty="0" err="1"/>
              <a:t>reflecting</a:t>
            </a:r>
            <a:r>
              <a:rPr lang="it-IT" sz="2000" dirty="0"/>
              <a:t> on the </a:t>
            </a:r>
            <a:r>
              <a:rPr lang="it-IT" sz="2000" dirty="0" err="1"/>
              <a:t>methodological</a:t>
            </a:r>
            <a:r>
              <a:rPr lang="it-IT" sz="2000" dirty="0"/>
              <a:t> and </a:t>
            </a:r>
            <a:r>
              <a:rPr lang="it-IT" sz="2000" dirty="0" err="1"/>
              <a:t>ethical</a:t>
            </a:r>
            <a:r>
              <a:rPr lang="it-IT" sz="2000" dirty="0"/>
              <a:t> </a:t>
            </a:r>
            <a:r>
              <a:rPr lang="it-IT" sz="2000" dirty="0" err="1"/>
              <a:t>aspects</a:t>
            </a:r>
            <a:r>
              <a:rPr lang="it-IT" sz="2000" dirty="0"/>
              <a:t> of </a:t>
            </a:r>
            <a:r>
              <a:rPr lang="it-IT" sz="2000" dirty="0" err="1"/>
              <a:t>your</a:t>
            </a:r>
            <a:r>
              <a:rPr lang="it-IT" sz="2000" dirty="0"/>
              <a:t> </a:t>
            </a:r>
            <a:r>
              <a:rPr lang="it-IT" sz="2000" dirty="0" err="1"/>
              <a:t>current</a:t>
            </a:r>
            <a:r>
              <a:rPr lang="it-IT" sz="2000" dirty="0"/>
              <a:t> or </a:t>
            </a:r>
            <a:r>
              <a:rPr lang="it-IT" sz="2000" dirty="0" err="1"/>
              <a:t>predicted</a:t>
            </a:r>
            <a:r>
              <a:rPr lang="it-IT" sz="2000" dirty="0"/>
              <a:t> </a:t>
            </a:r>
            <a:r>
              <a:rPr lang="it-IT" sz="2000" dirty="0" err="1"/>
              <a:t>Master’s</a:t>
            </a:r>
            <a:r>
              <a:rPr lang="it-IT" sz="2000" dirty="0"/>
              <a:t> </a:t>
            </a:r>
            <a:r>
              <a:rPr lang="it-IT" sz="2000" dirty="0" err="1"/>
              <a:t>thesis</a:t>
            </a:r>
            <a:r>
              <a:rPr lang="it-IT" sz="2000" dirty="0"/>
              <a:t> </a:t>
            </a:r>
            <a:r>
              <a:rPr lang="it-IT" sz="2000" dirty="0" err="1"/>
              <a:t>research</a:t>
            </a:r>
            <a:r>
              <a:rPr lang="it-IT" sz="2000" dirty="0"/>
              <a:t>. </a:t>
            </a:r>
            <a:r>
              <a:rPr lang="it-IT" sz="2000" dirty="0" err="1"/>
              <a:t>Guidelines</a:t>
            </a:r>
            <a:r>
              <a:rPr lang="it-IT" sz="2000" dirty="0"/>
              <a:t>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provided</a:t>
            </a:r>
            <a:r>
              <a:rPr lang="it-IT" sz="2000" dirty="0"/>
              <a:t> for </a:t>
            </a:r>
            <a:r>
              <a:rPr lang="it-IT" sz="2000" dirty="0" err="1"/>
              <a:t>this</a:t>
            </a:r>
            <a:r>
              <a:rPr lang="it-IT" sz="2000" dirty="0"/>
              <a:t>, </a:t>
            </a:r>
            <a:r>
              <a:rPr lang="it-IT" sz="2000" dirty="0" err="1"/>
              <a:t>too</a:t>
            </a:r>
            <a:r>
              <a:rPr lang="it-IT" sz="2000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FF538C-484C-9073-7C15-22151610E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D5B51D5-E9A7-A592-E61B-F780FF53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22</a:t>
            </a:fld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657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8BEF3-FF86-B101-ABD5-76DFF9CB3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6623AF9-7426-D295-34EB-4A55F5F9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FAQs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0FE917F-9B98-CF92-DD8F-3774C3276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6054"/>
            <a:ext cx="10515600" cy="4351338"/>
          </a:xfrm>
        </p:spPr>
        <p:txBody>
          <a:bodyPr/>
          <a:lstStyle/>
          <a:p>
            <a:r>
              <a:rPr lang="it-IT" dirty="0"/>
              <a:t> I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attend</a:t>
            </a:r>
            <a:r>
              <a:rPr lang="it-IT" dirty="0"/>
              <a:t> </a:t>
            </a:r>
            <a:r>
              <a:rPr lang="it-IT" dirty="0" err="1"/>
              <a:t>any</a:t>
            </a:r>
            <a:r>
              <a:rPr lang="it-IT" dirty="0"/>
              <a:t> class </a:t>
            </a:r>
            <a:r>
              <a:rPr lang="it-IT" dirty="0" err="1"/>
              <a:t>nor</a:t>
            </a:r>
            <a:r>
              <a:rPr lang="it-IT" dirty="0"/>
              <a:t> do a group project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it-IT" sz="2000" dirty="0"/>
              <a:t>CTH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based</a:t>
            </a:r>
            <a:r>
              <a:rPr lang="it-IT" sz="2000" dirty="0"/>
              <a:t> on </a:t>
            </a:r>
            <a:r>
              <a:rPr lang="it-IT" sz="2000" dirty="0" err="1"/>
              <a:t>active</a:t>
            </a:r>
            <a:r>
              <a:rPr lang="it-IT" sz="2000" dirty="0"/>
              <a:t> learning </a:t>
            </a:r>
            <a:r>
              <a:rPr lang="it-IT" sz="2000" dirty="0" err="1"/>
              <a:t>education</a:t>
            </a:r>
            <a:r>
              <a:rPr lang="it-IT" sz="2000" dirty="0"/>
              <a:t> </a:t>
            </a:r>
            <a:r>
              <a:rPr lang="it-IT" sz="2000" dirty="0" err="1"/>
              <a:t>principles</a:t>
            </a:r>
            <a:r>
              <a:rPr lang="it-IT" sz="2000" dirty="0"/>
              <a:t>. I </a:t>
            </a:r>
            <a:r>
              <a:rPr lang="it-IT" sz="2000" dirty="0" err="1"/>
              <a:t>recommend</a:t>
            </a:r>
            <a:r>
              <a:rPr lang="it-IT" sz="2000" dirty="0"/>
              <a:t> </a:t>
            </a:r>
            <a:r>
              <a:rPr lang="it-IT" sz="2000" dirty="0" err="1"/>
              <a:t>taking</a:t>
            </a:r>
            <a:r>
              <a:rPr lang="it-IT" sz="2000" dirty="0"/>
              <a:t> a </a:t>
            </a:r>
            <a:r>
              <a:rPr lang="it-IT" sz="2000" dirty="0" err="1"/>
              <a:t>different</a:t>
            </a:r>
            <a:r>
              <a:rPr lang="it-IT" sz="2000" dirty="0"/>
              <a:t> class..</a:t>
            </a:r>
          </a:p>
          <a:p>
            <a:r>
              <a:rPr lang="it-IT" dirty="0"/>
              <a:t>I can do group projects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cannot</a:t>
            </a:r>
            <a:r>
              <a:rPr lang="it-IT" dirty="0"/>
              <a:t> </a:t>
            </a:r>
            <a:r>
              <a:rPr lang="it-IT" dirty="0" err="1"/>
              <a:t>attend</a:t>
            </a:r>
            <a:r>
              <a:rPr lang="it-IT" dirty="0"/>
              <a:t> on a regular </a:t>
            </a:r>
            <a:r>
              <a:rPr lang="it-IT" dirty="0" err="1"/>
              <a:t>basis</a:t>
            </a:r>
            <a:endParaRPr lang="it-IT" dirty="0"/>
          </a:p>
          <a:p>
            <a:pPr marL="0" indent="0">
              <a:spcAft>
                <a:spcPts val="1200"/>
              </a:spcAft>
              <a:buNone/>
            </a:pPr>
            <a:r>
              <a:rPr lang="it-IT" sz="2000" dirty="0"/>
              <a:t>After </a:t>
            </a:r>
            <a:r>
              <a:rPr lang="it-IT" sz="2000" dirty="0" err="1"/>
              <a:t>your</a:t>
            </a:r>
            <a:r>
              <a:rPr lang="it-IT" sz="2000" dirty="0"/>
              <a:t> group project </a:t>
            </a:r>
            <a:r>
              <a:rPr lang="it-IT" sz="2000" dirty="0" err="1"/>
              <a:t>presentation</a:t>
            </a:r>
            <a:r>
              <a:rPr lang="it-IT" sz="2000" dirty="0"/>
              <a:t>, </a:t>
            </a:r>
            <a:r>
              <a:rPr lang="it-IT" sz="2000" dirty="0" err="1"/>
              <a:t>you’ll</a:t>
            </a:r>
            <a:r>
              <a:rPr lang="it-IT" sz="2000" dirty="0"/>
              <a:t> be </a:t>
            </a:r>
            <a:r>
              <a:rPr lang="it-IT" sz="2000" dirty="0" err="1"/>
              <a:t>provided</a:t>
            </a:r>
            <a:r>
              <a:rPr lang="it-IT" sz="2000" dirty="0"/>
              <a:t> with a </a:t>
            </a:r>
            <a:r>
              <a:rPr lang="it-IT" sz="2000" dirty="0" err="1"/>
              <a:t>choice</a:t>
            </a:r>
            <a:r>
              <a:rPr lang="it-IT" sz="2000" dirty="0"/>
              <a:t> to </a:t>
            </a:r>
            <a:r>
              <a:rPr lang="it-IT" sz="2000" dirty="0" err="1"/>
              <a:t>keep</a:t>
            </a:r>
            <a:r>
              <a:rPr lang="it-IT" sz="2000" dirty="0"/>
              <a:t> </a:t>
            </a:r>
            <a:r>
              <a:rPr lang="it-IT" sz="2000" dirty="0" err="1"/>
              <a:t>your</a:t>
            </a:r>
            <a:r>
              <a:rPr lang="it-IT" sz="2000" dirty="0"/>
              <a:t> (</a:t>
            </a:r>
            <a:r>
              <a:rPr lang="it-IT" sz="2000" dirty="0" err="1"/>
              <a:t>presumably</a:t>
            </a:r>
            <a:r>
              <a:rPr lang="it-IT" sz="2000" dirty="0"/>
              <a:t> low) </a:t>
            </a:r>
            <a:r>
              <a:rPr lang="it-IT" sz="2000" dirty="0" err="1"/>
              <a:t>participation</a:t>
            </a:r>
            <a:r>
              <a:rPr lang="it-IT" sz="2000" dirty="0"/>
              <a:t> grade OR take a </a:t>
            </a:r>
            <a:r>
              <a:rPr lang="it-IT" sz="2000" dirty="0" err="1"/>
              <a:t>written</a:t>
            </a:r>
            <a:r>
              <a:rPr lang="it-IT" sz="2000" dirty="0"/>
              <a:t> test, </a:t>
            </a:r>
            <a:r>
              <a:rPr lang="it-IT" sz="2000" dirty="0" err="1"/>
              <a:t>worth</a:t>
            </a:r>
            <a:r>
              <a:rPr lang="it-IT" sz="2000" dirty="0"/>
              <a:t> 10% of </a:t>
            </a:r>
            <a:r>
              <a:rPr lang="it-IT" sz="2000" dirty="0" err="1"/>
              <a:t>final</a:t>
            </a:r>
            <a:r>
              <a:rPr lang="it-IT" sz="2000" dirty="0"/>
              <a:t> grade</a:t>
            </a:r>
          </a:p>
          <a:p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materials</a:t>
            </a:r>
            <a:r>
              <a:rPr lang="it-IT" dirty="0"/>
              <a:t> are </a:t>
            </a:r>
            <a:r>
              <a:rPr lang="it-IT" dirty="0" err="1"/>
              <a:t>required</a:t>
            </a:r>
            <a:r>
              <a:rPr lang="it-IT" dirty="0"/>
              <a:t> for </a:t>
            </a:r>
            <a:r>
              <a:rPr lang="it-IT" dirty="0" err="1"/>
              <a:t>this</a:t>
            </a:r>
            <a:r>
              <a:rPr lang="it-IT" dirty="0"/>
              <a:t> class?</a:t>
            </a:r>
          </a:p>
          <a:p>
            <a:pPr marL="0" indent="0">
              <a:buNone/>
            </a:pPr>
            <a:r>
              <a:rPr lang="it-IT" sz="2000" dirty="0"/>
              <a:t>A copy of </a:t>
            </a:r>
            <a:r>
              <a:rPr lang="it-IT" sz="2000" dirty="0" err="1"/>
              <a:t>Resnik’s</a:t>
            </a:r>
            <a:r>
              <a:rPr lang="it-IT" sz="2000" dirty="0"/>
              <a:t> </a:t>
            </a:r>
            <a:r>
              <a:rPr lang="it-IT" sz="2000" i="1" dirty="0" err="1"/>
              <a:t>Choices</a:t>
            </a:r>
            <a:r>
              <a:rPr lang="it-IT" sz="2000" i="1" dirty="0"/>
              <a:t>: An Intro to </a:t>
            </a:r>
            <a:r>
              <a:rPr lang="it-IT" sz="2000" i="1" dirty="0" err="1"/>
              <a:t>Decision</a:t>
            </a:r>
            <a:r>
              <a:rPr lang="it-IT" sz="2000" i="1" dirty="0"/>
              <a:t> Theory </a:t>
            </a:r>
            <a:r>
              <a:rPr lang="it-IT" sz="2000" dirty="0" err="1"/>
              <a:t>is</a:t>
            </a:r>
            <a:r>
              <a:rPr lang="it-IT" sz="2000" dirty="0"/>
              <a:t> </a:t>
            </a:r>
            <a:r>
              <a:rPr lang="it-IT" sz="2000" dirty="0" err="1"/>
              <a:t>required</a:t>
            </a:r>
            <a:r>
              <a:rPr lang="it-IT" sz="2000" dirty="0"/>
              <a:t>. Electronic copy </a:t>
            </a:r>
            <a:r>
              <a:rPr lang="it-IT" sz="2000" dirty="0" err="1"/>
              <a:t>is</a:t>
            </a:r>
            <a:r>
              <a:rPr lang="it-IT" sz="2000" dirty="0"/>
              <a:t> fine. Slides, class recordings, notes, etc. </a:t>
            </a:r>
            <a:r>
              <a:rPr lang="it-IT" sz="2000" dirty="0" err="1"/>
              <a:t>will</a:t>
            </a:r>
            <a:r>
              <a:rPr lang="it-IT" sz="2000" dirty="0"/>
              <a:t> be </a:t>
            </a:r>
            <a:r>
              <a:rPr lang="it-IT" sz="2000" dirty="0" err="1"/>
              <a:t>all</a:t>
            </a:r>
            <a:r>
              <a:rPr lang="it-IT" sz="2000" dirty="0"/>
              <a:t> </a:t>
            </a:r>
            <a:r>
              <a:rPr lang="it-IT" sz="2000" dirty="0" err="1"/>
              <a:t>uploaded</a:t>
            </a:r>
            <a:r>
              <a:rPr lang="it-IT" sz="2000" dirty="0"/>
              <a:t> on </a:t>
            </a:r>
            <a:r>
              <a:rPr lang="it-IT" sz="2000" dirty="0" err="1"/>
              <a:t>WeBeep</a:t>
            </a:r>
            <a:r>
              <a:rPr lang="it-IT" sz="2000" dirty="0"/>
              <a:t> </a:t>
            </a:r>
            <a:r>
              <a:rPr lang="it-IT" sz="2000" dirty="0" err="1"/>
              <a:t>platform</a:t>
            </a:r>
            <a:r>
              <a:rPr lang="it-IT" sz="2000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45C3DD7-63A5-F113-8957-D9898694BB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A3F299-E8B6-0A45-8BDD-8B8B5C84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23</a:t>
            </a:fld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9433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BD95E-3BA3-F22A-C65E-F26F3C1F1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932B86B-26AC-18CD-48E6-CC9113EC3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Getting</a:t>
            </a:r>
            <a:r>
              <a:rPr lang="it-IT" dirty="0"/>
              <a:t> help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DA6F8C1-421C-C459-A95B-A8CA66DD4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5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=&gt; </a:t>
            </a:r>
            <a:r>
              <a:rPr lang="en-US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Office hours</a:t>
            </a:r>
            <a:r>
              <a:rPr lang="en-U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ask for an appointment!</a:t>
            </a:r>
            <a:endParaRPr lang="en-US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22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06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/05	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Presentations help session (Alessandro)</a:t>
            </a:r>
            <a:endParaRPr lang="it-IT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600"/>
              </a:spcAft>
              <a:buNone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12/05	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2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Groupwork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Presentations</a:t>
            </a:r>
            <a:endParaRPr lang="it-IT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600"/>
              </a:spcAft>
              <a:buNone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19/05	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  <a:r>
              <a:rPr lang="en-US" sz="22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Groupwork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Presentations</a:t>
            </a:r>
            <a:endParaRPr lang="it-IT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600"/>
              </a:spcAft>
              <a:buNone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26/05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Reports help session (Alessandro)</a:t>
            </a:r>
            <a:endParaRPr lang="it-IT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7ABC19D-9463-AFD8-ECA8-4EDC60485E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BCACA32-8BA5-1EC0-9972-2103E0A1F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24</a:t>
            </a:fld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814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2A287-9C7A-3910-5B5E-9C8F04DF5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210B5B-FA45-A1C6-FC2E-BCE5DDD68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A464C83-2615-81C4-D3A3-054B2DCFB7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221BFBB-1E36-C308-0B79-B1506C18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25</a:t>
            </a:fld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3074" name="Picture 2" descr="Muro tappezzato di palloncini colorati">
            <a:extLst>
              <a:ext uri="{FF2B5EF4-FFF2-40B4-BE49-F238E27FC236}">
                <a16:creationId xmlns:a16="http://schemas.microsoft.com/office/drawing/2014/main" id="{E7887EA0-3A03-86E1-A2E0-2F25D45FE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4"/>
            <a:ext cx="12192000" cy="691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2466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05485-3A38-D950-4A48-FB4119643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345D27-F33F-9359-3822-3ED99B18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Thinking fast and slow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C8848F1-EA2D-B139-E720-411D3418B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96ACBF8-B9D5-386D-713B-D1C8414CD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26</a:t>
            </a:fld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D2BA40A6-F6E8-60AD-14EF-792AA7F39A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525" y="1770281"/>
            <a:ext cx="2910950" cy="4327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50464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142DA-B22A-1F59-2C08-76E3A966F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11A689-FDFB-251F-E09D-2628AD43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Thinking fast and slow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FD5BBD4-4F52-ABE1-534D-6EE1EB7FAB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AF229B-6291-3775-CEA7-D37278CE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27</a:t>
            </a:fld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842D79B8-091E-06AC-AA96-EEB5A6B69C4F}"/>
              </a:ext>
            </a:extLst>
          </p:cNvPr>
          <p:cNvSpPr txBox="1"/>
          <p:nvPr/>
        </p:nvSpPr>
        <p:spPr>
          <a:xfrm>
            <a:off x="838200" y="1517068"/>
            <a:ext cx="1084065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effectLst/>
              </a:rPr>
              <a:t>Linda </a:t>
            </a:r>
            <a:r>
              <a:rPr lang="it-IT" sz="2600" dirty="0" err="1">
                <a:effectLst/>
              </a:rPr>
              <a:t>is</a:t>
            </a:r>
            <a:r>
              <a:rPr lang="it-IT" sz="2600" dirty="0">
                <a:effectLst/>
              </a:rPr>
              <a:t> 31 </a:t>
            </a:r>
            <a:r>
              <a:rPr lang="it-IT" sz="2600" dirty="0" err="1">
                <a:effectLst/>
              </a:rPr>
              <a:t>years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old</a:t>
            </a:r>
            <a:r>
              <a:rPr lang="it-IT" sz="2600" dirty="0">
                <a:effectLst/>
              </a:rPr>
              <a:t>, single, </a:t>
            </a:r>
            <a:r>
              <a:rPr lang="it-IT" sz="2600" dirty="0" err="1">
                <a:effectLst/>
              </a:rPr>
              <a:t>outspoken</a:t>
            </a:r>
            <a:r>
              <a:rPr lang="it-IT" sz="2600" dirty="0">
                <a:effectLst/>
              </a:rPr>
              <a:t>, and </a:t>
            </a:r>
            <a:r>
              <a:rPr lang="it-IT" sz="2600" dirty="0" err="1">
                <a:effectLst/>
              </a:rPr>
              <a:t>very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bright</a:t>
            </a:r>
            <a:r>
              <a:rPr lang="it-IT" sz="2600" dirty="0">
                <a:effectLst/>
              </a:rPr>
              <a:t>. </a:t>
            </a:r>
            <a:r>
              <a:rPr lang="it-IT" sz="2600" dirty="0" err="1">
                <a:effectLst/>
              </a:rPr>
              <a:t>She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majored</a:t>
            </a:r>
            <a:r>
              <a:rPr lang="it-IT" sz="2600" dirty="0">
                <a:effectLst/>
              </a:rPr>
              <a:t> in </a:t>
            </a:r>
            <a:r>
              <a:rPr lang="it-IT" sz="2600" dirty="0" err="1">
                <a:effectLst/>
              </a:rPr>
              <a:t>philosophy</a:t>
            </a:r>
            <a:r>
              <a:rPr lang="it-IT" sz="2600" dirty="0">
                <a:effectLst/>
              </a:rPr>
              <a:t>. </a:t>
            </a:r>
            <a:r>
              <a:rPr lang="it-IT" sz="2600" dirty="0" err="1">
                <a:effectLst/>
              </a:rPr>
              <a:t>As</a:t>
            </a:r>
            <a:r>
              <a:rPr lang="it-IT" sz="2600" dirty="0">
                <a:effectLst/>
              </a:rPr>
              <a:t> a </a:t>
            </a:r>
            <a:r>
              <a:rPr lang="it-IT" sz="2600" dirty="0" err="1">
                <a:effectLst/>
              </a:rPr>
              <a:t>student</a:t>
            </a:r>
            <a:r>
              <a:rPr lang="it-IT" sz="2600" dirty="0">
                <a:effectLst/>
              </a:rPr>
              <a:t>, </a:t>
            </a:r>
            <a:r>
              <a:rPr lang="it-IT" sz="2600" dirty="0" err="1">
                <a:effectLst/>
              </a:rPr>
              <a:t>she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was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deeply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concerned</a:t>
            </a:r>
            <a:r>
              <a:rPr lang="it-IT" sz="2600" dirty="0">
                <a:effectLst/>
              </a:rPr>
              <a:t> with </a:t>
            </a:r>
            <a:r>
              <a:rPr lang="it-IT" sz="2600" dirty="0" err="1">
                <a:effectLst/>
              </a:rPr>
              <a:t>issues</a:t>
            </a:r>
            <a:r>
              <a:rPr lang="it-IT" sz="2600" dirty="0">
                <a:effectLst/>
              </a:rPr>
              <a:t> of </a:t>
            </a:r>
            <a:r>
              <a:rPr lang="it-IT" sz="2600" dirty="0" err="1">
                <a:effectLst/>
              </a:rPr>
              <a:t>discrimination</a:t>
            </a:r>
            <a:r>
              <a:rPr lang="it-IT" sz="2600" dirty="0">
                <a:effectLst/>
              </a:rPr>
              <a:t> and social </a:t>
            </a:r>
            <a:r>
              <a:rPr lang="it-IT" sz="2600" dirty="0" err="1">
                <a:effectLst/>
              </a:rPr>
              <a:t>justice</a:t>
            </a:r>
            <a:r>
              <a:rPr lang="it-IT" sz="2600" dirty="0">
                <a:effectLst/>
              </a:rPr>
              <a:t>, and </a:t>
            </a:r>
            <a:r>
              <a:rPr lang="it-IT" sz="2600" dirty="0" err="1">
                <a:effectLst/>
              </a:rPr>
              <a:t>also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participated</a:t>
            </a:r>
            <a:r>
              <a:rPr lang="it-IT" sz="2600" dirty="0">
                <a:effectLst/>
              </a:rPr>
              <a:t> in </a:t>
            </a:r>
            <a:r>
              <a:rPr lang="it-IT" sz="2600" dirty="0" err="1">
                <a:effectLst/>
              </a:rPr>
              <a:t>antinuclear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demonstrations</a:t>
            </a:r>
            <a:r>
              <a:rPr lang="it-IT" sz="2600" dirty="0">
                <a:effectLst/>
              </a:rPr>
              <a:t>. </a:t>
            </a:r>
            <a:r>
              <a:rPr lang="it-IT" sz="2600" dirty="0" err="1">
                <a:effectLst/>
              </a:rPr>
              <a:t>Please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rank</a:t>
            </a:r>
            <a:r>
              <a:rPr lang="it-IT" sz="2600" dirty="0">
                <a:effectLst/>
              </a:rPr>
              <a:t> the following </a:t>
            </a:r>
            <a:r>
              <a:rPr lang="it-IT" sz="2600" dirty="0" err="1">
                <a:effectLst/>
              </a:rPr>
              <a:t>statements</a:t>
            </a:r>
            <a:r>
              <a:rPr lang="it-IT" sz="2600" dirty="0">
                <a:effectLst/>
              </a:rPr>
              <a:t> by </a:t>
            </a:r>
            <a:r>
              <a:rPr lang="it-IT" sz="2600" dirty="0" err="1">
                <a:effectLst/>
              </a:rPr>
              <a:t>their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probabilit</a:t>
            </a:r>
            <a:r>
              <a:rPr lang="it-IT" sz="2600" dirty="0" err="1"/>
              <a:t>y</a:t>
            </a:r>
            <a:r>
              <a:rPr lang="it-IT" sz="2600" dirty="0"/>
              <a:t>, </a:t>
            </a:r>
            <a:r>
              <a:rPr lang="it-IT" sz="2600" dirty="0" err="1">
                <a:effectLst/>
              </a:rPr>
              <a:t>using</a:t>
            </a:r>
            <a:r>
              <a:rPr lang="it-IT" sz="2600" dirty="0">
                <a:effectLst/>
              </a:rPr>
              <a:t> 1 for the </a:t>
            </a:r>
            <a:r>
              <a:rPr lang="it-IT" sz="2600" dirty="0" err="1">
                <a:effectLst/>
              </a:rPr>
              <a:t>most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probable</a:t>
            </a:r>
            <a:r>
              <a:rPr lang="it-IT" sz="2600" dirty="0">
                <a:effectLst/>
              </a:rPr>
              <a:t> and 5 for the </a:t>
            </a:r>
            <a:r>
              <a:rPr lang="it-IT" sz="2600" dirty="0" err="1">
                <a:effectLst/>
              </a:rPr>
              <a:t>least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probable</a:t>
            </a:r>
            <a:r>
              <a:rPr lang="it-IT" sz="2600" dirty="0"/>
              <a:t>:</a:t>
            </a:r>
          </a:p>
          <a:p>
            <a:endParaRPr lang="it-IT" sz="2600" dirty="0"/>
          </a:p>
          <a:p>
            <a:pPr marL="342900" indent="-342900">
              <a:buAutoNum type="alphaLcParenBoth"/>
            </a:pPr>
            <a:r>
              <a:rPr lang="it-IT" sz="2600" dirty="0">
                <a:effectLst/>
              </a:rPr>
              <a:t>  Linda </a:t>
            </a:r>
            <a:r>
              <a:rPr lang="it-IT" sz="2600" dirty="0" err="1">
                <a:effectLst/>
              </a:rPr>
              <a:t>is</a:t>
            </a:r>
            <a:r>
              <a:rPr lang="it-IT" sz="2600" dirty="0">
                <a:effectLst/>
              </a:rPr>
              <a:t> a </a:t>
            </a:r>
            <a:r>
              <a:rPr lang="it-IT" sz="2600" dirty="0" err="1">
                <a:effectLst/>
              </a:rPr>
              <a:t>teacher</a:t>
            </a:r>
            <a:r>
              <a:rPr lang="it-IT" sz="2600" dirty="0">
                <a:effectLst/>
              </a:rPr>
              <a:t> in an </a:t>
            </a:r>
            <a:r>
              <a:rPr lang="it-IT" sz="2600" dirty="0" err="1">
                <a:effectLst/>
              </a:rPr>
              <a:t>elementary</a:t>
            </a:r>
            <a:r>
              <a:rPr lang="it-IT" sz="2600" dirty="0">
                <a:effectLst/>
              </a:rPr>
              <a:t> school</a:t>
            </a:r>
          </a:p>
          <a:p>
            <a:pPr marL="342900" indent="-342900">
              <a:buAutoNum type="alphaLcParenBoth"/>
            </a:pPr>
            <a:r>
              <a:rPr lang="it-IT" sz="2600" dirty="0">
                <a:effectLst/>
              </a:rPr>
              <a:t>  Linda </a:t>
            </a:r>
            <a:r>
              <a:rPr lang="it-IT" sz="2600" dirty="0" err="1">
                <a:effectLst/>
              </a:rPr>
              <a:t>is</a:t>
            </a:r>
            <a:r>
              <a:rPr lang="it-IT" sz="2600" dirty="0">
                <a:effectLst/>
              </a:rPr>
              <a:t> a bank </a:t>
            </a:r>
            <a:r>
              <a:rPr lang="it-IT" sz="2600" dirty="0" err="1">
                <a:effectLst/>
              </a:rPr>
              <a:t>teller</a:t>
            </a:r>
            <a:endParaRPr lang="it-IT" sz="2600" dirty="0">
              <a:effectLst/>
            </a:endParaRPr>
          </a:p>
          <a:p>
            <a:pPr marL="342900" indent="-342900">
              <a:buFontTx/>
              <a:buAutoNum type="alphaLcParenBoth"/>
            </a:pPr>
            <a:r>
              <a:rPr lang="it-IT" sz="2600" dirty="0">
                <a:effectLst/>
              </a:rPr>
              <a:t>  Linda </a:t>
            </a:r>
            <a:r>
              <a:rPr lang="it-IT" sz="2600" dirty="0" err="1">
                <a:effectLst/>
              </a:rPr>
              <a:t>is</a:t>
            </a:r>
            <a:r>
              <a:rPr lang="it-IT" sz="2600" dirty="0">
                <a:effectLst/>
              </a:rPr>
              <a:t> a </a:t>
            </a:r>
            <a:r>
              <a:rPr lang="it-IT" sz="2600" dirty="0" err="1">
                <a:effectLst/>
              </a:rPr>
              <a:t>member</a:t>
            </a:r>
            <a:r>
              <a:rPr lang="it-IT" sz="2600" dirty="0">
                <a:effectLst/>
              </a:rPr>
              <a:t> of the League of Women </a:t>
            </a:r>
            <a:r>
              <a:rPr lang="it-IT" sz="2600" dirty="0" err="1">
                <a:effectLst/>
              </a:rPr>
              <a:t>Voters</a:t>
            </a:r>
            <a:r>
              <a:rPr lang="it-IT" sz="2600" dirty="0">
                <a:effectLst/>
              </a:rPr>
              <a:t> </a:t>
            </a:r>
          </a:p>
          <a:p>
            <a:pPr marL="342900" indent="-342900">
              <a:buFontTx/>
              <a:buAutoNum type="alphaLcParenBoth"/>
            </a:pPr>
            <a:r>
              <a:rPr lang="it-IT" sz="2600" dirty="0">
                <a:effectLst/>
              </a:rPr>
              <a:t>  Linda </a:t>
            </a:r>
            <a:r>
              <a:rPr lang="it-IT" sz="2600" dirty="0" err="1">
                <a:effectLst/>
              </a:rPr>
              <a:t>is</a:t>
            </a:r>
            <a:r>
              <a:rPr lang="it-IT" sz="2600" dirty="0">
                <a:effectLst/>
              </a:rPr>
              <a:t> a </a:t>
            </a:r>
            <a:r>
              <a:rPr lang="it-IT" sz="2600" dirty="0" err="1">
                <a:effectLst/>
              </a:rPr>
              <a:t>psychiatric</a:t>
            </a:r>
            <a:r>
              <a:rPr lang="it-IT" sz="2600" dirty="0">
                <a:effectLst/>
              </a:rPr>
              <a:t> social worker</a:t>
            </a:r>
            <a:endParaRPr lang="it-IT" sz="2600" dirty="0"/>
          </a:p>
          <a:p>
            <a:pPr marL="342900" indent="-342900">
              <a:buFontTx/>
              <a:buAutoNum type="alphaLcParenBoth"/>
            </a:pPr>
            <a:r>
              <a:rPr lang="it-IT" sz="2600" dirty="0">
                <a:effectLst/>
              </a:rPr>
              <a:t>  Linda </a:t>
            </a:r>
            <a:r>
              <a:rPr lang="it-IT" sz="2600" dirty="0" err="1">
                <a:effectLst/>
              </a:rPr>
              <a:t>is</a:t>
            </a:r>
            <a:r>
              <a:rPr lang="it-IT" sz="2600" dirty="0">
                <a:effectLst/>
              </a:rPr>
              <a:t> a bank </a:t>
            </a:r>
            <a:r>
              <a:rPr lang="it-IT" sz="2600" dirty="0" err="1">
                <a:effectLst/>
              </a:rPr>
              <a:t>teller</a:t>
            </a:r>
            <a:r>
              <a:rPr lang="it-IT" sz="2600" dirty="0">
                <a:effectLst/>
              </a:rPr>
              <a:t> and </a:t>
            </a:r>
            <a:r>
              <a:rPr lang="it-IT" sz="2600" dirty="0" err="1">
                <a:effectLst/>
              </a:rPr>
              <a:t>is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active</a:t>
            </a:r>
            <a:r>
              <a:rPr lang="it-IT" sz="2600" dirty="0">
                <a:effectLst/>
              </a:rPr>
              <a:t> in the </a:t>
            </a:r>
            <a:r>
              <a:rPr lang="it-IT" sz="2600" dirty="0" err="1">
                <a:effectLst/>
              </a:rPr>
              <a:t>feminist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movement</a:t>
            </a:r>
            <a:r>
              <a:rPr lang="it-IT" sz="2600" dirty="0">
                <a:effectLst/>
              </a:rPr>
              <a:t> </a:t>
            </a:r>
            <a:br>
              <a:rPr lang="it-IT" sz="1800" dirty="0">
                <a:effectLst/>
                <a:latin typeface="NewCaledonia"/>
              </a:rPr>
            </a:br>
            <a:endParaRPr lang="it-IT" dirty="0"/>
          </a:p>
          <a:p>
            <a:endParaRPr lang="it-IT" dirty="0">
              <a:latin typeface="NewCaledonia"/>
            </a:endParaRPr>
          </a:p>
          <a:p>
            <a:endParaRPr lang="it-IT" dirty="0">
              <a:latin typeface="NewCaledonia"/>
            </a:endParaRP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34997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313290-1149-DF2C-70DF-B942FD431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732B31-F6C1-95E1-39D0-9AF7667D1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56" y="136525"/>
            <a:ext cx="10515600" cy="1325563"/>
          </a:xfrm>
        </p:spPr>
        <p:txBody>
          <a:bodyPr/>
          <a:lstStyle/>
          <a:p>
            <a:r>
              <a:rPr lang="it-IT" dirty="0"/>
              <a:t>Dual </a:t>
            </a:r>
            <a:r>
              <a:rPr lang="it-IT" dirty="0" err="1"/>
              <a:t>process</a:t>
            </a:r>
            <a:r>
              <a:rPr lang="it-IT" dirty="0"/>
              <a:t> theory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2502036-DC55-6EA3-B3B6-EBB5083F76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E08191B-09F1-E074-C313-5C6EC407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28</a:t>
            </a:fld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9DB752-8883-B342-E4AA-213653F9F30D}"/>
              </a:ext>
            </a:extLst>
          </p:cNvPr>
          <p:cNvSpPr txBox="1"/>
          <p:nvPr/>
        </p:nvSpPr>
        <p:spPr>
          <a:xfrm>
            <a:off x="838200" y="1462088"/>
            <a:ext cx="10515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 err="1"/>
              <a:t>Based</a:t>
            </a:r>
            <a:r>
              <a:rPr lang="it-IT" sz="2800" dirty="0"/>
              <a:t> on a </a:t>
            </a:r>
            <a:r>
              <a:rPr lang="it-IT" sz="2800" dirty="0" err="1"/>
              <a:t>variety</a:t>
            </a:r>
            <a:r>
              <a:rPr lang="it-IT" sz="2800" dirty="0"/>
              <a:t> of </a:t>
            </a:r>
            <a:r>
              <a:rPr lang="it-IT" sz="2800" dirty="0" err="1"/>
              <a:t>experimental</a:t>
            </a:r>
            <a:r>
              <a:rPr lang="it-IT" sz="2800" dirty="0"/>
              <a:t> </a:t>
            </a:r>
            <a:r>
              <a:rPr lang="it-IT" sz="2800" dirty="0" err="1"/>
              <a:t>tests</a:t>
            </a:r>
            <a:r>
              <a:rPr lang="it-IT" sz="2800" dirty="0"/>
              <a:t> and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evidence</a:t>
            </a:r>
            <a:r>
              <a:rPr lang="it-IT" sz="2800" dirty="0"/>
              <a:t>, </a:t>
            </a:r>
            <a:r>
              <a:rPr lang="it-IT" sz="2800" dirty="0" err="1"/>
              <a:t>Kahneman</a:t>
            </a:r>
            <a:r>
              <a:rPr lang="it-IT" sz="2800" dirty="0"/>
              <a:t> and </a:t>
            </a:r>
            <a:r>
              <a:rPr lang="it-IT" sz="2800" dirty="0" err="1"/>
              <a:t>Tversky</a:t>
            </a:r>
            <a:r>
              <a:rPr lang="it-IT" sz="2800" dirty="0"/>
              <a:t> </a:t>
            </a:r>
            <a:r>
              <a:rPr lang="it-IT" sz="2800" dirty="0" err="1"/>
              <a:t>theorize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human </a:t>
            </a:r>
            <a:r>
              <a:rPr lang="it-IT" sz="2800" dirty="0" err="1"/>
              <a:t>psychology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made out of </a:t>
            </a:r>
            <a:r>
              <a:rPr lang="it-IT" sz="2800" dirty="0" err="1"/>
              <a:t>two</a:t>
            </a:r>
            <a:r>
              <a:rPr lang="it-IT" sz="2800" dirty="0"/>
              <a:t> </a:t>
            </a:r>
            <a:r>
              <a:rPr lang="it-IT" sz="2800" dirty="0" err="1"/>
              <a:t>distinct</a:t>
            </a:r>
            <a:r>
              <a:rPr lang="it-IT" sz="2800" dirty="0"/>
              <a:t> systems: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System 1: Fast, </a:t>
            </a:r>
            <a:r>
              <a:rPr lang="it-IT" sz="2800" dirty="0" err="1"/>
              <a:t>instinctive</a:t>
            </a:r>
            <a:r>
              <a:rPr lang="it-IT" sz="2800" dirty="0"/>
              <a:t> and </a:t>
            </a:r>
            <a:r>
              <a:rPr lang="it-IT" sz="2800" dirty="0" err="1"/>
              <a:t>emotional</a:t>
            </a:r>
            <a:r>
              <a:rPr lang="it-IT" sz="2800" dirty="0"/>
              <a:t> thinking</a:t>
            </a:r>
          </a:p>
          <a:p>
            <a:endParaRPr lang="it-IT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System 2: Slow, deliberative and </a:t>
            </a:r>
            <a:r>
              <a:rPr lang="it-IT" sz="2800" dirty="0" err="1"/>
              <a:t>logical</a:t>
            </a:r>
            <a:r>
              <a:rPr lang="it-IT" sz="2800" dirty="0"/>
              <a:t> thinking</a:t>
            </a:r>
          </a:p>
          <a:p>
            <a:endParaRPr lang="it-IT" sz="2800" dirty="0"/>
          </a:p>
          <a:p>
            <a:r>
              <a:rPr lang="it-IT" sz="2800" dirty="0"/>
              <a:t>The </a:t>
            </a:r>
            <a:r>
              <a:rPr lang="it-IT" sz="2800" dirty="0" err="1"/>
              <a:t>evolutionary</a:t>
            </a:r>
            <a:r>
              <a:rPr lang="it-IT" sz="2800" dirty="0"/>
              <a:t> </a:t>
            </a:r>
            <a:r>
              <a:rPr lang="it-IT" sz="2800" dirty="0" err="1"/>
              <a:t>basis</a:t>
            </a:r>
            <a:r>
              <a:rPr lang="it-IT" sz="2800" dirty="0"/>
              <a:t> for </a:t>
            </a:r>
            <a:r>
              <a:rPr lang="it-IT" sz="2800" dirty="0" err="1"/>
              <a:t>each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different</a:t>
            </a:r>
            <a:r>
              <a:rPr lang="it-IT" sz="2800" dirty="0"/>
              <a:t>: system 1 </a:t>
            </a:r>
            <a:r>
              <a:rPr lang="it-IT" sz="2800" dirty="0" err="1"/>
              <a:t>comes</a:t>
            </a:r>
            <a:r>
              <a:rPr lang="it-IT" sz="2800" dirty="0"/>
              <a:t> from </a:t>
            </a:r>
            <a:r>
              <a:rPr lang="it-IT" sz="2800" dirty="0" err="1"/>
              <a:t>our</a:t>
            </a:r>
            <a:r>
              <a:rPr lang="it-IT" sz="2800" dirty="0"/>
              <a:t> </a:t>
            </a:r>
            <a:r>
              <a:rPr lang="it-IT" sz="2800" dirty="0" err="1"/>
              <a:t>kinship</a:t>
            </a:r>
            <a:r>
              <a:rPr lang="it-IT" sz="2800" dirty="0"/>
              <a:t> with </a:t>
            </a:r>
            <a:r>
              <a:rPr lang="it-IT" sz="2800" dirty="0" err="1"/>
              <a:t>other</a:t>
            </a:r>
            <a:r>
              <a:rPr lang="it-IT" sz="2800" dirty="0"/>
              <a:t> </a:t>
            </a:r>
            <a:r>
              <a:rPr lang="it-IT" sz="2800" dirty="0" err="1"/>
              <a:t>animals</a:t>
            </a:r>
            <a:r>
              <a:rPr lang="it-IT" sz="2800" dirty="0"/>
              <a:t>, </a:t>
            </a:r>
            <a:r>
              <a:rPr lang="it-IT" sz="2800" dirty="0" err="1"/>
              <a:t>whereas</a:t>
            </a:r>
            <a:r>
              <a:rPr lang="it-IT" sz="2800" dirty="0"/>
              <a:t> system 2 </a:t>
            </a:r>
            <a:r>
              <a:rPr lang="it-IT" sz="2800" dirty="0" err="1"/>
              <a:t>is</a:t>
            </a:r>
            <a:r>
              <a:rPr lang="it-IT" sz="2800" dirty="0"/>
              <a:t> human-</a:t>
            </a:r>
            <a:r>
              <a:rPr lang="it-IT" sz="2800" dirty="0" err="1"/>
              <a:t>only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52485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BA636-F724-F5EB-6F07-CCE35E23F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B55258-253B-7978-1297-7AADB1766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369"/>
            <a:ext cx="10515600" cy="1325563"/>
          </a:xfrm>
        </p:spPr>
        <p:txBody>
          <a:bodyPr/>
          <a:lstStyle/>
          <a:p>
            <a:r>
              <a:rPr lang="it-IT" dirty="0"/>
              <a:t>Thinking fast and slow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F1C69B9-719F-6E30-F953-BF240B3331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E2987BD-C5C6-B825-0EF1-2C05AAD0C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29</a:t>
            </a:fld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2005AA-651B-567D-7F69-EFDA688FA3D6}"/>
              </a:ext>
            </a:extLst>
          </p:cNvPr>
          <p:cNvSpPr txBox="1"/>
          <p:nvPr/>
        </p:nvSpPr>
        <p:spPr>
          <a:xfrm>
            <a:off x="838200" y="1552932"/>
            <a:ext cx="10515600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effectLst/>
              </a:rPr>
              <a:t>A </a:t>
            </a:r>
            <a:r>
              <a:rPr lang="it-IT" sz="2600" dirty="0" err="1">
                <a:effectLst/>
              </a:rPr>
              <a:t>cab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was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involved</a:t>
            </a:r>
            <a:r>
              <a:rPr lang="it-IT" sz="2600" dirty="0">
                <a:effectLst/>
              </a:rPr>
              <a:t> in a hit-and-</a:t>
            </a:r>
            <a:r>
              <a:rPr lang="it-IT" sz="2600" dirty="0" err="1">
                <a:effectLst/>
              </a:rPr>
              <a:t>run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accident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at</a:t>
            </a:r>
            <a:r>
              <a:rPr lang="it-IT" sz="2600" dirty="0">
                <a:effectLst/>
              </a:rPr>
              <a:t> night. Two </a:t>
            </a:r>
            <a:r>
              <a:rPr lang="it-IT" sz="2600" dirty="0" err="1">
                <a:effectLst/>
              </a:rPr>
              <a:t>cab</a:t>
            </a:r>
            <a:r>
              <a:rPr lang="it-IT" sz="2600" dirty="0">
                <a:effectLst/>
              </a:rPr>
              <a:t> companies, the Green and the Blue, operate in the city in </a:t>
            </a:r>
            <a:r>
              <a:rPr lang="it-IT" sz="2600" dirty="0" err="1">
                <a:effectLst/>
              </a:rPr>
              <a:t>which</a:t>
            </a:r>
            <a:r>
              <a:rPr lang="it-IT" sz="2600" dirty="0">
                <a:effectLst/>
              </a:rPr>
              <a:t> the </a:t>
            </a:r>
            <a:r>
              <a:rPr lang="it-IT" sz="2600" dirty="0" err="1">
                <a:effectLst/>
              </a:rPr>
              <a:t>accident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occurred</a:t>
            </a:r>
            <a:r>
              <a:rPr lang="it-IT" sz="2600" dirty="0">
                <a:effectLst/>
              </a:rPr>
              <a:t>. </a:t>
            </a:r>
            <a:r>
              <a:rPr lang="it-IT" sz="2600" dirty="0" err="1">
                <a:effectLst/>
              </a:rPr>
              <a:t>You</a:t>
            </a:r>
            <a:r>
              <a:rPr lang="it-IT" sz="2600" dirty="0">
                <a:effectLst/>
              </a:rPr>
              <a:t> are </a:t>
            </a:r>
            <a:r>
              <a:rPr lang="it-IT" sz="2600" dirty="0" err="1">
                <a:effectLst/>
              </a:rPr>
              <a:t>given</a:t>
            </a:r>
            <a:r>
              <a:rPr lang="it-IT" sz="2600" dirty="0">
                <a:effectLst/>
              </a:rPr>
              <a:t> the following </a:t>
            </a:r>
            <a:r>
              <a:rPr lang="it-IT" sz="2600" dirty="0" err="1">
                <a:effectLst/>
              </a:rPr>
              <a:t>facts</a:t>
            </a:r>
            <a:r>
              <a:rPr lang="it-IT" sz="2600" dirty="0">
                <a:effectLst/>
              </a:rPr>
              <a:t>: 85 </a:t>
            </a:r>
            <a:r>
              <a:rPr lang="it-IT" sz="2600" dirty="0" err="1">
                <a:effectLst/>
              </a:rPr>
              <a:t>percent</a:t>
            </a:r>
            <a:r>
              <a:rPr lang="it-IT" sz="2600" dirty="0">
                <a:effectLst/>
              </a:rPr>
              <a:t> of the </a:t>
            </a:r>
            <a:r>
              <a:rPr lang="it-IT" sz="2600" dirty="0" err="1">
                <a:effectLst/>
              </a:rPr>
              <a:t>cabs</a:t>
            </a:r>
            <a:r>
              <a:rPr lang="it-IT" sz="2600" dirty="0">
                <a:effectLst/>
              </a:rPr>
              <a:t> in the city are Green and 15 </a:t>
            </a:r>
            <a:r>
              <a:rPr lang="it-IT" sz="2600" dirty="0" err="1">
                <a:effectLst/>
              </a:rPr>
              <a:t>percent</a:t>
            </a:r>
            <a:r>
              <a:rPr lang="it-IT" sz="2600" dirty="0">
                <a:effectLst/>
              </a:rPr>
              <a:t> are Blue. A </a:t>
            </a:r>
            <a:r>
              <a:rPr lang="it-IT" sz="2600" dirty="0" err="1">
                <a:effectLst/>
              </a:rPr>
              <a:t>witness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identified</a:t>
            </a:r>
            <a:r>
              <a:rPr lang="it-IT" sz="2600" dirty="0">
                <a:effectLst/>
              </a:rPr>
              <a:t> the </a:t>
            </a:r>
            <a:r>
              <a:rPr lang="it-IT" sz="2600" dirty="0" err="1">
                <a:effectLst/>
              </a:rPr>
              <a:t>cab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as</a:t>
            </a:r>
            <a:r>
              <a:rPr lang="it-IT" sz="2600" dirty="0">
                <a:effectLst/>
              </a:rPr>
              <a:t> Blue. The court </a:t>
            </a:r>
            <a:r>
              <a:rPr lang="it-IT" sz="2600" dirty="0" err="1">
                <a:effectLst/>
              </a:rPr>
              <a:t>tested</a:t>
            </a:r>
            <a:r>
              <a:rPr lang="it-IT" sz="2600" dirty="0">
                <a:effectLst/>
              </a:rPr>
              <a:t> the reliability of the </a:t>
            </a:r>
            <a:r>
              <a:rPr lang="it-IT" sz="2600" dirty="0" err="1">
                <a:effectLst/>
              </a:rPr>
              <a:t>witness</a:t>
            </a:r>
            <a:r>
              <a:rPr lang="it-IT" sz="2600" dirty="0">
                <a:effectLst/>
              </a:rPr>
              <a:t> under the </a:t>
            </a:r>
            <a:r>
              <a:rPr lang="it-IT" sz="2600" dirty="0" err="1">
                <a:effectLst/>
              </a:rPr>
              <a:t>same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circumstances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that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existed</a:t>
            </a:r>
            <a:r>
              <a:rPr lang="it-IT" sz="2600" dirty="0">
                <a:effectLst/>
              </a:rPr>
              <a:t> on the night of the </a:t>
            </a:r>
            <a:r>
              <a:rPr lang="it-IT" sz="2600" dirty="0" err="1">
                <a:effectLst/>
              </a:rPr>
              <a:t>accident</a:t>
            </a:r>
            <a:r>
              <a:rPr lang="it-IT" sz="2600" dirty="0">
                <a:effectLst/>
              </a:rPr>
              <a:t> and </a:t>
            </a:r>
            <a:r>
              <a:rPr lang="it-IT" sz="2600" dirty="0" err="1">
                <a:effectLst/>
              </a:rPr>
              <a:t>concluded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that</a:t>
            </a:r>
            <a:r>
              <a:rPr lang="it-IT" sz="2600" dirty="0">
                <a:effectLst/>
              </a:rPr>
              <a:t> the </a:t>
            </a:r>
            <a:r>
              <a:rPr lang="it-IT" sz="2600" dirty="0" err="1">
                <a:effectLst/>
              </a:rPr>
              <a:t>witness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correctly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identified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each</a:t>
            </a:r>
            <a:r>
              <a:rPr lang="it-IT" sz="2600" dirty="0">
                <a:effectLst/>
              </a:rPr>
              <a:t> of the </a:t>
            </a:r>
            <a:r>
              <a:rPr lang="it-IT" sz="2600" dirty="0" err="1">
                <a:effectLst/>
              </a:rPr>
              <a:t>two</a:t>
            </a:r>
            <a:r>
              <a:rPr lang="it-IT" sz="2600" dirty="0">
                <a:effectLst/>
              </a:rPr>
              <a:t> colors 80 </a:t>
            </a:r>
            <a:r>
              <a:rPr lang="it-IT" sz="2600" dirty="0" err="1">
                <a:effectLst/>
              </a:rPr>
              <a:t>percent</a:t>
            </a:r>
            <a:r>
              <a:rPr lang="it-IT" sz="2600" dirty="0">
                <a:effectLst/>
              </a:rPr>
              <a:t> of the time. </a:t>
            </a:r>
            <a:r>
              <a:rPr lang="it-IT" sz="2600" dirty="0" err="1">
                <a:effectLst/>
              </a:rPr>
              <a:t>What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is</a:t>
            </a:r>
            <a:r>
              <a:rPr lang="it-IT" sz="2600" dirty="0">
                <a:effectLst/>
              </a:rPr>
              <a:t> the </a:t>
            </a:r>
            <a:r>
              <a:rPr lang="it-IT" sz="2600" dirty="0" err="1">
                <a:effectLst/>
              </a:rPr>
              <a:t>probability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that</a:t>
            </a:r>
            <a:r>
              <a:rPr lang="it-IT" sz="2600" dirty="0">
                <a:effectLst/>
              </a:rPr>
              <a:t> the </a:t>
            </a:r>
            <a:r>
              <a:rPr lang="it-IT" sz="2600" dirty="0" err="1">
                <a:effectLst/>
              </a:rPr>
              <a:t>cab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involved</a:t>
            </a:r>
            <a:r>
              <a:rPr lang="it-IT" sz="2600" dirty="0">
                <a:effectLst/>
              </a:rPr>
              <a:t> in the </a:t>
            </a:r>
            <a:r>
              <a:rPr lang="it-IT" sz="2600" dirty="0" err="1">
                <a:effectLst/>
              </a:rPr>
              <a:t>accident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was</a:t>
            </a:r>
            <a:r>
              <a:rPr lang="it-IT" sz="2600" dirty="0">
                <a:effectLst/>
              </a:rPr>
              <a:t> Blue? </a:t>
            </a:r>
          </a:p>
          <a:p>
            <a:endParaRPr lang="it-IT" sz="2400" dirty="0"/>
          </a:p>
          <a:p>
            <a:r>
              <a:rPr lang="it-IT" sz="2600" dirty="0"/>
              <a:t>(a) More </a:t>
            </a:r>
            <a:r>
              <a:rPr lang="it-IT" sz="2600" dirty="0" err="1"/>
              <a:t>than</a:t>
            </a:r>
            <a:r>
              <a:rPr lang="it-IT" sz="2600" dirty="0"/>
              <a:t> 70%; (b) </a:t>
            </a:r>
            <a:r>
              <a:rPr lang="it-IT" sz="2600" dirty="0" err="1"/>
              <a:t>Between</a:t>
            </a:r>
            <a:r>
              <a:rPr lang="it-IT" sz="2600" dirty="0"/>
              <a:t> 30 and 70%; (c) </a:t>
            </a:r>
            <a:r>
              <a:rPr lang="it-IT" sz="2600" dirty="0" err="1"/>
              <a:t>Less</a:t>
            </a:r>
            <a:r>
              <a:rPr lang="it-IT" sz="2600" dirty="0"/>
              <a:t> </a:t>
            </a:r>
            <a:r>
              <a:rPr lang="it-IT" sz="2600" dirty="0" err="1"/>
              <a:t>than</a:t>
            </a:r>
            <a:r>
              <a:rPr lang="it-IT" sz="2600" dirty="0"/>
              <a:t> 30%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386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CDA82-9A28-BFDF-2B31-A364EBC95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D363890-EC6F-17A9-9CAE-B1B24AA49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Who </a:t>
            </a:r>
            <a:r>
              <a:rPr lang="it-IT" dirty="0" err="1"/>
              <a:t>am</a:t>
            </a:r>
            <a:r>
              <a:rPr lang="it-IT" dirty="0"/>
              <a:t> I?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42E753-260E-9292-6211-D3F4DE02A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696" y="2034638"/>
            <a:ext cx="7273413" cy="316487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it-IT" dirty="0" err="1"/>
              <a:t>Philosopher</a:t>
            </a:r>
            <a:endParaRPr lang="it-IT" dirty="0"/>
          </a:p>
          <a:p>
            <a:pPr>
              <a:spcAft>
                <a:spcPts val="600"/>
              </a:spcAft>
            </a:pPr>
            <a:r>
              <a:rPr lang="it-IT" dirty="0"/>
              <a:t>Scientific </a:t>
            </a:r>
            <a:r>
              <a:rPr lang="it-IT" dirty="0" err="1"/>
              <a:t>methodology</a:t>
            </a:r>
            <a:r>
              <a:rPr lang="it-IT" dirty="0"/>
              <a:t>, </a:t>
            </a:r>
            <a:r>
              <a:rPr lang="it-IT" dirty="0" err="1"/>
              <a:t>applied</a:t>
            </a:r>
            <a:r>
              <a:rPr lang="it-IT" dirty="0"/>
              <a:t> ethics</a:t>
            </a:r>
          </a:p>
          <a:p>
            <a:pPr>
              <a:spcAft>
                <a:spcPts val="600"/>
              </a:spcAft>
            </a:pPr>
            <a:r>
              <a:rPr lang="it-IT" dirty="0"/>
              <a:t>Part of EFFEDIESSE – STEM </a:t>
            </a:r>
            <a:r>
              <a:rPr lang="it-IT" dirty="0" err="1"/>
              <a:t>Education</a:t>
            </a:r>
            <a:r>
              <a:rPr lang="it-IT" dirty="0"/>
              <a:t> Lab </a:t>
            </a:r>
            <a:r>
              <a:rPr lang="it-IT" dirty="0" err="1"/>
              <a:t>at</a:t>
            </a:r>
            <a:r>
              <a:rPr lang="it-IT" dirty="0"/>
              <a:t> the Math Department</a:t>
            </a:r>
          </a:p>
          <a:p>
            <a:pPr>
              <a:spcAft>
                <a:spcPts val="600"/>
              </a:spcAft>
            </a:pPr>
            <a:r>
              <a:rPr lang="it-IT" dirty="0"/>
              <a:t>Part of META – Social Sciences and </a:t>
            </a:r>
            <a:r>
              <a:rPr lang="it-IT" dirty="0" err="1"/>
              <a:t>Humanities</a:t>
            </a:r>
            <a:r>
              <a:rPr lang="it-IT" dirty="0"/>
              <a:t> for Science and Technology</a:t>
            </a:r>
          </a:p>
          <a:p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578A788-4D7F-28F9-BA71-0100DFFF2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A5FCC1-3694-7750-74B5-11C0F0B6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3</a:t>
            </a:fld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6" name="Picture 2" descr="Immagine che contiene Luce diurna, finestra, edificio, interno&#10;&#10;Descrizione generata automaticamente">
            <a:extLst>
              <a:ext uri="{FF2B5EF4-FFF2-40B4-BE49-F238E27FC236}">
                <a16:creationId xmlns:a16="http://schemas.microsoft.com/office/drawing/2014/main" id="{00DB3BC4-9B8B-51A3-4649-404D0F7DB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97" r="-2" b="8181"/>
          <a:stretch/>
        </p:blipFill>
        <p:spPr bwMode="auto">
          <a:xfrm>
            <a:off x="8610600" y="365125"/>
            <a:ext cx="3287840" cy="2810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Christmas Ox 40 ins scale Nativity">
            <a:extLst>
              <a:ext uri="{FF2B5EF4-FFF2-40B4-BE49-F238E27FC236}">
                <a16:creationId xmlns:a16="http://schemas.microsoft.com/office/drawing/2014/main" id="{BF908AE5-E584-C188-B713-97FDCEF2A6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0" r="1" b="1"/>
          <a:stretch/>
        </p:blipFill>
        <p:spPr bwMode="auto">
          <a:xfrm>
            <a:off x="8610600" y="3364939"/>
            <a:ext cx="3287840" cy="3164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9881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B0265-A696-07C5-B4A2-83991699E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06176B-16BD-CB21-AD32-DE1C8FF5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Thinking fast and slow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F5F0630-18AB-4A02-4608-850F76CB84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6E31F6E-052B-5343-0479-823316C25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30</a:t>
            </a:fld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1261585-15C5-11CD-5EF7-C451F1116E9F}"/>
              </a:ext>
            </a:extLst>
          </p:cNvPr>
          <p:cNvSpPr txBox="1"/>
          <p:nvPr/>
        </p:nvSpPr>
        <p:spPr>
          <a:xfrm>
            <a:off x="838200" y="1582340"/>
            <a:ext cx="10898529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>
                <a:effectLst/>
              </a:rPr>
              <a:t>«</a:t>
            </a:r>
            <a:r>
              <a:rPr lang="it-IT" sz="2600" dirty="0" err="1">
                <a:effectLst/>
              </a:rPr>
              <a:t>Many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critics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have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insisted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that</a:t>
            </a:r>
            <a:r>
              <a:rPr lang="it-IT" sz="2600" dirty="0">
                <a:effectLst/>
              </a:rPr>
              <a:t> in </a:t>
            </a:r>
            <a:r>
              <a:rPr lang="it-IT" sz="2600" dirty="0" err="1">
                <a:effectLst/>
              </a:rPr>
              <a:t>fact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it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is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Kahneman</a:t>
            </a:r>
            <a:r>
              <a:rPr lang="it-IT" sz="2600" dirty="0">
                <a:effectLst/>
              </a:rPr>
              <a:t> &amp; </a:t>
            </a:r>
            <a:r>
              <a:rPr lang="it-IT" sz="2600" dirty="0" err="1">
                <a:effectLst/>
              </a:rPr>
              <a:t>Tversky</a:t>
            </a:r>
            <a:r>
              <a:rPr lang="it-IT" sz="2600" dirty="0">
                <a:effectLst/>
              </a:rPr>
              <a:t>, </a:t>
            </a:r>
            <a:r>
              <a:rPr lang="it-IT" sz="2600" dirty="0" err="1">
                <a:effectLst/>
              </a:rPr>
              <a:t>not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their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subjects</a:t>
            </a:r>
            <a:r>
              <a:rPr lang="it-IT" sz="2600" dirty="0">
                <a:effectLst/>
              </a:rPr>
              <a:t>, </a:t>
            </a:r>
            <a:r>
              <a:rPr lang="it-IT" sz="2600" dirty="0" err="1">
                <a:effectLst/>
              </a:rPr>
              <a:t>who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have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failed</a:t>
            </a:r>
            <a:r>
              <a:rPr lang="it-IT" sz="2600" dirty="0">
                <a:effectLst/>
              </a:rPr>
              <a:t> to </a:t>
            </a:r>
            <a:r>
              <a:rPr lang="it-IT" sz="2600" dirty="0" err="1">
                <a:effectLst/>
              </a:rPr>
              <a:t>grasp</a:t>
            </a:r>
            <a:r>
              <a:rPr lang="it-IT" sz="2600" dirty="0">
                <a:effectLst/>
              </a:rPr>
              <a:t> the </a:t>
            </a:r>
            <a:r>
              <a:rPr lang="it-IT" sz="2600" dirty="0" err="1">
                <a:effectLst/>
              </a:rPr>
              <a:t>logic</a:t>
            </a:r>
            <a:r>
              <a:rPr lang="it-IT" sz="2600" dirty="0">
                <a:effectLst/>
              </a:rPr>
              <a:t> of the </a:t>
            </a:r>
            <a:r>
              <a:rPr lang="it-IT" sz="2600" dirty="0" err="1">
                <a:effectLst/>
              </a:rPr>
              <a:t>problem</a:t>
            </a:r>
            <a:r>
              <a:rPr lang="it-IT" sz="2600" dirty="0">
                <a:effectLst/>
              </a:rPr>
              <a:t>.» (</a:t>
            </a:r>
            <a:r>
              <a:rPr lang="it-IT" sz="2600" dirty="0" err="1">
                <a:effectLst/>
              </a:rPr>
              <a:t>Margolis</a:t>
            </a:r>
            <a:r>
              <a:rPr lang="it-IT" sz="2600" dirty="0">
                <a:effectLst/>
              </a:rPr>
              <a:t> 1987, p. 158)</a:t>
            </a:r>
          </a:p>
          <a:p>
            <a:endParaRPr lang="it-IT" sz="2600" dirty="0">
              <a:effectLst/>
            </a:endParaRPr>
          </a:p>
          <a:p>
            <a:r>
              <a:rPr lang="it-IT" sz="2600" dirty="0">
                <a:effectLst/>
              </a:rPr>
              <a:t>«</a:t>
            </a:r>
            <a:r>
              <a:rPr lang="it-IT" sz="2600" dirty="0" err="1">
                <a:effectLst/>
              </a:rPr>
              <a:t>If</a:t>
            </a:r>
            <a:r>
              <a:rPr lang="it-IT" sz="2600" dirty="0">
                <a:effectLst/>
              </a:rPr>
              <a:t> a “</a:t>
            </a:r>
            <a:r>
              <a:rPr lang="it-IT" sz="2600" dirty="0" err="1">
                <a:effectLst/>
              </a:rPr>
              <a:t>fallacy</a:t>
            </a:r>
            <a:r>
              <a:rPr lang="it-IT" sz="2600" dirty="0">
                <a:effectLst/>
              </a:rPr>
              <a:t>” </a:t>
            </a:r>
            <a:r>
              <a:rPr lang="it-IT" sz="2600" dirty="0" err="1">
                <a:effectLst/>
              </a:rPr>
              <a:t>is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involved</a:t>
            </a:r>
            <a:r>
              <a:rPr lang="it-IT" sz="2600" dirty="0">
                <a:effectLst/>
              </a:rPr>
              <a:t>, </a:t>
            </a:r>
            <a:r>
              <a:rPr lang="it-IT" sz="2600" dirty="0" err="1">
                <a:effectLst/>
              </a:rPr>
              <a:t>it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is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probably</a:t>
            </a:r>
            <a:r>
              <a:rPr lang="it-IT" sz="2600" dirty="0">
                <a:effectLst/>
              </a:rPr>
              <a:t> more </a:t>
            </a:r>
            <a:r>
              <a:rPr lang="it-IT" sz="2600" dirty="0" err="1">
                <a:effectLst/>
              </a:rPr>
              <a:t>attributable</a:t>
            </a:r>
            <a:r>
              <a:rPr lang="it-IT" sz="2600" dirty="0">
                <a:effectLst/>
              </a:rPr>
              <a:t> to the </a:t>
            </a:r>
            <a:r>
              <a:rPr lang="it-IT" sz="2600" dirty="0" err="1">
                <a:effectLst/>
              </a:rPr>
              <a:t>researchers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than</a:t>
            </a:r>
            <a:r>
              <a:rPr lang="it-IT" sz="2600" dirty="0">
                <a:effectLst/>
              </a:rPr>
              <a:t> to the </a:t>
            </a:r>
            <a:r>
              <a:rPr lang="it-IT" sz="2600" dirty="0" err="1">
                <a:effectLst/>
              </a:rPr>
              <a:t>subjects</a:t>
            </a:r>
            <a:r>
              <a:rPr lang="it-IT" sz="2600" dirty="0">
                <a:effectLst/>
              </a:rPr>
              <a:t>.» (Messer &amp; </a:t>
            </a:r>
            <a:r>
              <a:rPr lang="it-IT" sz="2600" dirty="0" err="1">
                <a:effectLst/>
              </a:rPr>
              <a:t>Griggs</a:t>
            </a:r>
            <a:r>
              <a:rPr lang="it-IT" sz="2600" dirty="0">
                <a:effectLst/>
              </a:rPr>
              <a:t> 1993, p. 195)</a:t>
            </a:r>
          </a:p>
          <a:p>
            <a:endParaRPr lang="it-IT" sz="2600" dirty="0">
              <a:effectLst/>
            </a:endParaRPr>
          </a:p>
          <a:p>
            <a:r>
              <a:rPr lang="it-IT" sz="2600" dirty="0">
                <a:effectLst/>
              </a:rPr>
              <a:t>«</a:t>
            </a:r>
            <a:r>
              <a:rPr lang="it-IT" sz="2600" dirty="0" err="1">
                <a:effectLst/>
              </a:rPr>
              <a:t>When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ordinary</a:t>
            </a:r>
            <a:r>
              <a:rPr lang="it-IT" sz="2600" dirty="0">
                <a:effectLst/>
              </a:rPr>
              <a:t> people </a:t>
            </a:r>
            <a:r>
              <a:rPr lang="it-IT" sz="2600" dirty="0" err="1">
                <a:effectLst/>
              </a:rPr>
              <a:t>reject</a:t>
            </a:r>
            <a:r>
              <a:rPr lang="it-IT" sz="2600" dirty="0">
                <a:effectLst/>
              </a:rPr>
              <a:t> the </a:t>
            </a:r>
            <a:r>
              <a:rPr lang="it-IT" sz="2600" dirty="0" err="1">
                <a:effectLst/>
              </a:rPr>
              <a:t>answers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given</a:t>
            </a:r>
            <a:r>
              <a:rPr lang="it-IT" sz="2600" dirty="0">
                <a:effectLst/>
              </a:rPr>
              <a:t> by normative theories, </a:t>
            </a:r>
            <a:r>
              <a:rPr lang="it-IT" sz="2600" dirty="0" err="1">
                <a:effectLst/>
              </a:rPr>
              <a:t>they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may</a:t>
            </a:r>
            <a:r>
              <a:rPr lang="it-IT" sz="2600" dirty="0">
                <a:effectLst/>
              </a:rPr>
              <a:t> do so out of </a:t>
            </a:r>
            <a:r>
              <a:rPr lang="it-IT" sz="2600" dirty="0" err="1">
                <a:effectLst/>
              </a:rPr>
              <a:t>ignorance</a:t>
            </a:r>
            <a:r>
              <a:rPr lang="it-IT" sz="2600" dirty="0">
                <a:effectLst/>
              </a:rPr>
              <a:t> and </a:t>
            </a:r>
            <a:r>
              <a:rPr lang="it-IT" sz="2600" dirty="0" err="1">
                <a:effectLst/>
              </a:rPr>
              <a:t>lack</a:t>
            </a:r>
            <a:r>
              <a:rPr lang="it-IT" sz="2600" dirty="0">
                <a:effectLst/>
              </a:rPr>
              <a:t> of expertise, or </a:t>
            </a:r>
            <a:r>
              <a:rPr lang="it-IT" sz="2600" dirty="0" err="1">
                <a:effectLst/>
              </a:rPr>
              <a:t>they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may</a:t>
            </a:r>
            <a:r>
              <a:rPr lang="it-IT" sz="2600" dirty="0">
                <a:effectLst/>
              </a:rPr>
              <a:t> be </a:t>
            </a:r>
            <a:r>
              <a:rPr lang="it-IT" sz="2600" dirty="0" err="1">
                <a:effectLst/>
              </a:rPr>
              <a:t>signaling</a:t>
            </a:r>
            <a:r>
              <a:rPr lang="it-IT" sz="2600" dirty="0">
                <a:effectLst/>
              </a:rPr>
              <a:t> the </a:t>
            </a:r>
            <a:r>
              <a:rPr lang="it-IT" sz="2600" dirty="0" err="1">
                <a:effectLst/>
              </a:rPr>
              <a:t>fact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that</a:t>
            </a:r>
            <a:r>
              <a:rPr lang="it-IT" sz="2600" dirty="0">
                <a:effectLst/>
              </a:rPr>
              <a:t> the normative theory </a:t>
            </a:r>
            <a:r>
              <a:rPr lang="it-IT" sz="2600" dirty="0" err="1">
                <a:effectLst/>
              </a:rPr>
              <a:t>is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inadequate</a:t>
            </a:r>
            <a:r>
              <a:rPr lang="it-IT" sz="2600" dirty="0">
                <a:effectLst/>
              </a:rPr>
              <a:t>.» (Lopes 1981, p. 344)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41731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B6E69-D175-58AB-9613-583806E9D3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16C2326-56DF-371B-B5B7-C14483A40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179"/>
            <a:ext cx="10515600" cy="1325563"/>
          </a:xfrm>
        </p:spPr>
        <p:txBody>
          <a:bodyPr/>
          <a:lstStyle/>
          <a:p>
            <a:r>
              <a:rPr lang="it-IT" dirty="0"/>
              <a:t>Alternative </a:t>
            </a:r>
            <a:r>
              <a:rPr lang="it-IT" dirty="0" err="1"/>
              <a:t>explanations</a:t>
            </a:r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0A8CEC0-A14E-8879-730E-881EF79DD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8F5A383-735C-1EF6-6FA3-81899BF4F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31</a:t>
            </a:fld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9C2211C-5407-CB8F-04C1-F85B87427BD5}"/>
              </a:ext>
            </a:extLst>
          </p:cNvPr>
          <p:cNvSpPr txBox="1"/>
          <p:nvPr/>
        </p:nvSpPr>
        <p:spPr>
          <a:xfrm>
            <a:off x="838200" y="1412896"/>
            <a:ext cx="10736484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600" dirty="0" err="1">
                <a:effectLst/>
              </a:rPr>
              <a:t>There</a:t>
            </a:r>
            <a:r>
              <a:rPr lang="it-IT" sz="2600" dirty="0">
                <a:effectLst/>
              </a:rPr>
              <a:t> are </a:t>
            </a:r>
            <a:r>
              <a:rPr lang="it-IT" sz="2600" dirty="0" err="1">
                <a:effectLst/>
              </a:rPr>
              <a:t>subtle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linguistic</a:t>
            </a:r>
            <a:r>
              <a:rPr lang="it-IT" sz="2600" dirty="0">
                <a:effectLst/>
              </a:rPr>
              <a:t> and </a:t>
            </a:r>
            <a:r>
              <a:rPr lang="it-IT" sz="2600" dirty="0" err="1">
                <a:effectLst/>
              </a:rPr>
              <a:t>pragmatic</a:t>
            </a:r>
            <a:r>
              <a:rPr lang="it-IT" sz="2600" dirty="0">
                <a:effectLst/>
              </a:rPr>
              <a:t> features of the </a:t>
            </a:r>
            <a:r>
              <a:rPr lang="it-IT" sz="2600" dirty="0" err="1"/>
              <a:t>problems</a:t>
            </a:r>
            <a:r>
              <a:rPr lang="it-IT" sz="2600" dirty="0"/>
              <a:t>:</a:t>
            </a:r>
          </a:p>
          <a:p>
            <a:r>
              <a:rPr lang="it-IT" sz="2600" dirty="0">
                <a:effectLst/>
              </a:rPr>
              <a:t> </a:t>
            </a:r>
          </a:p>
          <a:p>
            <a:r>
              <a:rPr lang="it-IT" sz="2600" dirty="0" err="1">
                <a:effectLst/>
              </a:rPr>
              <a:t>Morier</a:t>
            </a:r>
            <a:r>
              <a:rPr lang="it-IT" sz="2600" dirty="0">
                <a:effectLst/>
              </a:rPr>
              <a:t> and </a:t>
            </a:r>
            <a:r>
              <a:rPr lang="it-IT" sz="2600" dirty="0" err="1">
                <a:effectLst/>
              </a:rPr>
              <a:t>Borgida</a:t>
            </a:r>
            <a:r>
              <a:rPr lang="it-IT" sz="2600" dirty="0">
                <a:effectLst/>
              </a:rPr>
              <a:t> (1984): the </a:t>
            </a:r>
            <a:r>
              <a:rPr lang="it-IT" sz="2600" dirty="0" err="1">
                <a:effectLst/>
              </a:rPr>
              <a:t>unusual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conjunction</a:t>
            </a:r>
            <a:r>
              <a:rPr lang="it-IT" sz="2600" dirty="0">
                <a:effectLst/>
              </a:rPr>
              <a:t> “Linda </a:t>
            </a:r>
            <a:r>
              <a:rPr lang="it-IT" sz="2600" dirty="0" err="1">
                <a:effectLst/>
              </a:rPr>
              <a:t>is</a:t>
            </a:r>
            <a:r>
              <a:rPr lang="it-IT" sz="2600" dirty="0">
                <a:effectLst/>
              </a:rPr>
              <a:t> a bank </a:t>
            </a:r>
            <a:r>
              <a:rPr lang="it-IT" sz="2600" dirty="0" err="1">
                <a:effectLst/>
              </a:rPr>
              <a:t>teller</a:t>
            </a:r>
            <a:r>
              <a:rPr lang="it-IT" sz="2600" dirty="0">
                <a:effectLst/>
              </a:rPr>
              <a:t> and </a:t>
            </a:r>
            <a:r>
              <a:rPr lang="it-IT" sz="2600" dirty="0" err="1">
                <a:effectLst/>
              </a:rPr>
              <a:t>is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active</a:t>
            </a:r>
            <a:r>
              <a:rPr lang="it-IT" sz="2600" dirty="0">
                <a:effectLst/>
              </a:rPr>
              <a:t> in the </a:t>
            </a:r>
            <a:r>
              <a:rPr lang="it-IT" sz="2600" dirty="0" err="1">
                <a:effectLst/>
              </a:rPr>
              <a:t>feminist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movement</a:t>
            </a:r>
            <a:r>
              <a:rPr lang="it-IT" sz="2600" dirty="0">
                <a:effectLst/>
              </a:rPr>
              <a:t>” </a:t>
            </a:r>
            <a:r>
              <a:rPr lang="it-IT" sz="2600" b="1" dirty="0">
                <a:effectLst/>
              </a:rPr>
              <a:t>prompts</a:t>
            </a:r>
            <a:r>
              <a:rPr lang="it-IT" sz="2600" dirty="0">
                <a:effectLst/>
              </a:rPr>
              <a:t> an </a:t>
            </a:r>
            <a:r>
              <a:rPr lang="it-IT" sz="2600" dirty="0" err="1">
                <a:effectLst/>
              </a:rPr>
              <a:t>interpretation</a:t>
            </a:r>
            <a:r>
              <a:rPr lang="it-IT" sz="2600" dirty="0">
                <a:effectLst/>
              </a:rPr>
              <a:t> of “Linda </a:t>
            </a:r>
            <a:r>
              <a:rPr lang="it-IT" sz="2600" dirty="0" err="1">
                <a:effectLst/>
              </a:rPr>
              <a:t>is</a:t>
            </a:r>
            <a:r>
              <a:rPr lang="it-IT" sz="2600" dirty="0">
                <a:effectLst/>
              </a:rPr>
              <a:t> a bank </a:t>
            </a:r>
            <a:r>
              <a:rPr lang="it-IT" sz="2600" dirty="0" err="1">
                <a:effectLst/>
              </a:rPr>
              <a:t>teller</a:t>
            </a:r>
            <a:r>
              <a:rPr lang="it-IT" sz="2600" dirty="0">
                <a:effectLst/>
              </a:rPr>
              <a:t>” </a:t>
            </a:r>
            <a:r>
              <a:rPr lang="it-IT" sz="2600" dirty="0" err="1">
                <a:effectLst/>
              </a:rPr>
              <a:t>as</a:t>
            </a:r>
            <a:r>
              <a:rPr lang="it-IT" sz="2600" dirty="0">
                <a:effectLst/>
              </a:rPr>
              <a:t> “Linda </a:t>
            </a:r>
            <a:r>
              <a:rPr lang="it-IT" sz="2600" dirty="0" err="1">
                <a:effectLst/>
              </a:rPr>
              <a:t>is</a:t>
            </a:r>
            <a:r>
              <a:rPr lang="it-IT" sz="2600" dirty="0">
                <a:effectLst/>
              </a:rPr>
              <a:t> a bank </a:t>
            </a:r>
            <a:r>
              <a:rPr lang="it-IT" sz="2600" dirty="0" err="1">
                <a:effectLst/>
              </a:rPr>
              <a:t>teller</a:t>
            </a:r>
            <a:r>
              <a:rPr lang="it-IT" sz="2600" dirty="0">
                <a:effectLst/>
              </a:rPr>
              <a:t> and </a:t>
            </a:r>
            <a:r>
              <a:rPr lang="it-IT" sz="2600" dirty="0" err="1">
                <a:effectLst/>
              </a:rPr>
              <a:t>is</a:t>
            </a:r>
            <a:r>
              <a:rPr lang="it-IT" sz="2600" dirty="0">
                <a:effectLst/>
              </a:rPr>
              <a:t> </a:t>
            </a:r>
            <a:r>
              <a:rPr lang="it-IT" sz="2600" b="1" dirty="0" err="1">
                <a:effectLst/>
              </a:rPr>
              <a:t>not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active</a:t>
            </a:r>
            <a:r>
              <a:rPr lang="it-IT" sz="2600" dirty="0">
                <a:effectLst/>
              </a:rPr>
              <a:t> in the </a:t>
            </a:r>
            <a:r>
              <a:rPr lang="it-IT" sz="2600" dirty="0" err="1">
                <a:effectLst/>
              </a:rPr>
              <a:t>feminist</a:t>
            </a:r>
            <a:r>
              <a:rPr lang="it-IT" sz="2600" dirty="0">
                <a:effectLst/>
              </a:rPr>
              <a:t> </a:t>
            </a:r>
            <a:r>
              <a:rPr lang="it-IT" sz="2600" dirty="0" err="1">
                <a:effectLst/>
              </a:rPr>
              <a:t>movement</a:t>
            </a:r>
            <a:r>
              <a:rPr lang="it-IT" sz="2600" dirty="0">
                <a:effectLst/>
              </a:rPr>
              <a:t>.” </a:t>
            </a:r>
          </a:p>
          <a:p>
            <a:endParaRPr lang="it-IT" sz="2600" dirty="0"/>
          </a:p>
          <a:p>
            <a:r>
              <a:rPr lang="it-IT" sz="2600" dirty="0" err="1">
                <a:effectLst/>
              </a:rPr>
              <a:t>Gigerenzer</a:t>
            </a:r>
            <a:r>
              <a:rPr lang="it-IT" sz="2600" dirty="0">
                <a:effectLst/>
              </a:rPr>
              <a:t> and </a:t>
            </a:r>
            <a:r>
              <a:rPr lang="it-IT" sz="2600" dirty="0" err="1">
                <a:effectLst/>
              </a:rPr>
              <a:t>Hoffrage</a:t>
            </a:r>
            <a:r>
              <a:rPr lang="it-IT" sz="2600" dirty="0">
                <a:effectLst/>
              </a:rPr>
              <a:t> (1995): th</a:t>
            </a:r>
            <a:r>
              <a:rPr lang="it-IT" sz="2600" dirty="0"/>
              <a:t>e base rate </a:t>
            </a:r>
            <a:r>
              <a:rPr lang="it-IT" sz="2600" dirty="0" err="1"/>
              <a:t>problem</a:t>
            </a:r>
            <a:r>
              <a:rPr lang="it-IT" sz="2600" dirty="0"/>
              <a:t>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too</a:t>
            </a:r>
            <a:r>
              <a:rPr lang="it-IT" sz="2600" dirty="0"/>
              <a:t> </a:t>
            </a:r>
            <a:r>
              <a:rPr lang="it-IT" sz="2600" dirty="0" err="1"/>
              <a:t>unusual</a:t>
            </a:r>
            <a:r>
              <a:rPr lang="it-IT" sz="2600" dirty="0"/>
              <a:t> for people. </a:t>
            </a:r>
            <a:r>
              <a:rPr lang="it-IT" sz="2600" dirty="0" err="1"/>
              <a:t>They</a:t>
            </a:r>
            <a:r>
              <a:rPr lang="it-IT" sz="2600" dirty="0"/>
              <a:t> </a:t>
            </a:r>
            <a:r>
              <a:rPr lang="it-IT" sz="2600" dirty="0" err="1"/>
              <a:t>rely</a:t>
            </a:r>
            <a:r>
              <a:rPr lang="it-IT" sz="2600" dirty="0"/>
              <a:t> on </a:t>
            </a:r>
            <a:r>
              <a:rPr lang="it-IT" sz="2600" b="1" dirty="0" err="1"/>
              <a:t>natural</a:t>
            </a:r>
            <a:r>
              <a:rPr lang="it-IT" sz="2600" b="1" dirty="0"/>
              <a:t> frequencies</a:t>
            </a:r>
            <a:r>
              <a:rPr lang="it-IT" sz="2600" dirty="0"/>
              <a:t>, </a:t>
            </a:r>
            <a:r>
              <a:rPr lang="it-IT" sz="2600" dirty="0" err="1"/>
              <a:t>where</a:t>
            </a:r>
            <a:r>
              <a:rPr lang="it-IT" sz="2600" dirty="0"/>
              <a:t> the </a:t>
            </a:r>
            <a:r>
              <a:rPr lang="it-IT" sz="2600" dirty="0" err="1"/>
              <a:t>marginal</a:t>
            </a:r>
            <a:r>
              <a:rPr lang="it-IT" sz="2600" dirty="0"/>
              <a:t> frequency </a:t>
            </a:r>
            <a:r>
              <a:rPr lang="it-IT" sz="2600" dirty="0" err="1"/>
              <a:t>is</a:t>
            </a:r>
            <a:r>
              <a:rPr lang="it-IT" sz="2600" dirty="0"/>
              <a:t> the </a:t>
            </a:r>
            <a:r>
              <a:rPr lang="it-IT" sz="2600" dirty="0" err="1"/>
              <a:t>same</a:t>
            </a:r>
            <a:r>
              <a:rPr lang="it-IT" sz="2600" dirty="0"/>
              <a:t> </a:t>
            </a:r>
            <a:r>
              <a:rPr lang="it-IT" sz="2600" dirty="0" err="1"/>
              <a:t>as</a:t>
            </a:r>
            <a:r>
              <a:rPr lang="it-IT" sz="2600" dirty="0"/>
              <a:t> the frequency of the </a:t>
            </a:r>
            <a:r>
              <a:rPr lang="it-IT" sz="2600" dirty="0" err="1"/>
              <a:t>population</a:t>
            </a:r>
            <a:r>
              <a:rPr lang="it-IT" sz="2600" dirty="0"/>
              <a:t>. </a:t>
            </a:r>
            <a:r>
              <a:rPr lang="it-IT" sz="2600" dirty="0" err="1"/>
              <a:t>That</a:t>
            </a:r>
            <a:r>
              <a:rPr lang="it-IT" sz="2600" dirty="0"/>
              <a:t> </a:t>
            </a:r>
            <a:r>
              <a:rPr lang="it-IT" sz="2600" dirty="0" err="1"/>
              <a:t>is</a:t>
            </a:r>
            <a:r>
              <a:rPr lang="it-IT" sz="2600" dirty="0"/>
              <a:t> </a:t>
            </a:r>
            <a:r>
              <a:rPr lang="it-IT" sz="2600" dirty="0" err="1"/>
              <a:t>how</a:t>
            </a:r>
            <a:r>
              <a:rPr lang="it-IT" sz="2600" dirty="0"/>
              <a:t> people </a:t>
            </a:r>
            <a:r>
              <a:rPr lang="it-IT" sz="2600" dirty="0" err="1"/>
              <a:t>usually</a:t>
            </a:r>
            <a:r>
              <a:rPr lang="it-IT" sz="2600" dirty="0"/>
              <a:t> </a:t>
            </a:r>
            <a:r>
              <a:rPr lang="it-IT" sz="2600" dirty="0" err="1"/>
              <a:t>get</a:t>
            </a:r>
            <a:r>
              <a:rPr lang="it-IT" sz="2600" dirty="0"/>
              <a:t> to </a:t>
            </a:r>
            <a:r>
              <a:rPr lang="it-IT" sz="2600" dirty="0" err="1"/>
              <a:t>learn</a:t>
            </a:r>
            <a:r>
              <a:rPr lang="it-IT" sz="2600" dirty="0"/>
              <a:t> </a:t>
            </a:r>
            <a:r>
              <a:rPr lang="it-IT" sz="2600" dirty="0" err="1"/>
              <a:t>things</a:t>
            </a:r>
            <a:r>
              <a:rPr lang="it-IT" sz="2600" dirty="0"/>
              <a:t>. </a:t>
            </a:r>
            <a:r>
              <a:rPr lang="it-IT" sz="2600" dirty="0" err="1"/>
              <a:t>It</a:t>
            </a:r>
            <a:r>
              <a:rPr lang="it-IT" sz="2600" dirty="0"/>
              <a:t> makes </a:t>
            </a:r>
            <a:r>
              <a:rPr lang="it-IT" sz="2600" dirty="0" err="1"/>
              <a:t>sense</a:t>
            </a:r>
            <a:r>
              <a:rPr lang="it-IT" sz="2600" dirty="0"/>
              <a:t> from an </a:t>
            </a:r>
            <a:r>
              <a:rPr lang="it-IT" sz="2600" b="1" dirty="0" err="1"/>
              <a:t>evolutionary</a:t>
            </a:r>
            <a:r>
              <a:rPr lang="it-IT" sz="2600" dirty="0"/>
              <a:t> </a:t>
            </a:r>
            <a:r>
              <a:rPr lang="it-IT" sz="2600" dirty="0" err="1"/>
              <a:t>viewpoint</a:t>
            </a:r>
            <a:endParaRPr lang="it-IT" sz="2600" dirty="0">
              <a:effectLst/>
            </a:endParaRPr>
          </a:p>
          <a:p>
            <a:endParaRPr lang="it-IT" sz="2400" dirty="0">
              <a:latin typeface="NewCaledonia"/>
            </a:endParaRPr>
          </a:p>
          <a:p>
            <a:endParaRPr lang="it-IT" sz="2400" dirty="0">
              <a:effectLst/>
              <a:latin typeface="NewCaledonia"/>
            </a:endParaRPr>
          </a:p>
          <a:p>
            <a:endParaRPr lang="it-IT" sz="2400" dirty="0">
              <a:effectLst/>
              <a:latin typeface="NewCaledonia"/>
            </a:endParaRPr>
          </a:p>
          <a:p>
            <a:endParaRPr lang="it-IT" sz="2400" dirty="0">
              <a:latin typeface="NewCaledonia"/>
            </a:endParaRPr>
          </a:p>
          <a:p>
            <a:endParaRPr lang="it-IT" sz="2400" dirty="0">
              <a:latin typeface="NewCaledonia"/>
            </a:endParaRPr>
          </a:p>
          <a:p>
            <a:endParaRPr lang="it-IT" sz="2400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060163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50F00-6C1A-7B1B-1F7C-BEAD93768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B5D5EA2-F49F-2AB8-C14E-8A3759615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555"/>
            <a:ext cx="10515600" cy="1325563"/>
          </a:xfrm>
        </p:spPr>
        <p:txBody>
          <a:bodyPr/>
          <a:lstStyle/>
          <a:p>
            <a:r>
              <a:rPr lang="it-IT" dirty="0"/>
              <a:t>The Great </a:t>
            </a:r>
            <a:r>
              <a:rPr lang="it-IT" dirty="0" err="1"/>
              <a:t>Rationality</a:t>
            </a:r>
            <a:r>
              <a:rPr lang="it-IT" dirty="0"/>
              <a:t> </a:t>
            </a:r>
            <a:r>
              <a:rPr lang="it-IT" dirty="0" err="1"/>
              <a:t>Debate</a:t>
            </a:r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8547811-EE53-FE8D-D594-0191E632A0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DC1D620-86E3-5E1A-A27E-493F4187A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32</a:t>
            </a:fld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FE435CD-5F54-976B-806C-69217BD67832}"/>
              </a:ext>
            </a:extLst>
          </p:cNvPr>
          <p:cNvSpPr txBox="1"/>
          <p:nvPr/>
        </p:nvSpPr>
        <p:spPr>
          <a:xfrm>
            <a:off x="1030147" y="1690688"/>
            <a:ext cx="993202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i="1" dirty="0" err="1"/>
              <a:t>Panglossians</a:t>
            </a:r>
            <a:r>
              <a:rPr lang="it-IT" sz="2800" dirty="0"/>
              <a:t> v </a:t>
            </a:r>
            <a:r>
              <a:rPr lang="it-IT" sz="2800" i="1" dirty="0" err="1"/>
              <a:t>meliorists</a:t>
            </a:r>
            <a:endParaRPr lang="it-IT" sz="2800" i="1" dirty="0"/>
          </a:p>
          <a:p>
            <a:endParaRPr lang="it-IT" sz="2800" dirty="0"/>
          </a:p>
          <a:p>
            <a:r>
              <a:rPr lang="it-IT" sz="2800" dirty="0"/>
              <a:t>or</a:t>
            </a:r>
          </a:p>
          <a:p>
            <a:endParaRPr lang="it-IT" sz="2800" dirty="0"/>
          </a:p>
          <a:p>
            <a:r>
              <a:rPr lang="it-IT" sz="2800" i="1" dirty="0" err="1"/>
              <a:t>Populist</a:t>
            </a:r>
            <a:r>
              <a:rPr lang="it-IT" sz="2800" dirty="0"/>
              <a:t> v </a:t>
            </a:r>
            <a:r>
              <a:rPr lang="it-IT" sz="2800" i="1" dirty="0" err="1"/>
              <a:t>elitist</a:t>
            </a:r>
            <a:endParaRPr lang="it-IT" sz="2800" i="1" dirty="0"/>
          </a:p>
          <a:p>
            <a:endParaRPr lang="it-IT" sz="2800" dirty="0"/>
          </a:p>
          <a:p>
            <a:r>
              <a:rPr lang="it-IT" sz="2800" dirty="0"/>
              <a:t>«T</a:t>
            </a:r>
            <a:r>
              <a:rPr lang="it-IT" sz="2800" dirty="0">
                <a:effectLst/>
              </a:rPr>
              <a:t>he </a:t>
            </a:r>
            <a:r>
              <a:rPr lang="it-IT" sz="2800" dirty="0" err="1">
                <a:effectLst/>
              </a:rPr>
              <a:t>populist</a:t>
            </a:r>
            <a:r>
              <a:rPr lang="it-IT" sz="2800" dirty="0">
                <a:effectLst/>
              </a:rPr>
              <a:t> strategy, </a:t>
            </a:r>
            <a:r>
              <a:rPr lang="it-IT" sz="2800" dirty="0" err="1">
                <a:effectLst/>
              </a:rPr>
              <a:t>favored</a:t>
            </a:r>
            <a:r>
              <a:rPr lang="it-IT" sz="2800" dirty="0">
                <a:effectLst/>
              </a:rPr>
              <a:t> by Cohen (1981), </a:t>
            </a:r>
            <a:r>
              <a:rPr lang="it-IT" sz="2800" dirty="0" err="1">
                <a:effectLst/>
              </a:rPr>
              <a:t>is</a:t>
            </a:r>
            <a:r>
              <a:rPr lang="it-IT" sz="2800" dirty="0">
                <a:effectLst/>
              </a:rPr>
              <a:t> to </a:t>
            </a:r>
            <a:r>
              <a:rPr lang="it-IT" sz="2800" dirty="0" err="1">
                <a:effectLst/>
              </a:rPr>
              <a:t>emphasize</a:t>
            </a:r>
            <a:r>
              <a:rPr lang="it-IT" sz="2800" dirty="0">
                <a:effectLst/>
              </a:rPr>
              <a:t> the </a:t>
            </a:r>
            <a:r>
              <a:rPr lang="it-IT" sz="2800" dirty="0" err="1">
                <a:effectLst/>
              </a:rPr>
              <a:t>reflective</a:t>
            </a:r>
            <a:r>
              <a:rPr lang="it-IT" sz="2800" dirty="0">
                <a:effectLst/>
              </a:rPr>
              <a:t> </a:t>
            </a:r>
            <a:r>
              <a:rPr lang="it-IT" sz="2800" dirty="0" err="1">
                <a:effectLst/>
              </a:rPr>
              <a:t>equilibrium</a:t>
            </a:r>
            <a:r>
              <a:rPr lang="it-IT" sz="2800" dirty="0">
                <a:effectLst/>
              </a:rPr>
              <a:t> of the </a:t>
            </a:r>
            <a:r>
              <a:rPr lang="it-IT" sz="2800" dirty="0" err="1">
                <a:effectLst/>
              </a:rPr>
              <a:t>average</a:t>
            </a:r>
            <a:r>
              <a:rPr lang="it-IT" sz="2800" dirty="0">
                <a:effectLst/>
              </a:rPr>
              <a:t> </a:t>
            </a:r>
            <a:r>
              <a:rPr lang="it-IT" sz="2800" dirty="0" err="1">
                <a:effectLst/>
              </a:rPr>
              <a:t>person</a:t>
            </a:r>
            <a:r>
              <a:rPr lang="it-IT" sz="2800" dirty="0">
                <a:effectLst/>
              </a:rPr>
              <a:t>. . . . The </a:t>
            </a:r>
            <a:r>
              <a:rPr lang="it-IT" sz="2800" dirty="0" err="1">
                <a:effectLst/>
              </a:rPr>
              <a:t>elitist</a:t>
            </a:r>
            <a:r>
              <a:rPr lang="it-IT" sz="2800" dirty="0">
                <a:effectLst/>
              </a:rPr>
              <a:t> strategy, </a:t>
            </a:r>
            <a:r>
              <a:rPr lang="it-IT" sz="2800" dirty="0" err="1">
                <a:effectLst/>
              </a:rPr>
              <a:t>favored</a:t>
            </a:r>
            <a:r>
              <a:rPr lang="it-IT" sz="2800" dirty="0">
                <a:effectLst/>
              </a:rPr>
              <a:t> by </a:t>
            </a:r>
            <a:r>
              <a:rPr lang="it-IT" sz="2800" dirty="0" err="1">
                <a:effectLst/>
              </a:rPr>
              <a:t>Stich</a:t>
            </a:r>
            <a:r>
              <a:rPr lang="it-IT" sz="2800" dirty="0">
                <a:effectLst/>
              </a:rPr>
              <a:t> and </a:t>
            </a:r>
            <a:r>
              <a:rPr lang="it-IT" sz="2800" dirty="0" err="1">
                <a:effectLst/>
              </a:rPr>
              <a:t>Nisbett</a:t>
            </a:r>
            <a:r>
              <a:rPr lang="it-IT" sz="2800" dirty="0">
                <a:effectLst/>
              </a:rPr>
              <a:t> (1980), </a:t>
            </a:r>
            <a:r>
              <a:rPr lang="it-IT" sz="2800" dirty="0" err="1">
                <a:effectLst/>
              </a:rPr>
              <a:t>is</a:t>
            </a:r>
            <a:r>
              <a:rPr lang="it-IT" sz="2800" dirty="0">
                <a:effectLst/>
              </a:rPr>
              <a:t> to </a:t>
            </a:r>
            <a:r>
              <a:rPr lang="it-IT" sz="2800" dirty="0" err="1">
                <a:effectLst/>
              </a:rPr>
              <a:t>emphasize</a:t>
            </a:r>
            <a:r>
              <a:rPr lang="it-IT" sz="2800" dirty="0">
                <a:effectLst/>
              </a:rPr>
              <a:t> the re- </a:t>
            </a:r>
            <a:r>
              <a:rPr lang="it-IT" sz="2800" dirty="0" err="1">
                <a:effectLst/>
              </a:rPr>
              <a:t>flective</a:t>
            </a:r>
            <a:r>
              <a:rPr lang="it-IT" sz="2800" dirty="0">
                <a:effectLst/>
              </a:rPr>
              <a:t> </a:t>
            </a:r>
            <a:r>
              <a:rPr lang="it-IT" sz="2800" dirty="0" err="1">
                <a:effectLst/>
              </a:rPr>
              <a:t>equilibrium</a:t>
            </a:r>
            <a:r>
              <a:rPr lang="it-IT" sz="2800" dirty="0">
                <a:effectLst/>
              </a:rPr>
              <a:t> of </a:t>
            </a:r>
            <a:r>
              <a:rPr lang="it-IT" sz="2800" dirty="0" err="1">
                <a:effectLst/>
              </a:rPr>
              <a:t>experts</a:t>
            </a:r>
            <a:r>
              <a:rPr lang="it-IT" sz="2800" dirty="0">
                <a:effectLst/>
              </a:rPr>
              <a:t>» (</a:t>
            </a:r>
            <a:r>
              <a:rPr lang="it-IT" sz="2800" dirty="0" err="1">
                <a:effectLst/>
              </a:rPr>
              <a:t>Thagard</a:t>
            </a:r>
            <a:r>
              <a:rPr lang="it-IT" sz="2800" dirty="0">
                <a:effectLst/>
              </a:rPr>
              <a:t> 1982)</a:t>
            </a:r>
            <a:endParaRPr lang="it-IT" sz="2800" dirty="0"/>
          </a:p>
          <a:p>
            <a:endParaRPr lang="it-IT" sz="2800" dirty="0"/>
          </a:p>
          <a:p>
            <a:endParaRPr lang="it-IT" sz="2800" dirty="0"/>
          </a:p>
          <a:p>
            <a:endParaRPr lang="it-IT" sz="2800" dirty="0"/>
          </a:p>
        </p:txBody>
      </p:sp>
      <p:pic>
        <p:nvPicPr>
          <p:cNvPr id="1026" name="Picture 2" descr="A.Word.A.Day --Panglossian">
            <a:extLst>
              <a:ext uri="{FF2B5EF4-FFF2-40B4-BE49-F238E27FC236}">
                <a16:creationId xmlns:a16="http://schemas.microsoft.com/office/drawing/2014/main" id="{C8827674-5B3D-925E-E0F8-0A311A8B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6167" y="774700"/>
            <a:ext cx="2286000" cy="347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545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5985A-E463-364B-B36D-D1D49EDD4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9E6CBD-5948-C031-5EB4-55B0A3AB4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63805" cy="1325563"/>
          </a:xfrm>
        </p:spPr>
        <p:txBody>
          <a:bodyPr/>
          <a:lstStyle/>
          <a:p>
            <a:r>
              <a:rPr lang="it-IT" dirty="0"/>
              <a:t>One </a:t>
            </a:r>
            <a:r>
              <a:rPr lang="it-IT" dirty="0" err="1"/>
              <a:t>question</a:t>
            </a:r>
            <a:r>
              <a:rPr lang="it-IT" dirty="0"/>
              <a:t> for </a:t>
            </a:r>
            <a:r>
              <a:rPr lang="it-IT" dirty="0" err="1"/>
              <a:t>you</a:t>
            </a:r>
            <a:r>
              <a:rPr lang="it-IT" dirty="0"/>
              <a:t> to think </a:t>
            </a:r>
            <a:r>
              <a:rPr lang="it-IT" dirty="0" err="1"/>
              <a:t>about</a:t>
            </a:r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E60BB115-5552-D579-9771-250ACDAD61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DD4C4F-FADC-5099-ECAD-B120A681B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33</a:t>
            </a:fld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4A08D1C-D0C5-53FC-B1FF-39C0A9C70FB6}"/>
              </a:ext>
            </a:extLst>
          </p:cNvPr>
          <p:cNvSpPr txBox="1"/>
          <p:nvPr/>
        </p:nvSpPr>
        <p:spPr>
          <a:xfrm>
            <a:off x="1044806" y="1708924"/>
            <a:ext cx="1034294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To </a:t>
            </a:r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extent</a:t>
            </a:r>
            <a:r>
              <a:rPr lang="it-IT" sz="2800" dirty="0"/>
              <a:t> do </a:t>
            </a:r>
            <a:r>
              <a:rPr lang="it-IT" sz="2800" b="1" dirty="0"/>
              <a:t>theories</a:t>
            </a:r>
            <a:r>
              <a:rPr lang="it-IT" sz="2800" dirty="0"/>
              <a:t> </a:t>
            </a:r>
            <a:r>
              <a:rPr lang="it-IT" sz="2800" b="1" dirty="0"/>
              <a:t>of </a:t>
            </a:r>
            <a:r>
              <a:rPr lang="it-IT" sz="2800" b="1" dirty="0" err="1"/>
              <a:t>rational</a:t>
            </a:r>
            <a:r>
              <a:rPr lang="it-IT" sz="2800" b="1" dirty="0"/>
              <a:t> </a:t>
            </a:r>
            <a:r>
              <a:rPr lang="it-IT" sz="2800" b="1" dirty="0" err="1"/>
              <a:t>behavior</a:t>
            </a:r>
            <a:r>
              <a:rPr lang="it-IT" sz="2800" b="1" dirty="0"/>
              <a:t> </a:t>
            </a:r>
            <a:r>
              <a:rPr lang="it-IT" sz="2800" dirty="0"/>
              <a:t>– </a:t>
            </a:r>
            <a:r>
              <a:rPr lang="it-IT" sz="2800" dirty="0" err="1"/>
              <a:t>instrumental</a:t>
            </a:r>
            <a:r>
              <a:rPr lang="it-IT" sz="2800" dirty="0"/>
              <a:t> </a:t>
            </a:r>
            <a:r>
              <a:rPr lang="it-IT" sz="2800" dirty="0" err="1"/>
              <a:t>rationality</a:t>
            </a:r>
            <a:r>
              <a:rPr lang="it-IT" sz="2800" dirty="0"/>
              <a:t>, </a:t>
            </a:r>
            <a:r>
              <a:rPr lang="it-IT" sz="2800" dirty="0" err="1"/>
              <a:t>axioms</a:t>
            </a:r>
            <a:r>
              <a:rPr lang="it-IT" sz="2800" dirty="0"/>
              <a:t> of </a:t>
            </a:r>
            <a:r>
              <a:rPr lang="it-IT" sz="2800" dirty="0" err="1"/>
              <a:t>probability</a:t>
            </a:r>
            <a:r>
              <a:rPr lang="it-IT" sz="2800" dirty="0"/>
              <a:t> and </a:t>
            </a:r>
            <a:r>
              <a:rPr lang="it-IT" sz="2800" dirty="0" err="1"/>
              <a:t>rationality</a:t>
            </a:r>
            <a:r>
              <a:rPr lang="it-IT" sz="2800" dirty="0"/>
              <a:t> under risk, cost-benefit </a:t>
            </a:r>
            <a:r>
              <a:rPr lang="it-IT" sz="2800" dirty="0" err="1"/>
              <a:t>analyses</a:t>
            </a:r>
            <a:r>
              <a:rPr lang="it-IT" sz="2800" dirty="0"/>
              <a:t> etc. – and/or </a:t>
            </a:r>
            <a:r>
              <a:rPr lang="it-IT" sz="2800" b="1" dirty="0"/>
              <a:t>moral theories </a:t>
            </a:r>
            <a:r>
              <a:rPr lang="it-IT" sz="2800" dirty="0"/>
              <a:t>tell </a:t>
            </a:r>
            <a:r>
              <a:rPr lang="it-IT" sz="2800" dirty="0" err="1"/>
              <a:t>us</a:t>
            </a:r>
            <a:r>
              <a:rPr lang="it-IT" sz="2800" dirty="0"/>
              <a:t> </a:t>
            </a:r>
            <a:r>
              <a:rPr lang="it-IT" sz="2800" dirty="0" err="1"/>
              <a:t>something</a:t>
            </a:r>
            <a:r>
              <a:rPr lang="it-IT" sz="2800" dirty="0"/>
              <a:t> informative </a:t>
            </a:r>
            <a:r>
              <a:rPr lang="it-IT" sz="2800" dirty="0" err="1"/>
              <a:t>about</a:t>
            </a:r>
            <a:r>
              <a:rPr lang="it-IT" sz="2800" dirty="0"/>
              <a:t> </a:t>
            </a:r>
            <a:r>
              <a:rPr lang="it-IT" sz="2800" dirty="0" err="1"/>
              <a:t>what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rational</a:t>
            </a:r>
            <a:r>
              <a:rPr lang="it-IT" sz="2800" dirty="0"/>
              <a:t> and </a:t>
            </a:r>
            <a:r>
              <a:rPr lang="it-IT" sz="2800" dirty="0" err="1"/>
              <a:t>responsible</a:t>
            </a:r>
            <a:r>
              <a:rPr lang="it-IT" sz="2800" dirty="0"/>
              <a:t> </a:t>
            </a:r>
            <a:r>
              <a:rPr lang="it-IT" sz="2800" dirty="0" err="1"/>
              <a:t>behavior</a:t>
            </a:r>
            <a:r>
              <a:rPr lang="it-IT" sz="2800" dirty="0"/>
              <a:t> in concrete situations – </a:t>
            </a:r>
            <a:r>
              <a:rPr lang="it-IT" sz="2800" dirty="0" err="1"/>
              <a:t>such</a:t>
            </a:r>
            <a:r>
              <a:rPr lang="it-IT" sz="2800" dirty="0"/>
              <a:t> </a:t>
            </a:r>
            <a:r>
              <a:rPr lang="it-IT" sz="2800" dirty="0" err="1"/>
              <a:t>as</a:t>
            </a:r>
            <a:r>
              <a:rPr lang="it-IT" sz="2800" dirty="0"/>
              <a:t> the </a:t>
            </a:r>
            <a:r>
              <a:rPr lang="it-IT" sz="2800" dirty="0" err="1"/>
              <a:t>ones</a:t>
            </a:r>
            <a:r>
              <a:rPr lang="it-IT" sz="2800" dirty="0"/>
              <a:t> </a:t>
            </a:r>
            <a:r>
              <a:rPr lang="it-IT" sz="2800" dirty="0" err="1"/>
              <a:t>that</a:t>
            </a:r>
            <a:r>
              <a:rPr lang="it-IT" sz="2800" dirty="0"/>
              <a:t> </a:t>
            </a:r>
            <a:r>
              <a:rPr lang="it-IT" sz="2800" dirty="0" err="1"/>
              <a:t>you</a:t>
            </a:r>
            <a:r>
              <a:rPr lang="it-IT" sz="2800" dirty="0"/>
              <a:t> </a:t>
            </a:r>
            <a:r>
              <a:rPr lang="it-IT" sz="2800" dirty="0" err="1"/>
              <a:t>will</a:t>
            </a:r>
            <a:r>
              <a:rPr lang="it-IT" sz="2800" dirty="0"/>
              <a:t> </a:t>
            </a:r>
            <a:r>
              <a:rPr lang="it-IT" sz="2800" dirty="0" err="1"/>
              <a:t>confront</a:t>
            </a:r>
            <a:r>
              <a:rPr lang="it-IT" sz="2800" dirty="0"/>
              <a:t> in </a:t>
            </a:r>
            <a:r>
              <a:rPr lang="it-IT" sz="2800" dirty="0" err="1"/>
              <a:t>your</a:t>
            </a:r>
            <a:r>
              <a:rPr lang="it-IT" sz="2800" dirty="0"/>
              <a:t> engineering careers?</a:t>
            </a:r>
          </a:p>
          <a:p>
            <a:endParaRPr lang="it-IT" sz="2800" dirty="0"/>
          </a:p>
          <a:p>
            <a:r>
              <a:rPr lang="it-IT" sz="2400" dirty="0">
                <a:effectLst/>
                <a:latin typeface="NewCaledonia"/>
              </a:rPr>
              <a:t>«</a:t>
            </a:r>
            <a:r>
              <a:rPr lang="it-IT" sz="2400" dirty="0" err="1">
                <a:effectLst/>
                <a:latin typeface="NewCaledonia"/>
              </a:rPr>
              <a:t>Rationality</a:t>
            </a:r>
            <a:r>
              <a:rPr lang="it-IT" sz="2400" dirty="0">
                <a:effectLst/>
                <a:latin typeface="NewCaledonia"/>
              </a:rPr>
              <a:t> in the </a:t>
            </a:r>
            <a:r>
              <a:rPr lang="it-IT" sz="2400" dirty="0" err="1">
                <a:effectLst/>
                <a:latin typeface="NewCaledonia"/>
              </a:rPr>
              <a:t>adaptive</a:t>
            </a:r>
            <a:r>
              <a:rPr lang="it-IT" sz="2400" dirty="0">
                <a:effectLst/>
                <a:latin typeface="NewCaledonia"/>
              </a:rPr>
              <a:t> </a:t>
            </a:r>
            <a:r>
              <a:rPr lang="it-IT" sz="2400" dirty="0" err="1">
                <a:effectLst/>
                <a:latin typeface="NewCaledonia"/>
              </a:rPr>
              <a:t>sense</a:t>
            </a:r>
            <a:r>
              <a:rPr lang="it-IT" sz="2400" dirty="0">
                <a:effectLst/>
                <a:latin typeface="NewCaledonia"/>
              </a:rPr>
              <a:t>, </a:t>
            </a:r>
            <a:r>
              <a:rPr lang="it-IT" sz="2400" dirty="0" err="1">
                <a:effectLst/>
                <a:latin typeface="NewCaledonia"/>
              </a:rPr>
              <a:t>which</a:t>
            </a:r>
            <a:r>
              <a:rPr lang="it-IT" sz="2400" dirty="0">
                <a:effectLst/>
                <a:latin typeface="NewCaledonia"/>
              </a:rPr>
              <a:t> </a:t>
            </a:r>
            <a:r>
              <a:rPr lang="it-IT" sz="2400" dirty="0" err="1">
                <a:effectLst/>
                <a:latin typeface="NewCaledonia"/>
              </a:rPr>
              <a:t>is</a:t>
            </a:r>
            <a:r>
              <a:rPr lang="it-IT" sz="2400" dirty="0">
                <a:effectLst/>
                <a:latin typeface="NewCaledonia"/>
              </a:rPr>
              <a:t> </a:t>
            </a:r>
            <a:r>
              <a:rPr lang="it-IT" sz="2400" dirty="0" err="1">
                <a:effectLst/>
                <a:latin typeface="NewCaledonia"/>
              </a:rPr>
              <a:t>used</a:t>
            </a:r>
            <a:r>
              <a:rPr lang="it-IT" sz="2400" dirty="0">
                <a:effectLst/>
                <a:latin typeface="NewCaledonia"/>
              </a:rPr>
              <a:t> </a:t>
            </a:r>
            <a:r>
              <a:rPr lang="it-IT" sz="2400" dirty="0" err="1">
                <a:effectLst/>
                <a:latin typeface="NewCaledonia"/>
              </a:rPr>
              <a:t>here</a:t>
            </a:r>
            <a:r>
              <a:rPr lang="it-IT" sz="2400" dirty="0">
                <a:effectLst/>
                <a:latin typeface="NewCaledonia"/>
              </a:rPr>
              <a:t>, </a:t>
            </a:r>
            <a:r>
              <a:rPr lang="it-IT" sz="2400" dirty="0" err="1">
                <a:effectLst/>
                <a:latin typeface="NewCaledonia"/>
              </a:rPr>
              <a:t>is</a:t>
            </a:r>
            <a:r>
              <a:rPr lang="it-IT" sz="2400" dirty="0">
                <a:effectLst/>
                <a:latin typeface="NewCaledonia"/>
              </a:rPr>
              <a:t> </a:t>
            </a:r>
            <a:r>
              <a:rPr lang="it-IT" sz="2400" dirty="0" err="1">
                <a:effectLst/>
                <a:latin typeface="NewCaledonia"/>
              </a:rPr>
              <a:t>not</a:t>
            </a:r>
            <a:r>
              <a:rPr lang="it-IT" sz="2400" dirty="0">
                <a:effectLst/>
                <a:latin typeface="NewCaledonia"/>
              </a:rPr>
              <a:t> </a:t>
            </a:r>
            <a:r>
              <a:rPr lang="it-IT" sz="2400" dirty="0" err="1">
                <a:effectLst/>
                <a:latin typeface="NewCaledonia"/>
              </a:rPr>
              <a:t>rationality</a:t>
            </a:r>
            <a:r>
              <a:rPr lang="it-IT" sz="2400" dirty="0">
                <a:effectLst/>
                <a:latin typeface="NewCaledonia"/>
              </a:rPr>
              <a:t> in the normative </a:t>
            </a:r>
            <a:r>
              <a:rPr lang="it-IT" sz="2400" dirty="0" err="1">
                <a:effectLst/>
                <a:latin typeface="NewCaledonia"/>
              </a:rPr>
              <a:t>sense</a:t>
            </a:r>
            <a:r>
              <a:rPr lang="it-IT" sz="2400" dirty="0">
                <a:effectLst/>
                <a:latin typeface="NewCaledonia"/>
              </a:rPr>
              <a:t> </a:t>
            </a:r>
            <a:r>
              <a:rPr lang="it-IT" sz="2400" dirty="0" err="1">
                <a:effectLst/>
                <a:latin typeface="NewCaledonia"/>
              </a:rPr>
              <a:t>that</a:t>
            </a:r>
            <a:r>
              <a:rPr lang="it-IT" sz="2400" dirty="0">
                <a:effectLst/>
                <a:latin typeface="NewCaledonia"/>
              </a:rPr>
              <a:t> </a:t>
            </a:r>
            <a:r>
              <a:rPr lang="it-IT" sz="2400" dirty="0" err="1">
                <a:effectLst/>
                <a:latin typeface="NewCaledonia"/>
              </a:rPr>
              <a:t>is</a:t>
            </a:r>
            <a:r>
              <a:rPr lang="it-IT" sz="2400" dirty="0">
                <a:effectLst/>
                <a:latin typeface="NewCaledonia"/>
              </a:rPr>
              <a:t> </a:t>
            </a:r>
            <a:r>
              <a:rPr lang="it-IT" sz="2400" dirty="0" err="1">
                <a:effectLst/>
                <a:latin typeface="NewCaledonia"/>
              </a:rPr>
              <a:t>used</a:t>
            </a:r>
            <a:r>
              <a:rPr lang="it-IT" sz="2400" dirty="0">
                <a:effectLst/>
                <a:latin typeface="NewCaledonia"/>
              </a:rPr>
              <a:t> in studies of </a:t>
            </a:r>
            <a:r>
              <a:rPr lang="it-IT" sz="2400" dirty="0" err="1">
                <a:effectLst/>
                <a:latin typeface="NewCaledonia"/>
              </a:rPr>
              <a:t>decision</a:t>
            </a:r>
            <a:r>
              <a:rPr lang="it-IT" sz="2400" dirty="0">
                <a:effectLst/>
                <a:latin typeface="NewCaledonia"/>
              </a:rPr>
              <a:t> making and social </a:t>
            </a:r>
            <a:r>
              <a:rPr lang="it-IT" sz="2400" dirty="0" err="1">
                <a:effectLst/>
                <a:latin typeface="NewCaledonia"/>
              </a:rPr>
              <a:t>judgment</a:t>
            </a:r>
            <a:r>
              <a:rPr lang="it-IT" sz="2400" dirty="0">
                <a:effectLst/>
                <a:latin typeface="NewCaledonia"/>
              </a:rPr>
              <a:t>» (Anderson 1990:31) </a:t>
            </a:r>
            <a:endParaRPr lang="it-IT" sz="2400" dirty="0"/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451512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BF6B3-68B6-5539-8310-367C775D7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1D3D07-A3B4-74AC-0102-118BAB18C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Immediately</a:t>
            </a:r>
            <a:r>
              <a:rPr lang="it-IT" dirty="0"/>
              <a:t> after the break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65ECED5-E90A-E9C8-DEE1-36516178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2082"/>
            <a:ext cx="6732181" cy="3845739"/>
          </a:xfrm>
        </p:spPr>
        <p:txBody>
          <a:bodyPr/>
          <a:lstStyle/>
          <a:p>
            <a:pPr marL="0" indent="0">
              <a:buNone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Alessandro will tell you more about </a:t>
            </a:r>
            <a:r>
              <a:rPr lang="en-US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decisions under risk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..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3175063-3594-1CF2-3E98-E5C6063F90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E2DD9C5-A372-6FC7-D609-717555963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34</a:t>
            </a:fld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6" name="Picture 2" descr="Alessandro DEMICHELIS | Master of Philosophy | IMT School ...">
            <a:extLst>
              <a:ext uri="{FF2B5EF4-FFF2-40B4-BE49-F238E27FC236}">
                <a16:creationId xmlns:a16="http://schemas.microsoft.com/office/drawing/2014/main" id="{4D392527-5880-C593-5A03-27E4C3E7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2904" y="1690688"/>
            <a:ext cx="4045094" cy="4045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197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8B20C-5C7E-377C-46F5-C34D63F16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6311CC-3532-4340-E302-E5C381F0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A083B30-6EF1-94A9-5DAC-AB207C454DF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51AF32A-0B62-0995-2752-E439B2CDC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35</a:t>
            </a:fld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3074" name="Picture 2" descr="Muro tappezzato di palloncini colorati">
            <a:extLst>
              <a:ext uri="{FF2B5EF4-FFF2-40B4-BE49-F238E27FC236}">
                <a16:creationId xmlns:a16="http://schemas.microsoft.com/office/drawing/2014/main" id="{D084C443-9EA7-3815-3B44-BE9BC5A0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4"/>
            <a:ext cx="12192000" cy="691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544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CDA82-9A28-BFDF-2B31-A364EBC95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42E753-260E-9292-6211-D3F4DE02A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 dirty="0"/>
          </a:p>
          <a:p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578A788-4D7F-28F9-BA71-0100DFFF2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1A5FCC1-3694-7750-74B5-11C0F0B67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4</a:t>
            </a:fld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3074" name="Picture 2" descr="Muro tappezzato di palloncini colorati">
            <a:extLst>
              <a:ext uri="{FF2B5EF4-FFF2-40B4-BE49-F238E27FC236}">
                <a16:creationId xmlns:a16="http://schemas.microsoft.com/office/drawing/2014/main" id="{199044EE-7D92-DB6B-A0E8-8E9F8E3C59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4"/>
            <a:ext cx="12192000" cy="691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61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8343-BE08-8B91-9FB7-FA61A766B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172A2D-0A72-39BA-5ABE-91CD668E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Course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6A2E2D-F3A2-E5C9-44CF-DA4738544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course</a:t>
            </a:r>
            <a:r>
              <a:rPr lang="it-IT" dirty="0"/>
              <a:t> </a:t>
            </a:r>
            <a:r>
              <a:rPr lang="it-IT" dirty="0" err="1"/>
              <a:t>aims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ability</a:t>
            </a:r>
            <a:r>
              <a:rPr lang="it-IT" dirty="0"/>
              <a:t> to think </a:t>
            </a:r>
            <a:r>
              <a:rPr lang="it-IT" dirty="0" err="1"/>
              <a:t>critically</a:t>
            </a:r>
            <a:r>
              <a:rPr lang="it-IT" dirty="0"/>
              <a:t>, </a:t>
            </a:r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work and </a:t>
            </a:r>
            <a:r>
              <a:rPr lang="it-IT" dirty="0" err="1"/>
              <a:t>behavior</a:t>
            </a:r>
            <a:endParaRPr lang="it-IT" dirty="0"/>
          </a:p>
          <a:p>
            <a:pPr>
              <a:spcAft>
                <a:spcPts val="600"/>
              </a:spcAft>
            </a:pPr>
            <a:r>
              <a:rPr lang="it-IT" dirty="0"/>
              <a:t>A chance to </a:t>
            </a:r>
            <a:r>
              <a:rPr lang="it-IT" dirty="0" err="1"/>
              <a:t>reflect</a:t>
            </a:r>
            <a:r>
              <a:rPr lang="it-IT" dirty="0"/>
              <a:t> </a:t>
            </a:r>
            <a:r>
              <a:rPr lang="it-IT" dirty="0" err="1"/>
              <a:t>further</a:t>
            </a:r>
            <a:r>
              <a:rPr lang="it-IT" dirty="0"/>
              <a:t> on the </a:t>
            </a:r>
            <a:r>
              <a:rPr lang="it-IT" dirty="0" err="1"/>
              <a:t>problems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are </a:t>
            </a:r>
            <a:r>
              <a:rPr lang="it-IT" dirty="0" err="1"/>
              <a:t>already</a:t>
            </a:r>
            <a:r>
              <a:rPr lang="it-IT" dirty="0"/>
              <a:t> thinking </a:t>
            </a:r>
            <a:r>
              <a:rPr lang="it-IT" dirty="0" err="1"/>
              <a:t>about</a:t>
            </a:r>
            <a:r>
              <a:rPr lang="it-IT" dirty="0"/>
              <a:t> –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current</a:t>
            </a:r>
            <a:r>
              <a:rPr lang="it-IT" dirty="0"/>
              <a:t> or </a:t>
            </a:r>
            <a:r>
              <a:rPr lang="it-IT" dirty="0" err="1"/>
              <a:t>predicted</a:t>
            </a:r>
            <a:r>
              <a:rPr lang="it-IT" dirty="0"/>
              <a:t> </a:t>
            </a:r>
            <a:r>
              <a:rPr lang="it-IT" dirty="0" err="1"/>
              <a:t>master’s</a:t>
            </a:r>
            <a:r>
              <a:rPr lang="it-IT" dirty="0"/>
              <a:t> </a:t>
            </a:r>
            <a:r>
              <a:rPr lang="it-IT" dirty="0" err="1"/>
              <a:t>research</a:t>
            </a:r>
            <a:endParaRPr lang="it-IT" dirty="0"/>
          </a:p>
          <a:p>
            <a:r>
              <a:rPr lang="it-IT" dirty="0"/>
              <a:t> Are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thoroughly</a:t>
            </a:r>
            <a:r>
              <a:rPr lang="it-IT" dirty="0"/>
              <a:t> </a:t>
            </a:r>
            <a:r>
              <a:rPr lang="it-IT" dirty="0" err="1"/>
              <a:t>analyzing</a:t>
            </a:r>
            <a:r>
              <a:rPr lang="it-IT" dirty="0"/>
              <a:t>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research</a:t>
            </a:r>
            <a:r>
              <a:rPr lang="it-IT" dirty="0"/>
              <a:t> </a:t>
            </a:r>
            <a:r>
              <a:rPr lang="it-IT" dirty="0" err="1"/>
              <a:t>problem</a:t>
            </a:r>
            <a:r>
              <a:rPr lang="it-IT" dirty="0"/>
              <a:t>, </a:t>
            </a:r>
            <a:r>
              <a:rPr lang="it-IT" dirty="0" err="1"/>
              <a:t>asking</a:t>
            </a:r>
            <a:r>
              <a:rPr lang="it-IT" dirty="0"/>
              <a:t> the </a:t>
            </a:r>
            <a:r>
              <a:rPr lang="it-IT" dirty="0" err="1"/>
              <a:t>right</a:t>
            </a:r>
            <a:r>
              <a:rPr lang="it-IT" dirty="0"/>
              <a:t> </a:t>
            </a:r>
            <a:r>
              <a:rPr lang="it-IT" dirty="0" err="1"/>
              <a:t>questions</a:t>
            </a:r>
            <a:r>
              <a:rPr lang="it-IT" dirty="0"/>
              <a:t>, </a:t>
            </a:r>
            <a:r>
              <a:rPr lang="it-IT" dirty="0" err="1"/>
              <a:t>carefully</a:t>
            </a:r>
            <a:r>
              <a:rPr lang="it-IT" dirty="0"/>
              <a:t> </a:t>
            </a:r>
            <a:r>
              <a:rPr lang="it-IT" dirty="0" err="1"/>
              <a:t>considering</a:t>
            </a:r>
            <a:r>
              <a:rPr lang="it-IT" dirty="0"/>
              <a:t>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relevant</a:t>
            </a:r>
            <a:r>
              <a:rPr lang="it-IT" dirty="0"/>
              <a:t> </a:t>
            </a:r>
            <a:r>
              <a:rPr lang="it-IT" dirty="0" err="1"/>
              <a:t>aspect</a:t>
            </a:r>
            <a:r>
              <a:rPr lang="it-IT" dirty="0"/>
              <a:t>, and </a:t>
            </a:r>
            <a:r>
              <a:rPr lang="it-IT" dirty="0" err="1"/>
              <a:t>anticipating</a:t>
            </a:r>
            <a:r>
              <a:rPr lang="it-IT" dirty="0"/>
              <a:t> the </a:t>
            </a:r>
            <a:r>
              <a:rPr lang="it-IT" dirty="0" err="1"/>
              <a:t>implications</a:t>
            </a:r>
            <a:r>
              <a:rPr lang="it-IT" dirty="0"/>
              <a:t> of </a:t>
            </a:r>
            <a:r>
              <a:rPr lang="it-IT" dirty="0" err="1"/>
              <a:t>your</a:t>
            </a:r>
            <a:r>
              <a:rPr lang="it-IT" dirty="0"/>
              <a:t> work on society? </a:t>
            </a:r>
          </a:p>
          <a:p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AF299EA-A165-4176-845B-D31A9DFAD6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7C98414-02EE-BB71-1944-0E35818E9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5</a:t>
            </a:fld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37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39CCD-D517-8402-9EFC-F598F07C7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9B0EDC-E081-2649-D862-0988420DF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Course </a:t>
            </a:r>
            <a:r>
              <a:rPr lang="it-IT" dirty="0" err="1"/>
              <a:t>overview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A1B58E2-230C-39BB-6112-14F22283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336619" cy="4171951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course</a:t>
            </a:r>
            <a:r>
              <a:rPr lang="it-IT" dirty="0"/>
              <a:t> </a:t>
            </a:r>
            <a:r>
              <a:rPr lang="it-IT" dirty="0" err="1"/>
              <a:t>aims</a:t>
            </a:r>
            <a:r>
              <a:rPr lang="it-IT" dirty="0"/>
              <a:t> to </a:t>
            </a:r>
            <a:r>
              <a:rPr lang="it-IT" dirty="0" err="1"/>
              <a:t>develop</a:t>
            </a:r>
            <a:r>
              <a:rPr lang="it-IT" dirty="0"/>
              <a:t> </a:t>
            </a:r>
            <a:r>
              <a:rPr lang="it-IT" dirty="0" err="1"/>
              <a:t>ability</a:t>
            </a:r>
            <a:r>
              <a:rPr lang="it-IT" dirty="0"/>
              <a:t> to think </a:t>
            </a:r>
            <a:r>
              <a:rPr lang="it-IT" dirty="0" err="1"/>
              <a:t>critically</a:t>
            </a:r>
            <a:r>
              <a:rPr lang="it-IT" dirty="0"/>
              <a:t>, </a:t>
            </a:r>
            <a:r>
              <a:rPr lang="it-IT" dirty="0" err="1"/>
              <a:t>starting</a:t>
            </a:r>
            <a:r>
              <a:rPr lang="it-IT" dirty="0"/>
              <a:t> from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 work and </a:t>
            </a:r>
            <a:r>
              <a:rPr lang="it-IT" dirty="0" err="1"/>
              <a:t>behavior</a:t>
            </a:r>
            <a:endParaRPr lang="it-IT" dirty="0"/>
          </a:p>
          <a:p>
            <a:pPr>
              <a:spcAft>
                <a:spcPts val="600"/>
              </a:spcAft>
            </a:pPr>
            <a:r>
              <a:rPr lang="it-IT" dirty="0"/>
              <a:t>More </a:t>
            </a:r>
            <a:r>
              <a:rPr lang="it-IT" dirty="0" err="1"/>
              <a:t>generally</a:t>
            </a:r>
            <a:r>
              <a:rPr lang="it-IT" dirty="0"/>
              <a:t>, a chance to </a:t>
            </a:r>
            <a:r>
              <a:rPr lang="it-IT" dirty="0" err="1"/>
              <a:t>reflect</a:t>
            </a:r>
            <a:r>
              <a:rPr lang="it-IT" dirty="0"/>
              <a:t> on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visions</a:t>
            </a:r>
            <a:r>
              <a:rPr lang="it-IT" dirty="0"/>
              <a:t> of science and </a:t>
            </a:r>
            <a:r>
              <a:rPr lang="it-IT" dirty="0" err="1"/>
              <a:t>innovation</a:t>
            </a:r>
            <a:r>
              <a:rPr lang="it-IT" dirty="0"/>
              <a:t> </a:t>
            </a:r>
            <a:r>
              <a:rPr lang="it-IT" dirty="0" err="1"/>
              <a:t>carry</a:t>
            </a:r>
            <a:r>
              <a:rPr lang="it-IT" dirty="0"/>
              <a:t> </a:t>
            </a:r>
            <a:r>
              <a:rPr lang="it-IT" b="1" dirty="0" err="1"/>
              <a:t>implicit</a:t>
            </a:r>
            <a:r>
              <a:rPr lang="it-IT" b="1" dirty="0"/>
              <a:t> </a:t>
            </a:r>
            <a:r>
              <a:rPr lang="it-IT" b="1" dirty="0" err="1"/>
              <a:t>ideas</a:t>
            </a:r>
            <a:r>
              <a:rPr lang="it-IT" b="1" dirty="0"/>
              <a:t> </a:t>
            </a:r>
            <a:r>
              <a:rPr lang="it-IT" dirty="0" err="1"/>
              <a:t>about</a:t>
            </a:r>
            <a:r>
              <a:rPr lang="it-IT" dirty="0"/>
              <a:t> public </a:t>
            </a:r>
            <a:r>
              <a:rPr lang="it-IT" dirty="0" err="1"/>
              <a:t>purposes</a:t>
            </a:r>
            <a:r>
              <a:rPr lang="it-IT" dirty="0"/>
              <a:t>, </a:t>
            </a:r>
            <a:r>
              <a:rPr lang="it-IT" dirty="0" err="1"/>
              <a:t>collective</a:t>
            </a:r>
            <a:r>
              <a:rPr lang="it-IT" dirty="0"/>
              <a:t> future, private and common good.</a:t>
            </a:r>
          </a:p>
          <a:p>
            <a:pPr>
              <a:spcAft>
                <a:spcPts val="600"/>
              </a:spcAft>
            </a:pP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able</a:t>
            </a:r>
            <a:r>
              <a:rPr lang="it-IT" dirty="0"/>
              <a:t> to </a:t>
            </a:r>
            <a:r>
              <a:rPr lang="it-IT" dirty="0" err="1"/>
              <a:t>detect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, </a:t>
            </a:r>
            <a:r>
              <a:rPr lang="it-IT" dirty="0" err="1"/>
              <a:t>analyze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</a:t>
            </a:r>
            <a:r>
              <a:rPr lang="it-IT" dirty="0" err="1"/>
              <a:t>discuss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, and elaborate </a:t>
            </a:r>
            <a:r>
              <a:rPr lang="it-IT" dirty="0" err="1"/>
              <a:t>revised</a:t>
            </a:r>
            <a:r>
              <a:rPr lang="it-IT" dirty="0"/>
              <a:t> </a:t>
            </a:r>
            <a:r>
              <a:rPr lang="it-IT" dirty="0" err="1"/>
              <a:t>ideas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</a:t>
            </a:r>
            <a:r>
              <a:rPr lang="it-IT" dirty="0" err="1"/>
              <a:t>people’s</a:t>
            </a:r>
            <a:r>
              <a:rPr lang="it-IT" dirty="0"/>
              <a:t> feedback. </a:t>
            </a:r>
          </a:p>
          <a:p>
            <a:pPr>
              <a:spcAft>
                <a:spcPts val="600"/>
              </a:spcAft>
            </a:pP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ability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give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an </a:t>
            </a:r>
            <a:r>
              <a:rPr lang="it-IT" dirty="0" err="1"/>
              <a:t>edge</a:t>
            </a:r>
            <a:r>
              <a:rPr lang="it-IT" dirty="0"/>
              <a:t> in </a:t>
            </a:r>
            <a:r>
              <a:rPr lang="it-IT" dirty="0" err="1"/>
              <a:t>any</a:t>
            </a:r>
            <a:r>
              <a:rPr lang="it-IT" dirty="0"/>
              <a:t> </a:t>
            </a:r>
            <a:r>
              <a:rPr lang="it-IT" dirty="0" err="1"/>
              <a:t>context</a:t>
            </a:r>
            <a:r>
              <a:rPr lang="it-IT" dirty="0"/>
              <a:t>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340DEF7-95CB-BA29-ABF4-01D2510C5B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41E67FD-A258-CD42-C7CD-8A680ACB0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6</a:t>
            </a:fld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436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6B69B-9EA8-B10E-A51C-1DC0DFF01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143491-800E-60BB-AE44-8ACA9CAD4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077" y="160179"/>
            <a:ext cx="10515600" cy="1325563"/>
          </a:xfrm>
        </p:spPr>
        <p:txBody>
          <a:bodyPr/>
          <a:lstStyle/>
          <a:p>
            <a:r>
              <a:rPr lang="it-IT" dirty="0"/>
              <a:t>Critical thinking skills in business</a:t>
            </a:r>
          </a:p>
        </p:txBody>
      </p:sp>
      <p:pic>
        <p:nvPicPr>
          <p:cNvPr id="7" name="Segnaposto contenuto 6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E2C9442D-4C2A-D64D-249C-AD0610ED61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8895" b="5806"/>
          <a:stretch/>
        </p:blipFill>
        <p:spPr>
          <a:xfrm>
            <a:off x="5786877" y="1222899"/>
            <a:ext cx="5214002" cy="2724565"/>
          </a:xfr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562F183-F23A-C7AD-9B9D-0B43CD0F21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C86258F-793A-EE8B-7FB1-6A0C0289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7</a:t>
            </a:fld>
            <a:endParaRPr lang="it-IT" sz="2000" dirty="0">
              <a:solidFill>
                <a:schemeClr val="tx1"/>
              </a:solidFill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303EB9DD-22A9-3F6A-2A9B-8BD870608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72080"/>
            <a:ext cx="4904629" cy="2585920"/>
          </a:xfrm>
          <a:prstGeom prst="rect">
            <a:avLst/>
          </a:prstGeom>
        </p:spPr>
      </p:pic>
      <p:pic>
        <p:nvPicPr>
          <p:cNvPr id="11" name="Immagine 10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EF1339AC-275F-25C5-67A4-FE252460EF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077" y="1507918"/>
            <a:ext cx="4264656" cy="3311993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8477539-A452-E8BA-C54E-F89F5B3BDE9A}"/>
              </a:ext>
            </a:extLst>
          </p:cNvPr>
          <p:cNvSpPr txBox="1"/>
          <p:nvPr/>
        </p:nvSpPr>
        <p:spPr>
          <a:xfrm>
            <a:off x="578136" y="4868354"/>
            <a:ext cx="407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Sample: 70 companies from </a:t>
            </a:r>
            <a:r>
              <a:rPr lang="it-IT" dirty="0" err="1"/>
              <a:t>all</a:t>
            </a:r>
            <a:r>
              <a:rPr lang="it-IT" dirty="0"/>
              <a:t> over EU</a:t>
            </a:r>
          </a:p>
        </p:txBody>
      </p:sp>
    </p:spTree>
    <p:extLst>
      <p:ext uri="{BB962C8B-B14F-4D97-AF65-F5344CB8AC3E}">
        <p14:creationId xmlns:p14="http://schemas.microsoft.com/office/powerpoint/2010/main" val="2897548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D489A-5964-D2C3-AEBF-2204691E2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3B35F09-8C45-6E7E-6806-0615AC619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463" y="169113"/>
            <a:ext cx="10515600" cy="1325563"/>
          </a:xfrm>
        </p:spPr>
        <p:txBody>
          <a:bodyPr/>
          <a:lstStyle/>
          <a:p>
            <a:r>
              <a:rPr lang="it-IT" dirty="0" err="1"/>
              <a:t>Continued</a:t>
            </a:r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902E82-E551-D425-93BE-D2DF217F4C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C03637C-825E-6AB3-2DB3-DABA2E1A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8</a:t>
            </a:fld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B22B5E2-F418-E820-B078-E3657B70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384" y="2506662"/>
            <a:ext cx="4860852" cy="4351338"/>
          </a:xfrm>
        </p:spPr>
        <p:txBody>
          <a:bodyPr/>
          <a:lstStyle/>
          <a:p>
            <a:r>
              <a:rPr lang="it-IT" dirty="0"/>
              <a:t>https://</a:t>
            </a:r>
            <a:r>
              <a:rPr lang="it-IT" dirty="0" err="1"/>
              <a:t>www.mckinsey.com</a:t>
            </a:r>
            <a:r>
              <a:rPr lang="it-IT" dirty="0"/>
              <a:t>/</a:t>
            </a:r>
            <a:r>
              <a:rPr lang="it-IT" dirty="0" err="1"/>
              <a:t>industries</a:t>
            </a:r>
            <a:r>
              <a:rPr lang="it-IT" dirty="0"/>
              <a:t>/public-</a:t>
            </a:r>
            <a:r>
              <a:rPr lang="it-IT" dirty="0" err="1"/>
              <a:t>sector</a:t>
            </a:r>
            <a:r>
              <a:rPr lang="it-IT" dirty="0"/>
              <a:t>/</a:t>
            </a:r>
            <a:r>
              <a:rPr lang="it-IT" dirty="0" err="1"/>
              <a:t>our</a:t>
            </a:r>
            <a:r>
              <a:rPr lang="it-IT" dirty="0"/>
              <a:t>-insights/defining-the-skills-citizens-will-need-in-the-future-world-of-work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3BCF3C51-DAEF-3943-CE4E-25170BBCA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3273" y="0"/>
            <a:ext cx="678872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70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7415-E926-B002-354A-8150D8736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9B4A78-6AEB-89C6-CFFB-B8611C71B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Responsible </a:t>
            </a:r>
            <a:r>
              <a:rPr lang="it-IT" dirty="0" err="1"/>
              <a:t>research</a:t>
            </a:r>
            <a:r>
              <a:rPr lang="it-IT" dirty="0"/>
              <a:t> and </a:t>
            </a:r>
            <a:r>
              <a:rPr lang="it-IT" dirty="0" err="1"/>
              <a:t>innovation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13A688E-BB42-5D15-CEC4-C831C9A8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it-IT" dirty="0"/>
              <a:t>The engineering sciences </a:t>
            </a:r>
            <a:r>
              <a:rPr lang="it-IT" dirty="0" err="1"/>
              <a:t>bring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deep and </a:t>
            </a:r>
            <a:r>
              <a:rPr lang="it-IT" dirty="0" err="1"/>
              <a:t>widespread</a:t>
            </a:r>
            <a:r>
              <a:rPr lang="it-IT" dirty="0"/>
              <a:t> </a:t>
            </a:r>
            <a:r>
              <a:rPr lang="it-IT" dirty="0" err="1"/>
              <a:t>changes</a:t>
            </a:r>
            <a:r>
              <a:rPr lang="it-IT" dirty="0"/>
              <a:t> in society, health, and </a:t>
            </a:r>
            <a:r>
              <a:rPr lang="it-IT" dirty="0" err="1"/>
              <a:t>environment</a:t>
            </a:r>
            <a:endParaRPr lang="it-IT" dirty="0"/>
          </a:p>
          <a:p>
            <a:pPr>
              <a:spcAft>
                <a:spcPts val="600"/>
              </a:spcAft>
            </a:pPr>
            <a:r>
              <a:rPr lang="it-IT" dirty="0"/>
              <a:t>Responsible </a:t>
            </a:r>
            <a:r>
              <a:rPr lang="it-IT" dirty="0" err="1"/>
              <a:t>research</a:t>
            </a:r>
            <a:r>
              <a:rPr lang="it-IT" dirty="0"/>
              <a:t> and </a:t>
            </a:r>
            <a:r>
              <a:rPr lang="it-IT" dirty="0" err="1"/>
              <a:t>innovation</a:t>
            </a:r>
            <a:r>
              <a:rPr lang="it-IT" dirty="0"/>
              <a:t> (RRI)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</a:t>
            </a:r>
            <a:r>
              <a:rPr lang="it-IT" dirty="0" err="1"/>
              <a:t>aligning</a:t>
            </a:r>
            <a:r>
              <a:rPr lang="it-IT" dirty="0"/>
              <a:t> </a:t>
            </a:r>
            <a:r>
              <a:rPr lang="it-IT" dirty="0" err="1"/>
              <a:t>research</a:t>
            </a:r>
            <a:r>
              <a:rPr lang="it-IT" dirty="0"/>
              <a:t> and </a:t>
            </a:r>
            <a:r>
              <a:rPr lang="it-IT" dirty="0" err="1"/>
              <a:t>technology</a:t>
            </a:r>
            <a:r>
              <a:rPr lang="it-IT" dirty="0"/>
              <a:t> </a:t>
            </a:r>
            <a:r>
              <a:rPr lang="it-IT" dirty="0" err="1"/>
              <a:t>towards</a:t>
            </a:r>
            <a:r>
              <a:rPr lang="it-IT" dirty="0"/>
              <a:t> the benefit of people - </a:t>
            </a:r>
            <a:r>
              <a:rPr lang="it-IT" dirty="0" err="1"/>
              <a:t>their</a:t>
            </a:r>
            <a:r>
              <a:rPr lang="it-IT" dirty="0"/>
              <a:t> </a:t>
            </a:r>
            <a:r>
              <a:rPr lang="it-IT" dirty="0" err="1"/>
              <a:t>dignity</a:t>
            </a:r>
            <a:r>
              <a:rPr lang="it-IT" dirty="0"/>
              <a:t>, health, </a:t>
            </a:r>
            <a:r>
              <a:rPr lang="it-IT" dirty="0" err="1"/>
              <a:t>well-being</a:t>
            </a:r>
            <a:r>
              <a:rPr lang="it-IT" dirty="0"/>
              <a:t> – and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mindful</a:t>
            </a:r>
            <a:r>
              <a:rPr lang="it-IT" dirty="0"/>
              <a:t> of the </a:t>
            </a:r>
            <a:r>
              <a:rPr lang="it-IT" dirty="0" err="1"/>
              <a:t>environment</a:t>
            </a:r>
            <a:r>
              <a:rPr lang="it-IT" dirty="0"/>
              <a:t>.</a:t>
            </a:r>
          </a:p>
          <a:p>
            <a:pPr>
              <a:spcAft>
                <a:spcPts val="600"/>
              </a:spcAft>
            </a:pP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mean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research</a:t>
            </a:r>
            <a:r>
              <a:rPr lang="it-IT" dirty="0"/>
              <a:t> and </a:t>
            </a:r>
            <a:r>
              <a:rPr lang="it-IT" dirty="0" err="1"/>
              <a:t>innovation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aim</a:t>
            </a:r>
            <a:r>
              <a:rPr lang="it-IT" dirty="0"/>
              <a:t>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</a:t>
            </a:r>
            <a:r>
              <a:rPr lang="it-IT" dirty="0" err="1"/>
              <a:t>profitable</a:t>
            </a:r>
            <a:r>
              <a:rPr lang="it-IT" dirty="0"/>
              <a:t>,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profit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viewed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‘</a:t>
            </a:r>
            <a:r>
              <a:rPr lang="it-IT" i="1" dirty="0"/>
              <a:t>the’</a:t>
            </a:r>
            <a:r>
              <a:rPr lang="it-IT" dirty="0"/>
              <a:t> </a:t>
            </a:r>
            <a:r>
              <a:rPr lang="it-IT" dirty="0" err="1"/>
              <a:t>purpose</a:t>
            </a:r>
            <a:endParaRPr lang="it-IT" dirty="0"/>
          </a:p>
          <a:p>
            <a:pPr>
              <a:spcAft>
                <a:spcPts val="600"/>
              </a:spcAft>
            </a:pPr>
            <a:endParaRPr lang="it-IT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99DAE2A-3541-5E88-2A83-FFA8BFC5F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6"/>
          <a:stretch/>
        </p:blipFill>
        <p:spPr bwMode="auto">
          <a:xfrm>
            <a:off x="114966" y="6176963"/>
            <a:ext cx="1873187" cy="52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3256459-B6BA-E02A-BE3B-6361A1936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0523C-9861-2343-B012-1B4B8B323983}" type="slidenum">
              <a:rPr lang="it-IT" sz="2000" smtClean="0">
                <a:solidFill>
                  <a:schemeClr val="tx1"/>
                </a:solidFill>
              </a:rPr>
              <a:t>9</a:t>
            </a:fld>
            <a:endParaRPr lang="it-IT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598526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1725</Words>
  <Application>Microsoft Macintosh PowerPoint</Application>
  <PresentationFormat>Widescreen</PresentationFormat>
  <Paragraphs>200</Paragraphs>
  <Slides>35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1" baseType="lpstr">
      <vt:lpstr>Aptos</vt:lpstr>
      <vt:lpstr>Aptos Display</vt:lpstr>
      <vt:lpstr>Arial</vt:lpstr>
      <vt:lpstr>NewCaledonia</vt:lpstr>
      <vt:lpstr>Roboto</vt:lpstr>
      <vt:lpstr>Tema di Office</vt:lpstr>
      <vt:lpstr>Critical Thinking</vt:lpstr>
      <vt:lpstr>Welcome to CTH</vt:lpstr>
      <vt:lpstr>Who am I?</vt:lpstr>
      <vt:lpstr>Presentazione standard di PowerPoint</vt:lpstr>
      <vt:lpstr>Course overview</vt:lpstr>
      <vt:lpstr>Course overview</vt:lpstr>
      <vt:lpstr>Critical thinking skills in business</vt:lpstr>
      <vt:lpstr>Continued</vt:lpstr>
      <vt:lpstr>Responsible research and innovation</vt:lpstr>
      <vt:lpstr>What does RRI mean?</vt:lpstr>
      <vt:lpstr>What does RRI mean?</vt:lpstr>
      <vt:lpstr>What does RRI mean?</vt:lpstr>
      <vt:lpstr>What does RRI mean?</vt:lpstr>
      <vt:lpstr>What does RRI mean?</vt:lpstr>
      <vt:lpstr>Objectivity and RRI</vt:lpstr>
      <vt:lpstr>What does RRI mean to you?</vt:lpstr>
      <vt:lpstr>Presentazione standard di PowerPoint</vt:lpstr>
      <vt:lpstr>Problem solving</vt:lpstr>
      <vt:lpstr>Course overview</vt:lpstr>
      <vt:lpstr>Your teaching assistant</vt:lpstr>
      <vt:lpstr>The masterplan</vt:lpstr>
      <vt:lpstr>Course requirements</vt:lpstr>
      <vt:lpstr>FAQs</vt:lpstr>
      <vt:lpstr>Getting help</vt:lpstr>
      <vt:lpstr>Presentazione standard di PowerPoint</vt:lpstr>
      <vt:lpstr>Thinking fast and slow</vt:lpstr>
      <vt:lpstr>Thinking fast and slow</vt:lpstr>
      <vt:lpstr>Dual process theory</vt:lpstr>
      <vt:lpstr>Thinking fast and slow</vt:lpstr>
      <vt:lpstr>Thinking fast and slow</vt:lpstr>
      <vt:lpstr>Alternative explanations</vt:lpstr>
      <vt:lpstr>The Great Rationality Debate</vt:lpstr>
      <vt:lpstr>One question for you to think about</vt:lpstr>
      <vt:lpstr>Immediately after the break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Nappo</dc:creator>
  <cp:lastModifiedBy>Francesco Nappo</cp:lastModifiedBy>
  <cp:revision>46</cp:revision>
  <dcterms:created xsi:type="dcterms:W3CDTF">2025-01-04T16:45:26Z</dcterms:created>
  <dcterms:modified xsi:type="dcterms:W3CDTF">2025-02-21T19:59:02Z</dcterms:modified>
</cp:coreProperties>
</file>