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A48B-03BD-437B-BB47-AF6407DE4A19}" v="38" dt="2025-05-19T20:25:1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C8028-15EB-43B7-948E-513DE584EB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50C2B5-6568-4238-9DAA-B8F0A107206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• Strengthen product quality control, especially for Laptops.</a:t>
          </a:r>
        </a:p>
      </dgm:t>
    </dgm:pt>
    <dgm:pt modelId="{AFC5587C-9760-400F-9508-9F1E098B1B81}" type="parTrans" cxnId="{FA0BC64E-4882-4070-B1E4-55D47344AC8C}">
      <dgm:prSet/>
      <dgm:spPr/>
      <dgm:t>
        <a:bodyPr/>
        <a:lstStyle/>
        <a:p>
          <a:endParaRPr lang="en-US"/>
        </a:p>
      </dgm:t>
    </dgm:pt>
    <dgm:pt modelId="{1472FC9D-08DE-4A2D-8173-5EC486DA02AD}" type="sibTrans" cxnId="{FA0BC64E-4882-4070-B1E4-55D47344AC8C}">
      <dgm:prSet/>
      <dgm:spPr/>
      <dgm:t>
        <a:bodyPr/>
        <a:lstStyle/>
        <a:p>
          <a:endParaRPr lang="en-US"/>
        </a:p>
      </dgm:t>
    </dgm:pt>
    <dgm:pt modelId="{4F797C0A-0D41-45E9-B6AB-03E80F0C9D1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• Expand engagement with </a:t>
          </a:r>
          <a:r>
            <a:rPr lang="en-GB" dirty="0"/>
            <a:t>the </a:t>
          </a:r>
          <a:r>
            <a:rPr lang="en-US" dirty="0"/>
            <a:t>25–44 age demographic.</a:t>
          </a:r>
        </a:p>
      </dgm:t>
    </dgm:pt>
    <dgm:pt modelId="{EF644344-66AC-4C56-8D87-70369323A3E1}" type="parTrans" cxnId="{EC119DC2-9FA1-4E5C-8DBC-347109B744A4}">
      <dgm:prSet/>
      <dgm:spPr/>
      <dgm:t>
        <a:bodyPr/>
        <a:lstStyle/>
        <a:p>
          <a:endParaRPr lang="en-US"/>
        </a:p>
      </dgm:t>
    </dgm:pt>
    <dgm:pt modelId="{DFBB9058-49A6-4AEA-9A17-9B6E0835C6BD}" type="sibTrans" cxnId="{EC119DC2-9FA1-4E5C-8DBC-347109B744A4}">
      <dgm:prSet/>
      <dgm:spPr/>
      <dgm:t>
        <a:bodyPr/>
        <a:lstStyle/>
        <a:p>
          <a:endParaRPr lang="en-US"/>
        </a:p>
      </dgm:t>
    </dgm:pt>
    <dgm:pt modelId="{71696603-A723-45B6-9435-0D53A1642B2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• Improve </a:t>
          </a:r>
          <a:r>
            <a:rPr lang="en-GB" dirty="0">
              <a:solidFill>
                <a:schemeClr val="tx1"/>
              </a:solidFill>
            </a:rPr>
            <a:t>the </a:t>
          </a:r>
          <a:r>
            <a:rPr lang="en-US" dirty="0">
              <a:solidFill>
                <a:schemeClr val="tx1"/>
              </a:solidFill>
            </a:rPr>
            <a:t>crisis response process to raise </a:t>
          </a:r>
          <a:r>
            <a:rPr lang="en-GB" dirty="0">
              <a:solidFill>
                <a:schemeClr val="tx1"/>
              </a:solidFill>
            </a:rPr>
            <a:t>the </a:t>
          </a:r>
          <a:r>
            <a:rPr lang="en-US" dirty="0">
              <a:solidFill>
                <a:schemeClr val="tx1"/>
              </a:solidFill>
            </a:rPr>
            <a:t>resolution rate.</a:t>
          </a:r>
        </a:p>
      </dgm:t>
    </dgm:pt>
    <dgm:pt modelId="{7D3C048D-2228-4266-AA03-99B8ECF82E62}" type="parTrans" cxnId="{0D1FB823-2900-40AD-B7C3-A5CC192D7FA7}">
      <dgm:prSet/>
      <dgm:spPr/>
      <dgm:t>
        <a:bodyPr/>
        <a:lstStyle/>
        <a:p>
          <a:endParaRPr lang="en-US"/>
        </a:p>
      </dgm:t>
    </dgm:pt>
    <dgm:pt modelId="{A3A98324-D1E3-477F-8EAC-DF826B88182D}" type="sibTrans" cxnId="{0D1FB823-2900-40AD-B7C3-A5CC192D7FA7}">
      <dgm:prSet/>
      <dgm:spPr/>
      <dgm:t>
        <a:bodyPr/>
        <a:lstStyle/>
        <a:p>
          <a:endParaRPr lang="en-US"/>
        </a:p>
      </dgm:t>
    </dgm:pt>
    <dgm:pt modelId="{FC8ABD65-47F6-475B-B749-D4846F0A52F8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• Use TikTok and Instagram insights for targeted marketing.</a:t>
          </a:r>
        </a:p>
      </dgm:t>
    </dgm:pt>
    <dgm:pt modelId="{693EAB62-761D-422E-A303-62250C0AEF99}" type="parTrans" cxnId="{16C92EE7-DFE6-46E6-A8D9-7DB1FE598914}">
      <dgm:prSet/>
      <dgm:spPr/>
      <dgm:t>
        <a:bodyPr/>
        <a:lstStyle/>
        <a:p>
          <a:endParaRPr lang="en-US"/>
        </a:p>
      </dgm:t>
    </dgm:pt>
    <dgm:pt modelId="{98780B26-6D3B-4863-9769-A6BD091B8E14}" type="sibTrans" cxnId="{16C92EE7-DFE6-46E6-A8D9-7DB1FE598914}">
      <dgm:prSet/>
      <dgm:spPr/>
      <dgm:t>
        <a:bodyPr/>
        <a:lstStyle/>
        <a:p>
          <a:endParaRPr lang="en-US"/>
        </a:p>
      </dgm:t>
    </dgm:pt>
    <dgm:pt modelId="{D894FF04-076E-4482-8A5C-CC0EBE055B0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• Monitor low-performing regions and products for intervention.</a:t>
          </a:r>
        </a:p>
      </dgm:t>
    </dgm:pt>
    <dgm:pt modelId="{3EAFA36A-5A38-437E-AECA-F88D4EF55FBC}" type="parTrans" cxnId="{60BFD1F7-29F5-4F78-9099-17078612E806}">
      <dgm:prSet/>
      <dgm:spPr/>
      <dgm:t>
        <a:bodyPr/>
        <a:lstStyle/>
        <a:p>
          <a:endParaRPr lang="en-US"/>
        </a:p>
      </dgm:t>
    </dgm:pt>
    <dgm:pt modelId="{3AD740EF-1173-4E0F-A445-599A7ABB8C4E}" type="sibTrans" cxnId="{60BFD1F7-29F5-4F78-9099-17078612E806}">
      <dgm:prSet/>
      <dgm:spPr/>
      <dgm:t>
        <a:bodyPr/>
        <a:lstStyle/>
        <a:p>
          <a:endParaRPr lang="en-US"/>
        </a:p>
      </dgm:t>
    </dgm:pt>
    <dgm:pt modelId="{397CF0D5-9856-4C43-8860-0ED83119E734}" type="pres">
      <dgm:prSet presAssocID="{03AC8028-15EB-43B7-948E-513DE584EBED}" presName="linear" presStyleCnt="0">
        <dgm:presLayoutVars>
          <dgm:animLvl val="lvl"/>
          <dgm:resizeHandles val="exact"/>
        </dgm:presLayoutVars>
      </dgm:prSet>
      <dgm:spPr/>
    </dgm:pt>
    <dgm:pt modelId="{01857A0A-D3B4-411F-B2FE-CEBDF4BA6ACA}" type="pres">
      <dgm:prSet presAssocID="{1150C2B5-6568-4238-9DAA-B8F0A10720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E53686-14A9-4E10-8024-92997D9C89B6}" type="pres">
      <dgm:prSet presAssocID="{1472FC9D-08DE-4A2D-8173-5EC486DA02AD}" presName="spacer" presStyleCnt="0"/>
      <dgm:spPr/>
    </dgm:pt>
    <dgm:pt modelId="{CB4FEDBC-EE7B-4088-A483-F072AEC6584E}" type="pres">
      <dgm:prSet presAssocID="{4F797C0A-0D41-45E9-B6AB-03E80F0C9D1A}" presName="parentText" presStyleLbl="node1" presStyleIdx="1" presStyleCnt="5" custLinFactNeighborY="-16393">
        <dgm:presLayoutVars>
          <dgm:chMax val="0"/>
          <dgm:bulletEnabled val="1"/>
        </dgm:presLayoutVars>
      </dgm:prSet>
      <dgm:spPr/>
    </dgm:pt>
    <dgm:pt modelId="{4979EFF4-C9AB-4275-ACC2-838F58C7F348}" type="pres">
      <dgm:prSet presAssocID="{DFBB9058-49A6-4AEA-9A17-9B6E0835C6BD}" presName="spacer" presStyleCnt="0"/>
      <dgm:spPr/>
    </dgm:pt>
    <dgm:pt modelId="{AB89615D-7BD2-4D94-8E63-5D9C4836F5E2}" type="pres">
      <dgm:prSet presAssocID="{71696603-A723-45B6-9435-0D53A1642B27}" presName="parentText" presStyleLbl="node1" presStyleIdx="2" presStyleCnt="5" custLinFactNeighborY="38186">
        <dgm:presLayoutVars>
          <dgm:chMax val="0"/>
          <dgm:bulletEnabled val="1"/>
        </dgm:presLayoutVars>
      </dgm:prSet>
      <dgm:spPr/>
    </dgm:pt>
    <dgm:pt modelId="{761C8853-60F4-4365-9EAE-E139C5FC42BB}" type="pres">
      <dgm:prSet presAssocID="{A3A98324-D1E3-477F-8EAC-DF826B88182D}" presName="spacer" presStyleCnt="0"/>
      <dgm:spPr/>
    </dgm:pt>
    <dgm:pt modelId="{0B27F772-3673-4AB1-9F3F-8633F4FE05AF}" type="pres">
      <dgm:prSet presAssocID="{FC8ABD65-47F6-475B-B749-D4846F0A52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2A6725-B0E6-4EF2-B89E-0472BE5EE45D}" type="pres">
      <dgm:prSet presAssocID="{98780B26-6D3B-4863-9769-A6BD091B8E14}" presName="spacer" presStyleCnt="0"/>
      <dgm:spPr/>
    </dgm:pt>
    <dgm:pt modelId="{3B059C2B-5815-4ADC-8014-AA007A061AC6}" type="pres">
      <dgm:prSet presAssocID="{D894FF04-076E-4482-8A5C-CC0EBE055B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6797402-1490-419A-9716-F3A390FE9021}" type="presOf" srcId="{4F797C0A-0D41-45E9-B6AB-03E80F0C9D1A}" destId="{CB4FEDBC-EE7B-4088-A483-F072AEC6584E}" srcOrd="0" destOrd="0" presId="urn:microsoft.com/office/officeart/2005/8/layout/vList2"/>
    <dgm:cxn modelId="{B56DD00C-D28A-4451-82EB-C0CC77A2EE10}" type="presOf" srcId="{03AC8028-15EB-43B7-948E-513DE584EBED}" destId="{397CF0D5-9856-4C43-8860-0ED83119E734}" srcOrd="0" destOrd="0" presId="urn:microsoft.com/office/officeart/2005/8/layout/vList2"/>
    <dgm:cxn modelId="{53A81621-3556-4DEE-8294-49E56D1E7B40}" type="presOf" srcId="{1150C2B5-6568-4238-9DAA-B8F0A1072065}" destId="{01857A0A-D3B4-411F-B2FE-CEBDF4BA6ACA}" srcOrd="0" destOrd="0" presId="urn:microsoft.com/office/officeart/2005/8/layout/vList2"/>
    <dgm:cxn modelId="{0D1FB823-2900-40AD-B7C3-A5CC192D7FA7}" srcId="{03AC8028-15EB-43B7-948E-513DE584EBED}" destId="{71696603-A723-45B6-9435-0D53A1642B27}" srcOrd="2" destOrd="0" parTransId="{7D3C048D-2228-4266-AA03-99B8ECF82E62}" sibTransId="{A3A98324-D1E3-477F-8EAC-DF826B88182D}"/>
    <dgm:cxn modelId="{F372B948-ABB3-4444-A3CA-A495E2B6D53C}" type="presOf" srcId="{FC8ABD65-47F6-475B-B749-D4846F0A52F8}" destId="{0B27F772-3673-4AB1-9F3F-8633F4FE05AF}" srcOrd="0" destOrd="0" presId="urn:microsoft.com/office/officeart/2005/8/layout/vList2"/>
    <dgm:cxn modelId="{FA0BC64E-4882-4070-B1E4-55D47344AC8C}" srcId="{03AC8028-15EB-43B7-948E-513DE584EBED}" destId="{1150C2B5-6568-4238-9DAA-B8F0A1072065}" srcOrd="0" destOrd="0" parTransId="{AFC5587C-9760-400F-9508-9F1E098B1B81}" sibTransId="{1472FC9D-08DE-4A2D-8173-5EC486DA02AD}"/>
    <dgm:cxn modelId="{DCCEEF8E-1DEF-4EFF-9CF8-403ECCF1408F}" type="presOf" srcId="{71696603-A723-45B6-9435-0D53A1642B27}" destId="{AB89615D-7BD2-4D94-8E63-5D9C4836F5E2}" srcOrd="0" destOrd="0" presId="urn:microsoft.com/office/officeart/2005/8/layout/vList2"/>
    <dgm:cxn modelId="{6DF45AB7-E011-41BC-826A-13CD495F3932}" type="presOf" srcId="{D894FF04-076E-4482-8A5C-CC0EBE055B05}" destId="{3B059C2B-5815-4ADC-8014-AA007A061AC6}" srcOrd="0" destOrd="0" presId="urn:microsoft.com/office/officeart/2005/8/layout/vList2"/>
    <dgm:cxn modelId="{EC119DC2-9FA1-4E5C-8DBC-347109B744A4}" srcId="{03AC8028-15EB-43B7-948E-513DE584EBED}" destId="{4F797C0A-0D41-45E9-B6AB-03E80F0C9D1A}" srcOrd="1" destOrd="0" parTransId="{EF644344-66AC-4C56-8D87-70369323A3E1}" sibTransId="{DFBB9058-49A6-4AEA-9A17-9B6E0835C6BD}"/>
    <dgm:cxn modelId="{16C92EE7-DFE6-46E6-A8D9-7DB1FE598914}" srcId="{03AC8028-15EB-43B7-948E-513DE584EBED}" destId="{FC8ABD65-47F6-475B-B749-D4846F0A52F8}" srcOrd="3" destOrd="0" parTransId="{693EAB62-761D-422E-A303-62250C0AEF99}" sibTransId="{98780B26-6D3B-4863-9769-A6BD091B8E14}"/>
    <dgm:cxn modelId="{60BFD1F7-29F5-4F78-9099-17078612E806}" srcId="{03AC8028-15EB-43B7-948E-513DE584EBED}" destId="{D894FF04-076E-4482-8A5C-CC0EBE055B05}" srcOrd="4" destOrd="0" parTransId="{3EAFA36A-5A38-437E-AECA-F88D4EF55FBC}" sibTransId="{3AD740EF-1173-4E0F-A445-599A7ABB8C4E}"/>
    <dgm:cxn modelId="{6B1043E3-D82F-44D2-B006-9770FD61CA53}" type="presParOf" srcId="{397CF0D5-9856-4C43-8860-0ED83119E734}" destId="{01857A0A-D3B4-411F-B2FE-CEBDF4BA6ACA}" srcOrd="0" destOrd="0" presId="urn:microsoft.com/office/officeart/2005/8/layout/vList2"/>
    <dgm:cxn modelId="{EA3821F6-7377-43B9-91F6-B5503406DB31}" type="presParOf" srcId="{397CF0D5-9856-4C43-8860-0ED83119E734}" destId="{E6E53686-14A9-4E10-8024-92997D9C89B6}" srcOrd="1" destOrd="0" presId="urn:microsoft.com/office/officeart/2005/8/layout/vList2"/>
    <dgm:cxn modelId="{AE75D505-0A2F-4F45-92D0-259D737D4716}" type="presParOf" srcId="{397CF0D5-9856-4C43-8860-0ED83119E734}" destId="{CB4FEDBC-EE7B-4088-A483-F072AEC6584E}" srcOrd="2" destOrd="0" presId="urn:microsoft.com/office/officeart/2005/8/layout/vList2"/>
    <dgm:cxn modelId="{5A9A1BA9-F866-4159-A647-3268DE8E4812}" type="presParOf" srcId="{397CF0D5-9856-4C43-8860-0ED83119E734}" destId="{4979EFF4-C9AB-4275-ACC2-838F58C7F348}" srcOrd="3" destOrd="0" presId="urn:microsoft.com/office/officeart/2005/8/layout/vList2"/>
    <dgm:cxn modelId="{6EE45C2E-9012-4AA4-89BA-EFEE4746D19B}" type="presParOf" srcId="{397CF0D5-9856-4C43-8860-0ED83119E734}" destId="{AB89615D-7BD2-4D94-8E63-5D9C4836F5E2}" srcOrd="4" destOrd="0" presId="urn:microsoft.com/office/officeart/2005/8/layout/vList2"/>
    <dgm:cxn modelId="{D960C4FA-569D-4B77-9614-079274D619EA}" type="presParOf" srcId="{397CF0D5-9856-4C43-8860-0ED83119E734}" destId="{761C8853-60F4-4365-9EAE-E139C5FC42BB}" srcOrd="5" destOrd="0" presId="urn:microsoft.com/office/officeart/2005/8/layout/vList2"/>
    <dgm:cxn modelId="{ADC83B88-79E2-467E-BF9D-EB4843F89F43}" type="presParOf" srcId="{397CF0D5-9856-4C43-8860-0ED83119E734}" destId="{0B27F772-3673-4AB1-9F3F-8633F4FE05AF}" srcOrd="6" destOrd="0" presId="urn:microsoft.com/office/officeart/2005/8/layout/vList2"/>
    <dgm:cxn modelId="{4FF50F5A-81AC-457F-95C5-71CA9A1CBBBE}" type="presParOf" srcId="{397CF0D5-9856-4C43-8860-0ED83119E734}" destId="{5B2A6725-B0E6-4EF2-B89E-0472BE5EE45D}" srcOrd="7" destOrd="0" presId="urn:microsoft.com/office/officeart/2005/8/layout/vList2"/>
    <dgm:cxn modelId="{40AF377A-E055-42D5-A4FE-DC79D876E637}" type="presParOf" srcId="{397CF0D5-9856-4C43-8860-0ED83119E734}" destId="{3B059C2B-5815-4ADC-8014-AA007A061A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7A0A-D3B4-411F-B2FE-CEBDF4BA6ACA}">
      <dsp:nvSpPr>
        <dsp:cNvPr id="0" name=""/>
        <dsp:cNvSpPr/>
      </dsp:nvSpPr>
      <dsp:spPr>
        <a:xfrm>
          <a:off x="0" y="236363"/>
          <a:ext cx="4361935" cy="875160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Strengthen product quality control, especially for Laptops.</a:t>
          </a:r>
        </a:p>
      </dsp:txBody>
      <dsp:txXfrm>
        <a:off x="42722" y="279085"/>
        <a:ext cx="4276491" cy="789716"/>
      </dsp:txXfrm>
    </dsp:sp>
    <dsp:sp modelId="{CB4FEDBC-EE7B-4088-A483-F072AEC6584E}">
      <dsp:nvSpPr>
        <dsp:cNvPr id="0" name=""/>
        <dsp:cNvSpPr/>
      </dsp:nvSpPr>
      <dsp:spPr>
        <a:xfrm>
          <a:off x="0" y="1164497"/>
          <a:ext cx="4361935" cy="87516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Expand engagement with </a:t>
          </a:r>
          <a:r>
            <a:rPr lang="en-GB" sz="2200" kern="1200" dirty="0"/>
            <a:t>the </a:t>
          </a:r>
          <a:r>
            <a:rPr lang="en-US" sz="2200" kern="1200" dirty="0"/>
            <a:t>25–44 age demographic.</a:t>
          </a:r>
        </a:p>
      </dsp:txBody>
      <dsp:txXfrm>
        <a:off x="42722" y="1207219"/>
        <a:ext cx="4276491" cy="789716"/>
      </dsp:txXfrm>
    </dsp:sp>
    <dsp:sp modelId="{AB89615D-7BD2-4D94-8E63-5D9C4836F5E2}">
      <dsp:nvSpPr>
        <dsp:cNvPr id="0" name=""/>
        <dsp:cNvSpPr/>
      </dsp:nvSpPr>
      <dsp:spPr>
        <a:xfrm>
          <a:off x="0" y="2137598"/>
          <a:ext cx="4361935" cy="87516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• Improve </a:t>
          </a:r>
          <a:r>
            <a:rPr lang="en-GB" sz="2200" kern="1200" dirty="0">
              <a:solidFill>
                <a:schemeClr val="tx1"/>
              </a:solidFill>
            </a:rPr>
            <a:t>the </a:t>
          </a:r>
          <a:r>
            <a:rPr lang="en-US" sz="2200" kern="1200" dirty="0">
              <a:solidFill>
                <a:schemeClr val="tx1"/>
              </a:solidFill>
            </a:rPr>
            <a:t>crisis response process to raise </a:t>
          </a:r>
          <a:r>
            <a:rPr lang="en-GB" sz="2200" kern="1200" dirty="0">
              <a:solidFill>
                <a:schemeClr val="tx1"/>
              </a:solidFill>
            </a:rPr>
            <a:t>the </a:t>
          </a:r>
          <a:r>
            <a:rPr lang="en-US" sz="2200" kern="1200" dirty="0">
              <a:solidFill>
                <a:schemeClr val="tx1"/>
              </a:solidFill>
            </a:rPr>
            <a:t>resolution rate.</a:t>
          </a:r>
        </a:p>
      </dsp:txBody>
      <dsp:txXfrm>
        <a:off x="42722" y="2180320"/>
        <a:ext cx="4276491" cy="789716"/>
      </dsp:txXfrm>
    </dsp:sp>
    <dsp:sp modelId="{0B27F772-3673-4AB1-9F3F-8633F4FE05AF}">
      <dsp:nvSpPr>
        <dsp:cNvPr id="0" name=""/>
        <dsp:cNvSpPr/>
      </dsp:nvSpPr>
      <dsp:spPr>
        <a:xfrm>
          <a:off x="0" y="3051924"/>
          <a:ext cx="4361935" cy="87516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• Use TikTok and Instagram insights for targeted marketing.</a:t>
          </a:r>
        </a:p>
      </dsp:txBody>
      <dsp:txXfrm>
        <a:off x="42722" y="3094646"/>
        <a:ext cx="4276491" cy="789716"/>
      </dsp:txXfrm>
    </dsp:sp>
    <dsp:sp modelId="{3B059C2B-5815-4ADC-8014-AA007A061AC6}">
      <dsp:nvSpPr>
        <dsp:cNvPr id="0" name=""/>
        <dsp:cNvSpPr/>
      </dsp:nvSpPr>
      <dsp:spPr>
        <a:xfrm>
          <a:off x="0" y="3990444"/>
          <a:ext cx="4361935" cy="87516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• Monitor low-performing regions and products for intervention.</a:t>
          </a:r>
        </a:p>
      </dsp:txBody>
      <dsp:txXfrm>
        <a:off x="42722" y="4033166"/>
        <a:ext cx="4276491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64" y="2166365"/>
            <a:ext cx="11468578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96251"/>
            <a:ext cx="9141619" cy="1309255"/>
          </a:xfrm>
        </p:spPr>
        <p:txBody>
          <a:bodyPr>
            <a:normAutofit/>
          </a:bodyPr>
          <a:lstStyle>
            <a:lvl1pPr marL="0" indent="0" algn="ct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74" y="2208879"/>
            <a:ext cx="10512862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974" y="4010335"/>
            <a:ext cx="10512862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chemeClr val="tx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16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BBB1AF44-355E-EFAD-BC77-32D514C8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65000"/>
          </a:blip>
          <a:srcRect t="10630" b="5079"/>
          <a:stretch>
            <a:fillRect/>
          </a:stretch>
        </p:blipFill>
        <p:spPr>
          <a:xfrm>
            <a:off x="20" y="10"/>
            <a:ext cx="12188804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409147-9C8A-4E37-878B-8EA26E282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2059012"/>
            <a:ext cx="12185778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63" y="2194560"/>
            <a:ext cx="11468578" cy="1739347"/>
          </a:xfrm>
        </p:spPr>
        <p:txBody>
          <a:bodyPr>
            <a:normAutofit/>
          </a:bodyPr>
          <a:lstStyle/>
          <a:p>
            <a:r>
              <a:rPr lang="en-GB"/>
              <a:t>AFRITECH ELECTRONICS LIMITED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96250"/>
            <a:ext cx="9141618" cy="1309255"/>
          </a:xfrm>
        </p:spPr>
        <p:txBody>
          <a:bodyPr>
            <a:normAutofit/>
          </a:bodyPr>
          <a:lstStyle/>
          <a:p>
            <a:r>
              <a:rPr lang="en-GB"/>
              <a:t>Interactive Dashboard Summary &amp; Strategic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C724A4D0-970A-C65D-D055-25E6D8E5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5" y="86498"/>
            <a:ext cx="11936626" cy="6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7" y="838646"/>
            <a:ext cx="3709025" cy="5180709"/>
          </a:xfrm>
        </p:spPr>
        <p:txBody>
          <a:bodyPr>
            <a:normAutofit/>
          </a:bodyPr>
          <a:lstStyle/>
          <a:p>
            <a:r>
              <a:rPr lang="en-GB" sz="3600" b="1" dirty="0"/>
              <a:t>Aim &amp; Objectives</a:t>
            </a:r>
          </a:p>
        </p:txBody>
      </p:sp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82" y="-2"/>
            <a:ext cx="753574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ontent Placeholder 2"/>
          <p:cNvSpPr>
            <a:spLocks noGrp="1"/>
          </p:cNvSpPr>
          <p:nvPr>
            <p:ph idx="1"/>
          </p:nvPr>
        </p:nvSpPr>
        <p:spPr>
          <a:xfrm>
            <a:off x="5162326" y="838647"/>
            <a:ext cx="6588950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/>
              <a:t>Aim:</a:t>
            </a:r>
          </a:p>
          <a:p>
            <a:pPr marL="0" indent="0">
              <a:buNone/>
            </a:pPr>
            <a:r>
              <a:rPr lang="en-GB" sz="2000" dirty="0"/>
              <a:t>• Provide actionable insights using visual analytics to support strategic decisions.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Objectives:</a:t>
            </a:r>
          </a:p>
          <a:p>
            <a:pPr marL="0" indent="0">
              <a:buNone/>
            </a:pPr>
            <a:r>
              <a:rPr lang="en-GB" sz="2000" dirty="0"/>
              <a:t>• Identify key customer demographics and purchasing </a:t>
            </a:r>
            <a:r>
              <a:rPr lang="en-GB" sz="2000" dirty="0" err="1"/>
              <a:t>behavior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• Monitor and improve product and regional sales performance.</a:t>
            </a:r>
          </a:p>
          <a:p>
            <a:pPr marL="0" indent="0">
              <a:buNone/>
            </a:pPr>
            <a:r>
              <a:rPr lang="en-GB" sz="2000" dirty="0"/>
              <a:t>• Evaluate brand sentiment and influencer effectiveness.</a:t>
            </a:r>
          </a:p>
          <a:p>
            <a:pPr marL="0" indent="0">
              <a:buNone/>
            </a:pPr>
            <a:r>
              <a:rPr lang="en-GB" sz="2000" dirty="0"/>
              <a:t>• Assess product recall and crisis response trends.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7" y="838646"/>
            <a:ext cx="3709025" cy="5180709"/>
          </a:xfrm>
        </p:spPr>
        <p:txBody>
          <a:bodyPr>
            <a:normAutofit/>
          </a:bodyPr>
          <a:lstStyle/>
          <a:p>
            <a:r>
              <a:rPr lang="en-GB" sz="3600" b="1" dirty="0"/>
              <a:t>Key Insights by Dashboard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82" y="-2"/>
            <a:ext cx="753574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953840" y="86497"/>
            <a:ext cx="7019858" cy="651201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800" b="1" dirty="0"/>
              <a:t>Customer Dashboard:</a:t>
            </a:r>
          </a:p>
          <a:p>
            <a:pPr marL="0" indent="0">
              <a:buNone/>
            </a:pPr>
            <a:r>
              <a:rPr lang="en-GB" sz="1800" dirty="0"/>
              <a:t>• Middle-income segment dominates; the 45–64 age group is most active.</a:t>
            </a:r>
          </a:p>
          <a:p>
            <a:pPr marL="0" indent="0">
              <a:buNone/>
            </a:pPr>
            <a:r>
              <a:rPr lang="en-GB" sz="1800" dirty="0"/>
              <a:t>• Rhode Island and Iowa lead in customer concentration.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Sales Dashboard:</a:t>
            </a:r>
          </a:p>
          <a:p>
            <a:pPr marL="0" indent="0">
              <a:buNone/>
            </a:pPr>
            <a:r>
              <a:rPr lang="en-GB" sz="1800" dirty="0"/>
              <a:t>• Tablet is the top-selling product ($11,009); slicer added for product filtering.</a:t>
            </a:r>
          </a:p>
          <a:p>
            <a:pPr marL="0" indent="0">
              <a:buNone/>
            </a:pPr>
            <a:r>
              <a:rPr lang="en-GB" sz="1800" dirty="0"/>
              <a:t>• West Virginia leads in revenue; Laptops cause major recall losses.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Brand Sentiment:</a:t>
            </a:r>
          </a:p>
          <a:p>
            <a:pPr marL="0" indent="0">
              <a:buNone/>
            </a:pPr>
            <a:r>
              <a:rPr lang="en-GB" sz="1800" dirty="0"/>
              <a:t>• TikTok highest engagement; Instagram top content effectiveness.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Crisis Management:</a:t>
            </a:r>
          </a:p>
          <a:p>
            <a:pPr marL="0" indent="0">
              <a:buNone/>
            </a:pPr>
            <a:r>
              <a:rPr lang="en-GB" sz="1800" dirty="0"/>
              <a:t>• Low resolution rate (8.66%); unresolved cases exceed 7,000.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E471017-3497-4F9F-A862-BA1016D1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7BB245-1516-48B9-8C45-E83FC9BF6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0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62C5FF7-82FA-4981-A20D-264C4BBF1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24216"/>
            <a:ext cx="7541835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08" y="2338928"/>
            <a:ext cx="5737689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Strategic Recommendations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F3851B0-DFA0-99E4-DAA7-B8ADC9F6F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505487"/>
              </p:ext>
            </p:extLst>
          </p:nvPr>
        </p:nvGraphicFramePr>
        <p:xfrm>
          <a:off x="7735329" y="790833"/>
          <a:ext cx="4361935" cy="51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82" y="-2"/>
            <a:ext cx="753574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735E-82C7-CB04-1898-002E0BFD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326" y="838647"/>
            <a:ext cx="5821811" cy="5180708"/>
          </a:xfrm>
        </p:spPr>
        <p:txBody>
          <a:bodyPr anchor="ctr">
            <a:normAutofit/>
          </a:bodyPr>
          <a:lstStyle/>
          <a:p>
            <a:r>
              <a:rPr lang="en-GB" sz="32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420282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logo&#10;&#10;AI-generated content may be incorrect.">
            <a:extLst>
              <a:ext uri="{FF2B5EF4-FFF2-40B4-BE49-F238E27FC236}">
                <a16:creationId xmlns:a16="http://schemas.microsoft.com/office/drawing/2014/main" id="{85A2E954-A65C-0D1C-A93F-7A6CC3456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" b="9559"/>
          <a:stretch>
            <a:fillRect/>
          </a:stretch>
        </p:blipFill>
        <p:spPr>
          <a:xfrm>
            <a:off x="86497" y="123568"/>
            <a:ext cx="12102328" cy="6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8D343450-1154-A003-8746-551FFFB2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8" y="135924"/>
            <a:ext cx="11887199" cy="6573795"/>
          </a:xfrm>
        </p:spPr>
      </p:pic>
    </p:spTree>
    <p:extLst>
      <p:ext uri="{BB962C8B-B14F-4D97-AF65-F5344CB8AC3E}">
        <p14:creationId xmlns:p14="http://schemas.microsoft.com/office/powerpoint/2010/main" val="116376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B029ED1B-6D4F-E61E-428F-9F695E91B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" b="7092"/>
          <a:stretch>
            <a:fillRect/>
          </a:stretch>
        </p:blipFill>
        <p:spPr>
          <a:xfrm>
            <a:off x="98854" y="172994"/>
            <a:ext cx="11998411" cy="65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dashboard">
            <a:extLst>
              <a:ext uri="{FF2B5EF4-FFF2-40B4-BE49-F238E27FC236}">
                <a16:creationId xmlns:a16="http://schemas.microsoft.com/office/drawing/2014/main" id="{B9D48845-5912-2FC6-AC1D-3BBB14F9D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1" y="111210"/>
            <a:ext cx="11961340" cy="6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206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AFRITECH ELECTRONICS LIMITED</vt:lpstr>
      <vt:lpstr>Aim &amp; Objectives</vt:lpstr>
      <vt:lpstr>Key Insights by Dashboard</vt:lpstr>
      <vt:lpstr>Strategic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Olubunmi Adenekan</dc:creator>
  <cp:keywords/>
  <dc:description>generated using python-pptx</dc:description>
  <cp:lastModifiedBy>Olubunmi Adenekan</cp:lastModifiedBy>
  <cp:revision>2</cp:revision>
  <dcterms:created xsi:type="dcterms:W3CDTF">2013-01-27T09:14:16Z</dcterms:created>
  <dcterms:modified xsi:type="dcterms:W3CDTF">2025-05-19T20:30:09Z</dcterms:modified>
  <cp:category/>
</cp:coreProperties>
</file>