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30EB2-CEE3-410E-A137-F25BD41AE593}" v="13" dt="2025-06-12T15:10:33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976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bunmi Adenekan" userId="79597bf5f9f817e5" providerId="LiveId" clId="{44C30EB2-CEE3-410E-A137-F25BD41AE593}"/>
    <pc:docChg chg="undo custSel addSld modSld sldOrd modMainMaster">
      <pc:chgData name="Olubunmi Adenekan" userId="79597bf5f9f817e5" providerId="LiveId" clId="{44C30EB2-CEE3-410E-A137-F25BD41AE593}" dt="2025-06-12T15:10:33.387" v="72"/>
      <pc:docMkLst>
        <pc:docMk/>
      </pc:docMkLst>
      <pc:sldChg chg="modSp">
        <pc:chgData name="Olubunmi Adenekan" userId="79597bf5f9f817e5" providerId="LiveId" clId="{44C30EB2-CEE3-410E-A137-F25BD41AE593}" dt="2025-06-12T15:05:02.484" v="68"/>
        <pc:sldMkLst>
          <pc:docMk/>
          <pc:sldMk cId="0" sldId="256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56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Olubunmi Adenekan" userId="79597bf5f9f817e5" providerId="LiveId" clId="{44C30EB2-CEE3-410E-A137-F25BD41AE593}" dt="2025-06-12T15:05:02.484" v="68"/>
        <pc:sldMkLst>
          <pc:docMk/>
          <pc:sldMk cId="0" sldId="257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57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Olubunmi Adenekan" userId="79597bf5f9f817e5" providerId="LiveId" clId="{44C30EB2-CEE3-410E-A137-F25BD41AE593}" dt="2025-06-12T15:05:02.484" v="68"/>
        <pc:sldMkLst>
          <pc:docMk/>
          <pc:sldMk cId="0" sldId="258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58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Olubunmi Adenekan" userId="79597bf5f9f817e5" providerId="LiveId" clId="{44C30EB2-CEE3-410E-A137-F25BD41AE593}" dt="2025-06-12T15:05:02.484" v="68"/>
        <pc:sldMkLst>
          <pc:docMk/>
          <pc:sldMk cId="0" sldId="259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59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Olubunmi Adenekan" userId="79597bf5f9f817e5" providerId="LiveId" clId="{44C30EB2-CEE3-410E-A137-F25BD41AE593}" dt="2025-06-12T15:05:02.484" v="68"/>
        <pc:sldMkLst>
          <pc:docMk/>
          <pc:sldMk cId="0" sldId="260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0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Olubunmi Adenekan" userId="79597bf5f9f817e5" providerId="LiveId" clId="{44C30EB2-CEE3-410E-A137-F25BD41AE593}" dt="2025-06-12T15:05:02.484" v="68"/>
        <pc:sldMkLst>
          <pc:docMk/>
          <pc:sldMk cId="0" sldId="261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1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Olubunmi Adenekan" userId="79597bf5f9f817e5" providerId="LiveId" clId="{44C30EB2-CEE3-410E-A137-F25BD41AE593}" dt="2025-06-12T15:05:02.484" v="68"/>
        <pc:sldMkLst>
          <pc:docMk/>
          <pc:sldMk cId="0" sldId="262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2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Olubunmi Adenekan" userId="79597bf5f9f817e5" providerId="LiveId" clId="{44C30EB2-CEE3-410E-A137-F25BD41AE593}" dt="2025-06-12T15:05:02.484" v="68"/>
        <pc:sldMkLst>
          <pc:docMk/>
          <pc:sldMk cId="0" sldId="263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3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Olubunmi Adenekan" userId="79597bf5f9f817e5" providerId="LiveId" clId="{44C30EB2-CEE3-410E-A137-F25BD41AE593}" dt="2025-06-12T15:05:02.484" v="68"/>
        <pc:sldMkLst>
          <pc:docMk/>
          <pc:sldMk cId="0" sldId="264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4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Olubunmi Adenekan" userId="79597bf5f9f817e5" providerId="LiveId" clId="{44C30EB2-CEE3-410E-A137-F25BD41AE593}" dt="2025-06-12T15:05:02.484" v="68"/>
        <pc:sldMkLst>
          <pc:docMk/>
          <pc:sldMk cId="0" sldId="265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5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Olubunmi Adenekan" userId="79597bf5f9f817e5" providerId="LiveId" clId="{44C30EB2-CEE3-410E-A137-F25BD41AE593}" dt="2025-06-12T15:05:02.484" v="68"/>
        <pc:sldMkLst>
          <pc:docMk/>
          <pc:sldMk cId="0" sldId="266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6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Olubunmi Adenekan" userId="79597bf5f9f817e5" providerId="LiveId" clId="{44C30EB2-CEE3-410E-A137-F25BD41AE593}" dt="2025-06-12T15:05:02.484" v="68"/>
        <pc:sldMkLst>
          <pc:docMk/>
          <pc:sldMk cId="0" sldId="267"/>
        </pc:sldMkLst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7"/>
            <ac:spMk id="2" creationId="{00000000-0000-0000-0000-000000000000}"/>
          </ac:spMkLst>
        </pc:spChg>
        <pc:spChg chg="mod">
          <ac:chgData name="Olubunmi Adenekan" userId="79597bf5f9f817e5" providerId="LiveId" clId="{44C30EB2-CEE3-410E-A137-F25BD41AE593}" dt="2025-06-12T15:05:02.484" v="68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new mod">
        <pc:chgData name="Olubunmi Adenekan" userId="79597bf5f9f817e5" providerId="LiveId" clId="{44C30EB2-CEE3-410E-A137-F25BD41AE593}" dt="2025-06-12T15:05:02.484" v="68"/>
        <pc:sldMkLst>
          <pc:docMk/>
          <pc:sldMk cId="3114107586" sldId="268"/>
        </pc:sldMkLst>
        <pc:spChg chg="del">
          <ac:chgData name="Olubunmi Adenekan" userId="79597bf5f9f817e5" providerId="LiveId" clId="{44C30EB2-CEE3-410E-A137-F25BD41AE593}" dt="2025-06-12T14:58:00.940" v="21" actId="478"/>
          <ac:spMkLst>
            <pc:docMk/>
            <pc:sldMk cId="3114107586" sldId="268"/>
            <ac:spMk id="2" creationId="{E21FDD18-2778-CCF8-32B4-9B225B7DF500}"/>
          </ac:spMkLst>
        </pc:spChg>
        <pc:spChg chg="add del mod">
          <ac:chgData name="Olubunmi Adenekan" userId="79597bf5f9f817e5" providerId="LiveId" clId="{44C30EB2-CEE3-410E-A137-F25BD41AE593}" dt="2025-06-12T15:05:02.484" v="68"/>
          <ac:spMkLst>
            <pc:docMk/>
            <pc:sldMk cId="3114107586" sldId="268"/>
            <ac:spMk id="3" creationId="{74F6D13C-2C6D-4AF3-C13B-7AB6907360E5}"/>
          </ac:spMkLst>
        </pc:spChg>
        <pc:spChg chg="add del mod">
          <ac:chgData name="Olubunmi Adenekan" userId="79597bf5f9f817e5" providerId="LiveId" clId="{44C30EB2-CEE3-410E-A137-F25BD41AE593}" dt="2025-06-12T14:58:11.498" v="23" actId="478"/>
          <ac:spMkLst>
            <pc:docMk/>
            <pc:sldMk cId="3114107586" sldId="268"/>
            <ac:spMk id="5" creationId="{841D04CF-C475-CF72-33B0-F517D176A266}"/>
          </ac:spMkLst>
        </pc:spChg>
        <pc:spChg chg="add del mod">
          <ac:chgData name="Olubunmi Adenekan" userId="79597bf5f9f817e5" providerId="LiveId" clId="{44C30EB2-CEE3-410E-A137-F25BD41AE593}" dt="2025-06-12T14:58:16.065" v="25" actId="478"/>
          <ac:spMkLst>
            <pc:docMk/>
            <pc:sldMk cId="3114107586" sldId="268"/>
            <ac:spMk id="7" creationId="{EB763A90-B7A6-9A72-6EAC-F129E2DC8B3F}"/>
          </ac:spMkLst>
        </pc:spChg>
      </pc:sldChg>
      <pc:sldChg chg="addSp delSp modSp new mod">
        <pc:chgData name="Olubunmi Adenekan" userId="79597bf5f9f817e5" providerId="LiveId" clId="{44C30EB2-CEE3-410E-A137-F25BD41AE593}" dt="2025-06-12T15:00:19.902" v="42" actId="14100"/>
        <pc:sldMkLst>
          <pc:docMk/>
          <pc:sldMk cId="2107041992" sldId="269"/>
        </pc:sldMkLst>
        <pc:spChg chg="del mod">
          <ac:chgData name="Olubunmi Adenekan" userId="79597bf5f9f817e5" providerId="LiveId" clId="{44C30EB2-CEE3-410E-A137-F25BD41AE593}" dt="2025-06-12T14:59:30.587" v="31" actId="478"/>
          <ac:spMkLst>
            <pc:docMk/>
            <pc:sldMk cId="2107041992" sldId="269"/>
            <ac:spMk id="2" creationId="{28FC1216-870D-FF23-F205-D4B74F404E24}"/>
          </ac:spMkLst>
        </pc:spChg>
        <pc:spChg chg="del">
          <ac:chgData name="Olubunmi Adenekan" userId="79597bf5f9f817e5" providerId="LiveId" clId="{44C30EB2-CEE3-410E-A137-F25BD41AE593}" dt="2025-06-12T14:59:22.884" v="28"/>
          <ac:spMkLst>
            <pc:docMk/>
            <pc:sldMk cId="2107041992" sldId="269"/>
            <ac:spMk id="3" creationId="{C4F4FC3E-68A8-3B00-41A9-5E29804152FD}"/>
          </ac:spMkLst>
        </pc:spChg>
        <pc:picChg chg="add mod">
          <ac:chgData name="Olubunmi Adenekan" userId="79597bf5f9f817e5" providerId="LiveId" clId="{44C30EB2-CEE3-410E-A137-F25BD41AE593}" dt="2025-06-12T15:00:19.902" v="42" actId="14100"/>
          <ac:picMkLst>
            <pc:docMk/>
            <pc:sldMk cId="2107041992" sldId="269"/>
            <ac:picMk id="5" creationId="{D37881E0-188D-9E74-AC50-07AF184BAE6B}"/>
          </ac:picMkLst>
        </pc:picChg>
      </pc:sldChg>
      <pc:sldChg chg="addSp delSp modSp new mod">
        <pc:chgData name="Olubunmi Adenekan" userId="79597bf5f9f817e5" providerId="LiveId" clId="{44C30EB2-CEE3-410E-A137-F25BD41AE593}" dt="2025-06-12T15:01:31.515" v="51" actId="14100"/>
        <pc:sldMkLst>
          <pc:docMk/>
          <pc:sldMk cId="3490705127" sldId="270"/>
        </pc:sldMkLst>
        <pc:spChg chg="del">
          <ac:chgData name="Olubunmi Adenekan" userId="79597bf5f9f817e5" providerId="LiveId" clId="{44C30EB2-CEE3-410E-A137-F25BD41AE593}" dt="2025-06-12T15:01:15.586" v="47" actId="478"/>
          <ac:spMkLst>
            <pc:docMk/>
            <pc:sldMk cId="3490705127" sldId="270"/>
            <ac:spMk id="2" creationId="{C282846A-1C60-428B-890C-C0F406BEDA9D}"/>
          </ac:spMkLst>
        </pc:spChg>
        <pc:spChg chg="del">
          <ac:chgData name="Olubunmi Adenekan" userId="79597bf5f9f817e5" providerId="LiveId" clId="{44C30EB2-CEE3-410E-A137-F25BD41AE593}" dt="2025-06-12T15:01:08.015" v="44"/>
          <ac:spMkLst>
            <pc:docMk/>
            <pc:sldMk cId="3490705127" sldId="270"/>
            <ac:spMk id="3" creationId="{EBF3E531-C524-406D-6F6C-B90D63B93FAD}"/>
          </ac:spMkLst>
        </pc:spChg>
        <pc:picChg chg="add mod">
          <ac:chgData name="Olubunmi Adenekan" userId="79597bf5f9f817e5" providerId="LiveId" clId="{44C30EB2-CEE3-410E-A137-F25BD41AE593}" dt="2025-06-12T15:01:31.515" v="51" actId="14100"/>
          <ac:picMkLst>
            <pc:docMk/>
            <pc:sldMk cId="3490705127" sldId="270"/>
            <ac:picMk id="5" creationId="{FB2282D6-BC69-F9F0-BFBA-0A40D5FBA36E}"/>
          </ac:picMkLst>
        </pc:picChg>
      </pc:sldChg>
      <pc:sldChg chg="addSp delSp modSp new mod ord">
        <pc:chgData name="Olubunmi Adenekan" userId="79597bf5f9f817e5" providerId="LiveId" clId="{44C30EB2-CEE3-410E-A137-F25BD41AE593}" dt="2025-06-12T15:02:47.122" v="64"/>
        <pc:sldMkLst>
          <pc:docMk/>
          <pc:sldMk cId="19520886" sldId="271"/>
        </pc:sldMkLst>
        <pc:spChg chg="del mod">
          <ac:chgData name="Olubunmi Adenekan" userId="79597bf5f9f817e5" providerId="LiveId" clId="{44C30EB2-CEE3-410E-A137-F25BD41AE593}" dt="2025-06-12T15:02:19.577" v="56" actId="478"/>
          <ac:spMkLst>
            <pc:docMk/>
            <pc:sldMk cId="19520886" sldId="271"/>
            <ac:spMk id="2" creationId="{628586B1-2547-0B69-83D7-353AD713D6D6}"/>
          </ac:spMkLst>
        </pc:spChg>
        <pc:spChg chg="del">
          <ac:chgData name="Olubunmi Adenekan" userId="79597bf5f9f817e5" providerId="LiveId" clId="{44C30EB2-CEE3-410E-A137-F25BD41AE593}" dt="2025-06-12T15:02:13.188" v="53"/>
          <ac:spMkLst>
            <pc:docMk/>
            <pc:sldMk cId="19520886" sldId="271"/>
            <ac:spMk id="3" creationId="{79CB0B28-C7B6-3123-7BC6-C364B25B53F2}"/>
          </ac:spMkLst>
        </pc:spChg>
        <pc:picChg chg="add mod">
          <ac:chgData name="Olubunmi Adenekan" userId="79597bf5f9f817e5" providerId="LiveId" clId="{44C30EB2-CEE3-410E-A137-F25BD41AE593}" dt="2025-06-12T15:02:40.676" v="62" actId="14100"/>
          <ac:picMkLst>
            <pc:docMk/>
            <pc:sldMk cId="19520886" sldId="271"/>
            <ac:picMk id="5" creationId="{E1578049-3890-B2A2-5E9C-6ED620AF5C7B}"/>
          </ac:picMkLst>
        </pc:picChg>
      </pc:sldChg>
      <pc:sldMasterChg chg="setBg">
        <pc:chgData name="Olubunmi Adenekan" userId="79597bf5f9f817e5" providerId="LiveId" clId="{44C30EB2-CEE3-410E-A137-F25BD41AE593}" dt="2025-06-12T15:10:33.387" v="72"/>
        <pc:sldMasterMkLst>
          <pc:docMk/>
          <pc:sldMasterMk cId="951934565" sldId="2147483732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93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57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891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1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8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8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0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0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9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54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1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3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Veritas Bank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Customer Churn and Retention Patterns</a:t>
            </a:r>
          </a:p>
          <a:p>
            <a:r>
              <a:t>Data Analytics Internship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Enhanced visibility into customer churn dynamics</a:t>
            </a:r>
          </a:p>
          <a:p>
            <a:r>
              <a:t>Supports data-driven decision making</a:t>
            </a:r>
          </a:p>
          <a:p>
            <a:r>
              <a:t>Next Steps: Integrate more channels, track campaign ROI, automate churn prediction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SQL Views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vw_ChurnByDemographics – Groups customers by age and gender to analyze churn.</a:t>
            </a:r>
          </a:p>
          <a:p>
            <a:r>
              <a:t>vw_ChurnByCreditScore – Buckets credit scores from Poor to Excellent.</a:t>
            </a:r>
          </a:p>
          <a:p>
            <a:r>
              <a:t>vw_CustomerRiskSegments – Tags customers as High, Medium, or Low risk.</a:t>
            </a:r>
          </a:p>
          <a:p>
            <a:r>
              <a:t>vw_EnhancedChurnSegmentation – Adds deeper risk: Very High to Very Low.</a:t>
            </a:r>
          </a:p>
          <a:p>
            <a:r>
              <a:t>vw_ChurnByCountryAgeGroup – Shows churn by country and age group.</a:t>
            </a:r>
          </a:p>
          <a:p>
            <a:r>
              <a:t>vw_CreditCardImpact – Compares churn by card ownership.</a:t>
            </a:r>
          </a:p>
          <a:p>
            <a:r>
              <a:t>vw_HighValueCustomers – Identifies loyal, high-value clients.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 Simplified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Customer Dashboard – Demographics and balance/credit segments.</a:t>
            </a:r>
          </a:p>
          <a:p>
            <a:r>
              <a:t>Churn Dashboard – Risk profiles and churn patterns by age/country.</a:t>
            </a:r>
          </a:p>
          <a:p>
            <a:r>
              <a:t>KPI Cards – Quick view of totals, risk counts, churn rate.</a:t>
            </a:r>
          </a:p>
          <a:p>
            <a:r>
              <a:t>Charts – Who’s leaving, from where, and in what risk group.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D13C-2C6D-4AF3-C13B-7AB690736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311410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E1578049-3890-B2A2-5E9C-6ED620AF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04" y="370703"/>
            <a:ext cx="8414950" cy="6146125"/>
          </a:xfrm>
        </p:spPr>
      </p:pic>
    </p:spTree>
    <p:extLst>
      <p:ext uri="{BB962C8B-B14F-4D97-AF65-F5344CB8AC3E}">
        <p14:creationId xmlns:p14="http://schemas.microsoft.com/office/powerpoint/2010/main" val="1952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D37881E0-188D-9E74-AC50-07AF184BA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31" y="358347"/>
            <a:ext cx="8254312" cy="6042454"/>
          </a:xfrm>
        </p:spPr>
      </p:pic>
    </p:spTree>
    <p:extLst>
      <p:ext uri="{BB962C8B-B14F-4D97-AF65-F5344CB8AC3E}">
        <p14:creationId xmlns:p14="http://schemas.microsoft.com/office/powerpoint/2010/main" val="210704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2282D6-BC69-F9F0-BFBA-0A40D5FBA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16" y="345989"/>
            <a:ext cx="8414952" cy="6067167"/>
          </a:xfrm>
        </p:spPr>
      </p:pic>
    </p:spTree>
    <p:extLst>
      <p:ext uri="{BB962C8B-B14F-4D97-AF65-F5344CB8AC3E}">
        <p14:creationId xmlns:p14="http://schemas.microsoft.com/office/powerpoint/2010/main" val="349070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Client: Veritas Bank (UK, Germany, France)</a:t>
            </a:r>
          </a:p>
          <a:p>
            <a:r>
              <a:t>Objective: Analyze customer churn drivers and retention strategies</a:t>
            </a:r>
          </a:p>
          <a:p>
            <a:r>
              <a:t>Tools: SQL Server, Power BI, Excel</a:t>
            </a:r>
          </a:p>
          <a:p>
            <a:r>
              <a:t>Focus: Risk segmentation, behavior analysis, and dashboard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Identify key drivers of customer churn</a:t>
            </a:r>
          </a:p>
          <a:p>
            <a:r>
              <a:t>Segment customers based on risk levels</a:t>
            </a:r>
          </a:p>
          <a:p>
            <a:r>
              <a:t>Visualize insights through dynamic dashboards</a:t>
            </a:r>
          </a:p>
          <a:p>
            <a:r>
              <a:t>Provide data-driven recommendations for retention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Dim_Customer: Demographics (Country, Gender, Age)</a:t>
            </a:r>
          </a:p>
          <a:p>
            <a:r>
              <a:t>Fact_Account: Financial metrics (CreditScore, Balance, Products, Tenure)</a:t>
            </a:r>
          </a:p>
          <a:p>
            <a:r>
              <a:t>Data Volume: ~10,000 records across multiple regions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Handled missing values and outliers</a:t>
            </a:r>
          </a:p>
          <a:p>
            <a:r>
              <a:t>Ensured referential integrity (CustomerId joins)</a:t>
            </a:r>
          </a:p>
          <a:p>
            <a:r>
              <a:t>Derived calculated columns (e.g., RiskSegment, BalanceSegment)</a:t>
            </a:r>
          </a:p>
          <a:p>
            <a:r>
              <a:t>Created optimized SQL views for Power BI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Segmentation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RiskSegment view created based on account behaviors:</a:t>
            </a:r>
          </a:p>
          <a:p>
            <a:r>
              <a:t>- Very High Risk: Low balance, inactive, 1 product</a:t>
            </a:r>
          </a:p>
          <a:p>
            <a:r>
              <a:t>- High Risk: Moderate balance, inactive</a:t>
            </a:r>
          </a:p>
          <a:p>
            <a:r>
              <a:t>- Moderate to Very Low Risk: Based on balance and product mix</a:t>
            </a:r>
          </a:p>
          <a:p>
            <a:r>
              <a:t>Improved stakeholder targeting by risk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Churn Rate (%)</a:t>
            </a:r>
          </a:p>
          <a:p>
            <a:r>
              <a:t>Customer Lifetime Value (CLTV)</a:t>
            </a:r>
          </a:p>
          <a:p>
            <a:r>
              <a:t>Average Tenure</a:t>
            </a:r>
          </a:p>
          <a:p>
            <a:r>
              <a:t>Balance Segmentation (Very Low to Very High)</a:t>
            </a:r>
          </a:p>
          <a:p>
            <a:r>
              <a:t>Active vs Inactive Member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Power BI Dashboard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Interactive filters (Country, Gender, RiskSegment)</a:t>
            </a:r>
          </a:p>
          <a:p>
            <a:r>
              <a:t>Churn trends and drill-through analysis</a:t>
            </a:r>
          </a:p>
          <a:p>
            <a:r>
              <a:t>Balance segmentation visuals</a:t>
            </a:r>
          </a:p>
          <a:p>
            <a:r>
              <a:t>Customer profile insights for decision-making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High churn risk in customers with low balance and inactivity</a:t>
            </a:r>
          </a:p>
          <a:p>
            <a:r>
              <a:t>Targeted re-engagement for moderate-risk customers</a:t>
            </a:r>
          </a:p>
          <a:p>
            <a:r>
              <a:t>Enhance product offerings for long-tenure customers</a:t>
            </a:r>
          </a:p>
          <a:p>
            <a:r>
              <a:t>Use segmentation for personalized communication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1836</TotalTime>
  <Words>460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Veritas Bank Project</vt:lpstr>
      <vt:lpstr>Project Overview</vt:lpstr>
      <vt:lpstr>Objectives</vt:lpstr>
      <vt:lpstr>Data Sources</vt:lpstr>
      <vt:lpstr>Data Cleaning &amp; Preparation</vt:lpstr>
      <vt:lpstr>Churn Segmentation Logic</vt:lpstr>
      <vt:lpstr>Key Metrics &amp; KPIs</vt:lpstr>
      <vt:lpstr>Power BI Dashboard Walkthrough</vt:lpstr>
      <vt:lpstr>Insights &amp; Recommendations</vt:lpstr>
      <vt:lpstr>Business Impact &amp; Next Steps</vt:lpstr>
      <vt:lpstr>Key SQL Views Explained</vt:lpstr>
      <vt:lpstr>Dashboard Visuals Simplified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Olubunmi Adenekan</dc:creator>
  <cp:keywords/>
  <dc:description>generated using python-pptx</dc:description>
  <cp:lastModifiedBy>Olubunmi Adenekan</cp:lastModifiedBy>
  <cp:revision>1</cp:revision>
  <dcterms:created xsi:type="dcterms:W3CDTF">2013-01-27T09:14:16Z</dcterms:created>
  <dcterms:modified xsi:type="dcterms:W3CDTF">2025-06-12T15:10:42Z</dcterms:modified>
  <cp:category/>
</cp:coreProperties>
</file>