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2"/>
  </p:notesMasterIdLst>
  <p:sldIdLst>
    <p:sldId id="270" r:id="rId5"/>
    <p:sldId id="261" r:id="rId6"/>
    <p:sldId id="737" r:id="rId7"/>
    <p:sldId id="738" r:id="rId8"/>
    <p:sldId id="739" r:id="rId9"/>
    <p:sldId id="740" r:id="rId10"/>
    <p:sldId id="73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3"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7F7"/>
    <a:srgbClr val="E6E6E6"/>
    <a:srgbClr val="1C1E26"/>
    <a:srgbClr val="303342"/>
    <a:srgbClr val="485F74"/>
    <a:srgbClr val="354655"/>
    <a:srgbClr val="C80000"/>
    <a:srgbClr val="85B31F"/>
    <a:srgbClr val="3C4052"/>
    <a:srgbClr val="D83C3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3552" autoAdjust="0"/>
  </p:normalViewPr>
  <p:slideViewPr>
    <p:cSldViewPr snapToGrid="0">
      <p:cViewPr>
        <p:scale>
          <a:sx n="87" d="100"/>
          <a:sy n="87" d="100"/>
        </p:scale>
        <p:origin x="60" y="474"/>
      </p:cViewPr>
      <p:guideLst>
        <p:guide orient="horz" pos="2160"/>
        <p:guide pos="3840"/>
      </p:guideLst>
    </p:cSldViewPr>
  </p:slideViewPr>
  <p:outlineViewPr>
    <p:cViewPr>
      <p:scale>
        <a:sx n="75" d="100"/>
        <a:sy n="75" d="100"/>
      </p:scale>
      <p:origin x="0" y="0"/>
    </p:cViewPr>
  </p:outlineViewPr>
  <p:notesTextViewPr>
    <p:cViewPr>
      <p:scale>
        <a:sx n="3" d="2"/>
        <a:sy n="3" d="2"/>
      </p:scale>
      <p:origin x="0" y="0"/>
    </p:cViewPr>
  </p:notesTextViewPr>
  <p:sorterViewPr>
    <p:cViewPr varScale="1">
      <p:scale>
        <a:sx n="1" d="1"/>
        <a:sy n="1" d="1"/>
      </p:scale>
      <p:origin x="0" y="-14426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3EED04-A4F0-49ED-B42E-211B56474E8D}" type="datetimeFigureOut">
              <a:rPr lang="en-US" smtClean="0"/>
              <a:t>3/21/2018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220CB7-DCA5-4E5B-97F1-300CDD8D2AAB}" type="slidenum">
              <a:rPr lang="en-US" smtClean="0"/>
              <a:t>‹#›</a:t>
            </a:fld>
            <a:endParaRPr lang="en-US"/>
          </a:p>
        </p:txBody>
      </p:sp>
    </p:spTree>
    <p:extLst>
      <p:ext uri="{BB962C8B-B14F-4D97-AF65-F5344CB8AC3E}">
        <p14:creationId xmlns:p14="http://schemas.microsoft.com/office/powerpoint/2010/main" val="32671832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F220CB7-DCA5-4E5B-97F1-300CDD8D2AAB}" type="slidenum">
              <a:rPr lang="en-US" smtClean="0"/>
              <a:t>1</a:t>
            </a:fld>
            <a:endParaRPr lang="en-US"/>
          </a:p>
        </p:txBody>
      </p:sp>
    </p:spTree>
    <p:extLst>
      <p:ext uri="{BB962C8B-B14F-4D97-AF65-F5344CB8AC3E}">
        <p14:creationId xmlns:p14="http://schemas.microsoft.com/office/powerpoint/2010/main" val="24194570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F220CB7-DCA5-4E5B-97F1-300CDD8D2AAB}" type="slidenum">
              <a:rPr lang="en-US" smtClean="0"/>
              <a:t>2</a:t>
            </a:fld>
            <a:endParaRPr lang="en-US"/>
          </a:p>
        </p:txBody>
      </p:sp>
    </p:spTree>
    <p:extLst>
      <p:ext uri="{BB962C8B-B14F-4D97-AF65-F5344CB8AC3E}">
        <p14:creationId xmlns:p14="http://schemas.microsoft.com/office/powerpoint/2010/main" val="6866367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F220CB7-DCA5-4E5B-97F1-300CDD8D2AAB}" type="slidenum">
              <a:rPr lang="en-US" smtClean="0"/>
              <a:t>3</a:t>
            </a:fld>
            <a:endParaRPr lang="en-US"/>
          </a:p>
        </p:txBody>
      </p:sp>
    </p:spTree>
    <p:extLst>
      <p:ext uri="{BB962C8B-B14F-4D97-AF65-F5344CB8AC3E}">
        <p14:creationId xmlns:p14="http://schemas.microsoft.com/office/powerpoint/2010/main" val="1719021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F220CB7-DCA5-4E5B-97F1-300CDD8D2AAB}" type="slidenum">
              <a:rPr lang="en-US" smtClean="0"/>
              <a:t>4</a:t>
            </a:fld>
            <a:endParaRPr lang="en-US"/>
          </a:p>
        </p:txBody>
      </p:sp>
    </p:spTree>
    <p:extLst>
      <p:ext uri="{BB962C8B-B14F-4D97-AF65-F5344CB8AC3E}">
        <p14:creationId xmlns:p14="http://schemas.microsoft.com/office/powerpoint/2010/main" val="124884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F220CB7-DCA5-4E5B-97F1-300CDD8D2AAB}" type="slidenum">
              <a:rPr lang="en-US" smtClean="0"/>
              <a:t>5</a:t>
            </a:fld>
            <a:endParaRPr lang="en-US"/>
          </a:p>
        </p:txBody>
      </p:sp>
    </p:spTree>
    <p:extLst>
      <p:ext uri="{BB962C8B-B14F-4D97-AF65-F5344CB8AC3E}">
        <p14:creationId xmlns:p14="http://schemas.microsoft.com/office/powerpoint/2010/main" val="28084580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F220CB7-DCA5-4E5B-97F1-300CDD8D2AAB}" type="slidenum">
              <a:rPr lang="en-US" smtClean="0"/>
              <a:t>6</a:t>
            </a:fld>
            <a:endParaRPr lang="en-US"/>
          </a:p>
        </p:txBody>
      </p:sp>
    </p:spTree>
    <p:extLst>
      <p:ext uri="{BB962C8B-B14F-4D97-AF65-F5344CB8AC3E}">
        <p14:creationId xmlns:p14="http://schemas.microsoft.com/office/powerpoint/2010/main" val="37733052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220CB7-DCA5-4E5B-97F1-300CDD8D2AAB}" type="slidenum">
              <a:rPr lang="en-US" smtClean="0"/>
              <a:t>7</a:t>
            </a:fld>
            <a:endParaRPr lang="en-US"/>
          </a:p>
        </p:txBody>
      </p:sp>
    </p:spTree>
    <p:extLst>
      <p:ext uri="{BB962C8B-B14F-4D97-AF65-F5344CB8AC3E}">
        <p14:creationId xmlns:p14="http://schemas.microsoft.com/office/powerpoint/2010/main" val="1786551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0"/>
            <a:ext cx="12192000" cy="6858000"/>
          </a:xfrm>
          <a:prstGeom prst="rect">
            <a:avLst/>
          </a:prstGeom>
        </p:spPr>
        <p:txBody>
          <a:bodyPr/>
          <a:lstStyle>
            <a:lvl1pPr marL="0" indent="0">
              <a:buNone/>
              <a:defRPr/>
            </a:lvl1pPr>
          </a:lstStyle>
          <a:p>
            <a:r>
              <a:rPr lang="en-US" dirty="0"/>
              <a:t>Drag and Drop Image Here</a:t>
            </a:r>
          </a:p>
        </p:txBody>
      </p:sp>
    </p:spTree>
    <p:extLst>
      <p:ext uri="{BB962C8B-B14F-4D97-AF65-F5344CB8AC3E}">
        <p14:creationId xmlns:p14="http://schemas.microsoft.com/office/powerpoint/2010/main" val="3111469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6709979"/>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24_Custom Layout">
    <p:spTree>
      <p:nvGrpSpPr>
        <p:cNvPr id="1" name=""/>
        <p:cNvGrpSpPr/>
        <p:nvPr/>
      </p:nvGrpSpPr>
      <p:grpSpPr>
        <a:xfrm>
          <a:off x="0" y="0"/>
          <a:ext cx="0" cy="0"/>
          <a:chOff x="0" y="0"/>
          <a:chExt cx="0" cy="0"/>
        </a:xfrm>
      </p:grpSpPr>
      <p:sp>
        <p:nvSpPr>
          <p:cNvPr id="4" name="Rectangle 3"/>
          <p:cNvSpPr/>
          <p:nvPr userDrawn="1"/>
        </p:nvSpPr>
        <p:spPr>
          <a:xfrm>
            <a:off x="0" y="0"/>
            <a:ext cx="12192000" cy="648788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8921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0_Custom Layout">
    <p:spTree>
      <p:nvGrpSpPr>
        <p:cNvPr id="1" name=""/>
        <p:cNvGrpSpPr/>
        <p:nvPr/>
      </p:nvGrpSpPr>
      <p:grpSpPr>
        <a:xfrm>
          <a:off x="0" y="0"/>
          <a:ext cx="0" cy="0"/>
          <a:chOff x="0" y="0"/>
          <a:chExt cx="0" cy="0"/>
        </a:xfrm>
      </p:grpSpPr>
      <p:sp>
        <p:nvSpPr>
          <p:cNvPr id="11" name="Rectangle 10"/>
          <p:cNvSpPr/>
          <p:nvPr userDrawn="1"/>
        </p:nvSpPr>
        <p:spPr>
          <a:xfrm>
            <a:off x="0" y="1428299"/>
            <a:ext cx="1711234" cy="44369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83253983"/>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5" name="Group 14"/>
          <p:cNvGrpSpPr/>
          <p:nvPr userDrawn="1"/>
        </p:nvGrpSpPr>
        <p:grpSpPr>
          <a:xfrm rot="10800000">
            <a:off x="11858328" y="148422"/>
            <a:ext cx="332874" cy="590718"/>
            <a:chOff x="10026" y="148425"/>
            <a:chExt cx="332874" cy="590718"/>
          </a:xfrm>
        </p:grpSpPr>
        <p:sp>
          <p:nvSpPr>
            <p:cNvPr id="16" name="Rectangle 15"/>
            <p:cNvSpPr/>
            <p:nvPr/>
          </p:nvSpPr>
          <p:spPr>
            <a:xfrm>
              <a:off x="10026" y="148428"/>
              <a:ext cx="203334" cy="5907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251460" y="148425"/>
              <a:ext cx="91440" cy="5907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Rectangle 1"/>
          <p:cNvSpPr/>
          <p:nvPr userDrawn="1"/>
        </p:nvSpPr>
        <p:spPr>
          <a:xfrm>
            <a:off x="0" y="6477000"/>
            <a:ext cx="12192000" cy="381000"/>
          </a:xfrm>
          <a:prstGeom prst="rect">
            <a:avLst/>
          </a:prstGeom>
          <a:solidFill>
            <a:srgbClr val="E6E6E6">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userDrawn="1"/>
        </p:nvSpPr>
        <p:spPr>
          <a:xfrm>
            <a:off x="11292841" y="6528300"/>
            <a:ext cx="799412" cy="276999"/>
          </a:xfrm>
          <a:prstGeom prst="rect">
            <a:avLst/>
          </a:prstGeom>
          <a:noFill/>
        </p:spPr>
        <p:txBody>
          <a:bodyPr wrap="square" rtlCol="0" anchor="ctr">
            <a:spAutoFit/>
          </a:bodyPr>
          <a:lstStyle/>
          <a:p>
            <a:pPr algn="r"/>
            <a:fld id="{260E2A6B-A809-4840-BF14-8648BC0BDF87}" type="slidenum">
              <a:rPr lang="id-ID" sz="1200" b="0" i="0" strike="noStrike" spc="0" smtClean="0">
                <a:solidFill>
                  <a:schemeClr val="accent1"/>
                </a:solidFill>
                <a:latin typeface="+mn-lt"/>
                <a:ea typeface="Roboto Condensed Light" panose="02000000000000000000" pitchFamily="2" charset="0"/>
                <a:cs typeface="Segoe UI Light" panose="020B0502040204020203" pitchFamily="34" charset="0"/>
              </a:rPr>
              <a:pPr algn="r"/>
              <a:t>‹#›</a:t>
            </a:fld>
            <a:endParaRPr lang="id-ID" sz="8000" b="0" i="0" strike="noStrike" spc="0" dirty="0">
              <a:solidFill>
                <a:schemeClr val="accent1"/>
              </a:solidFill>
              <a:latin typeface="+mn-lt"/>
              <a:ea typeface="Roboto Condensed Light" panose="02000000000000000000" pitchFamily="2" charset="0"/>
              <a:cs typeface="Segoe UI Light" panose="020B0502040204020203" pitchFamily="34" charset="0"/>
            </a:endParaRPr>
          </a:p>
        </p:txBody>
      </p:sp>
      <p:sp>
        <p:nvSpPr>
          <p:cNvPr id="9" name="TextBox 8"/>
          <p:cNvSpPr txBox="1"/>
          <p:nvPr userDrawn="1"/>
        </p:nvSpPr>
        <p:spPr>
          <a:xfrm>
            <a:off x="68580" y="6528300"/>
            <a:ext cx="1684329" cy="276999"/>
          </a:xfrm>
          <a:prstGeom prst="rect">
            <a:avLst/>
          </a:prstGeom>
          <a:noFill/>
        </p:spPr>
        <p:txBody>
          <a:bodyPr wrap="square" rtlCol="0">
            <a:spAutoFit/>
          </a:bodyPr>
          <a:lstStyle/>
          <a:p>
            <a:pPr algn="l"/>
            <a:r>
              <a:rPr lang="en-US" sz="1200" b="1" dirty="0">
                <a:solidFill>
                  <a:schemeClr val="accent1"/>
                </a:solidFill>
                <a:latin typeface="+mn-lt"/>
              </a:rPr>
              <a:t>Data Puzzle</a:t>
            </a:r>
          </a:p>
        </p:txBody>
      </p:sp>
    </p:spTree>
    <p:extLst>
      <p:ext uri="{BB962C8B-B14F-4D97-AF65-F5344CB8AC3E}">
        <p14:creationId xmlns:p14="http://schemas.microsoft.com/office/powerpoint/2010/main" val="3008118459"/>
      </p:ext>
    </p:extLst>
  </p:cSld>
  <p:clrMap bg1="lt1" tx1="dk1" bg2="lt2" tx2="dk2" accent1="accent1" accent2="accent2" accent3="accent3" accent4="accent4" accent5="accent5" accent6="accent6" hlink="hlink" folHlink="folHlink"/>
  <p:sldLayoutIdLst>
    <p:sldLayoutId id="2147483651" r:id="rId1"/>
    <p:sldLayoutId id="2147483662" r:id="rId2"/>
    <p:sldLayoutId id="2147483781" r:id="rId3"/>
    <p:sldLayoutId id="2147483692"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openclipart.org/detail/209592/food-grilled-cheese" TargetMode="External"/><Relationship Id="rId13" Type="http://schemas.openxmlformats.org/officeDocument/2006/relationships/hyperlink" Target="https://openclipart.org/detail/209665/food-salmon-jaella" TargetMode="External"/><Relationship Id="rId3" Type="http://schemas.openxmlformats.org/officeDocument/2006/relationships/image" Target="../media/image1.png"/><Relationship Id="rId7" Type="http://schemas.openxmlformats.org/officeDocument/2006/relationships/image" Target="../media/image3.png"/><Relationship Id="rId12"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www.vecteezy.com/random-objects/43124-colorful-puzzle-pieces" TargetMode="External"/><Relationship Id="rId11" Type="http://schemas.openxmlformats.org/officeDocument/2006/relationships/hyperlink" Target="http://www.dailyclipart.net/clipart/banana-clip-art/" TargetMode="External"/><Relationship Id="rId5" Type="http://schemas.microsoft.com/office/2007/relationships/hdphoto" Target="../media/hdphoto1.wdp"/><Relationship Id="rId15" Type="http://schemas.openxmlformats.org/officeDocument/2006/relationships/hyperlink" Target="https://openclipart.org/detail/209539/food-cheese-stinky" TargetMode="External"/><Relationship Id="rId10" Type="http://schemas.microsoft.com/office/2007/relationships/hdphoto" Target="../media/hdphoto2.wdp"/><Relationship Id="rId4" Type="http://schemas.openxmlformats.org/officeDocument/2006/relationships/image" Target="../media/image2.png"/><Relationship Id="rId9" Type="http://schemas.openxmlformats.org/officeDocument/2006/relationships/image" Target="../media/image4.png"/><Relationship Id="rId1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 y="0"/>
            <a:ext cx="1219200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Placeholder 1"/>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a:stretch>
            <a:fillRect/>
          </a:stretch>
        </p:blipFill>
        <p:spPr/>
      </p:pic>
      <p:sp>
        <p:nvSpPr>
          <p:cNvPr id="6" name="Rectangle 5"/>
          <p:cNvSpPr/>
          <p:nvPr/>
        </p:nvSpPr>
        <p:spPr>
          <a:xfrm>
            <a:off x="0" y="0"/>
            <a:ext cx="12192000" cy="6858000"/>
          </a:xfrm>
          <a:prstGeom prst="rect">
            <a:avLst/>
          </a:prstGeom>
          <a:solidFill>
            <a:schemeClr val="accent1">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Data Puzzle: What sells Together?</a:t>
            </a:r>
          </a:p>
        </p:txBody>
      </p:sp>
      <p:sp>
        <p:nvSpPr>
          <p:cNvPr id="22" name="TextBox 21"/>
          <p:cNvSpPr txBox="1"/>
          <p:nvPr/>
        </p:nvSpPr>
        <p:spPr>
          <a:xfrm>
            <a:off x="4207926" y="4658381"/>
            <a:ext cx="3776162" cy="584775"/>
          </a:xfrm>
          <a:prstGeom prst="rect">
            <a:avLst/>
          </a:prstGeom>
          <a:noFill/>
        </p:spPr>
        <p:txBody>
          <a:bodyPr wrap="none" rtlCol="0">
            <a:spAutoFit/>
          </a:bodyPr>
          <a:lstStyle/>
          <a:p>
            <a:pPr algn="ctr"/>
            <a:r>
              <a:rPr lang="en-US" sz="3200" b="1" dirty="0">
                <a:solidFill>
                  <a:schemeClr val="bg1"/>
                </a:solidFill>
                <a:latin typeface="Lato Black" panose="020F0502020204030203" pitchFamily="34" charset="0"/>
                <a:ea typeface="Lato Black" panose="020F0502020204030203" pitchFamily="34" charset="0"/>
                <a:cs typeface="Lato Black" panose="020F0502020204030203" pitchFamily="34" charset="0"/>
              </a:rPr>
              <a:t>By Jarlin Almanzar</a:t>
            </a:r>
          </a:p>
        </p:txBody>
      </p:sp>
      <p:sp>
        <p:nvSpPr>
          <p:cNvPr id="23" name="TextBox 22"/>
          <p:cNvSpPr txBox="1"/>
          <p:nvPr/>
        </p:nvSpPr>
        <p:spPr>
          <a:xfrm>
            <a:off x="3989492" y="6423298"/>
            <a:ext cx="4213013" cy="338554"/>
          </a:xfrm>
          <a:prstGeom prst="rect">
            <a:avLst/>
          </a:prstGeom>
          <a:noFill/>
        </p:spPr>
        <p:txBody>
          <a:bodyPr wrap="none" rtlCol="0">
            <a:spAutoFit/>
          </a:bodyPr>
          <a:lstStyle/>
          <a:p>
            <a:pPr algn="ctr"/>
            <a:r>
              <a:rPr lang="en-US" sz="1600" spc="600" dirty="0">
                <a:solidFill>
                  <a:schemeClr val="bg1"/>
                </a:solidFill>
                <a:latin typeface="Lato" panose="020F0502020204030203" pitchFamily="34" charset="0"/>
                <a:ea typeface="Lato" panose="020F0502020204030203" pitchFamily="34" charset="0"/>
                <a:cs typeface="Lato" panose="020F0502020204030203" pitchFamily="34" charset="0"/>
              </a:rPr>
              <a:t>INVESTOR OPPORTUNITY</a:t>
            </a:r>
          </a:p>
        </p:txBody>
      </p:sp>
      <p:pic>
        <p:nvPicPr>
          <p:cNvPr id="7" name="Picture 6">
            <a:extLst>
              <a:ext uri="{FF2B5EF4-FFF2-40B4-BE49-F238E27FC236}">
                <a16:creationId xmlns:a16="http://schemas.microsoft.com/office/drawing/2014/main" id="{482BD6E8-AB37-4043-8596-8ECE45A6B326}"/>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Effect>
                      <a14:sharpenSoften amount="25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4879846" y="931181"/>
            <a:ext cx="2432304" cy="1783080"/>
          </a:xfrm>
          <a:prstGeom prst="rect">
            <a:avLst/>
          </a:prstGeom>
        </p:spPr>
      </p:pic>
      <p:pic>
        <p:nvPicPr>
          <p:cNvPr id="12" name="Picture 11">
            <a:extLst>
              <a:ext uri="{FF2B5EF4-FFF2-40B4-BE49-F238E27FC236}">
                <a16:creationId xmlns:a16="http://schemas.microsoft.com/office/drawing/2014/main" id="{4848186F-AAA7-4464-9BDD-4E22A2C1C4FE}"/>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10087184" y="5383851"/>
            <a:ext cx="1863718" cy="1290625"/>
          </a:xfrm>
          <a:prstGeom prst="rect">
            <a:avLst/>
          </a:prstGeom>
        </p:spPr>
      </p:pic>
      <p:pic>
        <p:nvPicPr>
          <p:cNvPr id="15" name="Picture 14">
            <a:extLst>
              <a:ext uri="{FF2B5EF4-FFF2-40B4-BE49-F238E27FC236}">
                <a16:creationId xmlns:a16="http://schemas.microsoft.com/office/drawing/2014/main" id="{C176CEAA-038B-44B5-94FA-BE8BB9A762C6}"/>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10000" b="90000" l="10000" r="9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11"/>
              </a:ext>
            </a:extLst>
          </a:blip>
          <a:stretch>
            <a:fillRect/>
          </a:stretch>
        </p:blipFill>
        <p:spPr>
          <a:xfrm>
            <a:off x="-927320" y="3186455"/>
            <a:ext cx="4318000" cy="4724400"/>
          </a:xfrm>
          <a:prstGeom prst="rect">
            <a:avLst/>
          </a:prstGeom>
        </p:spPr>
      </p:pic>
      <p:pic>
        <p:nvPicPr>
          <p:cNvPr id="17" name="Picture 16">
            <a:extLst>
              <a:ext uri="{FF2B5EF4-FFF2-40B4-BE49-F238E27FC236}">
                <a16:creationId xmlns:a16="http://schemas.microsoft.com/office/drawing/2014/main" id="{B6D0CD95-E3C5-45FC-88B9-2CA2B1FBD8BE}"/>
              </a:ext>
            </a:extLst>
          </p:cNvPr>
          <p:cNvPicPr>
            <a:picLocks noChangeAspect="1"/>
          </p:cNvPicPr>
          <p:nvPr/>
        </p:nvPicPr>
        <p:blipFill>
          <a:blip r:embed="rId12">
            <a:extLst>
              <a:ext uri="{28A0092B-C50C-407E-A947-70E740481C1C}">
                <a14:useLocalDpi xmlns:a14="http://schemas.microsoft.com/office/drawing/2010/main" val="0"/>
              </a:ext>
              <a:ext uri="{837473B0-CC2E-450A-ABE3-18F120FF3D39}">
                <a1611:picAttrSrcUrl xmlns:a1611="http://schemas.microsoft.com/office/drawing/2016/11/main" r:id="rId13"/>
              </a:ext>
            </a:extLst>
          </a:blip>
          <a:stretch>
            <a:fillRect/>
          </a:stretch>
        </p:blipFill>
        <p:spPr>
          <a:xfrm>
            <a:off x="-1001243" y="-273970"/>
            <a:ext cx="3593115" cy="1783080"/>
          </a:xfrm>
          <a:prstGeom prst="rect">
            <a:avLst/>
          </a:prstGeom>
        </p:spPr>
      </p:pic>
      <p:pic>
        <p:nvPicPr>
          <p:cNvPr id="19" name="Picture 18">
            <a:extLst>
              <a:ext uri="{FF2B5EF4-FFF2-40B4-BE49-F238E27FC236}">
                <a16:creationId xmlns:a16="http://schemas.microsoft.com/office/drawing/2014/main" id="{8C546AF8-6AD4-46D0-A08A-D09657C75890}"/>
              </a:ext>
            </a:extLst>
          </p:cNvPr>
          <p:cNvPicPr>
            <a:picLocks noChangeAspect="1"/>
          </p:cNvPicPr>
          <p:nvPr/>
        </p:nvPicPr>
        <p:blipFill>
          <a:blip r:embed="rId14">
            <a:extLst>
              <a:ext uri="{28A0092B-C50C-407E-A947-70E740481C1C}">
                <a14:useLocalDpi xmlns:a14="http://schemas.microsoft.com/office/drawing/2010/main" val="0"/>
              </a:ext>
              <a:ext uri="{837473B0-CC2E-450A-ABE3-18F120FF3D39}">
                <a1611:picAttrSrcUrl xmlns:a1611="http://schemas.microsoft.com/office/drawing/2016/11/main" r:id="rId15"/>
              </a:ext>
            </a:extLst>
          </a:blip>
          <a:stretch>
            <a:fillRect/>
          </a:stretch>
        </p:blipFill>
        <p:spPr>
          <a:xfrm>
            <a:off x="10219258" y="-642577"/>
            <a:ext cx="2789988" cy="2322665"/>
          </a:xfrm>
          <a:prstGeom prst="rect">
            <a:avLst/>
          </a:prstGeom>
        </p:spPr>
      </p:pic>
    </p:spTree>
    <p:extLst>
      <p:ext uri="{BB962C8B-B14F-4D97-AF65-F5344CB8AC3E}">
        <p14:creationId xmlns:p14="http://schemas.microsoft.com/office/powerpoint/2010/main" val="1372233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anim calcmode="lin" valueType="num">
                                      <p:cBhvr>
                                        <p:cTn id="8" dur="1000" fill="hold"/>
                                        <p:tgtEl>
                                          <p:spTgt spid="22"/>
                                        </p:tgtEl>
                                        <p:attrNameLst>
                                          <p:attrName>ppt_x</p:attrName>
                                        </p:attrNameLst>
                                      </p:cBhvr>
                                      <p:tavLst>
                                        <p:tav tm="0">
                                          <p:val>
                                            <p:strVal val="#ppt_x"/>
                                          </p:val>
                                        </p:tav>
                                        <p:tav tm="100000">
                                          <p:val>
                                            <p:strVal val="#ppt_x"/>
                                          </p:val>
                                        </p:tav>
                                      </p:tavLst>
                                    </p:anim>
                                    <p:anim calcmode="lin" valueType="num">
                                      <p:cBhvr>
                                        <p:cTn id="9" dur="1000" fill="hold"/>
                                        <p:tgtEl>
                                          <p:spTgt spid="2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0"/>
            <a:ext cx="12192001" cy="6858000"/>
          </a:xfrm>
          <a:prstGeom prst="rect">
            <a:avLst/>
          </a:prstGeom>
          <a:solidFill>
            <a:schemeClr val="tx1">
              <a:lumMod val="95000"/>
              <a:lumOff val="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p:cNvSpPr txBox="1"/>
          <p:nvPr/>
        </p:nvSpPr>
        <p:spPr>
          <a:xfrm>
            <a:off x="558558" y="251277"/>
            <a:ext cx="3623472" cy="486287"/>
          </a:xfrm>
          <a:prstGeom prst="rect">
            <a:avLst/>
          </a:prstGeom>
          <a:noFill/>
        </p:spPr>
        <p:txBody>
          <a:bodyPr wrap="square" rtlCol="0">
            <a:spAutoFit/>
          </a:bodyPr>
          <a:lstStyle/>
          <a:p>
            <a:pPr>
              <a:lnSpc>
                <a:spcPct val="80000"/>
              </a:lnSpc>
            </a:pPr>
            <a:r>
              <a:rPr lang="en-US" sz="3200"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About the Data</a:t>
            </a:r>
          </a:p>
        </p:txBody>
      </p:sp>
      <p:sp>
        <p:nvSpPr>
          <p:cNvPr id="19" name="Rectangle 18"/>
          <p:cNvSpPr/>
          <p:nvPr/>
        </p:nvSpPr>
        <p:spPr>
          <a:xfrm>
            <a:off x="281721" y="2017958"/>
            <a:ext cx="10819813" cy="3650871"/>
          </a:xfrm>
          <a:prstGeom prst="rect">
            <a:avLst/>
          </a:prstGeom>
        </p:spPr>
        <p:txBody>
          <a:bodyPr wrap="square">
            <a:spAutoFit/>
          </a:bodyPr>
          <a:lstStyle/>
          <a:p>
            <a:pPr algn="just">
              <a:lnSpc>
                <a:spcPct val="120000"/>
              </a:lnSpc>
            </a:pPr>
            <a:r>
              <a:rPr lang="en-US" sz="1600" b="1" dirty="0">
                <a:solidFill>
                  <a:schemeClr val="bg1"/>
                </a:solidFill>
                <a:latin typeface="Lato" panose="020F0502020204030203" pitchFamily="34" charset="0"/>
                <a:ea typeface="Lato" panose="020F0502020204030203" pitchFamily="34" charset="0"/>
                <a:cs typeface="Lato" panose="020F0502020204030203" pitchFamily="34" charset="0"/>
              </a:rPr>
              <a:t>The data contains transactions based on what customers purchased and are represented by 1 bought vs 0 did not buy </a:t>
            </a:r>
          </a:p>
          <a:p>
            <a:pPr algn="just">
              <a:lnSpc>
                <a:spcPct val="120000"/>
              </a:lnSpc>
            </a:pPr>
            <a:endParaRPr lang="en-US" sz="1600" b="1" dirty="0">
              <a:solidFill>
                <a:schemeClr val="accent1"/>
              </a:solidFill>
              <a:latin typeface="Lato" panose="020F0502020204030203" pitchFamily="34" charset="0"/>
              <a:ea typeface="Lato" panose="020F0502020204030203" pitchFamily="34" charset="0"/>
              <a:cs typeface="Lato" panose="020F0502020204030203" pitchFamily="34" charset="0"/>
            </a:endParaRPr>
          </a:p>
          <a:p>
            <a:pPr algn="just">
              <a:lnSpc>
                <a:spcPct val="120000"/>
              </a:lnSpc>
            </a:pPr>
            <a:r>
              <a:rPr lang="en-US" sz="1600" b="1" dirty="0">
                <a:solidFill>
                  <a:schemeClr val="accent1"/>
                </a:solidFill>
                <a:latin typeface="Lato" panose="020F0502020204030203" pitchFamily="34" charset="0"/>
                <a:ea typeface="Lato" panose="020F0502020204030203" pitchFamily="34" charset="0"/>
                <a:cs typeface="Lato" panose="020F0502020204030203" pitchFamily="34" charset="0"/>
              </a:rPr>
              <a:t>Objective: </a:t>
            </a:r>
          </a:p>
          <a:p>
            <a:pPr algn="just">
              <a:lnSpc>
                <a:spcPct val="120000"/>
              </a:lnSpc>
            </a:pPr>
            <a:r>
              <a:rPr lang="en-US" sz="1600" b="1" dirty="0">
                <a:solidFill>
                  <a:schemeClr val="bg1"/>
                </a:solidFill>
                <a:latin typeface="Lato" panose="020F0502020204030203" pitchFamily="34" charset="0"/>
                <a:ea typeface="Lato" panose="020F0502020204030203" pitchFamily="34" charset="0"/>
                <a:cs typeface="Lato" panose="020F0502020204030203" pitchFamily="34" charset="0"/>
              </a:rPr>
              <a:t>Analyze which parts of the data go together, as in do people buy 1 item with another most of the time. </a:t>
            </a:r>
          </a:p>
          <a:p>
            <a:pPr algn="just">
              <a:lnSpc>
                <a:spcPct val="120000"/>
              </a:lnSpc>
            </a:pPr>
            <a:r>
              <a:rPr lang="en-US" sz="1600" b="1" dirty="0">
                <a:solidFill>
                  <a:schemeClr val="bg1"/>
                </a:solidFill>
                <a:latin typeface="Lato" panose="020F0502020204030203" pitchFamily="34" charset="0"/>
                <a:ea typeface="Lato" panose="020F0502020204030203" pitchFamily="34" charset="0"/>
                <a:cs typeface="Lato" panose="020F0502020204030203" pitchFamily="34" charset="0"/>
              </a:rPr>
              <a:t>We will run permutation tests to see if there’s a significant association between items.</a:t>
            </a:r>
          </a:p>
          <a:p>
            <a:pPr algn="just">
              <a:lnSpc>
                <a:spcPct val="120000"/>
              </a:lnSpc>
            </a:pPr>
            <a:endParaRPr lang="en-US" sz="1400" b="1" dirty="0">
              <a:solidFill>
                <a:schemeClr val="accent1"/>
              </a:solidFill>
              <a:latin typeface="Lato" panose="020F0502020204030203" pitchFamily="34" charset="0"/>
              <a:ea typeface="Lato" panose="020F0502020204030203" pitchFamily="34" charset="0"/>
              <a:cs typeface="Lato" panose="020F0502020204030203" pitchFamily="34" charset="0"/>
            </a:endParaRPr>
          </a:p>
          <a:p>
            <a:pPr algn="just">
              <a:lnSpc>
                <a:spcPct val="120000"/>
              </a:lnSpc>
            </a:pPr>
            <a:endParaRPr lang="en-US" sz="1400" b="1" dirty="0">
              <a:solidFill>
                <a:schemeClr val="accent1"/>
              </a:solidFill>
              <a:latin typeface="Lato" panose="020F0502020204030203" pitchFamily="34" charset="0"/>
              <a:ea typeface="Lato" panose="020F0502020204030203" pitchFamily="34" charset="0"/>
              <a:cs typeface="Lato" panose="020F0502020204030203" pitchFamily="34" charset="0"/>
            </a:endParaRPr>
          </a:p>
          <a:p>
            <a:pPr algn="just">
              <a:lnSpc>
                <a:spcPct val="120000"/>
              </a:lnSpc>
            </a:pPr>
            <a:endParaRPr lang="en-US" sz="1400" b="1" dirty="0">
              <a:solidFill>
                <a:schemeClr val="accent1"/>
              </a:solidFill>
              <a:latin typeface="Lato" panose="020F0502020204030203" pitchFamily="34" charset="0"/>
              <a:ea typeface="Lato" panose="020F0502020204030203" pitchFamily="34" charset="0"/>
              <a:cs typeface="Lato" panose="020F0502020204030203" pitchFamily="34" charset="0"/>
            </a:endParaRPr>
          </a:p>
          <a:p>
            <a:pPr algn="just">
              <a:lnSpc>
                <a:spcPct val="120000"/>
              </a:lnSpc>
            </a:pPr>
            <a:endParaRPr lang="en-US" sz="1400" b="1" dirty="0">
              <a:solidFill>
                <a:schemeClr val="accent1"/>
              </a:solidFill>
              <a:latin typeface="Lato" panose="020F0502020204030203" pitchFamily="34" charset="0"/>
              <a:ea typeface="Lato" panose="020F0502020204030203" pitchFamily="34" charset="0"/>
              <a:cs typeface="Lato" panose="020F0502020204030203" pitchFamily="34" charset="0"/>
            </a:endParaRPr>
          </a:p>
          <a:p>
            <a:pPr algn="just">
              <a:lnSpc>
                <a:spcPct val="120000"/>
              </a:lnSpc>
            </a:pPr>
            <a:r>
              <a:rPr lang="en-US" sz="1400" dirty="0">
                <a:solidFill>
                  <a:schemeClr val="bg1"/>
                </a:solidFill>
                <a:latin typeface="Lato" panose="020F0502020204030203" pitchFamily="34" charset="0"/>
                <a:ea typeface="Lato" panose="020F0502020204030203" pitchFamily="34" charset="0"/>
                <a:cs typeface="Lato" panose="020F0502020204030203" pitchFamily="34" charset="0"/>
              </a:rPr>
              <a:t>The data is provided by Rutgers Data 101 Class:</a:t>
            </a:r>
          </a:p>
          <a:p>
            <a:pPr algn="just">
              <a:lnSpc>
                <a:spcPct val="120000"/>
              </a:lnSpc>
            </a:pPr>
            <a:r>
              <a:rPr lang="en-US" sz="1400" dirty="0">
                <a:solidFill>
                  <a:schemeClr val="bg1"/>
                </a:solidFill>
                <a:latin typeface="Lato" panose="020F0502020204030203" pitchFamily="34" charset="0"/>
                <a:ea typeface="Lato" panose="020F0502020204030203" pitchFamily="34" charset="0"/>
                <a:cs typeface="Lato" panose="020F0502020204030203" pitchFamily="34" charset="0"/>
              </a:rPr>
              <a:t>URL:https://sakai.rutgers.edu/access/content/attachment/0c55f23a-8b8f-4f96-9135-a2c2b230ea01/Assignments/57ede549-8441-47fd-851f-2ee351ccec7f/WALMART1.csv</a:t>
            </a:r>
          </a:p>
        </p:txBody>
      </p:sp>
      <p:grpSp>
        <p:nvGrpSpPr>
          <p:cNvPr id="7" name="Group 6">
            <a:extLst>
              <a:ext uri="{FF2B5EF4-FFF2-40B4-BE49-F238E27FC236}">
                <a16:creationId xmlns:a16="http://schemas.microsoft.com/office/drawing/2014/main" id="{E2421AD5-0E98-44C4-AB65-4565EFC16360}"/>
              </a:ext>
            </a:extLst>
          </p:cNvPr>
          <p:cNvGrpSpPr/>
          <p:nvPr/>
        </p:nvGrpSpPr>
        <p:grpSpPr>
          <a:xfrm>
            <a:off x="0" y="122907"/>
            <a:ext cx="342900" cy="590715"/>
            <a:chOff x="0" y="148425"/>
            <a:chExt cx="342900" cy="590715"/>
          </a:xfrm>
        </p:grpSpPr>
        <p:sp>
          <p:nvSpPr>
            <p:cNvPr id="8" name="Rectangle 7">
              <a:extLst>
                <a:ext uri="{FF2B5EF4-FFF2-40B4-BE49-F238E27FC236}">
                  <a16:creationId xmlns:a16="http://schemas.microsoft.com/office/drawing/2014/main" id="{106A0CBB-F944-45CB-B27B-48B34D846857}"/>
                </a:ext>
              </a:extLst>
            </p:cNvPr>
            <p:cNvSpPr/>
            <p:nvPr/>
          </p:nvSpPr>
          <p:spPr>
            <a:xfrm>
              <a:off x="0" y="148425"/>
              <a:ext cx="213360" cy="5907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2144CE9-1277-4D5F-86B2-0F4EDD173C32}"/>
                </a:ext>
              </a:extLst>
            </p:cNvPr>
            <p:cNvSpPr/>
            <p:nvPr/>
          </p:nvSpPr>
          <p:spPr>
            <a:xfrm>
              <a:off x="251460" y="148425"/>
              <a:ext cx="91440" cy="5907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46BCCABE-714B-42E0-BCFC-800B4D0F57C0}"/>
              </a:ext>
            </a:extLst>
          </p:cNvPr>
          <p:cNvGrpSpPr/>
          <p:nvPr/>
        </p:nvGrpSpPr>
        <p:grpSpPr>
          <a:xfrm rot="10800000">
            <a:off x="11849100" y="122907"/>
            <a:ext cx="342900" cy="590715"/>
            <a:chOff x="0" y="148425"/>
            <a:chExt cx="342900" cy="590715"/>
          </a:xfrm>
        </p:grpSpPr>
        <p:sp>
          <p:nvSpPr>
            <p:cNvPr id="12" name="Rectangle 11">
              <a:extLst>
                <a:ext uri="{FF2B5EF4-FFF2-40B4-BE49-F238E27FC236}">
                  <a16:creationId xmlns:a16="http://schemas.microsoft.com/office/drawing/2014/main" id="{6F49C5D6-54BB-4109-A7C5-36CEA7848842}"/>
                </a:ext>
              </a:extLst>
            </p:cNvPr>
            <p:cNvSpPr/>
            <p:nvPr/>
          </p:nvSpPr>
          <p:spPr>
            <a:xfrm>
              <a:off x="0" y="148425"/>
              <a:ext cx="213360" cy="5907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CB379F3-4753-474A-BEB5-F3B3634FA36C}"/>
                </a:ext>
              </a:extLst>
            </p:cNvPr>
            <p:cNvSpPr/>
            <p:nvPr/>
          </p:nvSpPr>
          <p:spPr>
            <a:xfrm>
              <a:off x="251460" y="148425"/>
              <a:ext cx="91440" cy="5907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 name="Straight Connector 2">
            <a:extLst>
              <a:ext uri="{FF2B5EF4-FFF2-40B4-BE49-F238E27FC236}">
                <a16:creationId xmlns:a16="http://schemas.microsoft.com/office/drawing/2014/main" id="{6E8395AA-A1E2-4098-89D5-D3699F22F348}"/>
              </a:ext>
            </a:extLst>
          </p:cNvPr>
          <p:cNvCxnSpPr>
            <a:cxnSpLocks/>
          </p:cNvCxnSpPr>
          <p:nvPr/>
        </p:nvCxnSpPr>
        <p:spPr>
          <a:xfrm>
            <a:off x="447869" y="713622"/>
            <a:ext cx="1118557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3053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p:tgtEl>
                                          <p:spTgt spid="18"/>
                                        </p:tgtEl>
                                        <p:attrNameLst>
                                          <p:attrName>ppt_x</p:attrName>
                                        </p:attrNameLst>
                                      </p:cBhvr>
                                      <p:tavLst>
                                        <p:tav tm="0">
                                          <p:val>
                                            <p:strVal val="#ppt_x-#ppt_w*1.125000"/>
                                          </p:val>
                                        </p:tav>
                                        <p:tav tm="100000">
                                          <p:val>
                                            <p:strVal val="#ppt_x"/>
                                          </p:val>
                                        </p:tav>
                                      </p:tavLst>
                                    </p:anim>
                                    <p:animEffect transition="in" filter="wipe(right)">
                                      <p:cBhvr>
                                        <p:cTn id="8" dur="500"/>
                                        <p:tgtEl>
                                          <p:spTgt spid="1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75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 y="0"/>
            <a:ext cx="12192001" cy="6858000"/>
          </a:xfrm>
          <a:prstGeom prst="rect">
            <a:avLst/>
          </a:prstGeom>
          <a:solidFill>
            <a:schemeClr val="tx1">
              <a:lumMod val="95000"/>
              <a:lumOff val="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p:cNvSpPr txBox="1"/>
          <p:nvPr/>
        </p:nvSpPr>
        <p:spPr>
          <a:xfrm>
            <a:off x="558558" y="251277"/>
            <a:ext cx="3623472" cy="486287"/>
          </a:xfrm>
          <a:prstGeom prst="rect">
            <a:avLst/>
          </a:prstGeom>
          <a:noFill/>
        </p:spPr>
        <p:txBody>
          <a:bodyPr wrap="square" rtlCol="0">
            <a:spAutoFit/>
          </a:bodyPr>
          <a:lstStyle/>
          <a:p>
            <a:pPr>
              <a:lnSpc>
                <a:spcPct val="80000"/>
              </a:lnSpc>
            </a:pPr>
            <a:r>
              <a:rPr lang="en-US" sz="3200"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A Start for Data</a:t>
            </a:r>
          </a:p>
        </p:txBody>
      </p:sp>
      <p:sp>
        <p:nvSpPr>
          <p:cNvPr id="19" name="Rectangle 18"/>
          <p:cNvSpPr/>
          <p:nvPr/>
        </p:nvSpPr>
        <p:spPr>
          <a:xfrm>
            <a:off x="342900" y="1125635"/>
            <a:ext cx="3961291" cy="5238998"/>
          </a:xfrm>
          <a:prstGeom prst="rect">
            <a:avLst/>
          </a:prstGeom>
        </p:spPr>
        <p:txBody>
          <a:bodyPr wrap="square">
            <a:spAutoFit/>
          </a:bodyPr>
          <a:lstStyle/>
          <a:p>
            <a:pPr algn="just">
              <a:lnSpc>
                <a:spcPct val="120000"/>
              </a:lnSpc>
            </a:pPr>
            <a:r>
              <a:rPr lang="en-US" sz="1400" b="1" dirty="0">
                <a:solidFill>
                  <a:schemeClr val="accent1"/>
                </a:solidFill>
                <a:latin typeface="Lato" panose="020F0502020204030203" pitchFamily="34" charset="0"/>
                <a:ea typeface="Lato" panose="020F0502020204030203" pitchFamily="34" charset="0"/>
                <a:cs typeface="Lato" panose="020F0502020204030203" pitchFamily="34" charset="0"/>
              </a:rPr>
              <a:t>Where to start:</a:t>
            </a:r>
          </a:p>
          <a:p>
            <a:pPr algn="just">
              <a:lnSpc>
                <a:spcPct val="120000"/>
              </a:lnSpc>
            </a:pPr>
            <a:endParaRPr lang="en-US" sz="1400" b="1" dirty="0">
              <a:solidFill>
                <a:schemeClr val="accent1"/>
              </a:solidFill>
              <a:latin typeface="Lato" panose="020F0502020204030203" pitchFamily="34" charset="0"/>
              <a:ea typeface="Lato" panose="020F0502020204030203" pitchFamily="34" charset="0"/>
              <a:cs typeface="Lato" panose="020F0502020204030203" pitchFamily="34" charset="0"/>
            </a:endParaRPr>
          </a:p>
          <a:p>
            <a:pPr algn="just">
              <a:lnSpc>
                <a:spcPct val="120000"/>
              </a:lnSpc>
            </a:pPr>
            <a:r>
              <a:rPr lang="en-US" sz="1400" dirty="0">
                <a:solidFill>
                  <a:schemeClr val="bg1"/>
                </a:solidFill>
                <a:latin typeface="Lato" panose="020F0502020204030203" pitchFamily="34" charset="0"/>
                <a:ea typeface="Lato" panose="020F0502020204030203" pitchFamily="34" charset="0"/>
                <a:cs typeface="Lato" panose="020F0502020204030203" pitchFamily="34" charset="0"/>
              </a:rPr>
              <a:t>So for my first set of data I simply did a table command in </a:t>
            </a:r>
            <a:r>
              <a:rPr lang="en-US" sz="1400" dirty="0" err="1">
                <a:solidFill>
                  <a:schemeClr val="bg1"/>
                </a:solidFill>
                <a:latin typeface="Lato" panose="020F0502020204030203" pitchFamily="34" charset="0"/>
                <a:ea typeface="Lato" panose="020F0502020204030203" pitchFamily="34" charset="0"/>
                <a:cs typeface="Lato" panose="020F0502020204030203" pitchFamily="34" charset="0"/>
              </a:rPr>
              <a:t>RStudios</a:t>
            </a:r>
            <a:r>
              <a:rPr lang="en-US" sz="1400" dirty="0">
                <a:solidFill>
                  <a:schemeClr val="bg1"/>
                </a:solidFill>
                <a:latin typeface="Lato" panose="020F0502020204030203" pitchFamily="34" charset="0"/>
                <a:ea typeface="Lato" panose="020F0502020204030203" pitchFamily="34" charset="0"/>
                <a:cs typeface="Lato" panose="020F0502020204030203" pitchFamily="34" charset="0"/>
              </a:rPr>
              <a:t>, using SODA as my main variable.</a:t>
            </a:r>
          </a:p>
          <a:p>
            <a:pPr algn="just">
              <a:lnSpc>
                <a:spcPct val="120000"/>
              </a:lnSpc>
            </a:pPr>
            <a:endParaRPr lang="en-US" sz="1400" dirty="0">
              <a:solidFill>
                <a:schemeClr val="bg1"/>
              </a:solidFill>
              <a:latin typeface="Lato" panose="020F0502020204030203" pitchFamily="34" charset="0"/>
              <a:ea typeface="Lato" panose="020F0502020204030203" pitchFamily="34" charset="0"/>
              <a:cs typeface="Lato" panose="020F0502020204030203" pitchFamily="34" charset="0"/>
            </a:endParaRPr>
          </a:p>
          <a:p>
            <a:pPr algn="just">
              <a:lnSpc>
                <a:spcPct val="120000"/>
              </a:lnSpc>
            </a:pPr>
            <a:r>
              <a:rPr lang="en-US" sz="1400" dirty="0">
                <a:solidFill>
                  <a:schemeClr val="bg1"/>
                </a:solidFill>
                <a:latin typeface="Lato" panose="020F0502020204030203" pitchFamily="34" charset="0"/>
                <a:ea typeface="Lato" panose="020F0502020204030203" pitchFamily="34" charset="0"/>
                <a:cs typeface="Lato" panose="020F0502020204030203" pitchFamily="34" charset="0"/>
              </a:rPr>
              <a:t>The table provides my an easy truth table which tells me when both are bought, and as we can see there’s certain product bought with soda than others.</a:t>
            </a:r>
          </a:p>
          <a:p>
            <a:pPr algn="just">
              <a:lnSpc>
                <a:spcPct val="120000"/>
              </a:lnSpc>
            </a:pPr>
            <a:endParaRPr lang="en-US" sz="1400" dirty="0">
              <a:solidFill>
                <a:schemeClr val="bg1"/>
              </a:solidFill>
              <a:latin typeface="Lato" panose="020F0502020204030203" pitchFamily="34" charset="0"/>
              <a:ea typeface="Lato" panose="020F0502020204030203" pitchFamily="34" charset="0"/>
              <a:cs typeface="Lato" panose="020F0502020204030203" pitchFamily="34" charset="0"/>
            </a:endParaRPr>
          </a:p>
          <a:p>
            <a:pPr algn="just">
              <a:lnSpc>
                <a:spcPct val="120000"/>
              </a:lnSpc>
            </a:pPr>
            <a:r>
              <a:rPr lang="en-US" sz="1400" dirty="0">
                <a:solidFill>
                  <a:schemeClr val="bg1"/>
                </a:solidFill>
                <a:latin typeface="Lato" panose="020F0502020204030203" pitchFamily="34" charset="0"/>
                <a:ea typeface="Lato" panose="020F0502020204030203" pitchFamily="34" charset="0"/>
                <a:cs typeface="Lato" panose="020F0502020204030203" pitchFamily="34" charset="0"/>
              </a:rPr>
              <a:t>These two products are Steak and Cookies, products who are both above 2500 while the rest are below are closer to 2400. </a:t>
            </a:r>
          </a:p>
          <a:p>
            <a:pPr algn="just">
              <a:lnSpc>
                <a:spcPct val="120000"/>
              </a:lnSpc>
            </a:pPr>
            <a:endParaRPr lang="en-US" sz="1400" dirty="0">
              <a:solidFill>
                <a:schemeClr val="bg1"/>
              </a:solidFill>
              <a:latin typeface="Lato" panose="020F0502020204030203" pitchFamily="34" charset="0"/>
              <a:ea typeface="Lato" panose="020F0502020204030203" pitchFamily="34" charset="0"/>
              <a:cs typeface="Lato" panose="020F0502020204030203" pitchFamily="34" charset="0"/>
            </a:endParaRPr>
          </a:p>
          <a:p>
            <a:pPr algn="just">
              <a:lnSpc>
                <a:spcPct val="120000"/>
              </a:lnSpc>
            </a:pPr>
            <a:r>
              <a:rPr lang="en-US" sz="1400" dirty="0">
                <a:solidFill>
                  <a:schemeClr val="bg1"/>
                </a:solidFill>
                <a:latin typeface="Lato" panose="020F0502020204030203" pitchFamily="34" charset="0"/>
                <a:ea typeface="Lato" panose="020F0502020204030203" pitchFamily="34" charset="0"/>
                <a:cs typeface="Lato" panose="020F0502020204030203" pitchFamily="34" charset="0"/>
              </a:rPr>
              <a:t>Based on this I will take a permutation test seeing if its significant by comparing the highest(Cookies) to the lowest(Fish). </a:t>
            </a:r>
          </a:p>
          <a:p>
            <a:pPr algn="just">
              <a:lnSpc>
                <a:spcPct val="120000"/>
              </a:lnSpc>
            </a:pPr>
            <a:endParaRPr lang="en-US" sz="1400" dirty="0">
              <a:solidFill>
                <a:schemeClr val="bg1"/>
              </a:solidFill>
              <a:latin typeface="Lato" panose="020F0502020204030203" pitchFamily="34" charset="0"/>
              <a:ea typeface="Lato" panose="020F0502020204030203" pitchFamily="34" charset="0"/>
              <a:cs typeface="Lato" panose="020F0502020204030203" pitchFamily="34" charset="0"/>
            </a:endParaRPr>
          </a:p>
          <a:p>
            <a:pPr algn="just">
              <a:lnSpc>
                <a:spcPct val="120000"/>
              </a:lnSpc>
            </a:pPr>
            <a:endParaRPr lang="en-US" sz="14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grpSp>
        <p:nvGrpSpPr>
          <p:cNvPr id="7" name="Group 6">
            <a:extLst>
              <a:ext uri="{FF2B5EF4-FFF2-40B4-BE49-F238E27FC236}">
                <a16:creationId xmlns:a16="http://schemas.microsoft.com/office/drawing/2014/main" id="{E2421AD5-0E98-44C4-AB65-4565EFC16360}"/>
              </a:ext>
            </a:extLst>
          </p:cNvPr>
          <p:cNvGrpSpPr/>
          <p:nvPr/>
        </p:nvGrpSpPr>
        <p:grpSpPr>
          <a:xfrm>
            <a:off x="0" y="122907"/>
            <a:ext cx="342900" cy="590715"/>
            <a:chOff x="0" y="148425"/>
            <a:chExt cx="342900" cy="590715"/>
          </a:xfrm>
        </p:grpSpPr>
        <p:sp>
          <p:nvSpPr>
            <p:cNvPr id="8" name="Rectangle 7">
              <a:extLst>
                <a:ext uri="{FF2B5EF4-FFF2-40B4-BE49-F238E27FC236}">
                  <a16:creationId xmlns:a16="http://schemas.microsoft.com/office/drawing/2014/main" id="{106A0CBB-F944-45CB-B27B-48B34D846857}"/>
                </a:ext>
              </a:extLst>
            </p:cNvPr>
            <p:cNvSpPr/>
            <p:nvPr/>
          </p:nvSpPr>
          <p:spPr>
            <a:xfrm>
              <a:off x="0" y="148425"/>
              <a:ext cx="213360" cy="5907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2144CE9-1277-4D5F-86B2-0F4EDD173C32}"/>
                </a:ext>
              </a:extLst>
            </p:cNvPr>
            <p:cNvSpPr/>
            <p:nvPr/>
          </p:nvSpPr>
          <p:spPr>
            <a:xfrm>
              <a:off x="251460" y="148425"/>
              <a:ext cx="91440" cy="5907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46BCCABE-714B-42E0-BCFC-800B4D0F57C0}"/>
              </a:ext>
            </a:extLst>
          </p:cNvPr>
          <p:cNvGrpSpPr/>
          <p:nvPr/>
        </p:nvGrpSpPr>
        <p:grpSpPr>
          <a:xfrm rot="10800000">
            <a:off x="11849100" y="122907"/>
            <a:ext cx="342900" cy="590715"/>
            <a:chOff x="0" y="148425"/>
            <a:chExt cx="342900" cy="590715"/>
          </a:xfrm>
        </p:grpSpPr>
        <p:sp>
          <p:nvSpPr>
            <p:cNvPr id="12" name="Rectangle 11">
              <a:extLst>
                <a:ext uri="{FF2B5EF4-FFF2-40B4-BE49-F238E27FC236}">
                  <a16:creationId xmlns:a16="http://schemas.microsoft.com/office/drawing/2014/main" id="{6F49C5D6-54BB-4109-A7C5-36CEA7848842}"/>
                </a:ext>
              </a:extLst>
            </p:cNvPr>
            <p:cNvSpPr/>
            <p:nvPr/>
          </p:nvSpPr>
          <p:spPr>
            <a:xfrm>
              <a:off x="0" y="148425"/>
              <a:ext cx="213360" cy="5907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CB379F3-4753-474A-BEB5-F3B3634FA36C}"/>
                </a:ext>
              </a:extLst>
            </p:cNvPr>
            <p:cNvSpPr/>
            <p:nvPr/>
          </p:nvSpPr>
          <p:spPr>
            <a:xfrm>
              <a:off x="251460" y="148425"/>
              <a:ext cx="91440" cy="5907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 name="Straight Connector 2">
            <a:extLst>
              <a:ext uri="{FF2B5EF4-FFF2-40B4-BE49-F238E27FC236}">
                <a16:creationId xmlns:a16="http://schemas.microsoft.com/office/drawing/2014/main" id="{6E8395AA-A1E2-4098-89D5-D3699F22F348}"/>
              </a:ext>
            </a:extLst>
          </p:cNvPr>
          <p:cNvCxnSpPr>
            <a:cxnSpLocks/>
          </p:cNvCxnSpPr>
          <p:nvPr/>
        </p:nvCxnSpPr>
        <p:spPr>
          <a:xfrm>
            <a:off x="447869" y="713622"/>
            <a:ext cx="11185573"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2" name="Table 1">
            <a:extLst>
              <a:ext uri="{FF2B5EF4-FFF2-40B4-BE49-F238E27FC236}">
                <a16:creationId xmlns:a16="http://schemas.microsoft.com/office/drawing/2014/main" id="{C5B9A8D7-9F6C-4CC4-9F1B-AC5B759E14B2}"/>
              </a:ext>
            </a:extLst>
          </p:cNvPr>
          <p:cNvGraphicFramePr>
            <a:graphicFrameLocks noGrp="1"/>
          </p:cNvGraphicFramePr>
          <p:nvPr>
            <p:extLst>
              <p:ext uri="{D42A27DB-BD31-4B8C-83A1-F6EECF244321}">
                <p14:modId xmlns:p14="http://schemas.microsoft.com/office/powerpoint/2010/main" val="57846976"/>
              </p:ext>
            </p:extLst>
          </p:nvPr>
        </p:nvGraphicFramePr>
        <p:xfrm>
          <a:off x="7116189" y="1324551"/>
          <a:ext cx="3091125" cy="4922520"/>
        </p:xfrm>
        <a:graphic>
          <a:graphicData uri="http://schemas.openxmlformats.org/drawingml/2006/table">
            <a:tbl>
              <a:tblPr/>
              <a:tblGrid>
                <a:gridCol w="3091125">
                  <a:extLst>
                    <a:ext uri="{9D8B030D-6E8A-4147-A177-3AD203B41FA5}">
                      <a16:colId xmlns:a16="http://schemas.microsoft.com/office/drawing/2014/main" val="1362136848"/>
                    </a:ext>
                  </a:extLst>
                </a:gridCol>
              </a:tblGrid>
              <a:tr h="239482">
                <a:tc>
                  <a:txBody>
                    <a:bodyPr/>
                    <a:lstStyle/>
                    <a:p>
                      <a:endParaRPr lang="en-US" dirty="0"/>
                    </a:p>
                  </a:txBody>
                  <a:tcPr marL="57150" marR="0" marT="0" marB="76200">
                    <a:lnL>
                      <a:noFill/>
                    </a:lnL>
                    <a:lnR>
                      <a:noFill/>
                    </a:lnR>
                    <a:lnT>
                      <a:noFill/>
                    </a:lnT>
                    <a:lnB>
                      <a:noFill/>
                    </a:lnB>
                    <a:solidFill>
                      <a:srgbClr val="FFFFFF"/>
                    </a:solidFill>
                  </a:tcPr>
                </a:tc>
                <a:extLst>
                  <a:ext uri="{0D108BD9-81ED-4DB2-BD59-A6C34878D82A}">
                    <a16:rowId xmlns:a16="http://schemas.microsoft.com/office/drawing/2014/main" val="1155258011"/>
                  </a:ext>
                </a:extLst>
              </a:tr>
              <a:tr h="4198195">
                <a:tc>
                  <a:txBody>
                    <a:bodyPr/>
                    <a:lstStyle/>
                    <a:p>
                      <a:pPr algn="l" fontAlgn="t"/>
                      <a:endParaRPr lang="en-US" sz="1000" dirty="0">
                        <a:solidFill>
                          <a:srgbClr val="0000FF"/>
                        </a:solidFill>
                        <a:effectLst/>
                        <a:latin typeface="Lucida Console" panose="020B0609040504020204" pitchFamily="49" charset="0"/>
                      </a:endParaRPr>
                    </a:p>
                    <a:p>
                      <a:pPr algn="l" fontAlgn="t"/>
                      <a:r>
                        <a:rPr lang="en-US" sz="1000" dirty="0">
                          <a:solidFill>
                            <a:srgbClr val="0000FF"/>
                          </a:solidFill>
                          <a:effectLst/>
                          <a:latin typeface="Lucida Console" panose="020B0609040504020204" pitchFamily="49" charset="0"/>
                        </a:rPr>
                        <a:t>&gt; table(WALMART1$SODA, WALMART1$STEAK) </a:t>
                      </a:r>
                    </a:p>
                    <a:p>
                      <a:pPr algn="l" fontAlgn="t"/>
                      <a:r>
                        <a:rPr lang="en-US" sz="1000" dirty="0">
                          <a:solidFill>
                            <a:srgbClr val="0000FF"/>
                          </a:solidFill>
                          <a:effectLst/>
                          <a:latin typeface="Lucida Console" panose="020B0609040504020204" pitchFamily="49" charset="0"/>
                        </a:rPr>
                        <a:t>      </a:t>
                      </a:r>
                      <a:r>
                        <a:rPr lang="en-US" sz="1000" dirty="0">
                          <a:solidFill>
                            <a:schemeClr val="tx1"/>
                          </a:solidFill>
                          <a:effectLst/>
                          <a:latin typeface="Lucida Console" panose="020B0609040504020204" pitchFamily="49" charset="0"/>
                        </a:rPr>
                        <a:t> 0    1</a:t>
                      </a:r>
                    </a:p>
                    <a:p>
                      <a:pPr algn="l" fontAlgn="t"/>
                      <a:r>
                        <a:rPr lang="en-US" sz="1000" dirty="0">
                          <a:solidFill>
                            <a:schemeClr val="tx1"/>
                          </a:solidFill>
                          <a:effectLst/>
                          <a:latin typeface="Lucida Console" panose="020B0609040504020204" pitchFamily="49" charset="0"/>
                        </a:rPr>
                        <a:t>  0 2415 2344</a:t>
                      </a:r>
                    </a:p>
                    <a:p>
                      <a:pPr algn="l" fontAlgn="t"/>
                      <a:r>
                        <a:rPr lang="en-US" sz="1000" dirty="0">
                          <a:solidFill>
                            <a:schemeClr val="tx1"/>
                          </a:solidFill>
                          <a:effectLst/>
                          <a:latin typeface="Lucida Console" panose="020B0609040504020204" pitchFamily="49" charset="0"/>
                        </a:rPr>
                        <a:t>  1 2419 2503</a:t>
                      </a:r>
                    </a:p>
                    <a:p>
                      <a:pPr algn="l" fontAlgn="t"/>
                      <a:endParaRPr lang="en-US" sz="1000" dirty="0">
                        <a:solidFill>
                          <a:srgbClr val="0000FF"/>
                        </a:solidFill>
                        <a:effectLst/>
                        <a:latin typeface="Lucida Console" panose="020B0609040504020204" pitchFamily="49" charset="0"/>
                      </a:endParaRPr>
                    </a:p>
                    <a:p>
                      <a:pPr algn="l" fontAlgn="t"/>
                      <a:r>
                        <a:rPr lang="en-US" sz="1000" dirty="0">
                          <a:solidFill>
                            <a:srgbClr val="0000FF"/>
                          </a:solidFill>
                          <a:effectLst/>
                          <a:latin typeface="Lucida Console" panose="020B0609040504020204" pitchFamily="49" charset="0"/>
                        </a:rPr>
                        <a:t>&gt; table(WALMART1$SODA, WALMART1$FISH) </a:t>
                      </a:r>
                    </a:p>
                    <a:p>
                      <a:pPr algn="l" fontAlgn="t"/>
                      <a:r>
                        <a:rPr lang="en-US" sz="1000" dirty="0">
                          <a:solidFill>
                            <a:srgbClr val="0000FF"/>
                          </a:solidFill>
                          <a:effectLst/>
                          <a:latin typeface="Lucida Console" panose="020B0609040504020204" pitchFamily="49" charset="0"/>
                        </a:rPr>
                        <a:t>       </a:t>
                      </a:r>
                      <a:r>
                        <a:rPr lang="en-US" sz="1000" dirty="0">
                          <a:solidFill>
                            <a:schemeClr val="tx1"/>
                          </a:solidFill>
                          <a:effectLst/>
                          <a:latin typeface="Lucida Console" panose="020B0609040504020204" pitchFamily="49" charset="0"/>
                        </a:rPr>
                        <a:t>0    1</a:t>
                      </a:r>
                    </a:p>
                    <a:p>
                      <a:pPr algn="l" fontAlgn="t"/>
                      <a:r>
                        <a:rPr lang="en-US" sz="1000" dirty="0">
                          <a:solidFill>
                            <a:schemeClr val="tx1"/>
                          </a:solidFill>
                          <a:effectLst/>
                          <a:latin typeface="Lucida Console" panose="020B0609040504020204" pitchFamily="49" charset="0"/>
                        </a:rPr>
                        <a:t>  0 2315 2444</a:t>
                      </a:r>
                    </a:p>
                    <a:p>
                      <a:pPr algn="l" fontAlgn="t"/>
                      <a:r>
                        <a:rPr lang="en-US" sz="1000" dirty="0">
                          <a:solidFill>
                            <a:schemeClr val="tx1"/>
                          </a:solidFill>
                          <a:effectLst/>
                          <a:latin typeface="Lucida Console" panose="020B0609040504020204" pitchFamily="49" charset="0"/>
                        </a:rPr>
                        <a:t>  1 2522 2400</a:t>
                      </a:r>
                    </a:p>
                    <a:p>
                      <a:pPr algn="l" fontAlgn="t"/>
                      <a:endParaRPr lang="en-US" sz="1000" dirty="0">
                        <a:solidFill>
                          <a:srgbClr val="0000FF"/>
                        </a:solidFill>
                        <a:effectLst/>
                        <a:latin typeface="Lucida Console" panose="020B0609040504020204" pitchFamily="49" charset="0"/>
                      </a:endParaRPr>
                    </a:p>
                    <a:p>
                      <a:pPr algn="l" fontAlgn="t"/>
                      <a:r>
                        <a:rPr lang="en-US" sz="1000" dirty="0">
                          <a:solidFill>
                            <a:srgbClr val="0000FF"/>
                          </a:solidFill>
                          <a:effectLst/>
                          <a:latin typeface="Lucida Console" panose="020B0609040504020204" pitchFamily="49" charset="0"/>
                        </a:rPr>
                        <a:t>&gt; table(WALMART1$SODA, WALMART1$COFFEE) </a:t>
                      </a:r>
                    </a:p>
                    <a:p>
                      <a:pPr algn="l" fontAlgn="t"/>
                      <a:r>
                        <a:rPr lang="en-US" sz="1000" dirty="0">
                          <a:solidFill>
                            <a:srgbClr val="0000FF"/>
                          </a:solidFill>
                          <a:effectLst/>
                          <a:latin typeface="Lucida Console" panose="020B0609040504020204" pitchFamily="49" charset="0"/>
                        </a:rPr>
                        <a:t>       </a:t>
                      </a:r>
                      <a:r>
                        <a:rPr lang="en-US" sz="1000" dirty="0">
                          <a:solidFill>
                            <a:schemeClr val="tx1"/>
                          </a:solidFill>
                          <a:effectLst/>
                          <a:latin typeface="Lucida Console" panose="020B0609040504020204" pitchFamily="49" charset="0"/>
                        </a:rPr>
                        <a:t>0    1</a:t>
                      </a:r>
                    </a:p>
                    <a:p>
                      <a:pPr algn="l" fontAlgn="t"/>
                      <a:r>
                        <a:rPr lang="en-US" sz="1000" dirty="0">
                          <a:solidFill>
                            <a:schemeClr val="tx1"/>
                          </a:solidFill>
                          <a:effectLst/>
                          <a:latin typeface="Lucida Console" panose="020B0609040504020204" pitchFamily="49" charset="0"/>
                        </a:rPr>
                        <a:t>  0 2405 2354</a:t>
                      </a:r>
                    </a:p>
                    <a:p>
                      <a:pPr algn="l" fontAlgn="t"/>
                      <a:r>
                        <a:rPr lang="en-US" sz="1000" dirty="0">
                          <a:solidFill>
                            <a:schemeClr val="tx1"/>
                          </a:solidFill>
                          <a:effectLst/>
                          <a:latin typeface="Lucida Console" panose="020B0609040504020204" pitchFamily="49" charset="0"/>
                        </a:rPr>
                        <a:t>  1 2471 2451</a:t>
                      </a:r>
                    </a:p>
                    <a:p>
                      <a:pPr algn="l" fontAlgn="t"/>
                      <a:endParaRPr lang="en-US" sz="1000" dirty="0">
                        <a:solidFill>
                          <a:srgbClr val="0000FF"/>
                        </a:solidFill>
                        <a:effectLst/>
                        <a:latin typeface="Lucida Console" panose="020B0609040504020204" pitchFamily="49" charset="0"/>
                      </a:endParaRPr>
                    </a:p>
                    <a:p>
                      <a:pPr algn="l" fontAlgn="t"/>
                      <a:r>
                        <a:rPr lang="en-US" sz="1000" dirty="0">
                          <a:solidFill>
                            <a:srgbClr val="0000FF"/>
                          </a:solidFill>
                          <a:effectLst/>
                          <a:latin typeface="Lucida Console" panose="020B0609040504020204" pitchFamily="49" charset="0"/>
                        </a:rPr>
                        <a:t>&gt; table(WALMART1$SODA, WALMART1$TEA) </a:t>
                      </a:r>
                    </a:p>
                    <a:p>
                      <a:pPr algn="l" fontAlgn="t"/>
                      <a:r>
                        <a:rPr lang="en-US" sz="1000" dirty="0">
                          <a:solidFill>
                            <a:srgbClr val="0000FF"/>
                          </a:solidFill>
                          <a:effectLst/>
                          <a:latin typeface="Lucida Console" panose="020B0609040504020204" pitchFamily="49" charset="0"/>
                        </a:rPr>
                        <a:t>       </a:t>
                      </a:r>
                      <a:r>
                        <a:rPr lang="en-US" sz="1000" dirty="0">
                          <a:solidFill>
                            <a:schemeClr val="tx1"/>
                          </a:solidFill>
                          <a:effectLst/>
                          <a:latin typeface="Lucida Console" panose="020B0609040504020204" pitchFamily="49" charset="0"/>
                        </a:rPr>
                        <a:t>0    1</a:t>
                      </a:r>
                    </a:p>
                    <a:p>
                      <a:pPr algn="l" fontAlgn="t"/>
                      <a:r>
                        <a:rPr lang="en-US" sz="1000" dirty="0">
                          <a:solidFill>
                            <a:schemeClr val="tx1"/>
                          </a:solidFill>
                          <a:effectLst/>
                          <a:latin typeface="Lucida Console" panose="020B0609040504020204" pitchFamily="49" charset="0"/>
                        </a:rPr>
                        <a:t>  0 2398 2361</a:t>
                      </a:r>
                    </a:p>
                    <a:p>
                      <a:pPr algn="l" fontAlgn="t"/>
                      <a:r>
                        <a:rPr lang="en-US" sz="1000" dirty="0">
                          <a:solidFill>
                            <a:schemeClr val="tx1"/>
                          </a:solidFill>
                          <a:effectLst/>
                          <a:latin typeface="Lucida Console" panose="020B0609040504020204" pitchFamily="49" charset="0"/>
                        </a:rPr>
                        <a:t>  1 2498 2424</a:t>
                      </a:r>
                    </a:p>
                    <a:p>
                      <a:pPr algn="l" fontAlgn="t"/>
                      <a:endParaRPr lang="en-US" sz="1000" dirty="0">
                        <a:solidFill>
                          <a:srgbClr val="0000FF"/>
                        </a:solidFill>
                        <a:effectLst/>
                        <a:latin typeface="Lucida Console" panose="020B0609040504020204" pitchFamily="49" charset="0"/>
                      </a:endParaRPr>
                    </a:p>
                    <a:p>
                      <a:pPr algn="l" fontAlgn="t"/>
                      <a:r>
                        <a:rPr lang="en-US" sz="1000" dirty="0">
                          <a:solidFill>
                            <a:srgbClr val="0000FF"/>
                          </a:solidFill>
                          <a:effectLst/>
                          <a:latin typeface="Lucida Console" panose="020B0609040504020204" pitchFamily="49" charset="0"/>
                        </a:rPr>
                        <a:t>&gt; table(WALMART1$SODA, WALMART1$SALT) </a:t>
                      </a:r>
                    </a:p>
                    <a:p>
                      <a:pPr algn="l" fontAlgn="t"/>
                      <a:r>
                        <a:rPr lang="en-US" sz="1000" dirty="0">
                          <a:solidFill>
                            <a:srgbClr val="0000FF"/>
                          </a:solidFill>
                          <a:effectLst/>
                          <a:latin typeface="Lucida Console" panose="020B0609040504020204" pitchFamily="49" charset="0"/>
                        </a:rPr>
                        <a:t>      </a:t>
                      </a:r>
                      <a:r>
                        <a:rPr lang="en-US" sz="1000" dirty="0">
                          <a:solidFill>
                            <a:schemeClr val="tx1"/>
                          </a:solidFill>
                          <a:effectLst/>
                          <a:latin typeface="Lucida Console" panose="020B0609040504020204" pitchFamily="49" charset="0"/>
                        </a:rPr>
                        <a:t> 0    1</a:t>
                      </a:r>
                    </a:p>
                    <a:p>
                      <a:pPr algn="l" fontAlgn="t"/>
                      <a:r>
                        <a:rPr lang="en-US" sz="1000" dirty="0">
                          <a:solidFill>
                            <a:schemeClr val="tx1"/>
                          </a:solidFill>
                          <a:effectLst/>
                          <a:latin typeface="Lucida Console" panose="020B0609040504020204" pitchFamily="49" charset="0"/>
                        </a:rPr>
                        <a:t>  0 2420 2339</a:t>
                      </a:r>
                    </a:p>
                    <a:p>
                      <a:pPr algn="l" fontAlgn="t"/>
                      <a:r>
                        <a:rPr lang="en-US" sz="1000" dirty="0">
                          <a:solidFill>
                            <a:schemeClr val="tx1"/>
                          </a:solidFill>
                          <a:effectLst/>
                          <a:latin typeface="Lucida Console" panose="020B0609040504020204" pitchFamily="49" charset="0"/>
                        </a:rPr>
                        <a:t>  1 2505 2417</a:t>
                      </a:r>
                    </a:p>
                    <a:p>
                      <a:pPr algn="l" fontAlgn="t"/>
                      <a:endParaRPr lang="en-US" sz="1000" dirty="0">
                        <a:solidFill>
                          <a:srgbClr val="0000FF"/>
                        </a:solidFill>
                        <a:effectLst/>
                        <a:latin typeface="Lucida Console" panose="020B0609040504020204" pitchFamily="49" charset="0"/>
                      </a:endParaRPr>
                    </a:p>
                    <a:p>
                      <a:pPr algn="l" fontAlgn="t"/>
                      <a:r>
                        <a:rPr lang="en-US" sz="1000" dirty="0">
                          <a:solidFill>
                            <a:srgbClr val="0000FF"/>
                          </a:solidFill>
                          <a:effectLst/>
                          <a:latin typeface="Lucida Console" panose="020B0609040504020204" pitchFamily="49" charset="0"/>
                        </a:rPr>
                        <a:t>&gt; table(WALMART1$SODA, WALMART1$COOKIES) </a:t>
                      </a:r>
                    </a:p>
                    <a:p>
                      <a:pPr algn="l" fontAlgn="t"/>
                      <a:r>
                        <a:rPr lang="en-US" sz="1000" dirty="0">
                          <a:solidFill>
                            <a:srgbClr val="0000FF"/>
                          </a:solidFill>
                          <a:effectLst/>
                          <a:latin typeface="Lucida Console" panose="020B0609040504020204" pitchFamily="49" charset="0"/>
                        </a:rPr>
                        <a:t>       </a:t>
                      </a:r>
                      <a:r>
                        <a:rPr lang="en-US" sz="1000" dirty="0">
                          <a:solidFill>
                            <a:schemeClr val="tx1"/>
                          </a:solidFill>
                          <a:effectLst/>
                          <a:latin typeface="Lucida Console" panose="020B0609040504020204" pitchFamily="49" charset="0"/>
                        </a:rPr>
                        <a:t>0    1</a:t>
                      </a:r>
                    </a:p>
                    <a:p>
                      <a:pPr algn="l" fontAlgn="t"/>
                      <a:r>
                        <a:rPr lang="en-US" sz="1000" dirty="0">
                          <a:solidFill>
                            <a:schemeClr val="tx1"/>
                          </a:solidFill>
                          <a:effectLst/>
                          <a:latin typeface="Lucida Console" panose="020B0609040504020204" pitchFamily="49" charset="0"/>
                        </a:rPr>
                        <a:t>  0 2419 2340</a:t>
                      </a:r>
                    </a:p>
                    <a:p>
                      <a:pPr algn="l" fontAlgn="t"/>
                      <a:r>
                        <a:rPr lang="en-US" sz="1000" dirty="0">
                          <a:solidFill>
                            <a:schemeClr val="tx1"/>
                          </a:solidFill>
                          <a:effectLst/>
                          <a:latin typeface="Lucida Console" panose="020B0609040504020204" pitchFamily="49" charset="0"/>
                        </a:rPr>
                        <a:t>  1 2380 2542</a:t>
                      </a:r>
                    </a:p>
                  </a:txBody>
                  <a:tcPr marL="0" marR="0" marT="0" marB="0">
                    <a:lnL>
                      <a:noFill/>
                    </a:lnL>
                    <a:lnR>
                      <a:noFill/>
                    </a:lnR>
                    <a:lnT>
                      <a:noFill/>
                    </a:lnT>
                    <a:lnB>
                      <a:noFill/>
                    </a:lnB>
                    <a:solidFill>
                      <a:srgbClr val="FFFFFF"/>
                    </a:solidFill>
                  </a:tcPr>
                </a:tc>
                <a:extLst>
                  <a:ext uri="{0D108BD9-81ED-4DB2-BD59-A6C34878D82A}">
                    <a16:rowId xmlns:a16="http://schemas.microsoft.com/office/drawing/2014/main" val="3439202875"/>
                  </a:ext>
                </a:extLst>
              </a:tr>
            </a:tbl>
          </a:graphicData>
        </a:graphic>
      </p:graphicFrame>
    </p:spTree>
    <p:extLst>
      <p:ext uri="{BB962C8B-B14F-4D97-AF65-F5344CB8AC3E}">
        <p14:creationId xmlns:p14="http://schemas.microsoft.com/office/powerpoint/2010/main" val="3699156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p:tgtEl>
                                          <p:spTgt spid="18"/>
                                        </p:tgtEl>
                                        <p:attrNameLst>
                                          <p:attrName>ppt_x</p:attrName>
                                        </p:attrNameLst>
                                      </p:cBhvr>
                                      <p:tavLst>
                                        <p:tav tm="0">
                                          <p:val>
                                            <p:strVal val="#ppt_x-#ppt_w*1.125000"/>
                                          </p:val>
                                        </p:tav>
                                        <p:tav tm="100000">
                                          <p:val>
                                            <p:strVal val="#ppt_x"/>
                                          </p:val>
                                        </p:tav>
                                      </p:tavLst>
                                    </p:anim>
                                    <p:animEffect transition="in" filter="wipe(right)">
                                      <p:cBhvr>
                                        <p:cTn id="8" dur="500"/>
                                        <p:tgtEl>
                                          <p:spTgt spid="1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75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 y="8389"/>
            <a:ext cx="12192001" cy="6858000"/>
          </a:xfrm>
          <a:prstGeom prst="rect">
            <a:avLst/>
          </a:prstGeom>
          <a:solidFill>
            <a:schemeClr val="tx1">
              <a:lumMod val="95000"/>
              <a:lumOff val="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p:cNvSpPr txBox="1"/>
          <p:nvPr/>
        </p:nvSpPr>
        <p:spPr>
          <a:xfrm>
            <a:off x="558557" y="251277"/>
            <a:ext cx="7176219" cy="486287"/>
          </a:xfrm>
          <a:prstGeom prst="rect">
            <a:avLst/>
          </a:prstGeom>
          <a:noFill/>
        </p:spPr>
        <p:txBody>
          <a:bodyPr wrap="square" rtlCol="0">
            <a:spAutoFit/>
          </a:bodyPr>
          <a:lstStyle/>
          <a:p>
            <a:pPr>
              <a:lnSpc>
                <a:spcPct val="80000"/>
              </a:lnSpc>
            </a:pPr>
            <a:r>
              <a:rPr lang="en-US" sz="3200"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Permutation Tests: Is it significant?</a:t>
            </a:r>
          </a:p>
        </p:txBody>
      </p:sp>
      <p:sp>
        <p:nvSpPr>
          <p:cNvPr id="19" name="Rectangle 18"/>
          <p:cNvSpPr/>
          <p:nvPr/>
        </p:nvSpPr>
        <p:spPr>
          <a:xfrm>
            <a:off x="281721" y="2017958"/>
            <a:ext cx="3961291" cy="2912207"/>
          </a:xfrm>
          <a:prstGeom prst="rect">
            <a:avLst/>
          </a:prstGeom>
        </p:spPr>
        <p:txBody>
          <a:bodyPr wrap="square">
            <a:spAutoFit/>
          </a:bodyPr>
          <a:lstStyle/>
          <a:p>
            <a:pPr algn="just">
              <a:lnSpc>
                <a:spcPct val="120000"/>
              </a:lnSpc>
            </a:pPr>
            <a:r>
              <a:rPr lang="en-US" sz="1400" dirty="0">
                <a:solidFill>
                  <a:schemeClr val="bg1"/>
                </a:solidFill>
                <a:latin typeface="Lato" panose="020F0502020204030203" pitchFamily="34" charset="0"/>
                <a:ea typeface="Lato" panose="020F0502020204030203" pitchFamily="34" charset="0"/>
                <a:cs typeface="Lato" panose="020F0502020204030203" pitchFamily="34" charset="0"/>
              </a:rPr>
              <a:t>After running the permutation test 10000 times we get the following:</a:t>
            </a:r>
          </a:p>
          <a:p>
            <a:pPr algn="just">
              <a:lnSpc>
                <a:spcPct val="120000"/>
              </a:lnSpc>
            </a:pPr>
            <a:endParaRPr lang="en-US" sz="1400" dirty="0">
              <a:solidFill>
                <a:schemeClr val="bg1"/>
              </a:solidFill>
              <a:latin typeface="Lato" panose="020F0502020204030203" pitchFamily="34" charset="0"/>
              <a:ea typeface="Lato" panose="020F0502020204030203" pitchFamily="34" charset="0"/>
              <a:cs typeface="Lato" panose="020F0502020204030203" pitchFamily="34" charset="0"/>
            </a:endParaRPr>
          </a:p>
          <a:p>
            <a:pPr algn="just">
              <a:lnSpc>
                <a:spcPct val="120000"/>
              </a:lnSpc>
            </a:pPr>
            <a:r>
              <a:rPr lang="en-US" sz="1400" dirty="0">
                <a:solidFill>
                  <a:schemeClr val="bg1"/>
                </a:solidFill>
                <a:latin typeface="Lato" panose="020F0502020204030203" pitchFamily="34" charset="0"/>
                <a:ea typeface="Lato" panose="020F0502020204030203" pitchFamily="34" charset="0"/>
                <a:cs typeface="Lato" panose="020F0502020204030203" pitchFamily="34" charset="0"/>
              </a:rPr>
              <a:t>For Soda with Cookies:</a:t>
            </a:r>
          </a:p>
          <a:p>
            <a:pPr algn="just">
              <a:lnSpc>
                <a:spcPct val="120000"/>
              </a:lnSpc>
            </a:pPr>
            <a:r>
              <a:rPr lang="en-US" sz="1400" dirty="0">
                <a:solidFill>
                  <a:schemeClr val="bg1"/>
                </a:solidFill>
                <a:latin typeface="Lato" panose="020F0502020204030203" pitchFamily="34" charset="0"/>
                <a:ea typeface="Lato" panose="020F0502020204030203" pitchFamily="34" charset="0"/>
                <a:cs typeface="Lato" panose="020F0502020204030203" pitchFamily="34" charset="0"/>
              </a:rPr>
              <a:t>.0077</a:t>
            </a:r>
          </a:p>
          <a:p>
            <a:pPr algn="just">
              <a:lnSpc>
                <a:spcPct val="120000"/>
              </a:lnSpc>
            </a:pPr>
            <a:endParaRPr lang="en-US" sz="1400" dirty="0">
              <a:solidFill>
                <a:schemeClr val="bg1"/>
              </a:solidFill>
              <a:latin typeface="Lato" panose="020F0502020204030203" pitchFamily="34" charset="0"/>
              <a:ea typeface="Lato" panose="020F0502020204030203" pitchFamily="34" charset="0"/>
              <a:cs typeface="Lato" panose="020F0502020204030203" pitchFamily="34" charset="0"/>
            </a:endParaRPr>
          </a:p>
          <a:p>
            <a:pPr algn="just">
              <a:lnSpc>
                <a:spcPct val="120000"/>
              </a:lnSpc>
            </a:pPr>
            <a:r>
              <a:rPr lang="en-US" sz="1400" dirty="0">
                <a:solidFill>
                  <a:schemeClr val="bg1"/>
                </a:solidFill>
                <a:latin typeface="Lato" panose="020F0502020204030203" pitchFamily="34" charset="0"/>
                <a:ea typeface="Lato" panose="020F0502020204030203" pitchFamily="34" charset="0"/>
                <a:cs typeface="Lato" panose="020F0502020204030203" pitchFamily="34" charset="0"/>
              </a:rPr>
              <a:t>For  Soda with Fish:</a:t>
            </a:r>
          </a:p>
          <a:p>
            <a:pPr algn="just">
              <a:lnSpc>
                <a:spcPct val="120000"/>
              </a:lnSpc>
            </a:pPr>
            <a:r>
              <a:rPr lang="en-US" sz="1400" dirty="0">
                <a:solidFill>
                  <a:schemeClr val="bg1"/>
                </a:solidFill>
                <a:latin typeface="Lato" panose="020F0502020204030203" pitchFamily="34" charset="0"/>
                <a:ea typeface="Lato" panose="020F0502020204030203" pitchFamily="34" charset="0"/>
                <a:cs typeface="Lato" panose="020F0502020204030203" pitchFamily="34" charset="0"/>
              </a:rPr>
              <a:t>.0037</a:t>
            </a:r>
          </a:p>
          <a:p>
            <a:pPr algn="just">
              <a:lnSpc>
                <a:spcPct val="120000"/>
              </a:lnSpc>
            </a:pPr>
            <a:endParaRPr lang="en-US" sz="1400" dirty="0">
              <a:solidFill>
                <a:schemeClr val="bg1"/>
              </a:solidFill>
              <a:latin typeface="Lato" panose="020F0502020204030203" pitchFamily="34" charset="0"/>
              <a:ea typeface="Lato" panose="020F0502020204030203" pitchFamily="34" charset="0"/>
              <a:cs typeface="Lato" panose="020F0502020204030203" pitchFamily="34" charset="0"/>
            </a:endParaRPr>
          </a:p>
          <a:p>
            <a:pPr algn="just">
              <a:lnSpc>
                <a:spcPct val="120000"/>
              </a:lnSpc>
            </a:pPr>
            <a:r>
              <a:rPr lang="en-US" sz="1400" dirty="0">
                <a:solidFill>
                  <a:schemeClr val="bg1"/>
                </a:solidFill>
                <a:latin typeface="Lato" panose="020F0502020204030203" pitchFamily="34" charset="0"/>
                <a:ea typeface="Lato" panose="020F0502020204030203" pitchFamily="34" charset="0"/>
                <a:cs typeface="Lato" panose="020F0502020204030203" pitchFamily="34" charset="0"/>
              </a:rPr>
              <a:t>Both are under .05 which indicates that the test is significant.</a:t>
            </a:r>
          </a:p>
        </p:txBody>
      </p:sp>
      <p:grpSp>
        <p:nvGrpSpPr>
          <p:cNvPr id="7" name="Group 6">
            <a:extLst>
              <a:ext uri="{FF2B5EF4-FFF2-40B4-BE49-F238E27FC236}">
                <a16:creationId xmlns:a16="http://schemas.microsoft.com/office/drawing/2014/main" id="{E2421AD5-0E98-44C4-AB65-4565EFC16360}"/>
              </a:ext>
            </a:extLst>
          </p:cNvPr>
          <p:cNvGrpSpPr/>
          <p:nvPr/>
        </p:nvGrpSpPr>
        <p:grpSpPr>
          <a:xfrm>
            <a:off x="0" y="122907"/>
            <a:ext cx="342900" cy="590715"/>
            <a:chOff x="0" y="148425"/>
            <a:chExt cx="342900" cy="590715"/>
          </a:xfrm>
        </p:grpSpPr>
        <p:sp>
          <p:nvSpPr>
            <p:cNvPr id="8" name="Rectangle 7">
              <a:extLst>
                <a:ext uri="{FF2B5EF4-FFF2-40B4-BE49-F238E27FC236}">
                  <a16:creationId xmlns:a16="http://schemas.microsoft.com/office/drawing/2014/main" id="{106A0CBB-F944-45CB-B27B-48B34D846857}"/>
                </a:ext>
              </a:extLst>
            </p:cNvPr>
            <p:cNvSpPr/>
            <p:nvPr/>
          </p:nvSpPr>
          <p:spPr>
            <a:xfrm>
              <a:off x="0" y="148425"/>
              <a:ext cx="213360" cy="5907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2144CE9-1277-4D5F-86B2-0F4EDD173C32}"/>
                </a:ext>
              </a:extLst>
            </p:cNvPr>
            <p:cNvSpPr/>
            <p:nvPr/>
          </p:nvSpPr>
          <p:spPr>
            <a:xfrm>
              <a:off x="251460" y="148425"/>
              <a:ext cx="91440" cy="5907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46BCCABE-714B-42E0-BCFC-800B4D0F57C0}"/>
              </a:ext>
            </a:extLst>
          </p:cNvPr>
          <p:cNvGrpSpPr/>
          <p:nvPr/>
        </p:nvGrpSpPr>
        <p:grpSpPr>
          <a:xfrm rot="10800000">
            <a:off x="11849100" y="122907"/>
            <a:ext cx="342900" cy="590715"/>
            <a:chOff x="0" y="148425"/>
            <a:chExt cx="342900" cy="590715"/>
          </a:xfrm>
        </p:grpSpPr>
        <p:sp>
          <p:nvSpPr>
            <p:cNvPr id="12" name="Rectangle 11">
              <a:extLst>
                <a:ext uri="{FF2B5EF4-FFF2-40B4-BE49-F238E27FC236}">
                  <a16:creationId xmlns:a16="http://schemas.microsoft.com/office/drawing/2014/main" id="{6F49C5D6-54BB-4109-A7C5-36CEA7848842}"/>
                </a:ext>
              </a:extLst>
            </p:cNvPr>
            <p:cNvSpPr/>
            <p:nvPr/>
          </p:nvSpPr>
          <p:spPr>
            <a:xfrm>
              <a:off x="0" y="148425"/>
              <a:ext cx="213360" cy="5907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CB379F3-4753-474A-BEB5-F3B3634FA36C}"/>
                </a:ext>
              </a:extLst>
            </p:cNvPr>
            <p:cNvSpPr/>
            <p:nvPr/>
          </p:nvSpPr>
          <p:spPr>
            <a:xfrm>
              <a:off x="251460" y="148425"/>
              <a:ext cx="91440" cy="5907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 name="Straight Connector 2">
            <a:extLst>
              <a:ext uri="{FF2B5EF4-FFF2-40B4-BE49-F238E27FC236}">
                <a16:creationId xmlns:a16="http://schemas.microsoft.com/office/drawing/2014/main" id="{6E8395AA-A1E2-4098-89D5-D3699F22F348}"/>
              </a:ext>
            </a:extLst>
          </p:cNvPr>
          <p:cNvCxnSpPr>
            <a:cxnSpLocks/>
          </p:cNvCxnSpPr>
          <p:nvPr/>
        </p:nvCxnSpPr>
        <p:spPr>
          <a:xfrm>
            <a:off x="447869" y="713622"/>
            <a:ext cx="11185573"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58AEE993-A76D-4FFB-8E31-D745138B0CE1}"/>
              </a:ext>
            </a:extLst>
          </p:cNvPr>
          <p:cNvSpPr>
            <a:spLocks noChangeArrowheads="1"/>
          </p:cNvSpPr>
          <p:nvPr/>
        </p:nvSpPr>
        <p:spPr bwMode="auto">
          <a:xfrm>
            <a:off x="7672151" y="3550810"/>
            <a:ext cx="396129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err="1">
                <a:ln>
                  <a:noFill/>
                </a:ln>
                <a:solidFill>
                  <a:srgbClr val="0000FF"/>
                </a:solidFill>
                <a:effectLst/>
                <a:latin typeface="Lucida Console" panose="020B0609040504020204" pitchFamily="49" charset="0"/>
              </a:rPr>
              <a:t>PermutationTestSecond</a:t>
            </a:r>
            <a:r>
              <a:rPr kumimoji="0" lang="en-US" altLang="en-US" sz="800" b="0" i="0" u="none" strike="noStrike" cap="none" normalizeH="0" baseline="0" dirty="0">
                <a:ln>
                  <a:noFill/>
                </a:ln>
                <a:solidFill>
                  <a:srgbClr val="0000FF"/>
                </a:solidFill>
                <a:effectLst/>
                <a:latin typeface="Lucida Console" panose="020B0609040504020204" pitchFamily="49" charset="0"/>
              </a:rPr>
              <a:t>::Permutation(WALMART1, "SODA", "COOKIES",10000,"1", "0")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000000"/>
                </a:solidFill>
                <a:effectLst/>
                <a:latin typeface="Lucida Console" panose="020B0609040504020204" pitchFamily="49" charset="0"/>
              </a:rPr>
              <a:t>[1] 0.0077</a:t>
            </a:r>
            <a:endParaRPr kumimoji="0" lang="en-US" altLang="en-US" sz="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72551736-E551-4F86-98AC-661F81DD01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2877" y="946833"/>
            <a:ext cx="3717893" cy="2441288"/>
          </a:xfrm>
          <a:prstGeom prst="rect">
            <a:avLst/>
          </a:prstGeom>
        </p:spPr>
      </p:pic>
      <p:sp>
        <p:nvSpPr>
          <p:cNvPr id="6" name="Rectangle 2">
            <a:extLst>
              <a:ext uri="{FF2B5EF4-FFF2-40B4-BE49-F238E27FC236}">
                <a16:creationId xmlns:a16="http://schemas.microsoft.com/office/drawing/2014/main" id="{0A41923B-3694-42BE-9008-ED7C75DED000}"/>
              </a:ext>
            </a:extLst>
          </p:cNvPr>
          <p:cNvSpPr>
            <a:spLocks noChangeArrowheads="1"/>
          </p:cNvSpPr>
          <p:nvPr/>
        </p:nvSpPr>
        <p:spPr bwMode="auto">
          <a:xfrm>
            <a:off x="7680539" y="6534567"/>
            <a:ext cx="3961292"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0000FF"/>
                </a:solidFill>
                <a:effectLst/>
                <a:latin typeface="Lucida Console" panose="020B0609040504020204" pitchFamily="49" charset="0"/>
              </a:rPr>
              <a:t>&gt; </a:t>
            </a:r>
            <a:r>
              <a:rPr kumimoji="0" lang="en-US" altLang="en-US" sz="800" b="0" i="0" u="none" strike="noStrike" cap="none" normalizeH="0" baseline="0" dirty="0" err="1">
                <a:ln>
                  <a:noFill/>
                </a:ln>
                <a:solidFill>
                  <a:srgbClr val="0000FF"/>
                </a:solidFill>
                <a:effectLst/>
                <a:latin typeface="Lucida Console" panose="020B0609040504020204" pitchFamily="49" charset="0"/>
              </a:rPr>
              <a:t>PermutationTestSecond</a:t>
            </a:r>
            <a:r>
              <a:rPr kumimoji="0" lang="en-US" altLang="en-US" sz="800" b="0" i="0" u="none" strike="noStrike" cap="none" normalizeH="0" baseline="0" dirty="0">
                <a:ln>
                  <a:noFill/>
                </a:ln>
                <a:solidFill>
                  <a:srgbClr val="0000FF"/>
                </a:solidFill>
                <a:effectLst/>
                <a:latin typeface="Lucida Console" panose="020B0609040504020204" pitchFamily="49" charset="0"/>
              </a:rPr>
              <a:t>::Permutation(WALMART1, "SODA", "FISH",10000,"1", "0") </a:t>
            </a:r>
            <a:r>
              <a:rPr kumimoji="0" lang="en-US" altLang="en-US" sz="800" b="0" i="0" u="none" strike="noStrike" cap="none" normalizeH="0" baseline="0" dirty="0">
                <a:ln>
                  <a:noFill/>
                </a:ln>
                <a:solidFill>
                  <a:srgbClr val="000000"/>
                </a:solidFill>
                <a:effectLst/>
                <a:latin typeface="Lucida Console" panose="020B0609040504020204" pitchFamily="49" charset="0"/>
              </a:rPr>
              <a:t>[1] 0.0037</a:t>
            </a:r>
            <a:endParaRPr kumimoji="0" lang="en-US" altLang="en-US" sz="800" b="0" i="0" u="none" strike="noStrike" cap="none" normalizeH="0" baseline="0" dirty="0">
              <a:ln>
                <a:noFill/>
              </a:ln>
              <a:solidFill>
                <a:schemeClr val="tx1"/>
              </a:solidFill>
              <a:effectLst/>
              <a:latin typeface="Arial" panose="020B0604020202020204" pitchFamily="34" charset="0"/>
            </a:endParaRPr>
          </a:p>
        </p:txBody>
      </p:sp>
      <p:pic>
        <p:nvPicPr>
          <p:cNvPr id="15" name="Picture 14">
            <a:extLst>
              <a:ext uri="{FF2B5EF4-FFF2-40B4-BE49-F238E27FC236}">
                <a16:creationId xmlns:a16="http://schemas.microsoft.com/office/drawing/2014/main" id="{4E1E1107-4CDC-4F65-98B1-B254C1E62E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31600" y="4034379"/>
            <a:ext cx="3659170" cy="2402729"/>
          </a:xfrm>
          <a:prstGeom prst="rect">
            <a:avLst/>
          </a:prstGeom>
        </p:spPr>
      </p:pic>
    </p:spTree>
    <p:extLst>
      <p:ext uri="{BB962C8B-B14F-4D97-AF65-F5344CB8AC3E}">
        <p14:creationId xmlns:p14="http://schemas.microsoft.com/office/powerpoint/2010/main" val="4085058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p:tgtEl>
                                          <p:spTgt spid="18"/>
                                        </p:tgtEl>
                                        <p:attrNameLst>
                                          <p:attrName>ppt_x</p:attrName>
                                        </p:attrNameLst>
                                      </p:cBhvr>
                                      <p:tavLst>
                                        <p:tav tm="0">
                                          <p:val>
                                            <p:strVal val="#ppt_x-#ppt_w*1.125000"/>
                                          </p:val>
                                        </p:tav>
                                        <p:tav tm="100000">
                                          <p:val>
                                            <p:strVal val="#ppt_x"/>
                                          </p:val>
                                        </p:tav>
                                      </p:tavLst>
                                    </p:anim>
                                    <p:animEffect transition="in" filter="wipe(right)">
                                      <p:cBhvr>
                                        <p:cTn id="8" dur="500"/>
                                        <p:tgtEl>
                                          <p:spTgt spid="1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75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0"/>
            <a:ext cx="12192001" cy="6858000"/>
          </a:xfrm>
          <a:prstGeom prst="rect">
            <a:avLst/>
          </a:prstGeom>
          <a:solidFill>
            <a:schemeClr val="tx1">
              <a:lumMod val="95000"/>
              <a:lumOff val="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p:cNvSpPr txBox="1"/>
          <p:nvPr/>
        </p:nvSpPr>
        <p:spPr>
          <a:xfrm>
            <a:off x="558558" y="251277"/>
            <a:ext cx="6199980" cy="486287"/>
          </a:xfrm>
          <a:prstGeom prst="rect">
            <a:avLst/>
          </a:prstGeom>
          <a:noFill/>
        </p:spPr>
        <p:txBody>
          <a:bodyPr wrap="square" rtlCol="0">
            <a:spAutoFit/>
          </a:bodyPr>
          <a:lstStyle/>
          <a:p>
            <a:pPr>
              <a:lnSpc>
                <a:spcPct val="80000"/>
              </a:lnSpc>
            </a:pPr>
            <a:r>
              <a:rPr lang="en-US" sz="3200"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The Bigger Picture</a:t>
            </a:r>
          </a:p>
        </p:txBody>
      </p:sp>
      <p:sp>
        <p:nvSpPr>
          <p:cNvPr id="19" name="Rectangle 18"/>
          <p:cNvSpPr/>
          <p:nvPr/>
        </p:nvSpPr>
        <p:spPr>
          <a:xfrm>
            <a:off x="558558" y="1104930"/>
            <a:ext cx="3961291" cy="4204869"/>
          </a:xfrm>
          <a:prstGeom prst="rect">
            <a:avLst/>
          </a:prstGeom>
        </p:spPr>
        <p:txBody>
          <a:bodyPr wrap="square">
            <a:spAutoFit/>
          </a:bodyPr>
          <a:lstStyle/>
          <a:p>
            <a:pPr algn="just">
              <a:lnSpc>
                <a:spcPct val="120000"/>
              </a:lnSpc>
            </a:pPr>
            <a:r>
              <a:rPr lang="en-US" sz="1400" b="1" dirty="0">
                <a:solidFill>
                  <a:schemeClr val="accent1"/>
                </a:solidFill>
                <a:latin typeface="Lato" panose="020F0502020204030203" pitchFamily="34" charset="0"/>
                <a:ea typeface="Lato" panose="020F0502020204030203" pitchFamily="34" charset="0"/>
                <a:cs typeface="Lato" panose="020F0502020204030203" pitchFamily="34" charset="0"/>
              </a:rPr>
              <a:t>Things that don’t blend together:</a:t>
            </a:r>
          </a:p>
          <a:p>
            <a:pPr algn="just">
              <a:lnSpc>
                <a:spcPct val="120000"/>
              </a:lnSpc>
            </a:pPr>
            <a:endParaRPr lang="en-US" sz="1400" b="1" dirty="0">
              <a:solidFill>
                <a:schemeClr val="accent1"/>
              </a:solidFill>
              <a:latin typeface="Lato" panose="020F0502020204030203" pitchFamily="34" charset="0"/>
              <a:ea typeface="Lato" panose="020F0502020204030203" pitchFamily="34" charset="0"/>
              <a:cs typeface="Lato" panose="020F0502020204030203" pitchFamily="34" charset="0"/>
            </a:endParaRPr>
          </a:p>
          <a:p>
            <a:pPr algn="just">
              <a:lnSpc>
                <a:spcPct val="120000"/>
              </a:lnSpc>
            </a:pPr>
            <a:r>
              <a:rPr lang="en-US" sz="1400" dirty="0">
                <a:solidFill>
                  <a:schemeClr val="bg1"/>
                </a:solidFill>
                <a:latin typeface="Lato" panose="020F0502020204030203" pitchFamily="34" charset="0"/>
                <a:ea typeface="Lato" panose="020F0502020204030203" pitchFamily="34" charset="0"/>
                <a:cs typeface="Lato" panose="020F0502020204030203" pitchFamily="34" charset="0"/>
              </a:rPr>
              <a:t>For this part of the data, I used tables again to using Coffee as my main variable where I try to items bought together.</a:t>
            </a:r>
          </a:p>
          <a:p>
            <a:pPr algn="just">
              <a:lnSpc>
                <a:spcPct val="120000"/>
              </a:lnSpc>
            </a:pPr>
            <a:endParaRPr lang="en-US" sz="1400" dirty="0">
              <a:solidFill>
                <a:schemeClr val="bg1"/>
              </a:solidFill>
              <a:latin typeface="Lato" panose="020F0502020204030203" pitchFamily="34" charset="0"/>
              <a:ea typeface="Lato" panose="020F0502020204030203" pitchFamily="34" charset="0"/>
              <a:cs typeface="Lato" panose="020F0502020204030203" pitchFamily="34" charset="0"/>
            </a:endParaRPr>
          </a:p>
          <a:p>
            <a:pPr algn="just">
              <a:lnSpc>
                <a:spcPct val="120000"/>
              </a:lnSpc>
            </a:pPr>
            <a:r>
              <a:rPr lang="en-US" sz="1400" dirty="0">
                <a:solidFill>
                  <a:schemeClr val="bg1"/>
                </a:solidFill>
                <a:latin typeface="Lato" panose="020F0502020204030203" pitchFamily="34" charset="0"/>
                <a:ea typeface="Lato" panose="020F0502020204030203" pitchFamily="34" charset="0"/>
                <a:cs typeface="Lato" panose="020F0502020204030203" pitchFamily="34" charset="0"/>
              </a:rPr>
              <a:t>For this one, I assumed that salt would be bought the less with coffee. As coffee goes together with sugar more.</a:t>
            </a:r>
          </a:p>
          <a:p>
            <a:pPr algn="just">
              <a:lnSpc>
                <a:spcPct val="120000"/>
              </a:lnSpc>
            </a:pPr>
            <a:endParaRPr lang="en-US" sz="1400" dirty="0">
              <a:solidFill>
                <a:schemeClr val="bg1"/>
              </a:solidFill>
              <a:latin typeface="Lato" panose="020F0502020204030203" pitchFamily="34" charset="0"/>
              <a:ea typeface="Lato" panose="020F0502020204030203" pitchFamily="34" charset="0"/>
              <a:cs typeface="Lato" panose="020F0502020204030203" pitchFamily="34" charset="0"/>
            </a:endParaRPr>
          </a:p>
          <a:p>
            <a:pPr algn="just">
              <a:lnSpc>
                <a:spcPct val="120000"/>
              </a:lnSpc>
            </a:pPr>
            <a:r>
              <a:rPr lang="en-US" sz="1400" dirty="0">
                <a:solidFill>
                  <a:schemeClr val="bg1"/>
                </a:solidFill>
                <a:latin typeface="Lato" panose="020F0502020204030203" pitchFamily="34" charset="0"/>
                <a:ea typeface="Lato" panose="020F0502020204030203" pitchFamily="34" charset="0"/>
                <a:cs typeface="Lato" panose="020F0502020204030203" pitchFamily="34" charset="0"/>
              </a:rPr>
              <a:t>It also shows that the most bought is Cookies and soda, showing that this can possibly be used for party or buying drinks in general. </a:t>
            </a:r>
          </a:p>
          <a:p>
            <a:pPr algn="just">
              <a:lnSpc>
                <a:spcPct val="120000"/>
              </a:lnSpc>
            </a:pPr>
            <a:endParaRPr lang="en-US" sz="1400" dirty="0">
              <a:solidFill>
                <a:schemeClr val="bg1"/>
              </a:solidFill>
              <a:latin typeface="Lato" panose="020F0502020204030203" pitchFamily="34" charset="0"/>
              <a:ea typeface="Lato" panose="020F0502020204030203" pitchFamily="34" charset="0"/>
              <a:cs typeface="Lato" panose="020F0502020204030203" pitchFamily="34" charset="0"/>
            </a:endParaRPr>
          </a:p>
          <a:p>
            <a:pPr algn="just">
              <a:lnSpc>
                <a:spcPct val="120000"/>
              </a:lnSpc>
            </a:pPr>
            <a:r>
              <a:rPr lang="en-US" sz="1400" dirty="0">
                <a:solidFill>
                  <a:schemeClr val="bg1"/>
                </a:solidFill>
                <a:latin typeface="Lato" panose="020F0502020204030203" pitchFamily="34" charset="0"/>
                <a:ea typeface="Lato" panose="020F0502020204030203" pitchFamily="34" charset="0"/>
                <a:cs typeface="Lato" panose="020F0502020204030203" pitchFamily="34" charset="0"/>
              </a:rPr>
              <a:t>As such I will compare these two with a permutation test.</a:t>
            </a:r>
          </a:p>
        </p:txBody>
      </p:sp>
      <p:grpSp>
        <p:nvGrpSpPr>
          <p:cNvPr id="7" name="Group 6">
            <a:extLst>
              <a:ext uri="{FF2B5EF4-FFF2-40B4-BE49-F238E27FC236}">
                <a16:creationId xmlns:a16="http://schemas.microsoft.com/office/drawing/2014/main" id="{E2421AD5-0E98-44C4-AB65-4565EFC16360}"/>
              </a:ext>
            </a:extLst>
          </p:cNvPr>
          <p:cNvGrpSpPr/>
          <p:nvPr/>
        </p:nvGrpSpPr>
        <p:grpSpPr>
          <a:xfrm>
            <a:off x="0" y="122907"/>
            <a:ext cx="342900" cy="590715"/>
            <a:chOff x="0" y="148425"/>
            <a:chExt cx="342900" cy="590715"/>
          </a:xfrm>
        </p:grpSpPr>
        <p:sp>
          <p:nvSpPr>
            <p:cNvPr id="8" name="Rectangle 7">
              <a:extLst>
                <a:ext uri="{FF2B5EF4-FFF2-40B4-BE49-F238E27FC236}">
                  <a16:creationId xmlns:a16="http://schemas.microsoft.com/office/drawing/2014/main" id="{106A0CBB-F944-45CB-B27B-48B34D846857}"/>
                </a:ext>
              </a:extLst>
            </p:cNvPr>
            <p:cNvSpPr/>
            <p:nvPr/>
          </p:nvSpPr>
          <p:spPr>
            <a:xfrm>
              <a:off x="0" y="148425"/>
              <a:ext cx="213360" cy="5907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2144CE9-1277-4D5F-86B2-0F4EDD173C32}"/>
                </a:ext>
              </a:extLst>
            </p:cNvPr>
            <p:cNvSpPr/>
            <p:nvPr/>
          </p:nvSpPr>
          <p:spPr>
            <a:xfrm>
              <a:off x="251460" y="148425"/>
              <a:ext cx="91440" cy="5907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46BCCABE-714B-42E0-BCFC-800B4D0F57C0}"/>
              </a:ext>
            </a:extLst>
          </p:cNvPr>
          <p:cNvGrpSpPr/>
          <p:nvPr/>
        </p:nvGrpSpPr>
        <p:grpSpPr>
          <a:xfrm rot="10800000">
            <a:off x="11849100" y="122907"/>
            <a:ext cx="342900" cy="590715"/>
            <a:chOff x="0" y="148425"/>
            <a:chExt cx="342900" cy="590715"/>
          </a:xfrm>
        </p:grpSpPr>
        <p:sp>
          <p:nvSpPr>
            <p:cNvPr id="12" name="Rectangle 11">
              <a:extLst>
                <a:ext uri="{FF2B5EF4-FFF2-40B4-BE49-F238E27FC236}">
                  <a16:creationId xmlns:a16="http://schemas.microsoft.com/office/drawing/2014/main" id="{6F49C5D6-54BB-4109-A7C5-36CEA7848842}"/>
                </a:ext>
              </a:extLst>
            </p:cNvPr>
            <p:cNvSpPr/>
            <p:nvPr/>
          </p:nvSpPr>
          <p:spPr>
            <a:xfrm>
              <a:off x="0" y="148425"/>
              <a:ext cx="213360" cy="5907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CB379F3-4753-474A-BEB5-F3B3634FA36C}"/>
                </a:ext>
              </a:extLst>
            </p:cNvPr>
            <p:cNvSpPr/>
            <p:nvPr/>
          </p:nvSpPr>
          <p:spPr>
            <a:xfrm>
              <a:off x="251460" y="148425"/>
              <a:ext cx="91440" cy="5907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 name="Straight Connector 2">
            <a:extLst>
              <a:ext uri="{FF2B5EF4-FFF2-40B4-BE49-F238E27FC236}">
                <a16:creationId xmlns:a16="http://schemas.microsoft.com/office/drawing/2014/main" id="{6E8395AA-A1E2-4098-89D5-D3699F22F348}"/>
              </a:ext>
            </a:extLst>
          </p:cNvPr>
          <p:cNvCxnSpPr>
            <a:cxnSpLocks/>
          </p:cNvCxnSpPr>
          <p:nvPr/>
        </p:nvCxnSpPr>
        <p:spPr>
          <a:xfrm>
            <a:off x="503213" y="777418"/>
            <a:ext cx="11185573"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4" name="Table 3">
            <a:extLst>
              <a:ext uri="{FF2B5EF4-FFF2-40B4-BE49-F238E27FC236}">
                <a16:creationId xmlns:a16="http://schemas.microsoft.com/office/drawing/2014/main" id="{8DD389F9-0759-4EB8-8430-9211D1CF5666}"/>
              </a:ext>
            </a:extLst>
          </p:cNvPr>
          <p:cNvGraphicFramePr>
            <a:graphicFrameLocks noGrp="1"/>
          </p:cNvGraphicFramePr>
          <p:nvPr>
            <p:extLst>
              <p:ext uri="{D42A27DB-BD31-4B8C-83A1-F6EECF244321}">
                <p14:modId xmlns:p14="http://schemas.microsoft.com/office/powerpoint/2010/main" val="3250129168"/>
              </p:ext>
            </p:extLst>
          </p:nvPr>
        </p:nvGraphicFramePr>
        <p:xfrm>
          <a:off x="7333175" y="1104930"/>
          <a:ext cx="3315376" cy="5379720"/>
        </p:xfrm>
        <a:graphic>
          <a:graphicData uri="http://schemas.openxmlformats.org/drawingml/2006/table">
            <a:tbl>
              <a:tblPr/>
              <a:tblGrid>
                <a:gridCol w="3315376">
                  <a:extLst>
                    <a:ext uri="{9D8B030D-6E8A-4147-A177-3AD203B41FA5}">
                      <a16:colId xmlns:a16="http://schemas.microsoft.com/office/drawing/2014/main" val="2242379861"/>
                    </a:ext>
                  </a:extLst>
                </a:gridCol>
              </a:tblGrid>
              <a:tr h="200955">
                <a:tc>
                  <a:txBody>
                    <a:bodyPr/>
                    <a:lstStyle/>
                    <a:p>
                      <a:pPr algn="l" fontAlgn="t"/>
                      <a:endParaRPr lang="en-US" sz="1000" dirty="0">
                        <a:effectLst/>
                        <a:latin typeface="Lucida Console" panose="020B0609040504020204" pitchFamily="49" charset="0"/>
                      </a:endParaRPr>
                    </a:p>
                  </a:txBody>
                  <a:tcPr marL="57150" marR="0" marT="0" marB="76200">
                    <a:lnL>
                      <a:noFill/>
                    </a:lnL>
                    <a:lnR>
                      <a:noFill/>
                    </a:lnR>
                    <a:lnT>
                      <a:noFill/>
                    </a:lnT>
                    <a:lnB>
                      <a:noFill/>
                    </a:lnB>
                    <a:solidFill>
                      <a:srgbClr val="FFFFFF"/>
                    </a:solidFill>
                  </a:tcPr>
                </a:tc>
                <a:extLst>
                  <a:ext uri="{0D108BD9-81ED-4DB2-BD59-A6C34878D82A}">
                    <a16:rowId xmlns:a16="http://schemas.microsoft.com/office/drawing/2014/main" val="3241483094"/>
                  </a:ext>
                </a:extLst>
              </a:tr>
              <a:tr h="4086087">
                <a:tc>
                  <a:txBody>
                    <a:bodyPr/>
                    <a:lstStyle/>
                    <a:p>
                      <a:pPr algn="l" fontAlgn="t"/>
                      <a:r>
                        <a:rPr lang="en-US" sz="1000" dirty="0">
                          <a:effectLst/>
                          <a:latin typeface="Lucida Console" panose="020B0609040504020204" pitchFamily="49" charset="0"/>
                        </a:rPr>
                        <a:t>&gt; table(WALMART1$COFFEE, WALMART1$TEA) </a:t>
                      </a:r>
                    </a:p>
                    <a:p>
                      <a:pPr algn="l" fontAlgn="t"/>
                      <a:r>
                        <a:rPr lang="en-US" sz="1000" dirty="0">
                          <a:effectLst/>
                          <a:latin typeface="Lucida Console" panose="020B0609040504020204" pitchFamily="49" charset="0"/>
                        </a:rPr>
                        <a:t>       0    1</a:t>
                      </a:r>
                    </a:p>
                    <a:p>
                      <a:pPr algn="l" fontAlgn="t"/>
                      <a:r>
                        <a:rPr lang="en-US" sz="1000" dirty="0">
                          <a:effectLst/>
                          <a:latin typeface="Lucida Console" panose="020B0609040504020204" pitchFamily="49" charset="0"/>
                        </a:rPr>
                        <a:t>  0 2493 2383</a:t>
                      </a:r>
                    </a:p>
                    <a:p>
                      <a:pPr algn="l" fontAlgn="t"/>
                      <a:r>
                        <a:rPr lang="en-US" sz="1000" dirty="0">
                          <a:effectLst/>
                          <a:latin typeface="Lucida Console" panose="020B0609040504020204" pitchFamily="49" charset="0"/>
                        </a:rPr>
                        <a:t>  1 2403 2402</a:t>
                      </a:r>
                    </a:p>
                    <a:p>
                      <a:pPr algn="l" fontAlgn="t"/>
                      <a:endParaRPr lang="en-US" sz="1000" dirty="0">
                        <a:effectLst/>
                        <a:latin typeface="Lucida Console" panose="020B0609040504020204" pitchFamily="49" charset="0"/>
                      </a:endParaRPr>
                    </a:p>
                    <a:p>
                      <a:pPr algn="l" fontAlgn="t"/>
                      <a:r>
                        <a:rPr lang="en-US" sz="1000" dirty="0">
                          <a:effectLst/>
                          <a:latin typeface="Lucida Console" panose="020B0609040504020204" pitchFamily="49" charset="0"/>
                        </a:rPr>
                        <a:t>&gt; table(WALMART1$COFFEE, WALMART1$SODA) </a:t>
                      </a:r>
                    </a:p>
                    <a:p>
                      <a:pPr algn="l" fontAlgn="t"/>
                      <a:r>
                        <a:rPr lang="en-US" sz="1000" dirty="0">
                          <a:effectLst/>
                          <a:latin typeface="Lucida Console" panose="020B0609040504020204" pitchFamily="49" charset="0"/>
                        </a:rPr>
                        <a:t>       0    1</a:t>
                      </a:r>
                    </a:p>
                    <a:p>
                      <a:pPr algn="l" fontAlgn="t"/>
                      <a:r>
                        <a:rPr lang="en-US" sz="1000" dirty="0">
                          <a:effectLst/>
                          <a:latin typeface="Lucida Console" panose="020B0609040504020204" pitchFamily="49" charset="0"/>
                        </a:rPr>
                        <a:t>  0 2405 2471</a:t>
                      </a:r>
                    </a:p>
                    <a:p>
                      <a:pPr algn="l" fontAlgn="t"/>
                      <a:r>
                        <a:rPr lang="en-US" sz="1000" dirty="0">
                          <a:effectLst/>
                          <a:latin typeface="Lucida Console" panose="020B0609040504020204" pitchFamily="49" charset="0"/>
                        </a:rPr>
                        <a:t>  1 2354 2451</a:t>
                      </a:r>
                    </a:p>
                    <a:p>
                      <a:pPr algn="l" fontAlgn="t"/>
                      <a:endParaRPr lang="en-US" sz="1000" dirty="0">
                        <a:effectLst/>
                        <a:latin typeface="Lucida Console" panose="020B0609040504020204" pitchFamily="49" charset="0"/>
                      </a:endParaRPr>
                    </a:p>
                    <a:p>
                      <a:pPr algn="l" fontAlgn="t"/>
                      <a:r>
                        <a:rPr lang="en-US" sz="1000" dirty="0">
                          <a:effectLst/>
                          <a:latin typeface="Lucida Console" panose="020B0609040504020204" pitchFamily="49" charset="0"/>
                        </a:rPr>
                        <a:t>&gt; table(WALMART1$COFFEE, WALMART1$STEAK) </a:t>
                      </a:r>
                    </a:p>
                    <a:p>
                      <a:pPr algn="l" fontAlgn="t"/>
                      <a:r>
                        <a:rPr lang="en-US" sz="1000" dirty="0">
                          <a:effectLst/>
                          <a:latin typeface="Lucida Console" panose="020B0609040504020204" pitchFamily="49" charset="0"/>
                        </a:rPr>
                        <a:t>       0    1</a:t>
                      </a:r>
                    </a:p>
                    <a:p>
                      <a:pPr algn="l" fontAlgn="t"/>
                      <a:r>
                        <a:rPr lang="en-US" sz="1000" dirty="0">
                          <a:effectLst/>
                          <a:latin typeface="Lucida Console" panose="020B0609040504020204" pitchFamily="49" charset="0"/>
                        </a:rPr>
                        <a:t>  0 2438 2438</a:t>
                      </a:r>
                    </a:p>
                    <a:p>
                      <a:pPr algn="l" fontAlgn="t"/>
                      <a:r>
                        <a:rPr lang="en-US" sz="1000" dirty="0">
                          <a:effectLst/>
                          <a:latin typeface="Lucida Console" panose="020B0609040504020204" pitchFamily="49" charset="0"/>
                        </a:rPr>
                        <a:t>  1 2396 2409</a:t>
                      </a:r>
                    </a:p>
                    <a:p>
                      <a:pPr algn="l" fontAlgn="t"/>
                      <a:endParaRPr lang="en-US" sz="1000" dirty="0">
                        <a:effectLst/>
                        <a:latin typeface="Lucida Console" panose="020B0609040504020204" pitchFamily="49" charset="0"/>
                      </a:endParaRPr>
                    </a:p>
                    <a:p>
                      <a:pPr algn="l" fontAlgn="t"/>
                      <a:r>
                        <a:rPr lang="en-US" sz="1000" dirty="0">
                          <a:effectLst/>
                          <a:latin typeface="Lucida Console" panose="020B0609040504020204" pitchFamily="49" charset="0"/>
                        </a:rPr>
                        <a:t>&gt; table(WALMART1$COFFEE, WALMART1$FISH) </a:t>
                      </a:r>
                    </a:p>
                    <a:p>
                      <a:pPr algn="l" fontAlgn="t"/>
                      <a:r>
                        <a:rPr lang="en-US" sz="1000" dirty="0">
                          <a:effectLst/>
                          <a:latin typeface="Lucida Console" panose="020B0609040504020204" pitchFamily="49" charset="0"/>
                        </a:rPr>
                        <a:t>       0    1</a:t>
                      </a:r>
                    </a:p>
                    <a:p>
                      <a:pPr algn="l" fontAlgn="t"/>
                      <a:r>
                        <a:rPr lang="en-US" sz="1000" dirty="0">
                          <a:effectLst/>
                          <a:latin typeface="Lucida Console" panose="020B0609040504020204" pitchFamily="49" charset="0"/>
                        </a:rPr>
                        <a:t>  0 2434 2442</a:t>
                      </a:r>
                    </a:p>
                    <a:p>
                      <a:pPr algn="l" fontAlgn="t"/>
                      <a:r>
                        <a:rPr lang="en-US" sz="1000" dirty="0">
                          <a:effectLst/>
                          <a:latin typeface="Lucida Console" panose="020B0609040504020204" pitchFamily="49" charset="0"/>
                        </a:rPr>
                        <a:t>  1 2403 2402</a:t>
                      </a:r>
                    </a:p>
                    <a:p>
                      <a:pPr algn="l" fontAlgn="t"/>
                      <a:endParaRPr lang="en-US" sz="1000" dirty="0">
                        <a:effectLst/>
                        <a:latin typeface="Lucida Console" panose="020B0609040504020204" pitchFamily="49" charset="0"/>
                      </a:endParaRPr>
                    </a:p>
                    <a:p>
                      <a:pPr algn="l" fontAlgn="t"/>
                      <a:r>
                        <a:rPr lang="en-US" sz="1000" dirty="0">
                          <a:effectLst/>
                          <a:latin typeface="Lucida Console" panose="020B0609040504020204" pitchFamily="49" charset="0"/>
                        </a:rPr>
                        <a:t>&gt; table(WALMART1$COFFEE, WALMART1$COOKIES) </a:t>
                      </a:r>
                    </a:p>
                    <a:p>
                      <a:pPr algn="l" fontAlgn="t"/>
                      <a:r>
                        <a:rPr lang="en-US" sz="1000" dirty="0">
                          <a:effectLst/>
                          <a:latin typeface="Lucida Console" panose="020B0609040504020204" pitchFamily="49" charset="0"/>
                        </a:rPr>
                        <a:t>       0    1</a:t>
                      </a:r>
                    </a:p>
                    <a:p>
                      <a:pPr algn="l" fontAlgn="t"/>
                      <a:r>
                        <a:rPr lang="en-US" sz="1000" dirty="0">
                          <a:effectLst/>
                          <a:latin typeface="Lucida Console" panose="020B0609040504020204" pitchFamily="49" charset="0"/>
                        </a:rPr>
                        <a:t>  0 2421 2455</a:t>
                      </a:r>
                    </a:p>
                    <a:p>
                      <a:pPr algn="l" fontAlgn="t"/>
                      <a:r>
                        <a:rPr lang="en-US" sz="1000" dirty="0">
                          <a:effectLst/>
                          <a:latin typeface="Lucida Console" panose="020B0609040504020204" pitchFamily="49" charset="0"/>
                        </a:rPr>
                        <a:t>  1 2378 2427</a:t>
                      </a:r>
                    </a:p>
                    <a:p>
                      <a:pPr algn="l" fontAlgn="t"/>
                      <a:endParaRPr lang="en-US" sz="1000" dirty="0">
                        <a:effectLst/>
                        <a:latin typeface="Lucida Console" panose="020B0609040504020204" pitchFamily="49" charset="0"/>
                      </a:endParaRPr>
                    </a:p>
                    <a:p>
                      <a:pPr algn="l" fontAlgn="t"/>
                      <a:r>
                        <a:rPr lang="en-US" sz="1000" dirty="0">
                          <a:effectLst/>
                          <a:latin typeface="Lucida Console" panose="020B0609040504020204" pitchFamily="49" charset="0"/>
                        </a:rPr>
                        <a:t>&gt; table(WALMART1$COFFEE, WALMART1$SALT) </a:t>
                      </a:r>
                    </a:p>
                    <a:p>
                      <a:pPr algn="l" fontAlgn="t"/>
                      <a:r>
                        <a:rPr lang="en-US" sz="1000" dirty="0">
                          <a:effectLst/>
                          <a:latin typeface="Lucida Console" panose="020B0609040504020204" pitchFamily="49" charset="0"/>
                        </a:rPr>
                        <a:t>       0    1</a:t>
                      </a:r>
                    </a:p>
                    <a:p>
                      <a:pPr algn="l" fontAlgn="t"/>
                      <a:r>
                        <a:rPr lang="en-US" sz="1000" dirty="0">
                          <a:effectLst/>
                          <a:latin typeface="Lucida Console" panose="020B0609040504020204" pitchFamily="49" charset="0"/>
                        </a:rPr>
                        <a:t>  0 2502 2374</a:t>
                      </a:r>
                    </a:p>
                    <a:p>
                      <a:pPr algn="l" fontAlgn="t"/>
                      <a:r>
                        <a:rPr lang="en-US" sz="1000" dirty="0">
                          <a:effectLst/>
                          <a:latin typeface="Lucida Console" panose="020B0609040504020204" pitchFamily="49" charset="0"/>
                        </a:rPr>
                        <a:t>  1 2423 2382</a:t>
                      </a:r>
                    </a:p>
                    <a:p>
                      <a:pPr algn="l" fontAlgn="t"/>
                      <a:r>
                        <a:rPr lang="en-US" sz="1000" dirty="0">
                          <a:effectLst/>
                          <a:latin typeface="Lucida Console" panose="020B0609040504020204" pitchFamily="49" charset="0"/>
                        </a:rPr>
                        <a:t>&gt; </a:t>
                      </a:r>
                    </a:p>
                  </a:txBody>
                  <a:tcPr marL="57150" marR="0" marT="0" marB="76200">
                    <a:lnL>
                      <a:noFill/>
                    </a:lnL>
                    <a:lnR>
                      <a:noFill/>
                    </a:lnR>
                    <a:lnT>
                      <a:noFill/>
                    </a:lnT>
                    <a:lnB>
                      <a:noFill/>
                    </a:lnB>
                    <a:solidFill>
                      <a:srgbClr val="FFFFFF"/>
                    </a:solidFill>
                  </a:tcPr>
                </a:tc>
                <a:extLst>
                  <a:ext uri="{0D108BD9-81ED-4DB2-BD59-A6C34878D82A}">
                    <a16:rowId xmlns:a16="http://schemas.microsoft.com/office/drawing/2014/main" val="3758078359"/>
                  </a:ext>
                </a:extLst>
              </a:tr>
              <a:tr h="308131">
                <a:tc>
                  <a:txBody>
                    <a:bodyPr/>
                    <a:lstStyle/>
                    <a:p>
                      <a:endParaRPr lang="en-US" dirty="0"/>
                    </a:p>
                  </a:txBody>
                  <a:tcPr marL="57150" marR="0" marT="0" marB="76200">
                    <a:lnL>
                      <a:noFill/>
                    </a:lnL>
                    <a:lnR>
                      <a:noFill/>
                    </a:lnR>
                    <a:lnT>
                      <a:noFill/>
                    </a:lnT>
                    <a:lnB>
                      <a:noFill/>
                    </a:lnB>
                    <a:solidFill>
                      <a:srgbClr val="FFFFFF"/>
                    </a:solidFill>
                  </a:tcPr>
                </a:tc>
                <a:extLst>
                  <a:ext uri="{0D108BD9-81ED-4DB2-BD59-A6C34878D82A}">
                    <a16:rowId xmlns:a16="http://schemas.microsoft.com/office/drawing/2014/main" val="4190670339"/>
                  </a:ext>
                </a:extLst>
              </a:tr>
              <a:tr h="133970">
                <a:tc>
                  <a:txBody>
                    <a:bodyPr/>
                    <a:lstStyle/>
                    <a:p>
                      <a:pPr algn="l" fontAlgn="t"/>
                      <a:endParaRPr lang="en-US" sz="1000" dirty="0">
                        <a:solidFill>
                          <a:srgbClr val="0000FF"/>
                        </a:solidFill>
                        <a:effectLst/>
                        <a:latin typeface="Lucida Console" panose="020B0609040504020204" pitchFamily="49" charset="0"/>
                      </a:endParaRPr>
                    </a:p>
                  </a:txBody>
                  <a:tcPr marL="0" marR="0" marT="0" marB="0">
                    <a:lnL>
                      <a:noFill/>
                    </a:lnL>
                    <a:lnR>
                      <a:noFill/>
                    </a:lnR>
                    <a:lnT>
                      <a:noFill/>
                    </a:lnT>
                    <a:lnB>
                      <a:noFill/>
                    </a:lnB>
                    <a:solidFill>
                      <a:srgbClr val="FFFFFF"/>
                    </a:solidFill>
                  </a:tcPr>
                </a:tc>
                <a:extLst>
                  <a:ext uri="{0D108BD9-81ED-4DB2-BD59-A6C34878D82A}">
                    <a16:rowId xmlns:a16="http://schemas.microsoft.com/office/drawing/2014/main" val="390044217"/>
                  </a:ext>
                </a:extLst>
              </a:tr>
            </a:tbl>
          </a:graphicData>
        </a:graphic>
      </p:graphicFrame>
    </p:spTree>
    <p:extLst>
      <p:ext uri="{BB962C8B-B14F-4D97-AF65-F5344CB8AC3E}">
        <p14:creationId xmlns:p14="http://schemas.microsoft.com/office/powerpoint/2010/main" val="3089078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p:tgtEl>
                                          <p:spTgt spid="18"/>
                                        </p:tgtEl>
                                        <p:attrNameLst>
                                          <p:attrName>ppt_x</p:attrName>
                                        </p:attrNameLst>
                                      </p:cBhvr>
                                      <p:tavLst>
                                        <p:tav tm="0">
                                          <p:val>
                                            <p:strVal val="#ppt_x-#ppt_w*1.125000"/>
                                          </p:val>
                                        </p:tav>
                                        <p:tav tm="100000">
                                          <p:val>
                                            <p:strVal val="#ppt_x"/>
                                          </p:val>
                                        </p:tav>
                                      </p:tavLst>
                                    </p:anim>
                                    <p:animEffect transition="in" filter="wipe(right)">
                                      <p:cBhvr>
                                        <p:cTn id="8" dur="500"/>
                                        <p:tgtEl>
                                          <p:spTgt spid="1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75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0"/>
            <a:ext cx="12192001" cy="6858000"/>
          </a:xfrm>
          <a:prstGeom prst="rect">
            <a:avLst/>
          </a:prstGeom>
          <a:solidFill>
            <a:schemeClr val="tx1">
              <a:lumMod val="95000"/>
              <a:lumOff val="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p:cNvSpPr txBox="1"/>
          <p:nvPr/>
        </p:nvSpPr>
        <p:spPr>
          <a:xfrm>
            <a:off x="558558" y="251277"/>
            <a:ext cx="7872378" cy="486287"/>
          </a:xfrm>
          <a:prstGeom prst="rect">
            <a:avLst/>
          </a:prstGeom>
          <a:noFill/>
        </p:spPr>
        <p:txBody>
          <a:bodyPr wrap="square" rtlCol="0">
            <a:spAutoFit/>
          </a:bodyPr>
          <a:lstStyle/>
          <a:p>
            <a:pPr>
              <a:lnSpc>
                <a:spcPct val="80000"/>
              </a:lnSpc>
            </a:pPr>
            <a:r>
              <a:rPr lang="en-US" sz="3200"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Permutation test: Against each other</a:t>
            </a:r>
          </a:p>
        </p:txBody>
      </p:sp>
      <p:sp>
        <p:nvSpPr>
          <p:cNvPr id="19" name="Rectangle 18"/>
          <p:cNvSpPr/>
          <p:nvPr/>
        </p:nvSpPr>
        <p:spPr>
          <a:xfrm>
            <a:off x="297180" y="1242581"/>
            <a:ext cx="3961291" cy="4204869"/>
          </a:xfrm>
          <a:prstGeom prst="rect">
            <a:avLst/>
          </a:prstGeom>
        </p:spPr>
        <p:txBody>
          <a:bodyPr wrap="square">
            <a:spAutoFit/>
          </a:bodyPr>
          <a:lstStyle/>
          <a:p>
            <a:pPr algn="just">
              <a:lnSpc>
                <a:spcPct val="120000"/>
              </a:lnSpc>
            </a:pPr>
            <a:r>
              <a:rPr lang="en-US" sz="1400" dirty="0">
                <a:solidFill>
                  <a:schemeClr val="bg1"/>
                </a:solidFill>
                <a:latin typeface="Lato" panose="020F0502020204030203" pitchFamily="34" charset="0"/>
                <a:ea typeface="Lato" panose="020F0502020204030203" pitchFamily="34" charset="0"/>
                <a:cs typeface="Lato" panose="020F0502020204030203" pitchFamily="34" charset="0"/>
              </a:rPr>
              <a:t>So for my permutation test I chose the one of the highest selling along side Coffee(cookies) and the lowest selling to test(Salt).</a:t>
            </a:r>
          </a:p>
          <a:p>
            <a:pPr algn="just">
              <a:lnSpc>
                <a:spcPct val="120000"/>
              </a:lnSpc>
            </a:pPr>
            <a:endParaRPr lang="en-US" sz="1400" dirty="0">
              <a:solidFill>
                <a:schemeClr val="bg1"/>
              </a:solidFill>
              <a:latin typeface="Lato" panose="020F0502020204030203" pitchFamily="34" charset="0"/>
              <a:ea typeface="Lato" panose="020F0502020204030203" pitchFamily="34" charset="0"/>
              <a:cs typeface="Lato" panose="020F0502020204030203" pitchFamily="34" charset="0"/>
            </a:endParaRPr>
          </a:p>
          <a:p>
            <a:pPr algn="just">
              <a:lnSpc>
                <a:spcPct val="120000"/>
              </a:lnSpc>
            </a:pPr>
            <a:r>
              <a:rPr lang="en-US" sz="1400" dirty="0">
                <a:solidFill>
                  <a:schemeClr val="bg1"/>
                </a:solidFill>
                <a:latin typeface="Lato" panose="020F0502020204030203" pitchFamily="34" charset="0"/>
                <a:ea typeface="Lato" panose="020F0502020204030203" pitchFamily="34" charset="0"/>
                <a:cs typeface="Lato" panose="020F0502020204030203" pitchFamily="34" charset="0"/>
              </a:rPr>
              <a:t>For the permutation tests we get:</a:t>
            </a:r>
          </a:p>
          <a:p>
            <a:pPr algn="just">
              <a:lnSpc>
                <a:spcPct val="120000"/>
              </a:lnSpc>
            </a:pPr>
            <a:endParaRPr lang="en-US" sz="1400" dirty="0">
              <a:solidFill>
                <a:schemeClr val="bg1"/>
              </a:solidFill>
              <a:latin typeface="Lato" panose="020F0502020204030203" pitchFamily="34" charset="0"/>
              <a:ea typeface="Lato" panose="020F0502020204030203" pitchFamily="34" charset="0"/>
              <a:cs typeface="Lato" panose="020F0502020204030203" pitchFamily="34" charset="0"/>
            </a:endParaRPr>
          </a:p>
          <a:p>
            <a:pPr algn="just">
              <a:lnSpc>
                <a:spcPct val="120000"/>
              </a:lnSpc>
            </a:pPr>
            <a:r>
              <a:rPr lang="en-US" sz="1400" dirty="0">
                <a:solidFill>
                  <a:schemeClr val="bg1"/>
                </a:solidFill>
                <a:latin typeface="Lato" panose="020F0502020204030203" pitchFamily="34" charset="0"/>
                <a:ea typeface="Lato" panose="020F0502020204030203" pitchFamily="34" charset="0"/>
                <a:cs typeface="Lato" panose="020F0502020204030203" pitchFamily="34" charset="0"/>
              </a:rPr>
              <a:t>Coffee and Salt:</a:t>
            </a:r>
          </a:p>
          <a:p>
            <a:pPr algn="just">
              <a:lnSpc>
                <a:spcPct val="120000"/>
              </a:lnSpc>
            </a:pPr>
            <a:r>
              <a:rPr lang="en-US" sz="1400" dirty="0">
                <a:solidFill>
                  <a:schemeClr val="bg1"/>
                </a:solidFill>
                <a:latin typeface="Lato" panose="020F0502020204030203" pitchFamily="34" charset="0"/>
                <a:ea typeface="Lato" panose="020F0502020204030203" pitchFamily="34" charset="0"/>
                <a:cs typeface="Lato" panose="020F0502020204030203" pitchFamily="34" charset="0"/>
              </a:rPr>
              <a:t>.187</a:t>
            </a:r>
          </a:p>
          <a:p>
            <a:pPr algn="just">
              <a:lnSpc>
                <a:spcPct val="120000"/>
              </a:lnSpc>
            </a:pPr>
            <a:endParaRPr lang="en-US" sz="1400" dirty="0">
              <a:solidFill>
                <a:schemeClr val="bg1"/>
              </a:solidFill>
              <a:latin typeface="Lato" panose="020F0502020204030203" pitchFamily="34" charset="0"/>
              <a:ea typeface="Lato" panose="020F0502020204030203" pitchFamily="34" charset="0"/>
              <a:cs typeface="Lato" panose="020F0502020204030203" pitchFamily="34" charset="0"/>
            </a:endParaRPr>
          </a:p>
          <a:p>
            <a:pPr algn="just">
              <a:lnSpc>
                <a:spcPct val="120000"/>
              </a:lnSpc>
            </a:pPr>
            <a:r>
              <a:rPr lang="en-US" sz="1400" dirty="0">
                <a:solidFill>
                  <a:schemeClr val="bg1"/>
                </a:solidFill>
                <a:latin typeface="Lato" panose="020F0502020204030203" pitchFamily="34" charset="0"/>
                <a:ea typeface="Lato" panose="020F0502020204030203" pitchFamily="34" charset="0"/>
                <a:cs typeface="Lato" panose="020F0502020204030203" pitchFamily="34" charset="0"/>
              </a:rPr>
              <a:t>Coffee and Cookies:</a:t>
            </a:r>
          </a:p>
          <a:p>
            <a:pPr algn="just">
              <a:lnSpc>
                <a:spcPct val="120000"/>
              </a:lnSpc>
            </a:pPr>
            <a:r>
              <a:rPr lang="en-US" sz="1400" dirty="0">
                <a:solidFill>
                  <a:schemeClr val="bg1"/>
                </a:solidFill>
                <a:latin typeface="Lato" panose="020F0502020204030203" pitchFamily="34" charset="0"/>
                <a:ea typeface="Lato" panose="020F0502020204030203" pitchFamily="34" charset="0"/>
                <a:cs typeface="Lato" panose="020F0502020204030203" pitchFamily="34" charset="0"/>
              </a:rPr>
              <a:t>.4297</a:t>
            </a:r>
          </a:p>
          <a:p>
            <a:pPr algn="just">
              <a:lnSpc>
                <a:spcPct val="120000"/>
              </a:lnSpc>
            </a:pPr>
            <a:endParaRPr lang="en-US" sz="1400" dirty="0">
              <a:solidFill>
                <a:schemeClr val="bg1"/>
              </a:solidFill>
              <a:latin typeface="Lato" panose="020F0502020204030203" pitchFamily="34" charset="0"/>
              <a:ea typeface="Lato" panose="020F0502020204030203" pitchFamily="34" charset="0"/>
              <a:cs typeface="Lato" panose="020F0502020204030203" pitchFamily="34" charset="0"/>
            </a:endParaRPr>
          </a:p>
          <a:p>
            <a:pPr algn="just">
              <a:lnSpc>
                <a:spcPct val="120000"/>
              </a:lnSpc>
            </a:pPr>
            <a:r>
              <a:rPr lang="en-US" sz="1400" dirty="0">
                <a:solidFill>
                  <a:schemeClr val="bg1"/>
                </a:solidFill>
                <a:latin typeface="Lato" panose="020F0502020204030203" pitchFamily="34" charset="0"/>
                <a:ea typeface="Lato" panose="020F0502020204030203" pitchFamily="34" charset="0"/>
                <a:cs typeface="Lato" panose="020F0502020204030203" pitchFamily="34" charset="0"/>
              </a:rPr>
              <a:t>Both values are above .05 which indicates that weak evidence against the null hypothesis. It also shows that the test is not significant. </a:t>
            </a:r>
          </a:p>
          <a:p>
            <a:pPr algn="just">
              <a:lnSpc>
                <a:spcPct val="120000"/>
              </a:lnSpc>
            </a:pPr>
            <a:endParaRPr lang="en-US" sz="14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grpSp>
        <p:nvGrpSpPr>
          <p:cNvPr id="7" name="Group 6">
            <a:extLst>
              <a:ext uri="{FF2B5EF4-FFF2-40B4-BE49-F238E27FC236}">
                <a16:creationId xmlns:a16="http://schemas.microsoft.com/office/drawing/2014/main" id="{E2421AD5-0E98-44C4-AB65-4565EFC16360}"/>
              </a:ext>
            </a:extLst>
          </p:cNvPr>
          <p:cNvGrpSpPr/>
          <p:nvPr/>
        </p:nvGrpSpPr>
        <p:grpSpPr>
          <a:xfrm>
            <a:off x="0" y="122907"/>
            <a:ext cx="342900" cy="590715"/>
            <a:chOff x="0" y="148425"/>
            <a:chExt cx="342900" cy="590715"/>
          </a:xfrm>
        </p:grpSpPr>
        <p:sp>
          <p:nvSpPr>
            <p:cNvPr id="8" name="Rectangle 7">
              <a:extLst>
                <a:ext uri="{FF2B5EF4-FFF2-40B4-BE49-F238E27FC236}">
                  <a16:creationId xmlns:a16="http://schemas.microsoft.com/office/drawing/2014/main" id="{106A0CBB-F944-45CB-B27B-48B34D846857}"/>
                </a:ext>
              </a:extLst>
            </p:cNvPr>
            <p:cNvSpPr/>
            <p:nvPr/>
          </p:nvSpPr>
          <p:spPr>
            <a:xfrm>
              <a:off x="0" y="148425"/>
              <a:ext cx="213360" cy="5907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2144CE9-1277-4D5F-86B2-0F4EDD173C32}"/>
                </a:ext>
              </a:extLst>
            </p:cNvPr>
            <p:cNvSpPr/>
            <p:nvPr/>
          </p:nvSpPr>
          <p:spPr>
            <a:xfrm>
              <a:off x="251460" y="148425"/>
              <a:ext cx="91440" cy="5907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46BCCABE-714B-42E0-BCFC-800B4D0F57C0}"/>
              </a:ext>
            </a:extLst>
          </p:cNvPr>
          <p:cNvGrpSpPr/>
          <p:nvPr/>
        </p:nvGrpSpPr>
        <p:grpSpPr>
          <a:xfrm rot="10800000">
            <a:off x="11849100" y="122907"/>
            <a:ext cx="342900" cy="590715"/>
            <a:chOff x="0" y="148425"/>
            <a:chExt cx="342900" cy="590715"/>
          </a:xfrm>
        </p:grpSpPr>
        <p:sp>
          <p:nvSpPr>
            <p:cNvPr id="12" name="Rectangle 11">
              <a:extLst>
                <a:ext uri="{FF2B5EF4-FFF2-40B4-BE49-F238E27FC236}">
                  <a16:creationId xmlns:a16="http://schemas.microsoft.com/office/drawing/2014/main" id="{6F49C5D6-54BB-4109-A7C5-36CEA7848842}"/>
                </a:ext>
              </a:extLst>
            </p:cNvPr>
            <p:cNvSpPr/>
            <p:nvPr/>
          </p:nvSpPr>
          <p:spPr>
            <a:xfrm>
              <a:off x="0" y="148425"/>
              <a:ext cx="213360" cy="5907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CB379F3-4753-474A-BEB5-F3B3634FA36C}"/>
                </a:ext>
              </a:extLst>
            </p:cNvPr>
            <p:cNvSpPr/>
            <p:nvPr/>
          </p:nvSpPr>
          <p:spPr>
            <a:xfrm>
              <a:off x="251460" y="148425"/>
              <a:ext cx="91440" cy="5907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 name="Straight Connector 2">
            <a:extLst>
              <a:ext uri="{FF2B5EF4-FFF2-40B4-BE49-F238E27FC236}">
                <a16:creationId xmlns:a16="http://schemas.microsoft.com/office/drawing/2014/main" id="{6E8395AA-A1E2-4098-89D5-D3699F22F348}"/>
              </a:ext>
            </a:extLst>
          </p:cNvPr>
          <p:cNvCxnSpPr>
            <a:cxnSpLocks/>
          </p:cNvCxnSpPr>
          <p:nvPr/>
        </p:nvCxnSpPr>
        <p:spPr>
          <a:xfrm>
            <a:off x="447869" y="713622"/>
            <a:ext cx="11185573"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7FFC9AFA-EFD2-4DB8-83A1-AD85510F592F}"/>
              </a:ext>
            </a:extLst>
          </p:cNvPr>
          <p:cNvSpPr>
            <a:spLocks noChangeArrowheads="1"/>
          </p:cNvSpPr>
          <p:nvPr/>
        </p:nvSpPr>
        <p:spPr bwMode="auto">
          <a:xfrm>
            <a:off x="6440656" y="3108613"/>
            <a:ext cx="5469623"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800" b="0" i="0" u="none" strike="noStrike" cap="none" normalizeH="0" baseline="0" dirty="0" err="1">
                <a:ln>
                  <a:noFill/>
                </a:ln>
                <a:solidFill>
                  <a:srgbClr val="0000FF"/>
                </a:solidFill>
                <a:effectLst/>
                <a:latin typeface="Lucida Console" panose="020B0609040504020204" pitchFamily="49" charset="0"/>
              </a:rPr>
              <a:t>PermutationTestSecond</a:t>
            </a:r>
            <a:r>
              <a:rPr kumimoji="0" lang="en-US" altLang="en-US" sz="800" b="0" i="0" u="none" strike="noStrike" cap="none" normalizeH="0" baseline="0" dirty="0">
                <a:ln>
                  <a:noFill/>
                </a:ln>
                <a:solidFill>
                  <a:srgbClr val="0000FF"/>
                </a:solidFill>
                <a:effectLst/>
                <a:latin typeface="Lucida Console" panose="020B0609040504020204" pitchFamily="49" charset="0"/>
              </a:rPr>
              <a:t>::Permutation(WALMART1, "COFFEE", "SALT",10000,"0", "1") </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800" b="0" i="0" u="none" strike="noStrike" cap="none" normalizeH="0" baseline="0" dirty="0">
                <a:ln>
                  <a:noFill/>
                </a:ln>
                <a:solidFill>
                  <a:srgbClr val="000000"/>
                </a:solidFill>
                <a:effectLst/>
                <a:latin typeface="Lucida Console" panose="020B0609040504020204" pitchFamily="49" charset="0"/>
              </a:rPr>
              <a:t>[1] 0.187</a:t>
            </a:r>
            <a:endParaRPr kumimoji="0" lang="en-US" altLang="en-US" sz="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A14290D1-3686-4BB9-8303-1822554103B1}"/>
              </a:ext>
            </a:extLst>
          </p:cNvPr>
          <p:cNvSpPr>
            <a:spLocks noChangeArrowheads="1"/>
          </p:cNvSpPr>
          <p:nvPr/>
        </p:nvSpPr>
        <p:spPr bwMode="auto">
          <a:xfrm>
            <a:off x="6440656" y="6360696"/>
            <a:ext cx="5408444"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800" b="0" i="0" u="none" strike="noStrike" cap="none" normalizeH="0" baseline="0" dirty="0" err="1">
                <a:ln>
                  <a:noFill/>
                </a:ln>
                <a:solidFill>
                  <a:srgbClr val="0000FF"/>
                </a:solidFill>
                <a:effectLst/>
                <a:latin typeface="Lucida Console" panose="020B0609040504020204" pitchFamily="49" charset="0"/>
              </a:rPr>
              <a:t>PermutationTestSecond</a:t>
            </a:r>
            <a:r>
              <a:rPr kumimoji="0" lang="en-US" altLang="en-US" sz="800" b="0" i="0" u="none" strike="noStrike" cap="none" normalizeH="0" baseline="0" dirty="0">
                <a:ln>
                  <a:noFill/>
                </a:ln>
                <a:solidFill>
                  <a:srgbClr val="0000FF"/>
                </a:solidFill>
                <a:effectLst/>
                <a:latin typeface="Lucida Console" panose="020B0609040504020204" pitchFamily="49" charset="0"/>
              </a:rPr>
              <a:t>::Permutation(WALMART1, "COFFEE", "COOKIES",10000,"0", "1")</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800" b="0" i="0" u="none" strike="noStrike" cap="none" normalizeH="0" baseline="0" dirty="0">
                <a:ln>
                  <a:noFill/>
                </a:ln>
                <a:solidFill>
                  <a:srgbClr val="0000FF"/>
                </a:solidFill>
                <a:effectLst/>
                <a:latin typeface="Lucida Console" panose="020B0609040504020204" pitchFamily="49" charset="0"/>
              </a:rPr>
              <a:t> </a:t>
            </a:r>
            <a:r>
              <a:rPr kumimoji="0" lang="en-US" altLang="en-US" sz="800" b="0" i="0" u="none" strike="noStrike" cap="none" normalizeH="0" baseline="0" dirty="0">
                <a:ln>
                  <a:noFill/>
                </a:ln>
                <a:solidFill>
                  <a:srgbClr val="000000"/>
                </a:solidFill>
                <a:effectLst/>
                <a:latin typeface="Lucida Console" panose="020B0609040504020204" pitchFamily="49" charset="0"/>
              </a:rPr>
              <a:t>[1] 0.4297</a:t>
            </a:r>
            <a:endParaRPr kumimoji="0" lang="en-US" altLang="en-US" sz="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CF283BF6-8A15-48D7-93D5-84CF79849A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52463" y="3478874"/>
            <a:ext cx="4246007" cy="2788065"/>
          </a:xfrm>
          <a:prstGeom prst="rect">
            <a:avLst/>
          </a:prstGeom>
        </p:spPr>
      </p:pic>
      <p:pic>
        <p:nvPicPr>
          <p:cNvPr id="15" name="Picture 14">
            <a:extLst>
              <a:ext uri="{FF2B5EF4-FFF2-40B4-BE49-F238E27FC236}">
                <a16:creationId xmlns:a16="http://schemas.microsoft.com/office/drawing/2014/main" id="{20E0C41C-47E5-4FC2-8F99-1151C712B1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77566" y="807380"/>
            <a:ext cx="4395799" cy="2223634"/>
          </a:xfrm>
          <a:prstGeom prst="rect">
            <a:avLst/>
          </a:prstGeom>
        </p:spPr>
      </p:pic>
    </p:spTree>
    <p:extLst>
      <p:ext uri="{BB962C8B-B14F-4D97-AF65-F5344CB8AC3E}">
        <p14:creationId xmlns:p14="http://schemas.microsoft.com/office/powerpoint/2010/main" val="1778694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p:tgtEl>
                                          <p:spTgt spid="18"/>
                                        </p:tgtEl>
                                        <p:attrNameLst>
                                          <p:attrName>ppt_x</p:attrName>
                                        </p:attrNameLst>
                                      </p:cBhvr>
                                      <p:tavLst>
                                        <p:tav tm="0">
                                          <p:val>
                                            <p:strVal val="#ppt_x-#ppt_w*1.125000"/>
                                          </p:val>
                                        </p:tav>
                                        <p:tav tm="100000">
                                          <p:val>
                                            <p:strVal val="#ppt_x"/>
                                          </p:val>
                                        </p:tav>
                                      </p:tavLst>
                                    </p:anim>
                                    <p:animEffect transition="in" filter="wipe(right)">
                                      <p:cBhvr>
                                        <p:cTn id="8" dur="500"/>
                                        <p:tgtEl>
                                          <p:spTgt spid="1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75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4" name="TextBox 1133"/>
          <p:cNvSpPr txBox="1"/>
          <p:nvPr/>
        </p:nvSpPr>
        <p:spPr>
          <a:xfrm>
            <a:off x="381000" y="243235"/>
            <a:ext cx="6099463" cy="495905"/>
          </a:xfrm>
          <a:prstGeom prst="rect">
            <a:avLst/>
          </a:prstGeom>
          <a:noFill/>
        </p:spPr>
        <p:txBody>
          <a:bodyPr wrap="square" rtlCol="0">
            <a:spAutoFit/>
          </a:bodyPr>
          <a:lstStyle/>
          <a:p>
            <a:pPr>
              <a:lnSpc>
                <a:spcPct val="80000"/>
              </a:lnSpc>
            </a:pPr>
            <a:r>
              <a:rPr lang="en-US" sz="3200"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Conclusion</a:t>
            </a:r>
          </a:p>
        </p:txBody>
      </p:sp>
      <p:grpSp>
        <p:nvGrpSpPr>
          <p:cNvPr id="3" name="Group 2"/>
          <p:cNvGrpSpPr/>
          <p:nvPr/>
        </p:nvGrpSpPr>
        <p:grpSpPr>
          <a:xfrm>
            <a:off x="0" y="148425"/>
            <a:ext cx="342900" cy="590715"/>
            <a:chOff x="0" y="148425"/>
            <a:chExt cx="342900" cy="590715"/>
          </a:xfrm>
        </p:grpSpPr>
        <p:sp>
          <p:nvSpPr>
            <p:cNvPr id="2" name="Rectangle 1"/>
            <p:cNvSpPr/>
            <p:nvPr/>
          </p:nvSpPr>
          <p:spPr>
            <a:xfrm>
              <a:off x="0" y="148425"/>
              <a:ext cx="213360" cy="5907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251460" y="148425"/>
              <a:ext cx="91440" cy="5907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p:cNvGrpSpPr/>
          <p:nvPr/>
        </p:nvGrpSpPr>
        <p:grpSpPr>
          <a:xfrm>
            <a:off x="970261" y="1443772"/>
            <a:ext cx="259660" cy="259660"/>
            <a:chOff x="2288721" y="2772229"/>
            <a:chExt cx="2471965" cy="2471965"/>
          </a:xfrm>
        </p:grpSpPr>
        <p:sp>
          <p:nvSpPr>
            <p:cNvPr id="15" name="Oval 14"/>
            <p:cNvSpPr/>
            <p:nvPr/>
          </p:nvSpPr>
          <p:spPr>
            <a:xfrm>
              <a:off x="2288721" y="2772229"/>
              <a:ext cx="2471965" cy="247196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ato" panose="020F0502020204030203" pitchFamily="34" charset="0"/>
                <a:ea typeface="Lato" panose="020F0502020204030203" pitchFamily="34" charset="0"/>
                <a:cs typeface="Lato" panose="020F0502020204030203" pitchFamily="34" charset="0"/>
              </a:endParaRPr>
            </a:p>
          </p:txBody>
        </p:sp>
        <p:sp>
          <p:nvSpPr>
            <p:cNvPr id="16" name="Freeform 29"/>
            <p:cNvSpPr>
              <a:spLocks/>
            </p:cNvSpPr>
            <p:nvPr/>
          </p:nvSpPr>
          <p:spPr bwMode="auto">
            <a:xfrm>
              <a:off x="2804183" y="3513718"/>
              <a:ext cx="1503332" cy="1160049"/>
            </a:xfrm>
            <a:custGeom>
              <a:avLst/>
              <a:gdLst>
                <a:gd name="T0" fmla="*/ 198196 w 59"/>
                <a:gd name="T1" fmla="*/ 41487 h 45"/>
                <a:gd name="T2" fmla="*/ 102515 w 59"/>
                <a:gd name="T3" fmla="*/ 134832 h 45"/>
                <a:gd name="T4" fmla="*/ 85429 w 59"/>
                <a:gd name="T5" fmla="*/ 152118 h 45"/>
                <a:gd name="T6" fmla="*/ 78595 w 59"/>
                <a:gd name="T7" fmla="*/ 155575 h 45"/>
                <a:gd name="T8" fmla="*/ 68343 w 59"/>
                <a:gd name="T9" fmla="*/ 152118 h 45"/>
                <a:gd name="T10" fmla="*/ 51258 w 59"/>
                <a:gd name="T11" fmla="*/ 134832 h 45"/>
                <a:gd name="T12" fmla="*/ 3417 w 59"/>
                <a:gd name="T13" fmla="*/ 89888 h 45"/>
                <a:gd name="T14" fmla="*/ 0 w 59"/>
                <a:gd name="T15" fmla="*/ 79516 h 45"/>
                <a:gd name="T16" fmla="*/ 3417 w 59"/>
                <a:gd name="T17" fmla="*/ 69144 h 45"/>
                <a:gd name="T18" fmla="*/ 20503 w 59"/>
                <a:gd name="T19" fmla="*/ 51858 h 45"/>
                <a:gd name="T20" fmla="*/ 30755 w 59"/>
                <a:gd name="T21" fmla="*/ 48401 h 45"/>
                <a:gd name="T22" fmla="*/ 37589 w 59"/>
                <a:gd name="T23" fmla="*/ 51858 h 45"/>
                <a:gd name="T24" fmla="*/ 78595 w 59"/>
                <a:gd name="T25" fmla="*/ 89888 h 45"/>
                <a:gd name="T26" fmla="*/ 160607 w 59"/>
                <a:gd name="T27" fmla="*/ 3457 h 45"/>
                <a:gd name="T28" fmla="*/ 170858 w 59"/>
                <a:gd name="T29" fmla="*/ 0 h 45"/>
                <a:gd name="T30" fmla="*/ 181110 w 59"/>
                <a:gd name="T31" fmla="*/ 3457 h 45"/>
                <a:gd name="T32" fmla="*/ 198196 w 59"/>
                <a:gd name="T33" fmla="*/ 24201 h 45"/>
                <a:gd name="T34" fmla="*/ 201613 w 59"/>
                <a:gd name="T35" fmla="*/ 31115 h 45"/>
                <a:gd name="T36" fmla="*/ 198196 w 59"/>
                <a:gd name="T37" fmla="*/ 41487 h 4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9" h="45">
                  <a:moveTo>
                    <a:pt x="58" y="12"/>
                  </a:moveTo>
                  <a:cubicBezTo>
                    <a:pt x="30" y="39"/>
                    <a:pt x="30" y="39"/>
                    <a:pt x="30" y="39"/>
                  </a:cubicBezTo>
                  <a:cubicBezTo>
                    <a:pt x="25" y="44"/>
                    <a:pt x="25" y="44"/>
                    <a:pt x="25" y="44"/>
                  </a:cubicBezTo>
                  <a:cubicBezTo>
                    <a:pt x="24" y="45"/>
                    <a:pt x="24" y="45"/>
                    <a:pt x="23" y="45"/>
                  </a:cubicBezTo>
                  <a:cubicBezTo>
                    <a:pt x="22" y="45"/>
                    <a:pt x="21" y="45"/>
                    <a:pt x="20" y="44"/>
                  </a:cubicBezTo>
                  <a:cubicBezTo>
                    <a:pt x="15" y="39"/>
                    <a:pt x="15" y="39"/>
                    <a:pt x="15" y="39"/>
                  </a:cubicBezTo>
                  <a:cubicBezTo>
                    <a:pt x="1" y="26"/>
                    <a:pt x="1" y="26"/>
                    <a:pt x="1" y="26"/>
                  </a:cubicBezTo>
                  <a:cubicBezTo>
                    <a:pt x="0" y="25"/>
                    <a:pt x="0" y="24"/>
                    <a:pt x="0" y="23"/>
                  </a:cubicBezTo>
                  <a:cubicBezTo>
                    <a:pt x="0" y="22"/>
                    <a:pt x="0" y="21"/>
                    <a:pt x="1" y="20"/>
                  </a:cubicBezTo>
                  <a:cubicBezTo>
                    <a:pt x="6" y="15"/>
                    <a:pt x="6" y="15"/>
                    <a:pt x="6" y="15"/>
                  </a:cubicBezTo>
                  <a:cubicBezTo>
                    <a:pt x="7" y="14"/>
                    <a:pt x="8" y="14"/>
                    <a:pt x="9" y="14"/>
                  </a:cubicBezTo>
                  <a:cubicBezTo>
                    <a:pt x="10" y="14"/>
                    <a:pt x="11" y="14"/>
                    <a:pt x="11" y="15"/>
                  </a:cubicBezTo>
                  <a:cubicBezTo>
                    <a:pt x="23" y="26"/>
                    <a:pt x="23" y="26"/>
                    <a:pt x="23" y="26"/>
                  </a:cubicBezTo>
                  <a:cubicBezTo>
                    <a:pt x="47" y="1"/>
                    <a:pt x="47" y="1"/>
                    <a:pt x="47" y="1"/>
                  </a:cubicBezTo>
                  <a:cubicBezTo>
                    <a:pt x="48" y="1"/>
                    <a:pt x="49" y="0"/>
                    <a:pt x="50" y="0"/>
                  </a:cubicBezTo>
                  <a:cubicBezTo>
                    <a:pt x="51" y="0"/>
                    <a:pt x="52" y="1"/>
                    <a:pt x="53" y="1"/>
                  </a:cubicBezTo>
                  <a:cubicBezTo>
                    <a:pt x="58" y="7"/>
                    <a:pt x="58" y="7"/>
                    <a:pt x="58" y="7"/>
                  </a:cubicBezTo>
                  <a:cubicBezTo>
                    <a:pt x="58" y="7"/>
                    <a:pt x="59" y="8"/>
                    <a:pt x="59" y="9"/>
                  </a:cubicBezTo>
                  <a:cubicBezTo>
                    <a:pt x="59" y="10"/>
                    <a:pt x="58" y="11"/>
                    <a:pt x="58" y="12"/>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latin typeface="Lato" panose="020F0502020204030203" pitchFamily="34" charset="0"/>
                <a:ea typeface="Lato" panose="020F0502020204030203" pitchFamily="34" charset="0"/>
                <a:cs typeface="Lato" panose="020F0502020204030203" pitchFamily="34" charset="0"/>
              </a:endParaRPr>
            </a:p>
          </p:txBody>
        </p:sp>
      </p:grpSp>
      <p:sp>
        <p:nvSpPr>
          <p:cNvPr id="13" name="Rectangle 12"/>
          <p:cNvSpPr/>
          <p:nvPr/>
        </p:nvSpPr>
        <p:spPr>
          <a:xfrm>
            <a:off x="1284065" y="1366889"/>
            <a:ext cx="3127913" cy="360420"/>
          </a:xfrm>
          <a:prstGeom prst="rect">
            <a:avLst/>
          </a:prstGeom>
        </p:spPr>
        <p:txBody>
          <a:bodyPr wrap="square">
            <a:spAutoFit/>
          </a:bodyPr>
          <a:lstStyle/>
          <a:p>
            <a:pPr>
              <a:lnSpc>
                <a:spcPct val="120000"/>
              </a:lnSpc>
            </a:pPr>
            <a:r>
              <a:rPr lang="en-US" sz="1600" b="1" dirty="0">
                <a:solidFill>
                  <a:schemeClr val="accent1"/>
                </a:solidFill>
                <a:latin typeface="Lato" panose="020F0502020204030203" pitchFamily="34" charset="0"/>
                <a:ea typeface="Lato" panose="020F0502020204030203" pitchFamily="34" charset="0"/>
                <a:cs typeface="Lato" panose="020F0502020204030203" pitchFamily="34" charset="0"/>
              </a:rPr>
              <a:t>Foods that needs each other?</a:t>
            </a:r>
          </a:p>
        </p:txBody>
      </p:sp>
      <p:sp>
        <p:nvSpPr>
          <p:cNvPr id="14" name="Rectangle 13"/>
          <p:cNvSpPr/>
          <p:nvPr/>
        </p:nvSpPr>
        <p:spPr>
          <a:xfrm>
            <a:off x="1284066" y="1732814"/>
            <a:ext cx="9810654" cy="1361014"/>
          </a:xfrm>
          <a:prstGeom prst="rect">
            <a:avLst/>
          </a:prstGeom>
        </p:spPr>
        <p:txBody>
          <a:bodyPr wrap="square">
            <a:spAutoFit/>
          </a:bodyPr>
          <a:lstStyle/>
          <a:p>
            <a:pPr algn="just">
              <a:lnSpc>
                <a:spcPct val="120000"/>
              </a:lnSpc>
            </a:pPr>
            <a:r>
              <a:rPr lang="en-US" sz="1400" dirty="0">
                <a:solidFill>
                  <a:schemeClr val="tx2"/>
                </a:solidFill>
                <a:latin typeface="Lato" panose="020F0502020204030203" pitchFamily="34" charset="0"/>
                <a:ea typeface="Lato" panose="020F0502020204030203" pitchFamily="34" charset="0"/>
                <a:cs typeface="Lato" panose="020F0502020204030203" pitchFamily="34" charset="0"/>
              </a:rPr>
              <a:t>In common sense when it comes to buying stuff, you usually buy something that goes along with it. For example if you buy food you usually buy sauce with it. A common example is pancakes with syrup or steak with soda for a cookout. For this data you can assume the type of food that goes together so the data item I selected for my plots were based on my assumptions. As such I chose soda and assumed that people bought soda more with Cookies(party) and steak(cookout/dinner)</a:t>
            </a:r>
          </a:p>
        </p:txBody>
      </p:sp>
      <p:grpSp>
        <p:nvGrpSpPr>
          <p:cNvPr id="18" name="Group 17"/>
          <p:cNvGrpSpPr/>
          <p:nvPr/>
        </p:nvGrpSpPr>
        <p:grpSpPr>
          <a:xfrm>
            <a:off x="970261" y="3262473"/>
            <a:ext cx="259660" cy="259660"/>
            <a:chOff x="2288721" y="2772229"/>
            <a:chExt cx="2471965" cy="2471965"/>
          </a:xfrm>
        </p:grpSpPr>
        <p:sp>
          <p:nvSpPr>
            <p:cNvPr id="22" name="Oval 21"/>
            <p:cNvSpPr/>
            <p:nvPr/>
          </p:nvSpPr>
          <p:spPr>
            <a:xfrm>
              <a:off x="2288721" y="2772229"/>
              <a:ext cx="2471965" cy="247196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ato" panose="020F0502020204030203" pitchFamily="34" charset="0"/>
                <a:ea typeface="Lato" panose="020F0502020204030203" pitchFamily="34" charset="0"/>
                <a:cs typeface="Lato" panose="020F0502020204030203" pitchFamily="34" charset="0"/>
              </a:endParaRPr>
            </a:p>
          </p:txBody>
        </p:sp>
        <p:sp>
          <p:nvSpPr>
            <p:cNvPr id="23" name="Freeform 29"/>
            <p:cNvSpPr>
              <a:spLocks/>
            </p:cNvSpPr>
            <p:nvPr/>
          </p:nvSpPr>
          <p:spPr bwMode="auto">
            <a:xfrm>
              <a:off x="2804183" y="3513718"/>
              <a:ext cx="1503332" cy="1160049"/>
            </a:xfrm>
            <a:custGeom>
              <a:avLst/>
              <a:gdLst>
                <a:gd name="T0" fmla="*/ 198196 w 59"/>
                <a:gd name="T1" fmla="*/ 41487 h 45"/>
                <a:gd name="T2" fmla="*/ 102515 w 59"/>
                <a:gd name="T3" fmla="*/ 134832 h 45"/>
                <a:gd name="T4" fmla="*/ 85429 w 59"/>
                <a:gd name="T5" fmla="*/ 152118 h 45"/>
                <a:gd name="T6" fmla="*/ 78595 w 59"/>
                <a:gd name="T7" fmla="*/ 155575 h 45"/>
                <a:gd name="T8" fmla="*/ 68343 w 59"/>
                <a:gd name="T9" fmla="*/ 152118 h 45"/>
                <a:gd name="T10" fmla="*/ 51258 w 59"/>
                <a:gd name="T11" fmla="*/ 134832 h 45"/>
                <a:gd name="T12" fmla="*/ 3417 w 59"/>
                <a:gd name="T13" fmla="*/ 89888 h 45"/>
                <a:gd name="T14" fmla="*/ 0 w 59"/>
                <a:gd name="T15" fmla="*/ 79516 h 45"/>
                <a:gd name="T16" fmla="*/ 3417 w 59"/>
                <a:gd name="T17" fmla="*/ 69144 h 45"/>
                <a:gd name="T18" fmla="*/ 20503 w 59"/>
                <a:gd name="T19" fmla="*/ 51858 h 45"/>
                <a:gd name="T20" fmla="*/ 30755 w 59"/>
                <a:gd name="T21" fmla="*/ 48401 h 45"/>
                <a:gd name="T22" fmla="*/ 37589 w 59"/>
                <a:gd name="T23" fmla="*/ 51858 h 45"/>
                <a:gd name="T24" fmla="*/ 78595 w 59"/>
                <a:gd name="T25" fmla="*/ 89888 h 45"/>
                <a:gd name="T26" fmla="*/ 160607 w 59"/>
                <a:gd name="T27" fmla="*/ 3457 h 45"/>
                <a:gd name="T28" fmla="*/ 170858 w 59"/>
                <a:gd name="T29" fmla="*/ 0 h 45"/>
                <a:gd name="T30" fmla="*/ 181110 w 59"/>
                <a:gd name="T31" fmla="*/ 3457 h 45"/>
                <a:gd name="T32" fmla="*/ 198196 w 59"/>
                <a:gd name="T33" fmla="*/ 24201 h 45"/>
                <a:gd name="T34" fmla="*/ 201613 w 59"/>
                <a:gd name="T35" fmla="*/ 31115 h 45"/>
                <a:gd name="T36" fmla="*/ 198196 w 59"/>
                <a:gd name="T37" fmla="*/ 41487 h 4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9" h="45">
                  <a:moveTo>
                    <a:pt x="58" y="12"/>
                  </a:moveTo>
                  <a:cubicBezTo>
                    <a:pt x="30" y="39"/>
                    <a:pt x="30" y="39"/>
                    <a:pt x="30" y="39"/>
                  </a:cubicBezTo>
                  <a:cubicBezTo>
                    <a:pt x="25" y="44"/>
                    <a:pt x="25" y="44"/>
                    <a:pt x="25" y="44"/>
                  </a:cubicBezTo>
                  <a:cubicBezTo>
                    <a:pt x="24" y="45"/>
                    <a:pt x="24" y="45"/>
                    <a:pt x="23" y="45"/>
                  </a:cubicBezTo>
                  <a:cubicBezTo>
                    <a:pt x="22" y="45"/>
                    <a:pt x="21" y="45"/>
                    <a:pt x="20" y="44"/>
                  </a:cubicBezTo>
                  <a:cubicBezTo>
                    <a:pt x="15" y="39"/>
                    <a:pt x="15" y="39"/>
                    <a:pt x="15" y="39"/>
                  </a:cubicBezTo>
                  <a:cubicBezTo>
                    <a:pt x="1" y="26"/>
                    <a:pt x="1" y="26"/>
                    <a:pt x="1" y="26"/>
                  </a:cubicBezTo>
                  <a:cubicBezTo>
                    <a:pt x="0" y="25"/>
                    <a:pt x="0" y="24"/>
                    <a:pt x="0" y="23"/>
                  </a:cubicBezTo>
                  <a:cubicBezTo>
                    <a:pt x="0" y="22"/>
                    <a:pt x="0" y="21"/>
                    <a:pt x="1" y="20"/>
                  </a:cubicBezTo>
                  <a:cubicBezTo>
                    <a:pt x="6" y="15"/>
                    <a:pt x="6" y="15"/>
                    <a:pt x="6" y="15"/>
                  </a:cubicBezTo>
                  <a:cubicBezTo>
                    <a:pt x="7" y="14"/>
                    <a:pt x="8" y="14"/>
                    <a:pt x="9" y="14"/>
                  </a:cubicBezTo>
                  <a:cubicBezTo>
                    <a:pt x="10" y="14"/>
                    <a:pt x="11" y="14"/>
                    <a:pt x="11" y="15"/>
                  </a:cubicBezTo>
                  <a:cubicBezTo>
                    <a:pt x="23" y="26"/>
                    <a:pt x="23" y="26"/>
                    <a:pt x="23" y="26"/>
                  </a:cubicBezTo>
                  <a:cubicBezTo>
                    <a:pt x="47" y="1"/>
                    <a:pt x="47" y="1"/>
                    <a:pt x="47" y="1"/>
                  </a:cubicBezTo>
                  <a:cubicBezTo>
                    <a:pt x="48" y="1"/>
                    <a:pt x="49" y="0"/>
                    <a:pt x="50" y="0"/>
                  </a:cubicBezTo>
                  <a:cubicBezTo>
                    <a:pt x="51" y="0"/>
                    <a:pt x="52" y="1"/>
                    <a:pt x="53" y="1"/>
                  </a:cubicBezTo>
                  <a:cubicBezTo>
                    <a:pt x="58" y="7"/>
                    <a:pt x="58" y="7"/>
                    <a:pt x="58" y="7"/>
                  </a:cubicBezTo>
                  <a:cubicBezTo>
                    <a:pt x="58" y="7"/>
                    <a:pt x="59" y="8"/>
                    <a:pt x="59" y="9"/>
                  </a:cubicBezTo>
                  <a:cubicBezTo>
                    <a:pt x="59" y="10"/>
                    <a:pt x="58" y="11"/>
                    <a:pt x="58" y="12"/>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latin typeface="Lato" panose="020F0502020204030203" pitchFamily="34" charset="0"/>
                <a:ea typeface="Lato" panose="020F0502020204030203" pitchFamily="34" charset="0"/>
                <a:cs typeface="Lato" panose="020F0502020204030203" pitchFamily="34" charset="0"/>
              </a:endParaRPr>
            </a:p>
          </p:txBody>
        </p:sp>
      </p:grpSp>
      <p:sp>
        <p:nvSpPr>
          <p:cNvPr id="20" name="Rectangle 19"/>
          <p:cNvSpPr/>
          <p:nvPr/>
        </p:nvSpPr>
        <p:spPr>
          <a:xfrm>
            <a:off x="1284066" y="3185590"/>
            <a:ext cx="3127914" cy="360420"/>
          </a:xfrm>
          <a:prstGeom prst="rect">
            <a:avLst/>
          </a:prstGeom>
        </p:spPr>
        <p:txBody>
          <a:bodyPr wrap="square">
            <a:spAutoFit/>
          </a:bodyPr>
          <a:lstStyle/>
          <a:p>
            <a:pPr>
              <a:lnSpc>
                <a:spcPct val="120000"/>
              </a:lnSpc>
            </a:pPr>
            <a:r>
              <a:rPr lang="en-US" sz="1600" b="1" dirty="0">
                <a:solidFill>
                  <a:schemeClr val="accent1"/>
                </a:solidFill>
                <a:latin typeface="Lato" panose="020F0502020204030203" pitchFamily="34" charset="0"/>
                <a:ea typeface="Lato" panose="020F0502020204030203" pitchFamily="34" charset="0"/>
                <a:cs typeface="Lato" panose="020F0502020204030203" pitchFamily="34" charset="0"/>
              </a:rPr>
              <a:t>Why get this with that?</a:t>
            </a:r>
          </a:p>
        </p:txBody>
      </p:sp>
      <p:sp>
        <p:nvSpPr>
          <p:cNvPr id="21" name="Rectangle 20"/>
          <p:cNvSpPr/>
          <p:nvPr/>
        </p:nvSpPr>
        <p:spPr>
          <a:xfrm>
            <a:off x="1284066" y="3551515"/>
            <a:ext cx="9810654" cy="843949"/>
          </a:xfrm>
          <a:prstGeom prst="rect">
            <a:avLst/>
          </a:prstGeom>
        </p:spPr>
        <p:txBody>
          <a:bodyPr wrap="square">
            <a:spAutoFit/>
          </a:bodyPr>
          <a:lstStyle/>
          <a:p>
            <a:pPr algn="just">
              <a:lnSpc>
                <a:spcPct val="120000"/>
              </a:lnSpc>
            </a:pPr>
            <a:r>
              <a:rPr lang="en-US" sz="1400" dirty="0">
                <a:solidFill>
                  <a:schemeClr val="tx2"/>
                </a:solidFill>
                <a:latin typeface="Lato" panose="020F0502020204030203" pitchFamily="34" charset="0"/>
                <a:ea typeface="Lato" panose="020F0502020204030203" pitchFamily="34" charset="0"/>
                <a:cs typeface="Lato" panose="020F0502020204030203" pitchFamily="34" charset="0"/>
              </a:rPr>
              <a:t>Buying certain food makes it so you don’t need to buy other foods. For example for someone who will buy coffee why would they buy salt? As such a item signifies that someone would likely buy an item related to that so instead of salt for coffee it would be sugar.  </a:t>
            </a:r>
          </a:p>
        </p:txBody>
      </p:sp>
      <p:grpSp>
        <p:nvGrpSpPr>
          <p:cNvPr id="25" name="Group 24"/>
          <p:cNvGrpSpPr/>
          <p:nvPr/>
        </p:nvGrpSpPr>
        <p:grpSpPr>
          <a:xfrm>
            <a:off x="970261" y="4716333"/>
            <a:ext cx="259660" cy="259660"/>
            <a:chOff x="2288721" y="2772229"/>
            <a:chExt cx="2471965" cy="2471965"/>
          </a:xfrm>
        </p:grpSpPr>
        <p:sp>
          <p:nvSpPr>
            <p:cNvPr id="31" name="Oval 30"/>
            <p:cNvSpPr/>
            <p:nvPr/>
          </p:nvSpPr>
          <p:spPr>
            <a:xfrm>
              <a:off x="2288721" y="2772229"/>
              <a:ext cx="2471965" cy="247196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ato" panose="020F0502020204030203" pitchFamily="34" charset="0"/>
                <a:ea typeface="Lato" panose="020F0502020204030203" pitchFamily="34" charset="0"/>
                <a:cs typeface="Lato" panose="020F0502020204030203" pitchFamily="34" charset="0"/>
              </a:endParaRPr>
            </a:p>
          </p:txBody>
        </p:sp>
        <p:sp>
          <p:nvSpPr>
            <p:cNvPr id="32" name="Freeform 29"/>
            <p:cNvSpPr>
              <a:spLocks/>
            </p:cNvSpPr>
            <p:nvPr/>
          </p:nvSpPr>
          <p:spPr bwMode="auto">
            <a:xfrm>
              <a:off x="2804183" y="3513718"/>
              <a:ext cx="1503332" cy="1160049"/>
            </a:xfrm>
            <a:custGeom>
              <a:avLst/>
              <a:gdLst>
                <a:gd name="T0" fmla="*/ 198196 w 59"/>
                <a:gd name="T1" fmla="*/ 41487 h 45"/>
                <a:gd name="T2" fmla="*/ 102515 w 59"/>
                <a:gd name="T3" fmla="*/ 134832 h 45"/>
                <a:gd name="T4" fmla="*/ 85429 w 59"/>
                <a:gd name="T5" fmla="*/ 152118 h 45"/>
                <a:gd name="T6" fmla="*/ 78595 w 59"/>
                <a:gd name="T7" fmla="*/ 155575 h 45"/>
                <a:gd name="T8" fmla="*/ 68343 w 59"/>
                <a:gd name="T9" fmla="*/ 152118 h 45"/>
                <a:gd name="T10" fmla="*/ 51258 w 59"/>
                <a:gd name="T11" fmla="*/ 134832 h 45"/>
                <a:gd name="T12" fmla="*/ 3417 w 59"/>
                <a:gd name="T13" fmla="*/ 89888 h 45"/>
                <a:gd name="T14" fmla="*/ 0 w 59"/>
                <a:gd name="T15" fmla="*/ 79516 h 45"/>
                <a:gd name="T16" fmla="*/ 3417 w 59"/>
                <a:gd name="T17" fmla="*/ 69144 h 45"/>
                <a:gd name="T18" fmla="*/ 20503 w 59"/>
                <a:gd name="T19" fmla="*/ 51858 h 45"/>
                <a:gd name="T20" fmla="*/ 30755 w 59"/>
                <a:gd name="T21" fmla="*/ 48401 h 45"/>
                <a:gd name="T22" fmla="*/ 37589 w 59"/>
                <a:gd name="T23" fmla="*/ 51858 h 45"/>
                <a:gd name="T24" fmla="*/ 78595 w 59"/>
                <a:gd name="T25" fmla="*/ 89888 h 45"/>
                <a:gd name="T26" fmla="*/ 160607 w 59"/>
                <a:gd name="T27" fmla="*/ 3457 h 45"/>
                <a:gd name="T28" fmla="*/ 170858 w 59"/>
                <a:gd name="T29" fmla="*/ 0 h 45"/>
                <a:gd name="T30" fmla="*/ 181110 w 59"/>
                <a:gd name="T31" fmla="*/ 3457 h 45"/>
                <a:gd name="T32" fmla="*/ 198196 w 59"/>
                <a:gd name="T33" fmla="*/ 24201 h 45"/>
                <a:gd name="T34" fmla="*/ 201613 w 59"/>
                <a:gd name="T35" fmla="*/ 31115 h 45"/>
                <a:gd name="T36" fmla="*/ 198196 w 59"/>
                <a:gd name="T37" fmla="*/ 41487 h 4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9" h="45">
                  <a:moveTo>
                    <a:pt x="58" y="12"/>
                  </a:moveTo>
                  <a:cubicBezTo>
                    <a:pt x="30" y="39"/>
                    <a:pt x="30" y="39"/>
                    <a:pt x="30" y="39"/>
                  </a:cubicBezTo>
                  <a:cubicBezTo>
                    <a:pt x="25" y="44"/>
                    <a:pt x="25" y="44"/>
                    <a:pt x="25" y="44"/>
                  </a:cubicBezTo>
                  <a:cubicBezTo>
                    <a:pt x="24" y="45"/>
                    <a:pt x="24" y="45"/>
                    <a:pt x="23" y="45"/>
                  </a:cubicBezTo>
                  <a:cubicBezTo>
                    <a:pt x="22" y="45"/>
                    <a:pt x="21" y="45"/>
                    <a:pt x="20" y="44"/>
                  </a:cubicBezTo>
                  <a:cubicBezTo>
                    <a:pt x="15" y="39"/>
                    <a:pt x="15" y="39"/>
                    <a:pt x="15" y="39"/>
                  </a:cubicBezTo>
                  <a:cubicBezTo>
                    <a:pt x="1" y="26"/>
                    <a:pt x="1" y="26"/>
                    <a:pt x="1" y="26"/>
                  </a:cubicBezTo>
                  <a:cubicBezTo>
                    <a:pt x="0" y="25"/>
                    <a:pt x="0" y="24"/>
                    <a:pt x="0" y="23"/>
                  </a:cubicBezTo>
                  <a:cubicBezTo>
                    <a:pt x="0" y="22"/>
                    <a:pt x="0" y="21"/>
                    <a:pt x="1" y="20"/>
                  </a:cubicBezTo>
                  <a:cubicBezTo>
                    <a:pt x="6" y="15"/>
                    <a:pt x="6" y="15"/>
                    <a:pt x="6" y="15"/>
                  </a:cubicBezTo>
                  <a:cubicBezTo>
                    <a:pt x="7" y="14"/>
                    <a:pt x="8" y="14"/>
                    <a:pt x="9" y="14"/>
                  </a:cubicBezTo>
                  <a:cubicBezTo>
                    <a:pt x="10" y="14"/>
                    <a:pt x="11" y="14"/>
                    <a:pt x="11" y="15"/>
                  </a:cubicBezTo>
                  <a:cubicBezTo>
                    <a:pt x="23" y="26"/>
                    <a:pt x="23" y="26"/>
                    <a:pt x="23" y="26"/>
                  </a:cubicBezTo>
                  <a:cubicBezTo>
                    <a:pt x="47" y="1"/>
                    <a:pt x="47" y="1"/>
                    <a:pt x="47" y="1"/>
                  </a:cubicBezTo>
                  <a:cubicBezTo>
                    <a:pt x="48" y="1"/>
                    <a:pt x="49" y="0"/>
                    <a:pt x="50" y="0"/>
                  </a:cubicBezTo>
                  <a:cubicBezTo>
                    <a:pt x="51" y="0"/>
                    <a:pt x="52" y="1"/>
                    <a:pt x="53" y="1"/>
                  </a:cubicBezTo>
                  <a:cubicBezTo>
                    <a:pt x="58" y="7"/>
                    <a:pt x="58" y="7"/>
                    <a:pt x="58" y="7"/>
                  </a:cubicBezTo>
                  <a:cubicBezTo>
                    <a:pt x="58" y="7"/>
                    <a:pt x="59" y="8"/>
                    <a:pt x="59" y="9"/>
                  </a:cubicBezTo>
                  <a:cubicBezTo>
                    <a:pt x="59" y="10"/>
                    <a:pt x="58" y="11"/>
                    <a:pt x="58" y="12"/>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latin typeface="Lato" panose="020F0502020204030203" pitchFamily="34" charset="0"/>
                <a:ea typeface="Lato" panose="020F0502020204030203" pitchFamily="34" charset="0"/>
                <a:cs typeface="Lato" panose="020F0502020204030203" pitchFamily="34" charset="0"/>
              </a:endParaRPr>
            </a:p>
          </p:txBody>
        </p:sp>
      </p:grpSp>
      <p:sp>
        <p:nvSpPr>
          <p:cNvPr id="29" name="Rectangle 28"/>
          <p:cNvSpPr/>
          <p:nvPr/>
        </p:nvSpPr>
        <p:spPr>
          <a:xfrm>
            <a:off x="1284066" y="4639450"/>
            <a:ext cx="3127914" cy="357662"/>
          </a:xfrm>
          <a:prstGeom prst="rect">
            <a:avLst/>
          </a:prstGeom>
        </p:spPr>
        <p:txBody>
          <a:bodyPr wrap="square">
            <a:spAutoFit/>
          </a:bodyPr>
          <a:lstStyle/>
          <a:p>
            <a:pPr>
              <a:lnSpc>
                <a:spcPct val="120000"/>
              </a:lnSpc>
            </a:pPr>
            <a:r>
              <a:rPr lang="en-US" sz="1600" b="1" dirty="0">
                <a:solidFill>
                  <a:schemeClr val="accent1"/>
                </a:solidFill>
                <a:latin typeface="Lato" panose="020F0502020204030203" pitchFamily="34" charset="0"/>
                <a:ea typeface="Lato" panose="020F0502020204030203" pitchFamily="34" charset="0"/>
                <a:cs typeface="Lato" panose="020F0502020204030203" pitchFamily="34" charset="0"/>
              </a:rPr>
              <a:t>All in All</a:t>
            </a:r>
          </a:p>
        </p:txBody>
      </p:sp>
      <p:sp>
        <p:nvSpPr>
          <p:cNvPr id="30" name="Rectangle 29"/>
          <p:cNvSpPr/>
          <p:nvPr/>
        </p:nvSpPr>
        <p:spPr>
          <a:xfrm>
            <a:off x="1284066" y="5005375"/>
            <a:ext cx="9810654" cy="843949"/>
          </a:xfrm>
          <a:prstGeom prst="rect">
            <a:avLst/>
          </a:prstGeom>
        </p:spPr>
        <p:txBody>
          <a:bodyPr wrap="square">
            <a:spAutoFit/>
          </a:bodyPr>
          <a:lstStyle/>
          <a:p>
            <a:pPr algn="just">
              <a:lnSpc>
                <a:spcPct val="120000"/>
              </a:lnSpc>
            </a:pPr>
            <a:r>
              <a:rPr lang="en-US" sz="1400" dirty="0">
                <a:solidFill>
                  <a:schemeClr val="tx2"/>
                </a:solidFill>
                <a:latin typeface="Lato" panose="020F0502020204030203" pitchFamily="34" charset="0"/>
                <a:ea typeface="Lato" panose="020F0502020204030203" pitchFamily="34" charset="0"/>
                <a:cs typeface="Lato" panose="020F0502020204030203" pitchFamily="34" charset="0"/>
              </a:rPr>
              <a:t>The permutation tests shows us that some data can be significant and some not but it doesn’t really prove the that the some items are bought together as much. As many of the sales are in range about 200. As nothing really goes above about 2600 and below 2300. As such a lot of purchases being together is likely by chance while a few are not.</a:t>
            </a:r>
          </a:p>
        </p:txBody>
      </p:sp>
    </p:spTree>
    <p:extLst>
      <p:ext uri="{BB962C8B-B14F-4D97-AF65-F5344CB8AC3E}">
        <p14:creationId xmlns:p14="http://schemas.microsoft.com/office/powerpoint/2010/main" val="3397304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34"/>
                                        </p:tgtEl>
                                        <p:attrNameLst>
                                          <p:attrName>style.visibility</p:attrName>
                                        </p:attrNameLst>
                                      </p:cBhvr>
                                      <p:to>
                                        <p:strVal val="visible"/>
                                      </p:to>
                                    </p:set>
                                    <p:animEffect transition="in" filter="fade">
                                      <p:cBhvr>
                                        <p:cTn id="7" dur="500"/>
                                        <p:tgtEl>
                                          <p:spTgt spid="1134"/>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p:cTn id="11" dur="500" fill="hold"/>
                                        <p:tgtEl>
                                          <p:spTgt spid="11"/>
                                        </p:tgtEl>
                                        <p:attrNameLst>
                                          <p:attrName>ppt_w</p:attrName>
                                        </p:attrNameLst>
                                      </p:cBhvr>
                                      <p:tavLst>
                                        <p:tav tm="0">
                                          <p:val>
                                            <p:fltVal val="0"/>
                                          </p:val>
                                        </p:tav>
                                        <p:tav tm="100000">
                                          <p:val>
                                            <p:strVal val="#ppt_w"/>
                                          </p:val>
                                        </p:tav>
                                      </p:tavLst>
                                    </p:anim>
                                    <p:anim calcmode="lin" valueType="num">
                                      <p:cBhvr>
                                        <p:cTn id="12" dur="500" fill="hold"/>
                                        <p:tgtEl>
                                          <p:spTgt spid="11"/>
                                        </p:tgtEl>
                                        <p:attrNameLst>
                                          <p:attrName>ppt_h</p:attrName>
                                        </p:attrNameLst>
                                      </p:cBhvr>
                                      <p:tavLst>
                                        <p:tav tm="0">
                                          <p:val>
                                            <p:fltVal val="0"/>
                                          </p:val>
                                        </p:tav>
                                        <p:tav tm="100000">
                                          <p:val>
                                            <p:strVal val="#ppt_h"/>
                                          </p:val>
                                        </p:tav>
                                      </p:tavLst>
                                    </p:anim>
                                    <p:animEffect transition="in" filter="fade">
                                      <p:cBhvr>
                                        <p:cTn id="13" dur="500"/>
                                        <p:tgtEl>
                                          <p:spTgt spid="11"/>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childTnLst>
                          </p:cTn>
                        </p:par>
                        <p:par>
                          <p:cTn id="22" fill="hold">
                            <p:stCondLst>
                              <p:cond delay="2000"/>
                            </p:stCondLst>
                            <p:childTnLst>
                              <p:par>
                                <p:cTn id="23" presetID="53" presetClass="entr" presetSubtype="16" fill="hold" nodeType="after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p:cTn id="25" dur="500" fill="hold"/>
                                        <p:tgtEl>
                                          <p:spTgt spid="18"/>
                                        </p:tgtEl>
                                        <p:attrNameLst>
                                          <p:attrName>ppt_w</p:attrName>
                                        </p:attrNameLst>
                                      </p:cBhvr>
                                      <p:tavLst>
                                        <p:tav tm="0">
                                          <p:val>
                                            <p:fltVal val="0"/>
                                          </p:val>
                                        </p:tav>
                                        <p:tav tm="100000">
                                          <p:val>
                                            <p:strVal val="#ppt_w"/>
                                          </p:val>
                                        </p:tav>
                                      </p:tavLst>
                                    </p:anim>
                                    <p:anim calcmode="lin" valueType="num">
                                      <p:cBhvr>
                                        <p:cTn id="26" dur="500" fill="hold"/>
                                        <p:tgtEl>
                                          <p:spTgt spid="18"/>
                                        </p:tgtEl>
                                        <p:attrNameLst>
                                          <p:attrName>ppt_h</p:attrName>
                                        </p:attrNameLst>
                                      </p:cBhvr>
                                      <p:tavLst>
                                        <p:tav tm="0">
                                          <p:val>
                                            <p:fltVal val="0"/>
                                          </p:val>
                                        </p:tav>
                                        <p:tav tm="100000">
                                          <p:val>
                                            <p:strVal val="#ppt_h"/>
                                          </p:val>
                                        </p:tav>
                                      </p:tavLst>
                                    </p:anim>
                                    <p:animEffect transition="in" filter="fade">
                                      <p:cBhvr>
                                        <p:cTn id="27" dur="500"/>
                                        <p:tgtEl>
                                          <p:spTgt spid="18"/>
                                        </p:tgtEl>
                                      </p:cBhvr>
                                    </p:animEffect>
                                  </p:childTnLst>
                                </p:cTn>
                              </p:par>
                            </p:childTnLst>
                          </p:cTn>
                        </p:par>
                        <p:par>
                          <p:cTn id="28" fill="hold">
                            <p:stCondLst>
                              <p:cond delay="2500"/>
                            </p:stCondLst>
                            <p:childTnLst>
                              <p:par>
                                <p:cTn id="29" presetID="22" presetClass="entr" presetSubtype="8" fill="hold" grpId="0" nodeType="after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wipe(left)">
                                      <p:cBhvr>
                                        <p:cTn id="31" dur="500"/>
                                        <p:tgtEl>
                                          <p:spTgt spid="20"/>
                                        </p:tgtEl>
                                      </p:cBhvr>
                                    </p:animEffect>
                                  </p:childTnLst>
                                </p:cTn>
                              </p:par>
                            </p:childTnLst>
                          </p:cTn>
                        </p:par>
                        <p:par>
                          <p:cTn id="32" fill="hold">
                            <p:stCondLst>
                              <p:cond delay="3000"/>
                            </p:stCondLst>
                            <p:childTnLst>
                              <p:par>
                                <p:cTn id="33" presetID="10" presetClass="entr" presetSubtype="0" fill="hold" grpId="0" nodeType="after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500"/>
                                        <p:tgtEl>
                                          <p:spTgt spid="21"/>
                                        </p:tgtEl>
                                      </p:cBhvr>
                                    </p:animEffect>
                                  </p:childTnLst>
                                </p:cTn>
                              </p:par>
                            </p:childTnLst>
                          </p:cTn>
                        </p:par>
                        <p:par>
                          <p:cTn id="36" fill="hold">
                            <p:stCondLst>
                              <p:cond delay="3500"/>
                            </p:stCondLst>
                            <p:childTnLst>
                              <p:par>
                                <p:cTn id="37" presetID="53" presetClass="entr" presetSubtype="16" fill="hold" nodeType="afterEffect">
                                  <p:stCondLst>
                                    <p:cond delay="0"/>
                                  </p:stCondLst>
                                  <p:childTnLst>
                                    <p:set>
                                      <p:cBhvr>
                                        <p:cTn id="38" dur="1" fill="hold">
                                          <p:stCondLst>
                                            <p:cond delay="0"/>
                                          </p:stCondLst>
                                        </p:cTn>
                                        <p:tgtEl>
                                          <p:spTgt spid="25"/>
                                        </p:tgtEl>
                                        <p:attrNameLst>
                                          <p:attrName>style.visibility</p:attrName>
                                        </p:attrNameLst>
                                      </p:cBhvr>
                                      <p:to>
                                        <p:strVal val="visible"/>
                                      </p:to>
                                    </p:set>
                                    <p:anim calcmode="lin" valueType="num">
                                      <p:cBhvr>
                                        <p:cTn id="39" dur="500" fill="hold"/>
                                        <p:tgtEl>
                                          <p:spTgt spid="25"/>
                                        </p:tgtEl>
                                        <p:attrNameLst>
                                          <p:attrName>ppt_w</p:attrName>
                                        </p:attrNameLst>
                                      </p:cBhvr>
                                      <p:tavLst>
                                        <p:tav tm="0">
                                          <p:val>
                                            <p:fltVal val="0"/>
                                          </p:val>
                                        </p:tav>
                                        <p:tav tm="100000">
                                          <p:val>
                                            <p:strVal val="#ppt_w"/>
                                          </p:val>
                                        </p:tav>
                                      </p:tavLst>
                                    </p:anim>
                                    <p:anim calcmode="lin" valueType="num">
                                      <p:cBhvr>
                                        <p:cTn id="40" dur="500" fill="hold"/>
                                        <p:tgtEl>
                                          <p:spTgt spid="25"/>
                                        </p:tgtEl>
                                        <p:attrNameLst>
                                          <p:attrName>ppt_h</p:attrName>
                                        </p:attrNameLst>
                                      </p:cBhvr>
                                      <p:tavLst>
                                        <p:tav tm="0">
                                          <p:val>
                                            <p:fltVal val="0"/>
                                          </p:val>
                                        </p:tav>
                                        <p:tav tm="100000">
                                          <p:val>
                                            <p:strVal val="#ppt_h"/>
                                          </p:val>
                                        </p:tav>
                                      </p:tavLst>
                                    </p:anim>
                                    <p:animEffect transition="in" filter="fade">
                                      <p:cBhvr>
                                        <p:cTn id="41" dur="500"/>
                                        <p:tgtEl>
                                          <p:spTgt spid="25"/>
                                        </p:tgtEl>
                                      </p:cBhvr>
                                    </p:animEffect>
                                  </p:childTnLst>
                                </p:cTn>
                              </p:par>
                            </p:childTnLst>
                          </p:cTn>
                        </p:par>
                        <p:par>
                          <p:cTn id="42" fill="hold">
                            <p:stCondLst>
                              <p:cond delay="4000"/>
                            </p:stCondLst>
                            <p:childTnLst>
                              <p:par>
                                <p:cTn id="43" presetID="22" presetClass="entr" presetSubtype="8" fill="hold" grpId="0" nodeType="after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wipe(left)">
                                      <p:cBhvr>
                                        <p:cTn id="45" dur="500"/>
                                        <p:tgtEl>
                                          <p:spTgt spid="29"/>
                                        </p:tgtEl>
                                      </p:cBhvr>
                                    </p:animEffect>
                                  </p:childTnLst>
                                </p:cTn>
                              </p:par>
                            </p:childTnLst>
                          </p:cTn>
                        </p:par>
                        <p:par>
                          <p:cTn id="46" fill="hold">
                            <p:stCondLst>
                              <p:cond delay="4500"/>
                            </p:stCondLst>
                            <p:childTnLst>
                              <p:par>
                                <p:cTn id="47" presetID="10" presetClass="entr" presetSubtype="0" fill="hold" grpId="0" nodeType="afterEffect">
                                  <p:stCondLst>
                                    <p:cond delay="0"/>
                                  </p:stCondLst>
                                  <p:childTnLst>
                                    <p:set>
                                      <p:cBhvr>
                                        <p:cTn id="48" dur="1" fill="hold">
                                          <p:stCondLst>
                                            <p:cond delay="0"/>
                                          </p:stCondLst>
                                        </p:cTn>
                                        <p:tgtEl>
                                          <p:spTgt spid="30"/>
                                        </p:tgtEl>
                                        <p:attrNameLst>
                                          <p:attrName>style.visibility</p:attrName>
                                        </p:attrNameLst>
                                      </p:cBhvr>
                                      <p:to>
                                        <p:strVal val="visible"/>
                                      </p:to>
                                    </p:set>
                                    <p:animEffect transition="in" filter="fade">
                                      <p:cBhvr>
                                        <p:cTn id="4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4" grpId="0"/>
      <p:bldP spid="13" grpId="0"/>
      <p:bldP spid="14" grpId="0"/>
      <p:bldP spid="20" grpId="0"/>
      <p:bldP spid="21" grpId="0"/>
      <p:bldP spid="29" grpId="0"/>
      <p:bldP spid="30" grpId="0"/>
    </p:bldLst>
  </p:timing>
</p:sld>
</file>

<file path=ppt/theme/theme1.xml><?xml version="1.0" encoding="utf-8"?>
<a:theme xmlns:a="http://schemas.openxmlformats.org/drawingml/2006/main" name="Office Theme">
  <a:themeElements>
    <a:clrScheme name="Custom 1">
      <a:dk1>
        <a:srgbClr val="000000"/>
      </a:dk1>
      <a:lt1>
        <a:srgbClr val="FFFFFF"/>
      </a:lt1>
      <a:dk2>
        <a:srgbClr val="2F2F2F"/>
      </a:dk2>
      <a:lt2>
        <a:srgbClr val="E6E6E6"/>
      </a:lt2>
      <a:accent1>
        <a:srgbClr val="D83B01"/>
      </a:accent1>
      <a:accent2>
        <a:srgbClr val="2F2F2F"/>
      </a:accent2>
      <a:accent3>
        <a:srgbClr val="D2D2D2"/>
      </a:accent3>
      <a:accent4>
        <a:srgbClr val="E6E6E6"/>
      </a:accent4>
      <a:accent5>
        <a:srgbClr val="000000"/>
      </a:accent5>
      <a:accent6>
        <a:srgbClr val="D83B01"/>
      </a:accent6>
      <a:hlink>
        <a:srgbClr val="D83B01"/>
      </a:hlink>
      <a:folHlink>
        <a:srgbClr val="D83B0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ffee Shop Business Pitch Deck" id="{DC3D4A70-E800-4C21-B572-75CCA82695CD}" vid="{45DC29CB-C6FD-4AFA-9C79-6C65DB4D22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F02E0EF7D44C04B9FA644DBFF45FF6A" ma:contentTypeVersion="7" ma:contentTypeDescription="Create a new document." ma:contentTypeScope="" ma:versionID="2e6b4392e6a60142131b061c79ad0e94">
  <xsd:schema xmlns:xsd="http://www.w3.org/2001/XMLSchema" xmlns:xs="http://www.w3.org/2001/XMLSchema" xmlns:p="http://schemas.microsoft.com/office/2006/metadata/properties" xmlns:ns2="876de33e-aaa5-4507-9b92-b84e676ded0d" xmlns:ns3="ef88797d-310b-4d46-ad9c-0c23fa0c8d45" targetNamespace="http://schemas.microsoft.com/office/2006/metadata/properties" ma:root="true" ma:fieldsID="3e0c474f61fa017686f1489b30c34ab9" ns2:_="" ns3:_="">
    <xsd:import namespace="876de33e-aaa5-4507-9b92-b84e676ded0d"/>
    <xsd:import namespace="ef88797d-310b-4d46-ad9c-0c23fa0c8d4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6de33e-aaa5-4507-9b92-b84e676ded0d"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hidden="true" ma:internalName="LastSharedByUser" ma:readOnly="true">
      <xsd:simpleType>
        <xsd:restriction base="dms:Note"/>
      </xsd:simpleType>
    </xsd:element>
    <xsd:element name="LastSharedByTime" ma:index="11" nillable="true" ma:displayName="Last Shared By Time" ma:description="" ma:hidden="true"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ef88797d-310b-4d46-ad9c-0c23fa0c8d4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E07BF27-CA4E-4D28-8C8C-649FEE679D05}">
  <ds:schemaRefs>
    <ds:schemaRef ds:uri="http://schemas.microsoft.com/sharepoint/v3/contenttype/forms"/>
  </ds:schemaRefs>
</ds:datastoreItem>
</file>

<file path=customXml/itemProps2.xml><?xml version="1.0" encoding="utf-8"?>
<ds:datastoreItem xmlns:ds="http://schemas.openxmlformats.org/officeDocument/2006/customXml" ds:itemID="{AB0AE9A0-2915-4C09-A615-115A89D2E2EB}">
  <ds:schemaRefs>
    <ds:schemaRef ds:uri="http://schemas.microsoft.com/office/infopath/2007/PartnerControls"/>
    <ds:schemaRef ds:uri="ef88797d-310b-4d46-ad9c-0c23fa0c8d45"/>
    <ds:schemaRef ds:uri="http://purl.org/dc/dcmitype/"/>
    <ds:schemaRef ds:uri="http://purl.org/dc/terms/"/>
    <ds:schemaRef ds:uri="http://schemas.microsoft.com/office/2006/documentManagement/types"/>
    <ds:schemaRef ds:uri="876de33e-aaa5-4507-9b92-b84e676ded0d"/>
    <ds:schemaRef ds:uri="http://schemas.openxmlformats.org/package/2006/metadata/core-properties"/>
    <ds:schemaRef ds:uri="http://schemas.microsoft.com/office/2006/metadata/properties"/>
    <ds:schemaRef ds:uri="http://www.w3.org/XML/1998/namespace"/>
    <ds:schemaRef ds:uri="http://purl.org/dc/elements/1.1/"/>
  </ds:schemaRefs>
</ds:datastoreItem>
</file>

<file path=customXml/itemProps3.xml><?xml version="1.0" encoding="utf-8"?>
<ds:datastoreItem xmlns:ds="http://schemas.openxmlformats.org/officeDocument/2006/customXml" ds:itemID="{8C73E150-6BC3-467B-9B51-FF3AEE6AB9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76de33e-aaa5-4507-9b92-b84e676ded0d"/>
    <ds:schemaRef ds:uri="ef88797d-310b-4d46-ad9c-0c23fa0c8d4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Coffee Shop Business Pitch Deck</Template>
  <TotalTime>164</TotalTime>
  <Words>1050</Words>
  <Application>Microsoft Office PowerPoint</Application>
  <PresentationFormat>Widescreen</PresentationFormat>
  <Paragraphs>138</Paragraphs>
  <Slides>7</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Arial</vt:lpstr>
      <vt:lpstr>Calibri</vt:lpstr>
      <vt:lpstr>Lato</vt:lpstr>
      <vt:lpstr>Lato Black</vt:lpstr>
      <vt:lpstr>Lucida Console</vt:lpstr>
      <vt:lpstr>Roboto Condensed Light</vt:lpstr>
      <vt:lpstr>Segoe UI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xctra snake</dc:creator>
  <cp:lastModifiedBy>xctra snake</cp:lastModifiedBy>
  <cp:revision>24</cp:revision>
  <dcterms:created xsi:type="dcterms:W3CDTF">2018-03-21T19:19:38Z</dcterms:created>
  <dcterms:modified xsi:type="dcterms:W3CDTF">2018-03-21T22:03:55Z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0x0101005F02E0EF7D44C04B9FA644DBFF45FF6A</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v-prabic@microsoft.com</vt:lpwstr>
  </property>
  <property fmtid="{D5CDD505-2E9C-101B-9397-08002B2CF9AE}" pid="6" name="MSIP_Label_f42aa342-8706-4288-bd11-ebb85995028c_SetDate">
    <vt:lpwstr>2018-01-11T00:31:06.4918337Z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