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0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4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0209-08B4-4BFB-B519-820133734D15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7075-4E1E-4602-A4DA-7D8F54C5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7DCC-94CC-45BB-86EF-E513FBD5F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06395-5314-47D5-9F9C-5C2A01887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Jarlin Almanzar</a:t>
            </a:r>
          </a:p>
        </p:txBody>
      </p:sp>
    </p:spTree>
    <p:extLst>
      <p:ext uri="{BB962C8B-B14F-4D97-AF65-F5344CB8AC3E}">
        <p14:creationId xmlns:p14="http://schemas.microsoft.com/office/powerpoint/2010/main" val="32064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1C53-3FC5-4893-A8F1-71C7CB80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74A8-FDC3-411B-9B04-2F69181E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Predict the grades in the testing file and add it to GRADE attribute with predicted grades</a:t>
            </a:r>
            <a:r>
              <a:rPr lang="en-US" dirty="0"/>
              <a:t>.</a:t>
            </a:r>
          </a:p>
          <a:p>
            <a:r>
              <a:rPr lang="en-US" dirty="0"/>
              <a:t>For this program I have multiple files to use:</a:t>
            </a:r>
          </a:p>
          <a:p>
            <a:pPr lvl="1"/>
            <a:r>
              <a:rPr lang="en-US" dirty="0"/>
              <a:t>Testing, Training, and submission example</a:t>
            </a:r>
          </a:p>
          <a:p>
            <a:pPr lvl="1"/>
            <a:r>
              <a:rPr lang="en-US" dirty="0"/>
              <a:t>I will use training to figure out a good approximation to use for my testing method.</a:t>
            </a:r>
          </a:p>
          <a:p>
            <a:pPr lvl="1"/>
            <a:r>
              <a:rPr lang="en-US" dirty="0"/>
              <a:t>Can’t use </a:t>
            </a:r>
            <a:r>
              <a:rPr lang="en-US" dirty="0" err="1"/>
              <a:t>Rpart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provided by Rutgers Data 101 class. </a:t>
            </a:r>
          </a:p>
          <a:p>
            <a:pPr lvl="1"/>
            <a:r>
              <a:rPr lang="en-US" dirty="0"/>
              <a:t>The code used for prediction is code provided by the professors example</a:t>
            </a:r>
          </a:p>
        </p:txBody>
      </p:sp>
    </p:spTree>
    <p:extLst>
      <p:ext uri="{BB962C8B-B14F-4D97-AF65-F5344CB8AC3E}">
        <p14:creationId xmlns:p14="http://schemas.microsoft.com/office/powerpoint/2010/main" val="3536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6EEF-AC8C-449A-B2BE-01530FFF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3D6C-CE42-4DBA-836D-A16C1A68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09" y="2373308"/>
            <a:ext cx="3732288" cy="3381540"/>
          </a:xfrm>
        </p:spPr>
        <p:txBody>
          <a:bodyPr>
            <a:normAutofit/>
          </a:bodyPr>
          <a:lstStyle/>
          <a:p>
            <a:r>
              <a:rPr lang="en-US" sz="1400" dirty="0"/>
              <a:t>I decided to make a starting point to figure out a good range for my dataset. By starting for grades in general and than making a subset of data.</a:t>
            </a:r>
          </a:p>
          <a:p>
            <a:r>
              <a:rPr lang="en-US" sz="1400" dirty="0"/>
              <a:t>Based of this data we can see a general range of where the grades are.</a:t>
            </a:r>
          </a:p>
          <a:p>
            <a:r>
              <a:rPr lang="en-US" sz="1400" dirty="0"/>
              <a:t>Such as F being around 30 and below, D around 30 to 48, C around 42 to 58, B around 62 to 75, and A around 80 and above. </a:t>
            </a:r>
          </a:p>
          <a:p>
            <a:r>
              <a:rPr lang="en-US" sz="1400" dirty="0"/>
              <a:t>However these ranges seem to broad. I will try a different plot to see how it will look like.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3F8CF-DAED-43AB-8AF2-9CD5C2CBB1D5}"/>
              </a:ext>
            </a:extLst>
          </p:cNvPr>
          <p:cNvSpPr/>
          <p:nvPr/>
        </p:nvSpPr>
        <p:spPr>
          <a:xfrm>
            <a:off x="680321" y="6381817"/>
            <a:ext cx="3387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plot(M2018_train$SCORE~M2018_train$GRADE)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29783-5C5C-497C-A60A-4FA55751B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319168"/>
            <a:ext cx="5214625" cy="43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1EC3-E392-46A5-9C83-74F95DCC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pt.2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F467B7-1536-41B3-8619-42DF3EA3A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01" y="2577039"/>
            <a:ext cx="5258962" cy="359886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98C61-B1EC-41BE-81BA-7BCC9384FB29}"/>
              </a:ext>
            </a:extLst>
          </p:cNvPr>
          <p:cNvSpPr/>
          <p:nvPr/>
        </p:nvSpPr>
        <p:spPr>
          <a:xfrm>
            <a:off x="680321" y="618156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barplot</a:t>
            </a:r>
            <a:r>
              <a:rPr lang="en-US" sz="1200" dirty="0"/>
              <a:t>(table(M2018_train$GRADE), </a:t>
            </a:r>
            <a:r>
              <a:rPr lang="en-US" sz="1200" dirty="0" err="1"/>
              <a:t>ylab</a:t>
            </a:r>
            <a:r>
              <a:rPr lang="en-US" sz="1200" dirty="0"/>
              <a:t>="Frequency", </a:t>
            </a:r>
            <a:r>
              <a:rPr lang="en-US" sz="1200" dirty="0" err="1"/>
              <a:t>xlab</a:t>
            </a:r>
            <a:r>
              <a:rPr lang="en-US" sz="1200" dirty="0"/>
              <a:t>="Grade", main="</a:t>
            </a:r>
            <a:r>
              <a:rPr lang="en-US" sz="1200" dirty="0" err="1"/>
              <a:t>Barplot</a:t>
            </a:r>
            <a:r>
              <a:rPr lang="en-US" sz="1200" dirty="0"/>
              <a:t> of Grades")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C7DE-0134-4DAD-85C9-92CBA86C38FE}"/>
              </a:ext>
            </a:extLst>
          </p:cNvPr>
          <p:cNvSpPr txBox="1"/>
          <p:nvPr/>
        </p:nvSpPr>
        <p:spPr>
          <a:xfrm>
            <a:off x="649685" y="2575978"/>
            <a:ext cx="45803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 looking our Bar-plot we see the frequency of each grades.</a:t>
            </a:r>
          </a:p>
          <a:p>
            <a:endParaRPr lang="en-US" sz="1400" dirty="0"/>
          </a:p>
          <a:p>
            <a:r>
              <a:rPr lang="en-US" sz="1400" dirty="0"/>
              <a:t>The most common are A’s, next is D, following C, F , and B</a:t>
            </a:r>
          </a:p>
          <a:p>
            <a:endParaRPr lang="en-US" sz="1400" dirty="0"/>
          </a:p>
          <a:p>
            <a:r>
              <a:rPr lang="en-US" sz="1400" dirty="0"/>
              <a:t>I notice that B is the lowest frequency amongst all the grades. So I am assuming that it has the least standard deviation from it scores because it is the one with smallest frequency.</a:t>
            </a:r>
          </a:p>
          <a:p>
            <a:endParaRPr lang="en-US" sz="14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828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754D-902E-4BC3-B95F-2B8EBB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pt.3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4869-EA01-4898-9507-535873B1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99025" cy="3599316"/>
          </a:xfrm>
        </p:spPr>
        <p:txBody>
          <a:bodyPr>
            <a:normAutofit/>
          </a:bodyPr>
          <a:lstStyle/>
          <a:p>
            <a:r>
              <a:rPr lang="en-US" sz="1400" dirty="0"/>
              <a:t>So from our previous, we can see that B has the smallest frequency and as such I'm assuming the grades are really close to each other compare to the other grades.  </a:t>
            </a:r>
          </a:p>
          <a:p>
            <a:r>
              <a:rPr lang="en-US" sz="1400" dirty="0"/>
              <a:t>We can also see from the plot that the outliers and general grades for B are really close to each other compare to the other Grades.</a:t>
            </a:r>
          </a:p>
          <a:p>
            <a:r>
              <a:rPr lang="en-US" sz="1400" dirty="0"/>
              <a:t>From our data the lowest B score is 59.01 and the highest B grade is 82.37</a:t>
            </a:r>
          </a:p>
          <a:p>
            <a:r>
              <a:rPr lang="en-US" sz="1400" dirty="0"/>
              <a:t>I created a subset of our B data and was able to figure where the general value of B is located. </a:t>
            </a:r>
          </a:p>
          <a:p>
            <a:r>
              <a:rPr lang="en-US" sz="1400" dirty="0"/>
              <a:t>Around the 40+ to 70-</a:t>
            </a:r>
          </a:p>
          <a:p>
            <a:r>
              <a:rPr lang="en-US" sz="1400" dirty="0"/>
              <a:t>With this I Decided to start applying values around this and found some interesting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E3408-31F0-44A9-939B-C9DB1031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75" y="2390175"/>
            <a:ext cx="5602803" cy="38341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49FCF-82AE-4973-9773-C9859C92C1A9}"/>
              </a:ext>
            </a:extLst>
          </p:cNvPr>
          <p:cNvSpPr/>
          <p:nvPr/>
        </p:nvSpPr>
        <p:spPr>
          <a:xfrm>
            <a:off x="0" y="59493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sub &lt;-subset(M2018_train, GRADE=="B") </a:t>
            </a:r>
          </a:p>
          <a:p>
            <a:r>
              <a:rPr lang="en-US" sz="1200" dirty="0"/>
              <a:t>View(sub) 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hist</a:t>
            </a:r>
            <a:r>
              <a:rPr lang="en-US" sz="1200" dirty="0"/>
              <a:t>(M2018_train) 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hist</a:t>
            </a:r>
            <a:r>
              <a:rPr lang="en-US" sz="1200" dirty="0"/>
              <a:t>(M2018_train$SCORE) </a:t>
            </a:r>
          </a:p>
        </p:txBody>
      </p:sp>
    </p:spTree>
    <p:extLst>
      <p:ext uri="{BB962C8B-B14F-4D97-AF65-F5344CB8AC3E}">
        <p14:creationId xmlns:p14="http://schemas.microsoft.com/office/powerpoint/2010/main" val="294237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127E-A425-4340-8AB5-1ED98CF1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79845-A6A9-4B4D-8641-9EE9855DAF22}"/>
              </a:ext>
            </a:extLst>
          </p:cNvPr>
          <p:cNvSpPr txBox="1"/>
          <p:nvPr/>
        </p:nvSpPr>
        <p:spPr>
          <a:xfrm>
            <a:off x="224975" y="2209418"/>
            <a:ext cx="566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testing out various things in the training data set</a:t>
            </a:r>
          </a:p>
          <a:p>
            <a:r>
              <a:rPr lang="en-US" sz="1200" dirty="0"/>
              <a:t>I was able to see common patterns in the data. For example many students who ranged from B in the histogram had a general score of 60-75. </a:t>
            </a:r>
          </a:p>
          <a:p>
            <a:endParaRPr lang="en-US" sz="1200" dirty="0"/>
          </a:p>
          <a:p>
            <a:r>
              <a:rPr lang="en-US" sz="1200" dirty="0"/>
              <a:t>With that I Set my A above 75.  </a:t>
            </a:r>
          </a:p>
          <a:p>
            <a:r>
              <a:rPr lang="en-US" sz="1200" dirty="0"/>
              <a:t>C as 50 or 20 away from C.</a:t>
            </a:r>
          </a:p>
          <a:p>
            <a:r>
              <a:rPr lang="en-US" sz="1200" dirty="0"/>
              <a:t>And D 20 away from C. </a:t>
            </a:r>
          </a:p>
          <a:p>
            <a:endParaRPr lang="en-US" sz="1200" dirty="0"/>
          </a:p>
          <a:p>
            <a:r>
              <a:rPr lang="en-US" sz="1200" dirty="0"/>
              <a:t>From there I started testing points a couple of points away from my assumption to try to get the smallest error.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1AD54D-763A-49A5-AAB0-48635679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7" y="4184418"/>
            <a:ext cx="4111457" cy="26064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48042A-3F8E-4F65-BF7F-5A8A65A29DF9}"/>
              </a:ext>
            </a:extLst>
          </p:cNvPr>
          <p:cNvSpPr/>
          <p:nvPr/>
        </p:nvSpPr>
        <p:spPr>
          <a:xfrm>
            <a:off x="6297747" y="2035539"/>
            <a:ext cx="589425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dirty="0">
                <a:solidFill>
                  <a:schemeClr val="bg1"/>
                </a:solidFill>
              </a:rPr>
              <a:t>A   B   C   D   F </a:t>
            </a:r>
          </a:p>
          <a:p>
            <a:r>
              <a:rPr lang="en-US" sz="1200" dirty="0">
                <a:solidFill>
                  <a:schemeClr val="bg1"/>
                </a:solidFill>
              </a:rPr>
              <a:t>203 119 160 187 170 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summary(test)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SCORE       GRADE       DOZES_OFF   TEXTING_IN_CLASS PARTICIPATION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Min.   : 1.78   A:203   always   :284   always:298       Min.   :0.000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1st Qu.:33.64   B:119   never    :264   never :284       1st Qu.:0.130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Median :53.47   C:160   sometimes:291   rarely:257       Median :0.270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Mean   :53.51   D:187                                    Mean   :0.404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3rd Qu.:73.94   F:170                                    3rd Qu.:0.690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Max.   :99.44                                            Max.   :1.080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boxplot(</a:t>
            </a:r>
            <a:r>
              <a:rPr lang="en-US" sz="1200" dirty="0" err="1">
                <a:solidFill>
                  <a:schemeClr val="bg1"/>
                </a:solidFill>
              </a:rPr>
              <a:t>test$SCORE~test$GRADE</a:t>
            </a:r>
            <a:r>
              <a:rPr lang="en-US" sz="1200" dirty="0">
                <a:solidFill>
                  <a:schemeClr val="bg1"/>
                </a:solidFill>
              </a:rPr>
              <a:t>, main="boxplot of </a:t>
            </a:r>
            <a:r>
              <a:rPr lang="en-US" sz="1200" dirty="0" err="1">
                <a:solidFill>
                  <a:schemeClr val="bg1"/>
                </a:solidFill>
              </a:rPr>
              <a:t>test_Students</a:t>
            </a:r>
            <a:r>
              <a:rPr lang="en-US" sz="1200" dirty="0">
                <a:solidFill>
                  <a:schemeClr val="bg1"/>
                </a:solidFill>
              </a:rPr>
              <a:t>", </a:t>
            </a:r>
            <a:r>
              <a:rPr lang="en-US" sz="1200" dirty="0" err="1">
                <a:solidFill>
                  <a:schemeClr val="bg1"/>
                </a:solidFill>
              </a:rPr>
              <a:t>xlab</a:t>
            </a:r>
            <a:r>
              <a:rPr lang="en-US" sz="1200" dirty="0">
                <a:solidFill>
                  <a:schemeClr val="bg1"/>
                </a:solidFill>
              </a:rPr>
              <a:t>="Grades", </a:t>
            </a:r>
            <a:r>
              <a:rPr lang="en-US" sz="1200" dirty="0" err="1">
                <a:solidFill>
                  <a:schemeClr val="bg1"/>
                </a:solidFill>
              </a:rPr>
              <a:t>ylab</a:t>
            </a:r>
            <a:r>
              <a:rPr lang="en-US" sz="1200" dirty="0">
                <a:solidFill>
                  <a:schemeClr val="bg1"/>
                </a:solidFill>
              </a:rPr>
              <a:t>="scale")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myprediction</a:t>
            </a:r>
            <a:r>
              <a:rPr lang="en-US" sz="1200" dirty="0">
                <a:solidFill>
                  <a:schemeClr val="bg1"/>
                </a:solidFill>
              </a:rPr>
              <a:t>&lt;-test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decision &lt;- rep('F',</a:t>
            </a:r>
            <a:r>
              <a:rPr lang="en-US" sz="1200" dirty="0" err="1">
                <a:solidFill>
                  <a:schemeClr val="bg1"/>
                </a:solidFill>
              </a:rPr>
              <a:t>nrow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myprediction</a:t>
            </a:r>
            <a:r>
              <a:rPr lang="en-US" sz="1200" dirty="0">
                <a:solidFill>
                  <a:schemeClr val="bg1"/>
                </a:solidFill>
              </a:rPr>
              <a:t>))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decision[</a:t>
            </a:r>
            <a:r>
              <a:rPr lang="en-US" sz="1200" dirty="0" err="1">
                <a:solidFill>
                  <a:schemeClr val="bg1"/>
                </a:solidFill>
              </a:rPr>
              <a:t>myprediction$SCORE</a:t>
            </a:r>
            <a:r>
              <a:rPr lang="en-US" sz="1200" dirty="0">
                <a:solidFill>
                  <a:schemeClr val="bg1"/>
                </a:solidFill>
              </a:rPr>
              <a:t>&gt;30] &lt;- 'D'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decision[</a:t>
            </a:r>
            <a:r>
              <a:rPr lang="en-US" sz="1200" dirty="0" err="1">
                <a:solidFill>
                  <a:schemeClr val="bg1"/>
                </a:solidFill>
              </a:rPr>
              <a:t>myprediction$SCORE</a:t>
            </a:r>
            <a:r>
              <a:rPr lang="en-US" sz="1200" dirty="0">
                <a:solidFill>
                  <a:schemeClr val="bg1"/>
                </a:solidFill>
              </a:rPr>
              <a:t>&gt;52] &lt;- 'C'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decision[</a:t>
            </a:r>
            <a:r>
              <a:rPr lang="en-US" sz="1200" dirty="0" err="1">
                <a:solidFill>
                  <a:schemeClr val="bg1"/>
                </a:solidFill>
              </a:rPr>
              <a:t>myprediction$SCORE</a:t>
            </a:r>
            <a:r>
              <a:rPr lang="en-US" sz="1200" dirty="0">
                <a:solidFill>
                  <a:schemeClr val="bg1"/>
                </a:solidFill>
              </a:rPr>
              <a:t>&gt;59] &lt;- 'B'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decision[</a:t>
            </a:r>
            <a:r>
              <a:rPr lang="en-US" sz="1200" dirty="0" err="1">
                <a:solidFill>
                  <a:schemeClr val="bg1"/>
                </a:solidFill>
              </a:rPr>
              <a:t>myprediction$SCORE</a:t>
            </a:r>
            <a:r>
              <a:rPr lang="en-US" sz="1200" dirty="0">
                <a:solidFill>
                  <a:schemeClr val="bg1"/>
                </a:solidFill>
              </a:rPr>
              <a:t>&gt;73] &lt;- 'A'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myprediction$GRADE</a:t>
            </a:r>
            <a:r>
              <a:rPr lang="en-US" sz="1200" dirty="0">
                <a:solidFill>
                  <a:schemeClr val="bg1"/>
                </a:solidFill>
              </a:rPr>
              <a:t> &lt;-decision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test$Projection</a:t>
            </a:r>
            <a:r>
              <a:rPr lang="en-US" sz="1200" dirty="0">
                <a:solidFill>
                  <a:schemeClr val="bg1"/>
                </a:solidFill>
              </a:rPr>
              <a:t> &lt;-decision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error &lt;- mean(</a:t>
            </a:r>
            <a:r>
              <a:rPr lang="en-US" sz="1200" dirty="0" err="1">
                <a:solidFill>
                  <a:schemeClr val="bg1"/>
                </a:solidFill>
              </a:rPr>
              <a:t>test$GRADE</a:t>
            </a:r>
            <a:r>
              <a:rPr lang="en-US" sz="1200" dirty="0">
                <a:solidFill>
                  <a:schemeClr val="bg1"/>
                </a:solidFill>
              </a:rPr>
              <a:t>!= </a:t>
            </a:r>
            <a:r>
              <a:rPr lang="en-US" sz="1200" dirty="0" err="1">
                <a:solidFill>
                  <a:schemeClr val="bg1"/>
                </a:solidFill>
              </a:rPr>
              <a:t>myprediction$GRADE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</a:rPr>
              <a:t>&gt; error</a:t>
            </a:r>
          </a:p>
          <a:p>
            <a:r>
              <a:rPr lang="en-US" sz="1200" dirty="0">
                <a:solidFill>
                  <a:schemeClr val="bg1"/>
                </a:solidFill>
              </a:rPr>
              <a:t>[1] 0.1942789</a:t>
            </a:r>
          </a:p>
        </p:txBody>
      </p:sp>
    </p:spTree>
    <p:extLst>
      <p:ext uri="{BB962C8B-B14F-4D97-AF65-F5344CB8AC3E}">
        <p14:creationId xmlns:p14="http://schemas.microsoft.com/office/powerpoint/2010/main" val="208840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2BF1-8F3B-4BEF-95BB-C93DA157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ED12-31D2-454D-BB9E-022F63CD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checking out our data, I Based of my adjustment mostly of B scores. From the B score assumption, I was able to achieve a low error of .1942789 or around 20%. </a:t>
            </a:r>
          </a:p>
          <a:p>
            <a:r>
              <a:rPr lang="en-US" dirty="0"/>
              <a:t>This was the smallest I can after moving the numbers away by a couple of digits </a:t>
            </a:r>
          </a:p>
          <a:p>
            <a:r>
              <a:rPr lang="en-US" dirty="0"/>
              <a:t>The scores are likely to be accurate based off what we are applying for correction. </a:t>
            </a:r>
          </a:p>
        </p:txBody>
      </p:sp>
    </p:spTree>
    <p:extLst>
      <p:ext uri="{BB962C8B-B14F-4D97-AF65-F5344CB8AC3E}">
        <p14:creationId xmlns:p14="http://schemas.microsoft.com/office/powerpoint/2010/main" val="2667670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93</TotalTime>
  <Words>845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Prediction Challenge 1</vt:lpstr>
      <vt:lpstr>About our Prediction</vt:lpstr>
      <vt:lpstr>Training Data</vt:lpstr>
      <vt:lpstr>Training Data pt.2</vt:lpstr>
      <vt:lpstr>Training Data pt.3</vt:lpstr>
      <vt:lpstr>Testing Prediction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1</dc:title>
  <dc:creator>xctra snake</dc:creator>
  <cp:lastModifiedBy>xctra snake</cp:lastModifiedBy>
  <cp:revision>16</cp:revision>
  <dcterms:created xsi:type="dcterms:W3CDTF">2018-03-31T01:38:16Z</dcterms:created>
  <dcterms:modified xsi:type="dcterms:W3CDTF">2018-03-31T03:11:39Z</dcterms:modified>
</cp:coreProperties>
</file>