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4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37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0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4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0209-08B4-4BFB-B519-820133734D1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7DCC-94CC-45BB-86EF-E513FBD5F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06395-5314-47D5-9F9C-5C2A01887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Jarlin Almanzar</a:t>
            </a:r>
          </a:p>
        </p:txBody>
      </p:sp>
    </p:spTree>
    <p:extLst>
      <p:ext uri="{BB962C8B-B14F-4D97-AF65-F5344CB8AC3E}">
        <p14:creationId xmlns:p14="http://schemas.microsoft.com/office/powerpoint/2010/main" val="320643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F7D-B8AF-4E49-B096-2354BD7B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7067-5F09-41E2-B68C-5AD28CBE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415679" cy="4010139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&gt; decision &lt;- rep('F',</a:t>
            </a:r>
            <a:r>
              <a:rPr lang="en-US" sz="1400" dirty="0" err="1"/>
              <a:t>nrow</a:t>
            </a:r>
            <a:r>
              <a:rPr lang="en-US" sz="1400" dirty="0"/>
              <a:t>(test))</a:t>
            </a:r>
          </a:p>
          <a:p>
            <a:r>
              <a:rPr lang="en-US" sz="1400" dirty="0"/>
              <a:t>&gt; decision[</a:t>
            </a:r>
            <a:r>
              <a:rPr lang="en-US" sz="1400" dirty="0" err="1"/>
              <a:t>test$SCORE</a:t>
            </a:r>
            <a:r>
              <a:rPr lang="en-US" sz="1400" dirty="0"/>
              <a:t>&gt;24 &amp; </a:t>
            </a:r>
            <a:r>
              <a:rPr lang="en-US" sz="1400" dirty="0" err="1"/>
              <a:t>test$PARTICIPATION</a:t>
            </a:r>
            <a:r>
              <a:rPr lang="en-US" sz="1400" dirty="0"/>
              <a:t>&gt;0.64] &lt;- 'D'</a:t>
            </a:r>
          </a:p>
          <a:p>
            <a:r>
              <a:rPr lang="en-US" sz="1400" dirty="0"/>
              <a:t>&gt; decision[</a:t>
            </a:r>
            <a:r>
              <a:rPr lang="en-US" sz="1400" dirty="0" err="1"/>
              <a:t>test$SCORE</a:t>
            </a:r>
            <a:r>
              <a:rPr lang="en-US" sz="1400" dirty="0"/>
              <a:t>&gt;30] &lt;- 'D'</a:t>
            </a:r>
          </a:p>
          <a:p>
            <a:r>
              <a:rPr lang="en-US" sz="1400" dirty="0"/>
              <a:t>&gt; decision[</a:t>
            </a:r>
            <a:r>
              <a:rPr lang="en-US" sz="1400" dirty="0" err="1"/>
              <a:t>test$SCORE</a:t>
            </a:r>
            <a:r>
              <a:rPr lang="en-US" sz="1400" dirty="0"/>
              <a:t>&gt;43 &amp; </a:t>
            </a:r>
            <a:r>
              <a:rPr lang="en-US" sz="1400" dirty="0" err="1"/>
              <a:t>test$PARTICIPATION</a:t>
            </a:r>
            <a:r>
              <a:rPr lang="en-US" sz="1400" dirty="0"/>
              <a:t>&gt;0.54] &lt;- 'C'</a:t>
            </a:r>
          </a:p>
          <a:p>
            <a:r>
              <a:rPr lang="en-US" sz="1400" dirty="0"/>
              <a:t>&gt; decision[</a:t>
            </a:r>
            <a:r>
              <a:rPr lang="en-US" sz="1400" dirty="0" err="1"/>
              <a:t>test$SCORE</a:t>
            </a:r>
            <a:r>
              <a:rPr lang="en-US" sz="1400" dirty="0"/>
              <a:t>&gt;52] &lt;- 'C'</a:t>
            </a:r>
          </a:p>
          <a:p>
            <a:r>
              <a:rPr lang="en-US" sz="1400" dirty="0"/>
              <a:t>&gt; decision[</a:t>
            </a:r>
            <a:r>
              <a:rPr lang="en-US" sz="1400" dirty="0" err="1"/>
              <a:t>test$SCORE</a:t>
            </a:r>
            <a:r>
              <a:rPr lang="en-US" sz="1400" dirty="0"/>
              <a:t>&gt;60 &amp; </a:t>
            </a:r>
            <a:r>
              <a:rPr lang="en-US" sz="1400" dirty="0" err="1"/>
              <a:t>test$PARTICIPATION</a:t>
            </a:r>
            <a:r>
              <a:rPr lang="en-US" sz="1400" dirty="0"/>
              <a:t>&gt;0.5] &lt;- 'B'</a:t>
            </a:r>
          </a:p>
          <a:p>
            <a:r>
              <a:rPr lang="en-US" sz="1400" dirty="0"/>
              <a:t>&gt; decision[</a:t>
            </a:r>
            <a:r>
              <a:rPr lang="en-US" sz="1400" dirty="0" err="1"/>
              <a:t>test$SCORE</a:t>
            </a:r>
            <a:r>
              <a:rPr lang="en-US" sz="1400" dirty="0"/>
              <a:t>&gt;70] &lt;- 'B'</a:t>
            </a:r>
          </a:p>
          <a:p>
            <a:r>
              <a:rPr lang="en-US" sz="1400" dirty="0"/>
              <a:t>&gt; decision[</a:t>
            </a:r>
            <a:r>
              <a:rPr lang="en-US" sz="1400" dirty="0" err="1"/>
              <a:t>test$SCORE</a:t>
            </a:r>
            <a:r>
              <a:rPr lang="en-US" sz="1400" dirty="0"/>
              <a:t>&gt;74 &amp; </a:t>
            </a:r>
            <a:r>
              <a:rPr lang="en-US" sz="1400" dirty="0" err="1"/>
              <a:t>test$PARTICIPATION</a:t>
            </a:r>
            <a:r>
              <a:rPr lang="en-US" sz="1400" dirty="0"/>
              <a:t>&gt;0.5] &lt;- 'A'</a:t>
            </a:r>
          </a:p>
          <a:p>
            <a:r>
              <a:rPr lang="en-US" sz="1400" dirty="0"/>
              <a:t>&gt; decision[</a:t>
            </a:r>
            <a:r>
              <a:rPr lang="en-US" sz="1400" dirty="0" err="1"/>
              <a:t>test$SCORE</a:t>
            </a:r>
            <a:r>
              <a:rPr lang="en-US" sz="1400" dirty="0"/>
              <a:t>&gt;80] &lt;- 'A'</a:t>
            </a:r>
          </a:p>
          <a:p>
            <a:r>
              <a:rPr lang="en-US" sz="1400" dirty="0"/>
              <a:t>&gt; </a:t>
            </a:r>
            <a:r>
              <a:rPr lang="en-US" sz="1400" dirty="0" err="1"/>
              <a:t>myprediction</a:t>
            </a:r>
            <a:r>
              <a:rPr lang="en-US" sz="1400" dirty="0"/>
              <a:t>&lt;-test</a:t>
            </a:r>
          </a:p>
          <a:p>
            <a:r>
              <a:rPr lang="en-US" sz="1400" dirty="0"/>
              <a:t>&gt; </a:t>
            </a:r>
            <a:r>
              <a:rPr lang="en-US" sz="1400" dirty="0" err="1"/>
              <a:t>myprediction$GRADE</a:t>
            </a:r>
            <a:r>
              <a:rPr lang="en-US" sz="1400" dirty="0"/>
              <a:t> &lt;-decision</a:t>
            </a:r>
          </a:p>
          <a:p>
            <a:r>
              <a:rPr lang="en-US" sz="1400" dirty="0"/>
              <a:t>&gt; outcome&lt;-</a:t>
            </a:r>
            <a:r>
              <a:rPr lang="en-US" sz="1400" dirty="0" err="1"/>
              <a:t>data.frame</a:t>
            </a:r>
            <a:r>
              <a:rPr lang="en-US" sz="1400" dirty="0"/>
              <a:t>(ID=</a:t>
            </a:r>
            <a:r>
              <a:rPr lang="en-US" sz="1400" dirty="0" err="1"/>
              <a:t>submission$STUDENTID,GRADE</a:t>
            </a:r>
            <a:r>
              <a:rPr lang="en-US" sz="1400" dirty="0"/>
              <a:t>=</a:t>
            </a:r>
            <a:r>
              <a:rPr lang="en-US" sz="1400" dirty="0" err="1"/>
              <a:t>myprediction$GRADE</a:t>
            </a:r>
            <a:r>
              <a:rPr lang="en-US" sz="1400" dirty="0"/>
              <a:t>)</a:t>
            </a:r>
          </a:p>
          <a:p>
            <a:r>
              <a:rPr lang="en-US" sz="1400" dirty="0"/>
              <a:t>&gt; write.csv(outcome,"M2018_sample_submission.csv",row.names = F)</a:t>
            </a:r>
          </a:p>
        </p:txBody>
      </p:sp>
    </p:spTree>
    <p:extLst>
      <p:ext uri="{BB962C8B-B14F-4D97-AF65-F5344CB8AC3E}">
        <p14:creationId xmlns:p14="http://schemas.microsoft.com/office/powerpoint/2010/main" val="8113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1C53-3FC5-4893-A8F1-71C7CB80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74A8-FDC3-411B-9B04-2F69181E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About: </a:t>
            </a:r>
            <a:r>
              <a:rPr lang="en-US" dirty="0">
                <a:solidFill>
                  <a:srgbClr val="FFC000"/>
                </a:solidFill>
              </a:rPr>
              <a:t>Predict the grades in the testing file and add it to GRADE attribute with predicted grades, using ‘</a:t>
            </a:r>
            <a:r>
              <a:rPr lang="en-US" dirty="0" err="1">
                <a:solidFill>
                  <a:srgbClr val="FFC000"/>
                </a:solidFill>
              </a:rPr>
              <a:t>rpart</a:t>
            </a:r>
            <a:r>
              <a:rPr lang="en-US" dirty="0">
                <a:solidFill>
                  <a:srgbClr val="FFC000"/>
                </a:solidFill>
              </a:rPr>
              <a:t>’</a:t>
            </a:r>
            <a:r>
              <a:rPr lang="en-US" dirty="0"/>
              <a:t>.</a:t>
            </a:r>
          </a:p>
          <a:p>
            <a:r>
              <a:rPr lang="en-US" dirty="0"/>
              <a:t>For this program I have multiple files to use:</a:t>
            </a:r>
          </a:p>
          <a:p>
            <a:pPr lvl="1"/>
            <a:r>
              <a:rPr lang="en-US" dirty="0"/>
              <a:t>I must use </a:t>
            </a:r>
            <a:r>
              <a:rPr lang="en-US" dirty="0" err="1"/>
              <a:t>cross_validate</a:t>
            </a:r>
            <a:r>
              <a:rPr lang="en-US" dirty="0"/>
              <a:t>(), </a:t>
            </a:r>
            <a:r>
              <a:rPr lang="en-US" dirty="0" err="1"/>
              <a:t>Rpart</a:t>
            </a:r>
            <a:r>
              <a:rPr lang="en-US" dirty="0"/>
              <a:t>, and Predict</a:t>
            </a:r>
          </a:p>
          <a:p>
            <a:pPr lvl="1"/>
            <a:r>
              <a:rPr lang="en-US" dirty="0"/>
              <a:t>I will use the same dataset that was used on Prediction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provided by Rutgers Data 101 class. </a:t>
            </a:r>
          </a:p>
          <a:p>
            <a:pPr lvl="1"/>
            <a:r>
              <a:rPr lang="en-US" dirty="0"/>
              <a:t>The code used for prediction is code provided by the professors example</a:t>
            </a:r>
          </a:p>
        </p:txBody>
      </p:sp>
    </p:spTree>
    <p:extLst>
      <p:ext uri="{BB962C8B-B14F-4D97-AF65-F5344CB8AC3E}">
        <p14:creationId xmlns:p14="http://schemas.microsoft.com/office/powerpoint/2010/main" val="3536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82C-CB32-41C2-8B9E-3D1A797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AEC4-54A3-4A1E-AD1E-671295F8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93127"/>
            <a:ext cx="5552698" cy="126487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&gt; library(</a:t>
            </a:r>
            <a:r>
              <a:rPr lang="en-US" sz="1100" dirty="0" err="1"/>
              <a:t>rpart</a:t>
            </a:r>
            <a:r>
              <a:rPr lang="en-US" sz="11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&gt; library(</a:t>
            </a:r>
            <a:r>
              <a:rPr lang="en-US" sz="1100" dirty="0" err="1"/>
              <a:t>rpart.plot</a:t>
            </a:r>
            <a:r>
              <a:rPr lang="en-US" sz="11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&gt; m2018_train &lt;- read.csv("~/Moody2018.csv",stringsAsFactors=FALSE)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&gt; m2018_train &lt;- read.csv("~/M2018_train.csv",stringsAsFactors=FALSE)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tree &lt;- </a:t>
            </a:r>
            <a:r>
              <a:rPr lang="en-US" sz="1100" dirty="0" err="1"/>
              <a:t>rpart</a:t>
            </a:r>
            <a:r>
              <a:rPr lang="en-US" sz="1100" dirty="0"/>
              <a:t>(GRADE ~ SCORE+ASKS_QUESTIONS+LEAVES_EARLY+PARTICIPATION, control=</a:t>
            </a:r>
            <a:r>
              <a:rPr lang="en-US" sz="1100" dirty="0" err="1"/>
              <a:t>rpart.control</a:t>
            </a:r>
            <a:r>
              <a:rPr lang="en-US" sz="1100" dirty="0"/>
              <a:t>(</a:t>
            </a:r>
            <a:r>
              <a:rPr lang="en-US" sz="1100" dirty="0" err="1"/>
              <a:t>minsplit</a:t>
            </a:r>
            <a:r>
              <a:rPr lang="en-US" sz="1100" dirty="0"/>
              <a:t>=200), data = m2018_train)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&gt; </a:t>
            </a:r>
            <a:r>
              <a:rPr lang="en-US" sz="1100" dirty="0" err="1"/>
              <a:t>rpart.plot</a:t>
            </a:r>
            <a:r>
              <a:rPr lang="en-US" sz="1100" dirty="0"/>
              <a:t>(tree)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3E580-0C0D-474C-9947-0BEB46416929}"/>
              </a:ext>
            </a:extLst>
          </p:cNvPr>
          <p:cNvSpPr txBox="1"/>
          <p:nvPr/>
        </p:nvSpPr>
        <p:spPr>
          <a:xfrm>
            <a:off x="246890" y="2197916"/>
            <a:ext cx="5164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Rpart</a:t>
            </a:r>
            <a:r>
              <a:rPr lang="en-US" sz="1400" dirty="0"/>
              <a:t> we can get a more accurate prediction when it comes to Mr. Moody’s Grading policies.</a:t>
            </a:r>
          </a:p>
          <a:p>
            <a:endParaRPr lang="en-US" sz="1400" dirty="0"/>
          </a:p>
          <a:p>
            <a:r>
              <a:rPr lang="en-US" sz="1400" dirty="0"/>
              <a:t>From what we got we can see where the grade scales from:</a:t>
            </a:r>
          </a:p>
          <a:p>
            <a:r>
              <a:rPr lang="en-US" sz="1400" dirty="0"/>
              <a:t>A&gt;=74</a:t>
            </a:r>
          </a:p>
          <a:p>
            <a:r>
              <a:rPr lang="en-US" sz="1400" dirty="0"/>
              <a:t>B&gt;=60</a:t>
            </a:r>
          </a:p>
          <a:p>
            <a:r>
              <a:rPr lang="en-US" sz="1400" dirty="0"/>
              <a:t>C&gt;=52</a:t>
            </a:r>
          </a:p>
          <a:p>
            <a:r>
              <a:rPr lang="en-US" sz="1400" dirty="0"/>
              <a:t>D&gt;=30</a:t>
            </a:r>
          </a:p>
          <a:p>
            <a:r>
              <a:rPr lang="en-US" sz="1400" dirty="0"/>
              <a:t>F&lt;30</a:t>
            </a:r>
          </a:p>
          <a:p>
            <a:endParaRPr lang="en-US" sz="1400" dirty="0"/>
          </a:p>
          <a:p>
            <a:r>
              <a:rPr lang="en-US" sz="1400" dirty="0"/>
              <a:t>As we can see that class has a curved grade. The curve mostly relying on the score but also by other factors. We will further test with </a:t>
            </a:r>
            <a:r>
              <a:rPr lang="en-US" sz="1400" dirty="0" err="1"/>
              <a:t>minsplit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130DE-99CE-492E-A9A4-43B9238D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90" y="2365695"/>
            <a:ext cx="6355865" cy="42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2EBB-EA6C-4445-8A56-11910FA6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r>
              <a:rPr lang="en-US" dirty="0"/>
              <a:t>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DCA6-BA1C-4036-A014-A138C645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5" y="2219428"/>
            <a:ext cx="4361462" cy="3599316"/>
          </a:xfrm>
        </p:spPr>
        <p:txBody>
          <a:bodyPr>
            <a:normAutofit/>
          </a:bodyPr>
          <a:lstStyle/>
          <a:p>
            <a:r>
              <a:rPr lang="en-US" sz="1400" dirty="0"/>
              <a:t>Using the </a:t>
            </a:r>
            <a:r>
              <a:rPr lang="en-US" sz="1400" dirty="0" err="1"/>
              <a:t>minsplit</a:t>
            </a:r>
            <a:r>
              <a:rPr lang="en-US" sz="1400" dirty="0"/>
              <a:t> function in </a:t>
            </a:r>
            <a:r>
              <a:rPr lang="en-US" sz="1400" dirty="0" err="1"/>
              <a:t>rpart</a:t>
            </a:r>
            <a:r>
              <a:rPr lang="en-US" sz="1400" dirty="0"/>
              <a:t> we can achieve different trees. On my base tree I used 200. </a:t>
            </a:r>
          </a:p>
          <a:p>
            <a:r>
              <a:rPr lang="en-US" sz="1400" dirty="0"/>
              <a:t>Using 300 </a:t>
            </a:r>
            <a:r>
              <a:rPr lang="en-US" sz="1400" dirty="0" err="1"/>
              <a:t>minsplit</a:t>
            </a:r>
            <a:r>
              <a:rPr lang="en-US" sz="1400" dirty="0"/>
              <a:t> removed B which is what we’re searching for.</a:t>
            </a:r>
          </a:p>
          <a:p>
            <a:r>
              <a:rPr lang="en-US" sz="1400" dirty="0"/>
              <a:t>Using 100 </a:t>
            </a:r>
            <a:r>
              <a:rPr lang="en-US" sz="1400" dirty="0" err="1"/>
              <a:t>minsplit</a:t>
            </a:r>
            <a:r>
              <a:rPr lang="en-US" sz="1400" dirty="0"/>
              <a:t> we got new information we didn’t get before. </a:t>
            </a:r>
          </a:p>
          <a:p>
            <a:pPr lvl="1"/>
            <a:r>
              <a:rPr lang="en-US" sz="1000" dirty="0"/>
              <a:t>With this </a:t>
            </a:r>
            <a:r>
              <a:rPr lang="en-US" sz="1000" dirty="0" err="1"/>
              <a:t>minsplit</a:t>
            </a:r>
            <a:r>
              <a:rPr lang="en-US" sz="1000" dirty="0"/>
              <a:t> we see that the scoring remains the same but PARTICIPATION has an affect in whether deciding a student receives a B or a C.</a:t>
            </a:r>
          </a:p>
          <a:p>
            <a:pPr lvl="1"/>
            <a:r>
              <a:rPr lang="en-US" sz="1000" dirty="0"/>
              <a:t>As we can see having above 50% participation gives a student a boost to a B 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71086-6562-4DF2-B837-2E53AD055AEE}"/>
              </a:ext>
            </a:extLst>
          </p:cNvPr>
          <p:cNvSpPr/>
          <p:nvPr/>
        </p:nvSpPr>
        <p:spPr>
          <a:xfrm>
            <a:off x="51185" y="5936189"/>
            <a:ext cx="5510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 tree &lt;- </a:t>
            </a:r>
            <a:r>
              <a:rPr lang="en-US" sz="1200" dirty="0" err="1"/>
              <a:t>rpart</a:t>
            </a:r>
            <a:r>
              <a:rPr lang="en-US" sz="1200" dirty="0"/>
              <a:t>(GRADE ~ SCORE+ASKS_QUESTIONS+LEAVES_EARLY+PARTICIPATION, control=</a:t>
            </a:r>
            <a:r>
              <a:rPr lang="en-US" sz="1200" dirty="0" err="1"/>
              <a:t>rpart.control</a:t>
            </a:r>
            <a:r>
              <a:rPr lang="en-US" sz="1200" dirty="0"/>
              <a:t>(</a:t>
            </a:r>
            <a:r>
              <a:rPr lang="en-US" sz="1200" dirty="0" err="1"/>
              <a:t>minsplit</a:t>
            </a:r>
            <a:r>
              <a:rPr lang="en-US" sz="1200" dirty="0"/>
              <a:t>=100), data = m2018_train)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rpart.plot</a:t>
            </a:r>
            <a:r>
              <a:rPr lang="en-US" sz="1200" dirty="0"/>
              <a:t>(tree)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24A03-F927-440E-A244-B2C0C89DE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35" y="2558642"/>
            <a:ext cx="6422965" cy="41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E325-7789-4B19-BF66-DFDA9D55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r>
              <a:rPr lang="en-US" dirty="0"/>
              <a:t> pt.3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FC3B-46A6-4DA0-87E0-73A438EA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30" y="2202650"/>
            <a:ext cx="509880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After seeing that decreasing our </a:t>
            </a:r>
            <a:r>
              <a:rPr lang="en-US" sz="1400" dirty="0" err="1"/>
              <a:t>Minsplit</a:t>
            </a:r>
            <a:r>
              <a:rPr lang="en-US" sz="1400" dirty="0"/>
              <a:t> function opened up new data that helps us better predict the grades. I again halved the amount of </a:t>
            </a:r>
            <a:r>
              <a:rPr lang="en-US" sz="1400" dirty="0" err="1"/>
              <a:t>minsplit</a:t>
            </a:r>
            <a:r>
              <a:rPr lang="en-US" sz="1400" dirty="0"/>
              <a:t> to 50 and we some nice results.</a:t>
            </a:r>
          </a:p>
          <a:p>
            <a:pPr marL="0" indent="0">
              <a:buNone/>
            </a:pPr>
            <a:r>
              <a:rPr lang="en-US" sz="1400" dirty="0"/>
              <a:t>As we can see from the tree plot, the people who have over 50 percent in participation and have a grade of 68+ actually get a grade boost from a C to a B.</a:t>
            </a:r>
          </a:p>
          <a:p>
            <a:pPr marL="0" indent="0">
              <a:buNone/>
            </a:pPr>
            <a:r>
              <a:rPr lang="en-US" sz="1400" dirty="0"/>
              <a:t>While the participation score barely affects those in the lower in the D section as the person’s score is still to low even with the boost.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45B31-A8D3-4957-B0A6-F63B1E6C8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32" y="2734811"/>
            <a:ext cx="5646226" cy="39548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3151AF-B8F5-4990-8C0C-F44B64CF0A2E}"/>
              </a:ext>
            </a:extLst>
          </p:cNvPr>
          <p:cNvSpPr/>
          <p:nvPr/>
        </p:nvSpPr>
        <p:spPr>
          <a:xfrm>
            <a:off x="0" y="6104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&gt; tree &lt;- </a:t>
            </a:r>
            <a:r>
              <a:rPr lang="en-US" sz="1200" dirty="0" err="1"/>
              <a:t>rpart</a:t>
            </a:r>
            <a:r>
              <a:rPr lang="en-US" sz="1200" dirty="0"/>
              <a:t>(GRADE ~ SCORE+ASKS_QUESTIONS+LEAVES_EARLY+PARTICIPATION, control=</a:t>
            </a:r>
            <a:r>
              <a:rPr lang="en-US" sz="1200" dirty="0" err="1"/>
              <a:t>rpart.control</a:t>
            </a:r>
            <a:r>
              <a:rPr lang="en-US" sz="1200" dirty="0"/>
              <a:t>(</a:t>
            </a:r>
            <a:r>
              <a:rPr lang="en-US" sz="1200" dirty="0" err="1"/>
              <a:t>minsplit</a:t>
            </a:r>
            <a:r>
              <a:rPr lang="en-US" sz="1200" dirty="0"/>
              <a:t>=50), data = m2018_train)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rpart.plot</a:t>
            </a:r>
            <a:r>
              <a:rPr lang="en-US" sz="1200" dirty="0"/>
              <a:t>(tree)</a:t>
            </a:r>
          </a:p>
        </p:txBody>
      </p:sp>
    </p:spTree>
    <p:extLst>
      <p:ext uri="{BB962C8B-B14F-4D97-AF65-F5344CB8AC3E}">
        <p14:creationId xmlns:p14="http://schemas.microsoft.com/office/powerpoint/2010/main" val="309033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A27-C643-487F-96AD-3F16543B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r>
              <a:rPr lang="en-US" dirty="0"/>
              <a:t>. Pt.4 Finale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2E368-672C-4762-A381-DD03EFF91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092510"/>
            <a:ext cx="6582041" cy="4729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768A1-CEBE-4B84-BD96-ACB8FCDE13FB}"/>
              </a:ext>
            </a:extLst>
          </p:cNvPr>
          <p:cNvSpPr txBox="1"/>
          <p:nvPr/>
        </p:nvSpPr>
        <p:spPr>
          <a:xfrm>
            <a:off x="302854" y="2256639"/>
            <a:ext cx="518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again reduce the </a:t>
            </a:r>
            <a:r>
              <a:rPr lang="en-US" sz="1400" dirty="0" err="1"/>
              <a:t>minsplit</a:t>
            </a:r>
            <a:r>
              <a:rPr lang="en-US" sz="1400" dirty="0"/>
              <a:t> by halve to achieve the participation boost for all scores and we can how much of an effect participation has on an individual’s grade.</a:t>
            </a:r>
          </a:p>
          <a:p>
            <a:endParaRPr lang="en-US" sz="1400" dirty="0"/>
          </a:p>
          <a:p>
            <a:r>
              <a:rPr lang="en-US" sz="1400" dirty="0"/>
              <a:t>Participation is a huge decider when it comes to landing in a higher grade.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13% of the class gained a higher grade than they would have received if they didn’t participate more than 50% of the time.</a:t>
            </a:r>
          </a:p>
          <a:p>
            <a:endParaRPr lang="en-US" sz="1400" dirty="0"/>
          </a:p>
          <a:p>
            <a:r>
              <a:rPr lang="en-US" sz="1400" dirty="0"/>
              <a:t>With </a:t>
            </a:r>
            <a:r>
              <a:rPr lang="en-US" sz="1400" dirty="0" err="1"/>
              <a:t>minsplit</a:t>
            </a:r>
            <a:r>
              <a:rPr lang="en-US" sz="1400" dirty="0"/>
              <a:t> 25, we get the most detailed tree as possible but now we have to predict.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C8CF6-8BBC-41D1-B0A0-EC4548776934}"/>
              </a:ext>
            </a:extLst>
          </p:cNvPr>
          <p:cNvSpPr/>
          <p:nvPr/>
        </p:nvSpPr>
        <p:spPr>
          <a:xfrm>
            <a:off x="0" y="5991350"/>
            <a:ext cx="5285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&gt; tree &lt;- </a:t>
            </a:r>
            <a:r>
              <a:rPr lang="en-US" sz="1200" dirty="0" err="1">
                <a:solidFill>
                  <a:prstClr val="white"/>
                </a:solidFill>
              </a:rPr>
              <a:t>rpart</a:t>
            </a:r>
            <a:r>
              <a:rPr lang="en-US" sz="1200" dirty="0">
                <a:solidFill>
                  <a:prstClr val="white"/>
                </a:solidFill>
              </a:rPr>
              <a:t>(GRADE ~ SCORE+ASKS_QUESTIONS+LEAVES_EARLY+PARTICIPATION, control=</a:t>
            </a:r>
            <a:r>
              <a:rPr lang="en-US" sz="1200" dirty="0" err="1">
                <a:solidFill>
                  <a:prstClr val="white"/>
                </a:solidFill>
              </a:rPr>
              <a:t>rpart.control</a:t>
            </a:r>
            <a:r>
              <a:rPr lang="en-US" sz="1200" dirty="0">
                <a:solidFill>
                  <a:prstClr val="white"/>
                </a:solidFill>
              </a:rPr>
              <a:t>(</a:t>
            </a:r>
            <a:r>
              <a:rPr lang="en-US" sz="1200" dirty="0" err="1">
                <a:solidFill>
                  <a:prstClr val="white"/>
                </a:solidFill>
              </a:rPr>
              <a:t>minsplit</a:t>
            </a:r>
            <a:r>
              <a:rPr lang="en-US" sz="1200" dirty="0">
                <a:solidFill>
                  <a:prstClr val="white"/>
                </a:solidFill>
              </a:rPr>
              <a:t>=25), data = m2018_train)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&gt; </a:t>
            </a:r>
            <a:r>
              <a:rPr lang="en-US" sz="1200" dirty="0" err="1">
                <a:solidFill>
                  <a:prstClr val="white"/>
                </a:solidFill>
              </a:rPr>
              <a:t>rpart.plot</a:t>
            </a:r>
            <a:r>
              <a:rPr lang="en-US" sz="1200" dirty="0">
                <a:solidFill>
                  <a:prstClr val="white"/>
                </a:solidFill>
              </a:rPr>
              <a:t>(tree)</a:t>
            </a:r>
          </a:p>
        </p:txBody>
      </p:sp>
    </p:spTree>
    <p:extLst>
      <p:ext uri="{BB962C8B-B14F-4D97-AF65-F5344CB8AC3E}">
        <p14:creationId xmlns:p14="http://schemas.microsoft.com/office/powerpoint/2010/main" val="232977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9FBB-C437-484B-9184-DCF9D8A2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436C4-AA15-4C7C-8161-4AAE2766DE3A}"/>
              </a:ext>
            </a:extLst>
          </p:cNvPr>
          <p:cNvSpPr/>
          <p:nvPr/>
        </p:nvSpPr>
        <p:spPr>
          <a:xfrm>
            <a:off x="0" y="4365010"/>
            <a:ext cx="443132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 decision &lt;- rep('F',</a:t>
            </a:r>
            <a:r>
              <a:rPr lang="en-US" sz="1200" dirty="0" err="1"/>
              <a:t>nrow</a:t>
            </a:r>
            <a:r>
              <a:rPr lang="en-US" sz="1200" dirty="0"/>
              <a:t>(train))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&gt;30] &lt;- 'D'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&gt;43 &amp; </a:t>
            </a:r>
            <a:r>
              <a:rPr lang="en-US" sz="1200" dirty="0" err="1"/>
              <a:t>train$PARTICIPATION</a:t>
            </a:r>
            <a:r>
              <a:rPr lang="en-US" sz="1200" dirty="0"/>
              <a:t>&gt;0.54] &lt;- 'C'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&gt;52] &lt;- 'C'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&gt;60 &amp; </a:t>
            </a:r>
            <a:r>
              <a:rPr lang="en-US" sz="1200" dirty="0" err="1"/>
              <a:t>train$PARTICIPATION</a:t>
            </a:r>
            <a:r>
              <a:rPr lang="en-US" sz="1200" dirty="0"/>
              <a:t>&gt;0.5] &lt;- 'B'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&gt;70] &lt;- 'B'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&gt;74 &amp; </a:t>
            </a:r>
            <a:r>
              <a:rPr lang="en-US" sz="1200" dirty="0" err="1"/>
              <a:t>train$PARTICIPATION</a:t>
            </a:r>
            <a:r>
              <a:rPr lang="en-US" sz="1200" dirty="0"/>
              <a:t>&gt;0.5] &lt;- 'A'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&gt;80] &lt;- 'A'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myprediction</a:t>
            </a:r>
            <a:r>
              <a:rPr lang="en-US" sz="1200" dirty="0"/>
              <a:t>&lt;-train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myprediction$GRADE</a:t>
            </a:r>
            <a:r>
              <a:rPr lang="en-US" sz="1200" dirty="0"/>
              <a:t> &lt;-decision</a:t>
            </a:r>
          </a:p>
          <a:p>
            <a:r>
              <a:rPr lang="en-US" sz="1200" dirty="0"/>
              <a:t>&gt; error &lt;- mean(</a:t>
            </a:r>
            <a:r>
              <a:rPr lang="en-US" sz="1200" dirty="0" err="1"/>
              <a:t>train$GRADE</a:t>
            </a:r>
            <a:r>
              <a:rPr lang="en-US" sz="1200" dirty="0"/>
              <a:t>!= </a:t>
            </a:r>
            <a:r>
              <a:rPr lang="en-US" sz="1200" dirty="0" err="1"/>
              <a:t>myprediction$GRADE</a:t>
            </a:r>
            <a:r>
              <a:rPr lang="en-US" sz="1200" dirty="0"/>
              <a:t>)</a:t>
            </a:r>
          </a:p>
          <a:p>
            <a:r>
              <a:rPr lang="en-US" sz="1200" dirty="0"/>
              <a:t>&gt; error</a:t>
            </a:r>
          </a:p>
          <a:p>
            <a:r>
              <a:rPr lang="en-US" sz="1200" dirty="0"/>
              <a:t>[1] 0.09058403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2BD7-48F5-4C02-B584-61BE5658D769}"/>
              </a:ext>
            </a:extLst>
          </p:cNvPr>
          <p:cNvSpPr txBox="1"/>
          <p:nvPr/>
        </p:nvSpPr>
        <p:spPr>
          <a:xfrm>
            <a:off x="199675" y="2169824"/>
            <a:ext cx="6634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start to apply the scores I got from the </a:t>
            </a:r>
            <a:r>
              <a:rPr lang="en-US" dirty="0" err="1"/>
              <a:t>Rpart</a:t>
            </a:r>
            <a:r>
              <a:rPr lang="en-US" dirty="0"/>
              <a:t> data and apply to my prediction error. </a:t>
            </a:r>
          </a:p>
          <a:p>
            <a:endParaRPr lang="en-US" dirty="0"/>
          </a:p>
          <a:p>
            <a:r>
              <a:rPr lang="en-US" dirty="0"/>
              <a:t>As such I'm getting a much smaller error than I did in my prediction 1 which was .1984.</a:t>
            </a:r>
          </a:p>
          <a:p>
            <a:endParaRPr lang="en-US" dirty="0"/>
          </a:p>
          <a:p>
            <a:r>
              <a:rPr lang="en-US" dirty="0"/>
              <a:t>As we see have a really small prediction.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A31F2-1784-4212-8936-FAF592BEF249}"/>
              </a:ext>
            </a:extLst>
          </p:cNvPr>
          <p:cNvSpPr/>
          <p:nvPr/>
        </p:nvSpPr>
        <p:spPr>
          <a:xfrm>
            <a:off x="4712679" y="41803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&gt; decision &lt;- rep('F',</a:t>
            </a:r>
            <a:r>
              <a:rPr lang="en-US" sz="1200" dirty="0" err="1"/>
              <a:t>nrow</a:t>
            </a:r>
            <a:r>
              <a:rPr lang="en-US" sz="1200" dirty="0"/>
              <a:t>(train))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&gt;24 &amp; </a:t>
            </a:r>
            <a:r>
              <a:rPr lang="en-US" sz="1200" dirty="0" err="1"/>
              <a:t>train$PARTICIPATION</a:t>
            </a:r>
            <a:r>
              <a:rPr lang="en-US" sz="1200" dirty="0"/>
              <a:t>&gt;0.64] &lt;- 'D'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&gt;30] &lt;- 'D'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&gt;43 &amp; </a:t>
            </a:r>
            <a:r>
              <a:rPr lang="en-US" sz="1200" dirty="0" err="1"/>
              <a:t>train$PARTICIPATION</a:t>
            </a:r>
            <a:r>
              <a:rPr lang="en-US" sz="1200" dirty="0"/>
              <a:t>&gt;0.54] &lt;- 'C'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&gt;52] &lt;- 'C'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&gt;60 &amp; </a:t>
            </a:r>
            <a:r>
              <a:rPr lang="en-US" sz="1200" dirty="0" err="1"/>
              <a:t>train$PARTICIPATION</a:t>
            </a:r>
            <a:r>
              <a:rPr lang="en-US" sz="1200" dirty="0"/>
              <a:t>&gt;0.5] &lt;- 'B'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&gt;70] &lt;- 'B'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&gt;74 &amp; </a:t>
            </a:r>
            <a:r>
              <a:rPr lang="en-US" sz="1200" dirty="0" err="1"/>
              <a:t>train$PARTICIPATION</a:t>
            </a:r>
            <a:r>
              <a:rPr lang="en-US" sz="1200" dirty="0"/>
              <a:t>&gt;0.5] &lt;- 'A'</a:t>
            </a:r>
          </a:p>
          <a:p>
            <a:r>
              <a:rPr lang="en-US" sz="1200" dirty="0"/>
              <a:t>&gt; decision[</a:t>
            </a:r>
            <a:r>
              <a:rPr lang="en-US" sz="1200" dirty="0" err="1"/>
              <a:t>train$SCORE</a:t>
            </a:r>
            <a:r>
              <a:rPr lang="en-US" sz="1200" dirty="0"/>
              <a:t>&gt;80] &lt;- 'A'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myprediction</a:t>
            </a:r>
            <a:r>
              <a:rPr lang="en-US" sz="1200" dirty="0"/>
              <a:t>&lt;-train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myprediction$GRADE</a:t>
            </a:r>
            <a:r>
              <a:rPr lang="en-US" sz="1200" dirty="0"/>
              <a:t> &lt;-decision</a:t>
            </a:r>
          </a:p>
          <a:p>
            <a:r>
              <a:rPr lang="en-US" sz="1200" dirty="0"/>
              <a:t>&gt; error &lt;- mean(</a:t>
            </a:r>
            <a:r>
              <a:rPr lang="en-US" sz="1200" dirty="0" err="1"/>
              <a:t>train$GRADE</a:t>
            </a:r>
            <a:r>
              <a:rPr lang="en-US" sz="1200" dirty="0"/>
              <a:t>!= </a:t>
            </a:r>
            <a:r>
              <a:rPr lang="en-US" sz="1200" dirty="0" err="1"/>
              <a:t>myprediction$GRADE</a:t>
            </a:r>
            <a:r>
              <a:rPr lang="en-US" sz="1200" dirty="0"/>
              <a:t>)</a:t>
            </a:r>
          </a:p>
          <a:p>
            <a:r>
              <a:rPr lang="en-US" sz="1200" dirty="0"/>
              <a:t>&gt; error</a:t>
            </a:r>
          </a:p>
          <a:p>
            <a:r>
              <a:rPr lang="en-US" sz="1200" dirty="0"/>
              <a:t>[1] 0.07151371</a:t>
            </a:r>
          </a:p>
        </p:txBody>
      </p:sp>
    </p:spTree>
    <p:extLst>
      <p:ext uri="{BB962C8B-B14F-4D97-AF65-F5344CB8AC3E}">
        <p14:creationId xmlns:p14="http://schemas.microsoft.com/office/powerpoint/2010/main" val="215162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B96B-CDF4-49DA-803A-0714AC42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6DB9-E9B4-4F09-A04B-FA956893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8" y="2227817"/>
            <a:ext cx="4772523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After using </a:t>
            </a:r>
            <a:r>
              <a:rPr lang="en-US" sz="1400" dirty="0" err="1"/>
              <a:t>Rpart</a:t>
            </a:r>
            <a:r>
              <a:rPr lang="en-US" sz="1400" dirty="0"/>
              <a:t> we must make sure the data is as accurate as possible using cross validate. </a:t>
            </a:r>
          </a:p>
          <a:p>
            <a:r>
              <a:rPr lang="en-US" sz="1400" dirty="0"/>
              <a:t>We use cross validate with different </a:t>
            </a:r>
            <a:r>
              <a:rPr lang="en-US" sz="1400" dirty="0" err="1"/>
              <a:t>minspilt</a:t>
            </a:r>
            <a:r>
              <a:rPr lang="en-US" sz="1400" dirty="0"/>
              <a:t> to get the best prediction as possible.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3D26C-B1D8-469E-B306-F71F94A0B50A}"/>
              </a:ext>
            </a:extLst>
          </p:cNvPr>
          <p:cNvSpPr/>
          <p:nvPr/>
        </p:nvSpPr>
        <p:spPr>
          <a:xfrm>
            <a:off x="6579765" y="2227817"/>
            <a:ext cx="4560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sz="1200" dirty="0" err="1"/>
              <a:t>CrossValidation</a:t>
            </a:r>
            <a:r>
              <a:rPr lang="en-US" sz="1200" dirty="0"/>
              <a:t>::</a:t>
            </a:r>
            <a:r>
              <a:rPr lang="en-US" sz="1200" dirty="0" err="1"/>
              <a:t>cross_validate</a:t>
            </a:r>
            <a:r>
              <a:rPr lang="en-US" sz="1200" dirty="0"/>
              <a:t>(m2018_train, tree, 2, 0.7)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accuracy_subset</a:t>
            </a:r>
            <a:r>
              <a:rPr lang="en-US" sz="1200" dirty="0"/>
              <a:t> </a:t>
            </a:r>
            <a:r>
              <a:rPr lang="en-US" sz="1200" dirty="0" err="1"/>
              <a:t>accuracy_all</a:t>
            </a:r>
            <a:endParaRPr lang="en-US" sz="1200" dirty="0"/>
          </a:p>
          <a:p>
            <a:r>
              <a:rPr lang="en-US" sz="1200" dirty="0"/>
              <a:t>1       0.9126984    0.9126984</a:t>
            </a:r>
          </a:p>
          <a:p>
            <a:r>
              <a:rPr lang="en-US" sz="1200" dirty="0"/>
              <a:t>2       0.9047619    0.9285714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14131-9FC7-45EC-B96E-3BF9D525854A}"/>
              </a:ext>
            </a:extLst>
          </p:cNvPr>
          <p:cNvSpPr/>
          <p:nvPr/>
        </p:nvSpPr>
        <p:spPr>
          <a:xfrm>
            <a:off x="483765" y="370685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&gt; </a:t>
            </a:r>
            <a:r>
              <a:rPr lang="en-US" sz="1200" dirty="0" err="1"/>
              <a:t>CrossValidation</a:t>
            </a:r>
            <a:r>
              <a:rPr lang="en-US" sz="1200" dirty="0"/>
              <a:t>::</a:t>
            </a:r>
            <a:r>
              <a:rPr lang="en-US" sz="1200" dirty="0" err="1"/>
              <a:t>cross_validate</a:t>
            </a:r>
            <a:r>
              <a:rPr lang="en-US" sz="1200" dirty="0"/>
              <a:t>(M2018_train, tree, 5, 0.8)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accuracy_subset</a:t>
            </a:r>
            <a:r>
              <a:rPr lang="en-US" sz="1200" dirty="0"/>
              <a:t> </a:t>
            </a:r>
            <a:r>
              <a:rPr lang="en-US" sz="1200" dirty="0" err="1"/>
              <a:t>accuracy_all</a:t>
            </a:r>
            <a:endParaRPr lang="en-US" sz="1200" dirty="0"/>
          </a:p>
          <a:p>
            <a:r>
              <a:rPr lang="en-US" sz="1200" dirty="0"/>
              <a:t>1       0.9166667    0.9166667</a:t>
            </a:r>
          </a:p>
          <a:p>
            <a:r>
              <a:rPr lang="en-US" sz="1200" dirty="0"/>
              <a:t>2       0.9107143    0.9107143</a:t>
            </a:r>
          </a:p>
          <a:p>
            <a:r>
              <a:rPr lang="en-US" sz="1200" dirty="0"/>
              <a:t>3       0.8809524    0.8809524</a:t>
            </a:r>
          </a:p>
          <a:p>
            <a:r>
              <a:rPr lang="en-US" sz="1200" dirty="0"/>
              <a:t>4       0.9107143    0.9107143</a:t>
            </a:r>
          </a:p>
          <a:p>
            <a:r>
              <a:rPr lang="en-US" sz="1200" dirty="0"/>
              <a:t>5       0.8988095    0.8988095</a:t>
            </a:r>
          </a:p>
        </p:txBody>
      </p:sp>
    </p:spTree>
    <p:extLst>
      <p:ext uri="{BB962C8B-B14F-4D97-AF65-F5344CB8AC3E}">
        <p14:creationId xmlns:p14="http://schemas.microsoft.com/office/powerpoint/2010/main" val="213660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2BF1-8F3B-4BEF-95BB-C93DA157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ED12-31D2-454D-BB9E-022F63CD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using the </a:t>
            </a:r>
            <a:r>
              <a:rPr lang="en-US" dirty="0" err="1"/>
              <a:t>Rpart</a:t>
            </a:r>
            <a:r>
              <a:rPr lang="en-US" dirty="0"/>
              <a:t> function and the Cross validate we figure out that our data is predicted to be accurate around 90% to</a:t>
            </a:r>
          </a:p>
          <a:p>
            <a:r>
              <a:rPr lang="en-US" dirty="0"/>
              <a:t>Unlike my Prediction 1 Challenge in which I barely accounted for Participation and other factors we can see it played a significant role in affecting final grades.  </a:t>
            </a:r>
          </a:p>
          <a:p>
            <a:r>
              <a:rPr lang="en-US" dirty="0"/>
              <a:t>Using the prediction error we get around .07 meaning that our achieved scored through </a:t>
            </a:r>
            <a:r>
              <a:rPr lang="en-US" dirty="0" err="1"/>
              <a:t>rpart</a:t>
            </a:r>
            <a:r>
              <a:rPr lang="en-US" dirty="0"/>
              <a:t> is really good. </a:t>
            </a:r>
          </a:p>
        </p:txBody>
      </p:sp>
    </p:spTree>
    <p:extLst>
      <p:ext uri="{BB962C8B-B14F-4D97-AF65-F5344CB8AC3E}">
        <p14:creationId xmlns:p14="http://schemas.microsoft.com/office/powerpoint/2010/main" val="2667670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256</TotalTime>
  <Words>1383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Prediction Challenge 2</vt:lpstr>
      <vt:lpstr>About our Prediction</vt:lpstr>
      <vt:lpstr>Using Rpart</vt:lpstr>
      <vt:lpstr>Rpart pt.2</vt:lpstr>
      <vt:lpstr>Rpart pt.3</vt:lpstr>
      <vt:lpstr>Rpart. Pt.4 Finale</vt:lpstr>
      <vt:lpstr>Prediction</vt:lpstr>
      <vt:lpstr>Cross Validate</vt:lpstr>
      <vt:lpstr>Conclusion</vt:lpstr>
      <vt:lpstr>Submission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1</dc:title>
  <dc:creator>xctra snake</dc:creator>
  <cp:lastModifiedBy>xctra snake</cp:lastModifiedBy>
  <cp:revision>41</cp:revision>
  <dcterms:created xsi:type="dcterms:W3CDTF">2018-03-31T01:38:16Z</dcterms:created>
  <dcterms:modified xsi:type="dcterms:W3CDTF">2018-04-07T01:36:20Z</dcterms:modified>
</cp:coreProperties>
</file>