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35" r:id="rId3"/>
    <p:sldId id="344" r:id="rId4"/>
    <p:sldId id="339" r:id="rId5"/>
    <p:sldId id="340" r:id="rId6"/>
    <p:sldId id="341" r:id="rId7"/>
    <p:sldId id="256" r:id="rId8"/>
    <p:sldId id="308" r:id="rId9"/>
    <p:sldId id="303" r:id="rId10"/>
    <p:sldId id="345" r:id="rId11"/>
    <p:sldId id="309" r:id="rId12"/>
    <p:sldId id="310" r:id="rId13"/>
    <p:sldId id="304" r:id="rId14"/>
    <p:sldId id="260" r:id="rId15"/>
    <p:sldId id="322" r:id="rId16"/>
    <p:sldId id="263" r:id="rId17"/>
    <p:sldId id="265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9" r:id="rId27"/>
    <p:sldId id="319" r:id="rId28"/>
    <p:sldId id="321" r:id="rId29"/>
    <p:sldId id="343" r:id="rId30"/>
    <p:sldId id="338" r:id="rId31"/>
    <p:sldId id="342" r:id="rId32"/>
    <p:sldId id="326" r:id="rId33"/>
    <p:sldId id="330" r:id="rId34"/>
    <p:sldId id="354" r:id="rId35"/>
    <p:sldId id="349" r:id="rId36"/>
    <p:sldId id="347" r:id="rId37"/>
    <p:sldId id="348" r:id="rId38"/>
    <p:sldId id="355" r:id="rId39"/>
    <p:sldId id="351" r:id="rId40"/>
    <p:sldId id="353" r:id="rId41"/>
    <p:sldId id="350" r:id="rId42"/>
    <p:sldId id="35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nitab.com/en-us/minitab/17/topic-library/basic-statistics-and-graphs/hypothesis-tests/basics/type-i-and-type-ii-error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in Holland and Lincoln Tunnels (Volume per minute)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7" y="2340356"/>
            <a:ext cx="6414961" cy="3620325"/>
          </a:xfrm>
        </p:spPr>
      </p:pic>
    </p:spTree>
    <p:extLst>
      <p:ext uri="{BB962C8B-B14F-4D97-AF65-F5344CB8AC3E}">
        <p14:creationId xmlns:p14="http://schemas.microsoft.com/office/powerpoint/2010/main" val="292228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</a:t>
            </a:r>
          </a:p>
        </p:txBody>
      </p:sp>
      <p:pic>
        <p:nvPicPr>
          <p:cNvPr id="2050" name="Picture 2" descr="square root of [ (1/N) times Sigma i=1 to N of (xi - mu)^2 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90" y="2910468"/>
            <a:ext cx="4571999" cy="15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9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Chebyschev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/>
              <a:t>For any data distribution 1-1/k^2 of data lies within k standard deviations from the mean (k&gt;1)</a:t>
            </a:r>
          </a:p>
          <a:p>
            <a:endParaRPr lang="en-US" sz="2400" dirty="0"/>
          </a:p>
          <a:p>
            <a:r>
              <a:rPr lang="en-US" sz="2400" dirty="0"/>
              <a:t>So for 3 </a:t>
            </a:r>
            <a:r>
              <a:rPr lang="en-US" sz="2400" dirty="0" err="1"/>
              <a:t>sigmas</a:t>
            </a:r>
            <a:r>
              <a:rPr lang="en-US" sz="2400" dirty="0"/>
              <a:t>…..no matter what distribution, we get 1-1/9of data ~  89% of values  and within  2 </a:t>
            </a:r>
            <a:r>
              <a:rPr lang="en-US" sz="2400" dirty="0" err="1"/>
              <a:t>sigmas</a:t>
            </a:r>
            <a:r>
              <a:rPr lang="en-US" sz="2400" dirty="0"/>
              <a:t>  75% of the values</a:t>
            </a:r>
          </a:p>
          <a:p>
            <a:endParaRPr lang="en-US" sz="2400" dirty="0"/>
          </a:p>
          <a:p>
            <a:r>
              <a:rPr lang="en-US" sz="2400" dirty="0"/>
              <a:t>Isn’t it amazing, that this </a:t>
            </a:r>
            <a:r>
              <a:rPr lang="en-US" sz="2400" b="1" dirty="0"/>
              <a:t>holds regardless of  the distribution?</a:t>
            </a:r>
          </a:p>
        </p:txBody>
      </p:sp>
    </p:spTree>
    <p:extLst>
      <p:ext uri="{BB962C8B-B14F-4D97-AF65-F5344CB8AC3E}">
        <p14:creationId xmlns:p14="http://schemas.microsoft.com/office/powerpoint/2010/main" val="42598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analyst script” – what do you do after you get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Calculate basic measures!  Get a feeling for a data distribution</a:t>
            </a:r>
          </a:p>
          <a:p>
            <a:r>
              <a:rPr lang="en-US" sz="2400" dirty="0"/>
              <a:t>Run basic plots</a:t>
            </a:r>
          </a:p>
          <a:p>
            <a:r>
              <a:rPr lang="en-US" sz="2400" dirty="0"/>
              <a:t>See of anything is “interesting”</a:t>
            </a:r>
          </a:p>
          <a:p>
            <a:r>
              <a:rPr lang="en-US" sz="2400" dirty="0"/>
              <a:t>If so, follow up….validate with common sense and p-values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997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77" y="1622237"/>
            <a:ext cx="9355873" cy="5108798"/>
          </a:xfrm>
        </p:spPr>
      </p:pic>
    </p:spTree>
    <p:extLst>
      <p:ext uri="{BB962C8B-B14F-4D97-AF65-F5344CB8AC3E}">
        <p14:creationId xmlns:p14="http://schemas.microsoft.com/office/powerpoint/2010/main" val="413573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Normal distribution (Bell curve) is special</a:t>
            </a:r>
          </a:p>
          <a:p>
            <a:r>
              <a:rPr lang="en-US" sz="2400" dirty="0"/>
              <a:t>No matter what the data distribution is</a:t>
            </a:r>
            <a:r>
              <a:rPr lang="en-US" sz="2400" b="1" dirty="0"/>
              <a:t>. Means of data samples turn to follow normal curve….</a:t>
            </a:r>
            <a:endParaRPr lang="en-US" sz="4800" b="1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23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Traffic.csv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5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take 1000 samples of traffic data – two weeks long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 &lt;- 1000</a:t>
            </a:r>
          </a:p>
          <a:p>
            <a:r>
              <a:rPr lang="en-US" dirty="0"/>
              <a:t>lincoln_14 &lt;- vector("</a:t>
            </a:r>
            <a:r>
              <a:rPr lang="en-US" dirty="0" err="1"/>
              <a:t>numeric",n</a:t>
            </a:r>
            <a:r>
              <a:rPr lang="en-US" dirty="0"/>
              <a:t>)</a:t>
            </a:r>
          </a:p>
          <a:p>
            <a:r>
              <a:rPr lang="en-US" dirty="0"/>
              <a:t>sample(N,14,replace=T)</a:t>
            </a:r>
          </a:p>
        </p:txBody>
      </p:sp>
    </p:spTree>
    <p:extLst>
      <p:ext uri="{BB962C8B-B14F-4D97-AF65-F5344CB8AC3E}">
        <p14:creationId xmlns:p14="http://schemas.microsoft.com/office/powerpoint/2010/main" val="352561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Let’s come back to traffic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Generate n samples of size of 14 from the year long traffic data </a:t>
            </a:r>
            <a:r>
              <a:rPr lang="en-US" sz="2800" dirty="0" err="1"/>
              <a:t>measurments</a:t>
            </a:r>
            <a:r>
              <a:rPr lang="en-US" sz="2800" dirty="0"/>
              <a:t>  (14 out of total of N)</a:t>
            </a:r>
          </a:p>
          <a:p>
            <a:r>
              <a:rPr lang="en-US" sz="3200" b="1" dirty="0"/>
              <a:t>lincoln_14</a:t>
            </a:r>
            <a:r>
              <a:rPr lang="en-US" sz="3200" dirty="0"/>
              <a:t>&lt;-mean(</a:t>
            </a:r>
            <a:r>
              <a:rPr lang="en-US" sz="3200" dirty="0" err="1"/>
              <a:t>lincoln</a:t>
            </a:r>
            <a:r>
              <a:rPr lang="en-US" sz="3200" dirty="0"/>
              <a:t>[sample(N,14,replace=T)])</a:t>
            </a:r>
          </a:p>
        </p:txBody>
      </p:sp>
    </p:spTree>
    <p:extLst>
      <p:ext uri="{BB962C8B-B14F-4D97-AF65-F5344CB8AC3E}">
        <p14:creationId xmlns:p14="http://schemas.microsoft.com/office/powerpoint/2010/main" val="4194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46" y="2052638"/>
            <a:ext cx="7137483" cy="4195762"/>
          </a:xfrm>
        </p:spPr>
      </p:pic>
    </p:spTree>
    <p:extLst>
      <p:ext uri="{BB962C8B-B14F-4D97-AF65-F5344CB8AC3E}">
        <p14:creationId xmlns:p14="http://schemas.microsoft.com/office/powerpoint/2010/main" val="937696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larger samples (60 days…)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lincoln_60[</a:t>
            </a:r>
            <a:r>
              <a:rPr lang="en-US" sz="3600" dirty="0" err="1"/>
              <a:t>jj</a:t>
            </a:r>
            <a:r>
              <a:rPr lang="en-US" sz="3600" dirty="0"/>
              <a:t>] &lt;- mean(</a:t>
            </a:r>
            <a:r>
              <a:rPr lang="en-US" sz="3600" dirty="0" err="1"/>
              <a:t>lincoln</a:t>
            </a:r>
            <a:r>
              <a:rPr lang="en-US" sz="3600" dirty="0"/>
              <a:t>[sample(N,60,replace=T)])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608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data telling us the truth?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Or is it just random chance?</a:t>
            </a:r>
          </a:p>
          <a:p>
            <a:r>
              <a:rPr lang="en-US" sz="3600" b="1" dirty="0"/>
              <a:t>p-value – chance that what you got is a random chance</a:t>
            </a:r>
          </a:p>
          <a:p>
            <a:r>
              <a:rPr lang="en-US" sz="3600" dirty="0"/>
              <a:t>That is, you have nothing</a:t>
            </a:r>
            <a:r>
              <a:rPr lang="en-US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026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46" y="2052638"/>
            <a:ext cx="7137483" cy="4195762"/>
          </a:xfrm>
        </p:spPr>
      </p:pic>
    </p:spTree>
    <p:extLst>
      <p:ext uri="{BB962C8B-B14F-4D97-AF65-F5344CB8AC3E}">
        <p14:creationId xmlns:p14="http://schemas.microsoft.com/office/powerpoint/2010/main" val="336064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46" y="2052638"/>
            <a:ext cx="7137483" cy="4195762"/>
          </a:xfrm>
        </p:spPr>
      </p:pic>
    </p:spTree>
    <p:extLst>
      <p:ext uri="{BB962C8B-B14F-4D97-AF65-F5344CB8AC3E}">
        <p14:creationId xmlns:p14="http://schemas.microsoft.com/office/powerpoint/2010/main" val="193282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80970"/>
              </p:ext>
            </p:extLst>
          </p:nvPr>
        </p:nvGraphicFramePr>
        <p:xfrm>
          <a:off x="2720897" y="2854713"/>
          <a:ext cx="6223078" cy="2709401"/>
        </p:xfrm>
        <a:graphic>
          <a:graphicData uri="http://schemas.openxmlformats.org/drawingml/2006/table">
            <a:tbl>
              <a:tblPr/>
              <a:tblGrid>
                <a:gridCol w="622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2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(lincoln_14) [1] 2.821081 &gt; </a:t>
                      </a:r>
                      <a:r>
                        <a:rPr lang="en-US" sz="2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(lincoln_60) [1] 1.321644 </a:t>
                      </a: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25">
                <a:tc>
                  <a:txBody>
                    <a:bodyPr/>
                    <a:lstStyle/>
                    <a:p>
                      <a:pPr algn="l" fontAlgn="t"/>
                      <a:endParaRPr lang="en-US" sz="100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84">
                <a:tc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69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46" y="2052638"/>
            <a:ext cx="7137483" cy="4195762"/>
          </a:xfrm>
        </p:spPr>
      </p:pic>
    </p:spTree>
    <p:extLst>
      <p:ext uri="{BB962C8B-B14F-4D97-AF65-F5344CB8AC3E}">
        <p14:creationId xmlns:p14="http://schemas.microsoft.com/office/powerpoint/2010/main" val="105605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46" y="2052638"/>
            <a:ext cx="7137483" cy="4195762"/>
          </a:xfrm>
        </p:spPr>
      </p:pic>
    </p:spTree>
    <p:extLst>
      <p:ext uri="{BB962C8B-B14F-4D97-AF65-F5344CB8AC3E}">
        <p14:creationId xmlns:p14="http://schemas.microsoft.com/office/powerpoint/2010/main" val="97039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sampling distribution becomes more and more concentrated around the mean</a:t>
            </a:r>
          </a:p>
        </p:txBody>
      </p:sp>
    </p:spTree>
    <p:extLst>
      <p:ext uri="{BB962C8B-B14F-4D97-AF65-F5344CB8AC3E}">
        <p14:creationId xmlns:p14="http://schemas.microsoft.com/office/powerpoint/2010/main" val="414098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Regardless of data distribution….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histograms match the shape of normal distribution</a:t>
            </a:r>
          </a:p>
          <a:p>
            <a:endParaRPr lang="en-US" sz="2400" dirty="0"/>
          </a:p>
          <a:p>
            <a:r>
              <a:rPr lang="en-US" sz="2400" dirty="0"/>
              <a:t>The central limit theorem guarantees that the histogram will come closer and closer to normal distribution as the sample size gets larger and larger.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This is an extremely powerful (and surprising!) result</a:t>
            </a:r>
          </a:p>
        </p:txBody>
      </p:sp>
    </p:spTree>
    <p:extLst>
      <p:ext uri="{BB962C8B-B14F-4D97-AF65-F5344CB8AC3E}">
        <p14:creationId xmlns:p14="http://schemas.microsoft.com/office/powerpoint/2010/main" val="2780272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sample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Distribution of  sample means is NORMAL </a:t>
            </a:r>
          </a:p>
          <a:p>
            <a:r>
              <a:rPr lang="en-US" dirty="0"/>
              <a:t>The </a:t>
            </a:r>
            <a:r>
              <a:rPr lang="en-US" b="1" dirty="0"/>
              <a:t>mean</a:t>
            </a:r>
            <a:r>
              <a:rPr lang="en-US" dirty="0"/>
              <a:t> of the set of sample means will equal </a:t>
            </a:r>
            <a:r>
              <a:rPr lang="en-US" b="1" dirty="0"/>
              <a:t>mu</a:t>
            </a:r>
            <a:r>
              <a:rPr lang="en-US" dirty="0"/>
              <a:t>, the mean of the population</a:t>
            </a:r>
          </a:p>
          <a:p>
            <a:r>
              <a:rPr lang="en-US" dirty="0"/>
              <a:t>The standard deviation </a:t>
            </a:r>
            <a:r>
              <a:rPr lang="en-US" b="1" dirty="0"/>
              <a:t>sigma</a:t>
            </a:r>
            <a:r>
              <a:rPr lang="en-US" dirty="0"/>
              <a:t> of the set of sample means will be approximately equal to </a:t>
            </a:r>
            <a:r>
              <a:rPr lang="en-US" b="1" dirty="0"/>
              <a:t>sigma/sqrt(n)</a:t>
            </a:r>
            <a:r>
              <a:rPr lang="en-US" dirty="0"/>
              <a:t>  (smaller as the standard deviation of the entire population)</a:t>
            </a:r>
          </a:p>
          <a:p>
            <a:r>
              <a:rPr lang="en-US" dirty="0"/>
              <a:t>Distribution of means is more NARROW (sigma is smaller)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07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see the recommended Khan Academy videos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“Single </a:t>
            </a:r>
            <a:r>
              <a:rPr lang="en-US" dirty="0" err="1"/>
              <a:t>sample”hypothesis</a:t>
            </a:r>
            <a:r>
              <a:rPr lang="en-US" dirty="0"/>
              <a:t> testing</a:t>
            </a:r>
          </a:p>
          <a:p>
            <a:r>
              <a:rPr lang="en-US" dirty="0"/>
              <a:t>“Two samples” hypothesis</a:t>
            </a:r>
          </a:p>
          <a:p>
            <a:r>
              <a:rPr lang="en-US" dirty="0"/>
              <a:t>https://www.khanacademy.org/math/probability/statistics-inferential/hypothesis-testing-two-samples/v/hypothesis-test-for-difference-of-means</a:t>
            </a:r>
          </a:p>
        </p:txBody>
      </p:sp>
    </p:spTree>
    <p:extLst>
      <p:ext uri="{BB962C8B-B14F-4D97-AF65-F5344CB8AC3E}">
        <p14:creationId xmlns:p14="http://schemas.microsoft.com/office/powerpoint/2010/main" val="4080215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Z-value: Normalizes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Traffic in Lincoln Tunnel:  60/minute</a:t>
            </a:r>
          </a:p>
          <a:p>
            <a:r>
              <a:rPr lang="en-US" dirty="0"/>
              <a:t>Traffic in Holland tunnel:  66/minute</a:t>
            </a:r>
          </a:p>
          <a:p>
            <a:r>
              <a:rPr lang="en-US" dirty="0"/>
              <a:t>Is traffic in Holland Tunnel &gt;  Lincoln Tunnel?</a:t>
            </a:r>
          </a:p>
          <a:p>
            <a:r>
              <a:rPr lang="en-US" dirty="0"/>
              <a:t>NULL Hypothesis: NO (zero difference)</a:t>
            </a:r>
          </a:p>
          <a:p>
            <a:r>
              <a:rPr lang="en-US" dirty="0"/>
              <a:t>Than how likely it is that we get </a:t>
            </a:r>
            <a:r>
              <a:rPr lang="en-US" b="1" dirty="0"/>
              <a:t>6</a:t>
            </a:r>
            <a:r>
              <a:rPr lang="en-US" dirty="0"/>
              <a:t>?</a:t>
            </a:r>
          </a:p>
          <a:p>
            <a:r>
              <a:rPr lang="en-US" dirty="0"/>
              <a:t>It all depends on </a:t>
            </a:r>
            <a:r>
              <a:rPr lang="en-US" b="1" dirty="0"/>
              <a:t>standard deviation sigma</a:t>
            </a:r>
          </a:p>
          <a:p>
            <a:r>
              <a:rPr lang="en-US" b="1" dirty="0"/>
              <a:t>6/sigma  = z-value</a:t>
            </a:r>
          </a:p>
        </p:txBody>
      </p:sp>
    </p:spTree>
    <p:extLst>
      <p:ext uri="{BB962C8B-B14F-4D97-AF65-F5344CB8AC3E}">
        <p14:creationId xmlns:p14="http://schemas.microsoft.com/office/powerpoint/2010/main" val="94896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Is Lincoln Tunnel more busy than Holland Tunnel?</a:t>
            </a:r>
          </a:p>
        </p:txBody>
      </p:sp>
    </p:spTree>
    <p:extLst>
      <p:ext uri="{BB962C8B-B14F-4D97-AF65-F5344CB8AC3E}">
        <p14:creationId xmlns:p14="http://schemas.microsoft.com/office/powerpoint/2010/main" val="3642347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0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normal distribution with z-valu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64" y="2592964"/>
            <a:ext cx="4286848" cy="31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9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482" y="603625"/>
            <a:ext cx="12539631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5415"/>
            <a:r>
              <a:rPr spc="-7" dirty="0"/>
              <a:t>Z</a:t>
            </a:r>
            <a:r>
              <a:rPr spc="-120" dirty="0"/>
              <a:t> </a:t>
            </a:r>
            <a:r>
              <a:rPr spc="-7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9020" y="2306496"/>
            <a:ext cx="5267960" cy="3436197"/>
          </a:xfrm>
          <a:prstGeom prst="rect">
            <a:avLst/>
          </a:prstGeom>
          <a:solidFill>
            <a:srgbClr val="B6B6B6"/>
          </a:solidFill>
        </p:spPr>
        <p:txBody>
          <a:bodyPr vert="horz" wrap="square" lIns="0" tIns="101600" rIns="0" bIns="0" rtlCol="0">
            <a:spAutoFit/>
          </a:bodyPr>
          <a:lstStyle/>
          <a:p>
            <a:pPr marL="114297">
              <a:spcBef>
                <a:spcPts val="800"/>
              </a:spcBef>
            </a:pPr>
            <a:r>
              <a:rPr sz="2400" spc="-7" dirty="0">
                <a:solidFill>
                  <a:schemeClr val="bg1"/>
                </a:solidFill>
                <a:latin typeface="Arial"/>
                <a:cs typeface="Arial"/>
              </a:rPr>
              <a:t>Null</a:t>
            </a:r>
            <a:r>
              <a:rPr sz="2400" spc="-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bg1"/>
                </a:solidFill>
                <a:latin typeface="Arial"/>
                <a:cs typeface="Arial"/>
              </a:rPr>
              <a:t>Hypothesis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14297" marR="723035">
              <a:lnSpc>
                <a:spcPct val="114599"/>
              </a:lnSpc>
              <a:spcBef>
                <a:spcPts val="2100"/>
              </a:spcBef>
            </a:pPr>
            <a:r>
              <a:rPr sz="2400" spc="-7" dirty="0">
                <a:latin typeface="Arial"/>
                <a:cs typeface="Arial"/>
              </a:rPr>
              <a:t>There is no </a:t>
            </a:r>
            <a:r>
              <a:rPr lang="en-US" sz="2400" spc="-7" dirty="0">
                <a:latin typeface="Arial"/>
                <a:cs typeface="Arial"/>
              </a:rPr>
              <a:t>traffic </a:t>
            </a:r>
            <a:r>
              <a:rPr sz="2400" spc="-7" dirty="0">
                <a:latin typeface="Arial"/>
                <a:cs typeface="Arial"/>
              </a:rPr>
              <a:t>difference  between </a:t>
            </a:r>
            <a:r>
              <a:rPr lang="en-US" sz="2400" spc="-7" dirty="0">
                <a:latin typeface="Arial"/>
                <a:cs typeface="Arial"/>
              </a:rPr>
              <a:t>Lincoln </a:t>
            </a:r>
            <a:r>
              <a:rPr sz="2400" spc="-7" dirty="0">
                <a:latin typeface="Arial"/>
                <a:cs typeface="Arial"/>
              </a:rPr>
              <a:t> and </a:t>
            </a:r>
            <a:r>
              <a:rPr lang="en-US" sz="2400" spc="-7" dirty="0">
                <a:latin typeface="Arial"/>
                <a:cs typeface="Arial"/>
              </a:rPr>
              <a:t>Holland tunnels</a:t>
            </a:r>
            <a:r>
              <a:rPr sz="2400" spc="-7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67"/>
              </a:spcBef>
            </a:pPr>
            <a:endParaRPr sz="2133" dirty="0">
              <a:latin typeface="Times New Roman"/>
              <a:cs typeface="Times New Roman"/>
            </a:endParaRPr>
          </a:p>
          <a:p>
            <a:pPr marL="114297"/>
            <a:r>
              <a:rPr sz="2400" spc="-7" dirty="0">
                <a:solidFill>
                  <a:schemeClr val="bg1"/>
                </a:solidFill>
                <a:latin typeface="Arial"/>
                <a:cs typeface="Arial"/>
              </a:rPr>
              <a:t>Alternative</a:t>
            </a:r>
            <a:r>
              <a:rPr sz="2400" spc="-1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bg1"/>
                </a:solidFill>
                <a:latin typeface="Arial"/>
                <a:cs typeface="Arial"/>
              </a:rPr>
              <a:t>Hypothesis: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spcBef>
                <a:spcPts val="67"/>
              </a:spcBef>
            </a:pPr>
            <a:endParaRPr sz="2133" dirty="0">
              <a:latin typeface="Times New Roman"/>
              <a:cs typeface="Times New Roman"/>
            </a:endParaRPr>
          </a:p>
          <a:p>
            <a:pPr marL="114297"/>
            <a:r>
              <a:rPr lang="en-US" sz="2400" spc="-7" dirty="0">
                <a:latin typeface="Arial"/>
                <a:cs typeface="Arial"/>
              </a:rPr>
              <a:t>Lincoln is busier </a:t>
            </a:r>
            <a:r>
              <a:rPr sz="2400" spc="-7" dirty="0">
                <a:latin typeface="Arial"/>
                <a:cs typeface="Arial"/>
              </a:rPr>
              <a:t>than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lang="en-US" sz="2400" spc="-7" dirty="0">
                <a:latin typeface="Arial"/>
                <a:cs typeface="Arial"/>
              </a:rPr>
              <a:t>Holland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599" y="2306495"/>
            <a:ext cx="5267960" cy="2866426"/>
          </a:xfrm>
          <a:prstGeom prst="rect">
            <a:avLst/>
          </a:prstGeom>
          <a:solidFill>
            <a:srgbClr val="B6B6B6"/>
          </a:solidFill>
        </p:spPr>
        <p:txBody>
          <a:bodyPr vert="horz" wrap="square" lIns="0" tIns="48260" rIns="0" bIns="0" rtlCol="0">
            <a:spAutoFit/>
          </a:bodyPr>
          <a:lstStyle/>
          <a:p>
            <a:pPr marL="113450" marR="298019">
              <a:lnSpc>
                <a:spcPct val="114599"/>
              </a:lnSpc>
              <a:spcBef>
                <a:spcPts val="380"/>
              </a:spcBef>
            </a:pPr>
            <a:r>
              <a:rPr sz="2400" spc="-7" dirty="0">
                <a:latin typeface="Arial"/>
                <a:cs typeface="Arial"/>
              </a:rPr>
              <a:t>According to central limit theorem,  the distribution of D_null is a </a:t>
            </a:r>
            <a:r>
              <a:rPr sz="2400" spc="-7" dirty="0">
                <a:solidFill>
                  <a:schemeClr val="bg1"/>
                </a:solidFill>
                <a:latin typeface="Arial"/>
                <a:cs typeface="Arial"/>
              </a:rPr>
              <a:t>normal  distribution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when n goes</a:t>
            </a:r>
            <a:r>
              <a:rPr sz="2400" spc="4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infinity.</a:t>
            </a:r>
            <a:endParaRPr sz="2400" dirty="0">
              <a:latin typeface="Arial"/>
              <a:cs typeface="Arial"/>
            </a:endParaRPr>
          </a:p>
          <a:p>
            <a:pPr marL="113450" marR="351358">
              <a:lnSpc>
                <a:spcPct val="114599"/>
              </a:lnSpc>
              <a:spcBef>
                <a:spcPts val="2100"/>
              </a:spcBef>
            </a:pPr>
            <a:r>
              <a:rPr sz="2400" spc="-7" dirty="0">
                <a:latin typeface="Arial"/>
                <a:cs typeface="Arial"/>
              </a:rPr>
              <a:t>We want to use inference and math  to calculate the normal distribution  formula and 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value.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482" y="603625"/>
            <a:ext cx="12539631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5415"/>
            <a:r>
              <a:rPr spc="-7" dirty="0"/>
              <a:t>normal distribution 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233" y="2428762"/>
            <a:ext cx="4824305" cy="3093774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1693" rIns="0" bIns="0" rtlCol="0">
            <a:spAutoFit/>
          </a:bodyPr>
          <a:lstStyle/>
          <a:p>
            <a:pPr>
              <a:spcBef>
                <a:spcPts val="13"/>
              </a:spcBef>
            </a:pPr>
            <a:endParaRPr sz="3533" dirty="0">
              <a:latin typeface="Times New Roman"/>
              <a:cs typeface="Times New Roman"/>
            </a:endParaRPr>
          </a:p>
          <a:p>
            <a:pPr marL="114297" marR="212508">
              <a:lnSpc>
                <a:spcPct val="114599"/>
              </a:lnSpc>
            </a:pPr>
            <a:r>
              <a:rPr sz="2400" spc="-7" dirty="0">
                <a:latin typeface="Arial"/>
                <a:cs typeface="Arial"/>
              </a:rPr>
              <a:t>The </a:t>
            </a:r>
            <a:r>
              <a:rPr lang="en-US" sz="2400" spc="-7" dirty="0">
                <a:latin typeface="Arial"/>
                <a:cs typeface="Arial"/>
              </a:rPr>
              <a:t>Bell</a:t>
            </a:r>
            <a:r>
              <a:rPr sz="2400" spc="-7" dirty="0">
                <a:latin typeface="Arial"/>
                <a:cs typeface="Arial"/>
              </a:rPr>
              <a:t> curve can be  determined when the population  mean and standard deviation are  both known. </a:t>
            </a:r>
            <a:r>
              <a:rPr sz="2400" dirty="0">
                <a:latin typeface="Arial"/>
                <a:cs typeface="Arial"/>
              </a:rPr>
              <a:t>z </a:t>
            </a:r>
            <a:r>
              <a:rPr sz="2400" spc="-7" dirty="0">
                <a:latin typeface="Arial"/>
                <a:cs typeface="Arial"/>
              </a:rPr>
              <a:t>score is how many  standard deviation to the center  of</a:t>
            </a:r>
            <a:r>
              <a:rPr sz="2400" spc="-9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curve.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0352" y="3024261"/>
            <a:ext cx="3162293" cy="2476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check data101 how to calculate p-value using Z-test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http://data101.cs.rutgers.edu/laboratory/pages/ztest</a:t>
            </a:r>
          </a:p>
        </p:txBody>
      </p:sp>
    </p:spTree>
    <p:extLst>
      <p:ext uri="{BB962C8B-B14F-4D97-AF65-F5344CB8AC3E}">
        <p14:creationId xmlns:p14="http://schemas.microsoft.com/office/powerpoint/2010/main" val="67492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Calculate mean and standard deviation sigma</a:t>
            </a:r>
          </a:p>
          <a:p>
            <a:r>
              <a:rPr lang="en-US" sz="3600" dirty="0"/>
              <a:t>Then calculate z-value</a:t>
            </a:r>
          </a:p>
          <a:p>
            <a:r>
              <a:rPr lang="en-US" sz="3600" dirty="0"/>
              <a:t>Once we have z- value we have p-value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15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 is defined as the probability of obtaining a result equal to or "more extreme" than what was actually observed, when the null hypothesis is true. </a:t>
            </a:r>
          </a:p>
          <a:p>
            <a:r>
              <a:rPr lang="en-US" dirty="0"/>
              <a:t>CONDITIONAL upon null hypothesis being true</a:t>
            </a:r>
          </a:p>
          <a:p>
            <a:r>
              <a:rPr lang="en-US" dirty="0"/>
              <a:t>In other words: </a:t>
            </a:r>
            <a:r>
              <a:rPr lang="en-US" b="1" dirty="0"/>
              <a:t>RANDOM CHANCE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4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 Value is </a:t>
            </a:r>
            <a:r>
              <a:rPr lang="en-US" sz="2400" i="1" dirty="0"/>
              <a:t>NOT </a:t>
            </a:r>
            <a:r>
              <a:rPr lang="en-US" sz="2400" b="1" dirty="0"/>
              <a:t>the Probability of Making a Mistake</a:t>
            </a:r>
          </a:p>
          <a:p>
            <a:r>
              <a:rPr lang="en-US" sz="2400" dirty="0"/>
              <a:t>Incorrect interpretations of P values are very common. The most common mistake is to interpret a P value as the probability of making a mistake by rejecting a true null hypothesis (a </a:t>
            </a:r>
            <a:r>
              <a:rPr lang="en-US" sz="2400" dirty="0">
                <a:hlinkClick r:id="rId2"/>
              </a:rPr>
              <a:t>Type I error</a:t>
            </a:r>
            <a:r>
              <a:rPr lang="en-US" sz="2400" dirty="0"/>
              <a:t>).</a:t>
            </a:r>
          </a:p>
          <a:p>
            <a:r>
              <a:rPr lang="en-US" sz="2400" dirty="0"/>
              <a:t>There are several reasons why P values can’t be the error rate.</a:t>
            </a:r>
          </a:p>
          <a:p>
            <a:r>
              <a:rPr lang="en-US" sz="2400" dirty="0"/>
              <a:t>1-p  is not a probability of null hypothesis being false</a:t>
            </a:r>
          </a:p>
        </p:txBody>
      </p:sp>
    </p:spTree>
    <p:extLst>
      <p:ext uri="{BB962C8B-B14F-4D97-AF65-F5344CB8AC3E}">
        <p14:creationId xmlns:p14="http://schemas.microsoft.com/office/powerpoint/2010/main" val="2711163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B99A-9870-49FF-9344-8C78CBE9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to 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3E7D-BBFA-4DF5-BE2F-03DEEA21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b="1" dirty="0"/>
              <a:t>ON ANY DATA DRIVEN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9219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Speakers</a:t>
            </a:r>
            <a:r>
              <a:rPr lang="en-US" dirty="0"/>
              <a:t>: Tell a story with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NICE (provocative) Title…. </a:t>
            </a:r>
            <a:endParaRPr lang="en-US" sz="2800" b="1" dirty="0"/>
          </a:p>
          <a:p>
            <a:r>
              <a:rPr lang="en-US" sz="2800" dirty="0"/>
              <a:t>Present your data investigation like a detective drama, personalize it, “</a:t>
            </a:r>
            <a:r>
              <a:rPr lang="en-US" sz="2800" b="1" dirty="0"/>
              <a:t>After seeing this, I said “wait a minute!”…</a:t>
            </a:r>
          </a:p>
          <a:p>
            <a:r>
              <a:rPr lang="en-US" sz="2800" dirty="0"/>
              <a:t>Anticipate questions “Many may ask </a:t>
            </a:r>
            <a:r>
              <a:rPr lang="en-US" sz="2800" b="1" dirty="0"/>
              <a:t>“so what</a:t>
            </a:r>
            <a:r>
              <a:rPr lang="en-US" sz="2800" dirty="0"/>
              <a:t>?”…well, here is why it is important….we can make more $$, save more lives…trees….fish….we can cut more trees, catch more </a:t>
            </a:r>
            <a:r>
              <a:rPr lang="en-US" sz="2800" dirty="0" err="1"/>
              <a:t>fish..whatever</a:t>
            </a:r>
            <a:r>
              <a:rPr lang="en-US" sz="2800" dirty="0"/>
              <a:t>….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0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look smart at data science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/>
              <a:t>Have you calculated p-values?</a:t>
            </a:r>
          </a:p>
        </p:txBody>
      </p:sp>
    </p:spTree>
    <p:extLst>
      <p:ext uri="{BB962C8B-B14F-4D97-AF65-F5344CB8AC3E}">
        <p14:creationId xmlns:p14="http://schemas.microsoft.com/office/powerpoint/2010/main" val="3892168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with powerful and clear conclusion(s)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“relatable to your audience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you want to get better grade from Professor Moody sit in the first row and ask questions!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Don’t leave early slamming the door – your grade will suffer!</a:t>
            </a:r>
          </a:p>
        </p:txBody>
      </p:sp>
    </p:spTree>
    <p:extLst>
      <p:ext uri="{BB962C8B-B14F-4D97-AF65-F5344CB8AC3E}">
        <p14:creationId xmlns:p14="http://schemas.microsoft.com/office/powerpoint/2010/main" val="3079514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  <a:r>
              <a:rPr lang="en-US" dirty="0"/>
              <a:t> to ask Data Science speaker (and draw attention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Generic always works: </a:t>
            </a:r>
            <a:r>
              <a:rPr lang="en-US" b="1" dirty="0"/>
              <a:t>SO WHAT?  </a:t>
            </a:r>
            <a:r>
              <a:rPr lang="en-US" dirty="0"/>
              <a:t>How do your findings change what you are doing? </a:t>
            </a:r>
          </a:p>
          <a:p>
            <a:r>
              <a:rPr lang="en-US" dirty="0"/>
              <a:t>Given a plot, and speaker saying   “Looks like born under Virgo sign are more likely to make high capital gains”. Great opportunity for tough question!  </a:t>
            </a:r>
          </a:p>
          <a:p>
            <a:r>
              <a:rPr lang="en-US" b="1" dirty="0"/>
              <a:t>Seems like there must be confounding variable!  It cannot be true. It is just biased data – have you looked at education level, </a:t>
            </a:r>
            <a:r>
              <a:rPr lang="en-US" b="1" dirty="0" err="1"/>
              <a:t>progfessions</a:t>
            </a:r>
            <a:r>
              <a:rPr lang="en-US" b="1" dirty="0"/>
              <a:t>?  May be in your data all wall </a:t>
            </a:r>
            <a:r>
              <a:rPr lang="en-US" b="1" dirty="0" err="1"/>
              <a:t>streeters</a:t>
            </a:r>
            <a:r>
              <a:rPr lang="en-US" b="1" dirty="0"/>
              <a:t> *happen* to be born under VIRGO sign</a:t>
            </a:r>
            <a:r>
              <a:rPr lang="en-US" dirty="0"/>
              <a:t>?</a:t>
            </a:r>
          </a:p>
          <a:p>
            <a:r>
              <a:rPr lang="en-US" dirty="0"/>
              <a:t>Question statistical analysis -  your results are close…did you calculate p-value?</a:t>
            </a:r>
          </a:p>
          <a:p>
            <a:r>
              <a:rPr lang="en-US" dirty="0"/>
              <a:t>WORST:   Why  </a:t>
            </a:r>
            <a:r>
              <a:rPr lang="en-US" b="1" dirty="0"/>
              <a:t>didn’t you …..(you get then thanks for great suggestion…or nice debate, </a:t>
            </a:r>
            <a:r>
              <a:rPr lang="en-US" b="1" dirty="0" err="1"/>
              <a:t>naaah</a:t>
            </a:r>
            <a:r>
              <a:rPr lang="en-US" b="1" dirty="0"/>
              <a:t>…I don’t think it </a:t>
            </a:r>
            <a:r>
              <a:rPr lang="en-US" b="1" dirty="0" err="1"/>
              <a:t>matters..why</a:t>
            </a:r>
            <a:r>
              <a:rPr lang="en-US" b="1" dirty="0"/>
              <a:t> would it….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3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Anticipate questions:  Is data good, may be data is missing something? May be it is sample size? May be sample is too small?</a:t>
            </a:r>
          </a:p>
          <a:p>
            <a:endParaRPr lang="en-US" sz="2800" dirty="0"/>
          </a:p>
          <a:p>
            <a:r>
              <a:rPr lang="en-US" sz="2800" dirty="0"/>
              <a:t>Anticipate questions:  “Some may ask – what is the p-value?” – well, here it is….or, we did not compute it because…..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079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there must be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b="1" dirty="0"/>
              <a:t>Boring one</a:t>
            </a:r>
            <a:r>
              <a:rPr lang="en-US" sz="2800" dirty="0"/>
              <a:t>: NULL hypothesis – nothing really happens. </a:t>
            </a:r>
            <a:r>
              <a:rPr lang="en-US" sz="2800" b="1" dirty="0"/>
              <a:t>SKEPTIC</a:t>
            </a:r>
          </a:p>
          <a:p>
            <a:r>
              <a:rPr lang="en-US" sz="2800" dirty="0"/>
              <a:t>You hope you can reject it!</a:t>
            </a:r>
          </a:p>
          <a:p>
            <a:r>
              <a:rPr lang="en-US" sz="2800" dirty="0"/>
              <a:t>Show that it is unlikely to get what you have by random chance </a:t>
            </a:r>
            <a:r>
              <a:rPr lang="en-US" sz="2800" b="1" dirty="0"/>
              <a:t>UNDER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18940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NULL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in Holland Tunnel is same as in Lincoln Tunnel</a:t>
            </a:r>
          </a:p>
          <a:p>
            <a:r>
              <a:rPr lang="en-US" dirty="0"/>
              <a:t>French Wines are equally priced as Californian Wines</a:t>
            </a:r>
          </a:p>
          <a:p>
            <a:r>
              <a:rPr lang="en-US" dirty="0"/>
              <a:t>Crime has not changed as result of Gun laws</a:t>
            </a:r>
          </a:p>
          <a:p>
            <a:r>
              <a:rPr lang="en-US" dirty="0"/>
              <a:t>Unemployment has not changed as result of tax reductions</a:t>
            </a:r>
          </a:p>
          <a:p>
            <a:r>
              <a:rPr lang="en-US" dirty="0"/>
              <a:t>My candidate is not leading your candidate</a:t>
            </a:r>
          </a:p>
          <a:p>
            <a:endParaRPr lang="en-US" dirty="0"/>
          </a:p>
          <a:p>
            <a:r>
              <a:rPr lang="en-US" sz="2800" b="1" dirty="0"/>
              <a:t>Even though your plot may show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7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Z-tests and some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Micro-intro to statistics….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Descriptive statistics</a:t>
            </a:r>
          </a:p>
          <a:p>
            <a:endParaRPr lang="en-US" sz="3200" dirty="0"/>
          </a:p>
          <a:p>
            <a:r>
              <a:rPr lang="en-US" sz="3200" dirty="0"/>
              <a:t>Inference statistics </a:t>
            </a:r>
          </a:p>
        </p:txBody>
      </p:sp>
    </p:spTree>
    <p:extLst>
      <p:ext uri="{BB962C8B-B14F-4D97-AF65-F5344CB8AC3E}">
        <p14:creationId xmlns:p14="http://schemas.microsoft.com/office/powerpoint/2010/main" val="389677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Measure of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Means (</a:t>
            </a:r>
            <a:r>
              <a:rPr lang="en-US" sz="2800" b="1" dirty="0"/>
              <a:t>mu</a:t>
            </a:r>
            <a:r>
              <a:rPr lang="en-US" sz="2800" dirty="0"/>
              <a:t>)</a:t>
            </a:r>
          </a:p>
          <a:p>
            <a:r>
              <a:rPr lang="en-US" sz="2800" dirty="0"/>
              <a:t>Range,  IQR,  Variance,  Standard Deviation </a:t>
            </a:r>
            <a:r>
              <a:rPr lang="en-US" sz="2800" b="1" dirty="0"/>
              <a:t>(sigma)</a:t>
            </a:r>
          </a:p>
          <a:p>
            <a:r>
              <a:rPr lang="en-US" sz="2800" dirty="0"/>
              <a:t>Position – simple ranking,  percentile ranking,   z-score</a:t>
            </a:r>
          </a:p>
          <a:p>
            <a:r>
              <a:rPr lang="en-US" sz="2800" dirty="0"/>
              <a:t>Shape: Histograms, Z-scores, percentile rankings,  box and whisker displays</a:t>
            </a:r>
          </a:p>
        </p:txBody>
      </p:sp>
    </p:spTree>
    <p:extLst>
      <p:ext uri="{BB962C8B-B14F-4D97-AF65-F5344CB8AC3E}">
        <p14:creationId xmlns:p14="http://schemas.microsoft.com/office/powerpoint/2010/main" val="1860937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9544</TotalTime>
  <Words>1199</Words>
  <Application>Microsoft Office PowerPoint</Application>
  <PresentationFormat>Widescreen</PresentationFormat>
  <Paragraphs>165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Century Gothic</vt:lpstr>
      <vt:lpstr>Lucida Console</vt:lpstr>
      <vt:lpstr>Times New Roman</vt:lpstr>
      <vt:lpstr>Wingdings</vt:lpstr>
      <vt:lpstr>Wingdings 3</vt:lpstr>
      <vt:lpstr>Ion</vt:lpstr>
      <vt:lpstr>Traffic in Holland and Lincoln Tunnels (Volume per minute)</vt:lpstr>
      <vt:lpstr>Is data telling us the truth?</vt:lpstr>
      <vt:lpstr>PowerPoint Presentation</vt:lpstr>
      <vt:lpstr>How to look smart at data science talk?</vt:lpstr>
      <vt:lpstr>First there must be hypothesis</vt:lpstr>
      <vt:lpstr>Examples of NULL hypotheses</vt:lpstr>
      <vt:lpstr>Z-tests and some statistics</vt:lpstr>
      <vt:lpstr> Micro-intro to statistics….</vt:lpstr>
      <vt:lpstr>Basic Measure of Descriptive Statistics</vt:lpstr>
      <vt:lpstr>Standard deviation </vt:lpstr>
      <vt:lpstr>Chebyschev Theorem</vt:lpstr>
      <vt:lpstr>“Data analyst script” – what do you do after you get the data?</vt:lpstr>
      <vt:lpstr>Normal distribution</vt:lpstr>
      <vt:lpstr>Central Limit Theorem</vt:lpstr>
      <vt:lpstr>Traffic.csv</vt:lpstr>
      <vt:lpstr>We will take 1000 samples of traffic data – two weeks long each</vt:lpstr>
      <vt:lpstr> Let’s come back to traffic differences</vt:lpstr>
      <vt:lpstr>PowerPoint Presentation</vt:lpstr>
      <vt:lpstr>Now larger samples (60 days…)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Regardless of data distribution….</vt:lpstr>
      <vt:lpstr>Distribution of sample means</vt:lpstr>
      <vt:lpstr>Now see the recommended Khan Academy videos on</vt:lpstr>
      <vt:lpstr>Z-value: Normalizes the data</vt:lpstr>
      <vt:lpstr>PowerPoint Presentation</vt:lpstr>
      <vt:lpstr>PowerPoint Presentation</vt:lpstr>
      <vt:lpstr>Z Test</vt:lpstr>
      <vt:lpstr>normal distribution curve</vt:lpstr>
      <vt:lpstr>Now check data101 how to calculate p-value using Z-test</vt:lpstr>
      <vt:lpstr>Summarizing</vt:lpstr>
      <vt:lpstr>P-value</vt:lpstr>
      <vt:lpstr>P-values misconceptions</vt:lpstr>
      <vt:lpstr>Advice to Speakers</vt:lpstr>
      <vt:lpstr>Speakers: Tell a story with the data</vt:lpstr>
      <vt:lpstr>Summarize with powerful and clear conclusion(s)</vt:lpstr>
      <vt:lpstr>Questions to ask Data Science speaker (and draw attention</vt:lpstr>
      <vt:lpstr>More 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skepticism with “wide data” -Multiple comparisons</dc:title>
  <dc:creator>tomasz</dc:creator>
  <cp:lastModifiedBy>tomasz</cp:lastModifiedBy>
  <cp:revision>113</cp:revision>
  <dcterms:created xsi:type="dcterms:W3CDTF">2016-02-18T17:12:57Z</dcterms:created>
  <dcterms:modified xsi:type="dcterms:W3CDTF">2018-02-08T18:09:37Z</dcterms:modified>
</cp:coreProperties>
</file>