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11" r:id="rId3"/>
    <p:sldId id="312" r:id="rId4"/>
    <p:sldId id="313" r:id="rId5"/>
    <p:sldId id="314" r:id="rId6"/>
    <p:sldId id="322" r:id="rId7"/>
    <p:sldId id="337" r:id="rId8"/>
    <p:sldId id="350" r:id="rId9"/>
    <p:sldId id="336" r:id="rId10"/>
    <p:sldId id="317" r:id="rId11"/>
    <p:sldId id="335" r:id="rId12"/>
    <p:sldId id="318" r:id="rId13"/>
    <p:sldId id="319" r:id="rId14"/>
    <p:sldId id="320" r:id="rId15"/>
    <p:sldId id="321" r:id="rId16"/>
    <p:sldId id="283" r:id="rId17"/>
    <p:sldId id="334" r:id="rId18"/>
    <p:sldId id="333" r:id="rId19"/>
    <p:sldId id="324" r:id="rId20"/>
    <p:sldId id="257" r:id="rId21"/>
    <p:sldId id="258" r:id="rId22"/>
    <p:sldId id="325" r:id="rId23"/>
    <p:sldId id="259" r:id="rId24"/>
    <p:sldId id="260" r:id="rId25"/>
    <p:sldId id="261" r:id="rId26"/>
    <p:sldId id="326" r:id="rId27"/>
    <p:sldId id="262" r:id="rId28"/>
    <p:sldId id="263" r:id="rId29"/>
    <p:sldId id="309"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27" r:id="rId43"/>
    <p:sldId id="264" r:id="rId44"/>
    <p:sldId id="265" r:id="rId45"/>
    <p:sldId id="266" r:id="rId46"/>
    <p:sldId id="267" r:id="rId47"/>
    <p:sldId id="268" r:id="rId48"/>
    <p:sldId id="328" r:id="rId49"/>
    <p:sldId id="269" r:id="rId50"/>
    <p:sldId id="329" r:id="rId51"/>
    <p:sldId id="270" r:id="rId52"/>
    <p:sldId id="271" r:id="rId53"/>
    <p:sldId id="272" r:id="rId54"/>
    <p:sldId id="273" r:id="rId55"/>
    <p:sldId id="274" r:id="rId56"/>
    <p:sldId id="275" r:id="rId57"/>
    <p:sldId id="276" r:id="rId58"/>
    <p:sldId id="330" r:id="rId59"/>
    <p:sldId id="277" r:id="rId60"/>
    <p:sldId id="278" r:id="rId61"/>
    <p:sldId id="279" r:id="rId62"/>
    <p:sldId id="332" r:id="rId63"/>
    <p:sldId id="280" r:id="rId64"/>
    <p:sldId id="331" r:id="rId65"/>
    <p:sldId id="281" r:id="rId66"/>
    <p:sldId id="310"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3" autoAdjust="0"/>
    <p:restoredTop sz="94660"/>
  </p:normalViewPr>
  <p:slideViewPr>
    <p:cSldViewPr snapToGrid="0">
      <p:cViewPr varScale="1">
        <p:scale>
          <a:sx n="84" d="100"/>
          <a:sy n="84" d="100"/>
        </p:scale>
        <p:origin x="1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1/23/2018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1/23/2018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1/23/2018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1/23/2018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1/23/2018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1/23/2018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data101@cs.rutgers.edu/laborator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Patterns, Trends and Basic Plots</a:t>
            </a:r>
          </a:p>
        </p:txBody>
      </p:sp>
      <p:sp>
        <p:nvSpPr>
          <p:cNvPr id="3" name="Subtitle 2"/>
          <p:cNvSpPr>
            <a:spLocks noGrp="1"/>
          </p:cNvSpPr>
          <p:nvPr>
            <p:ph type="subTitle" idx="1"/>
          </p:nvPr>
        </p:nvSpPr>
        <p:spPr/>
        <p:txBody>
          <a:bodyPr/>
          <a:lstStyle/>
          <a:p>
            <a:r>
              <a:rPr lang="en-US" dirty="0"/>
              <a:t>Data101.cs.Rutgers.edu/laboratory</a:t>
            </a:r>
          </a:p>
          <a:p>
            <a:r>
              <a:rPr lang="en-US" dirty="0"/>
              <a:t>http://www.statmethods.net/graphs/bar.html</a:t>
            </a:r>
          </a:p>
        </p:txBody>
      </p:sp>
    </p:spTree>
    <p:extLst>
      <p:ext uri="{BB962C8B-B14F-4D97-AF65-F5344CB8AC3E}">
        <p14:creationId xmlns:p14="http://schemas.microsoft.com/office/powerpoint/2010/main" val="289123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ZodiacChallenge.csv</a:t>
            </a:r>
          </a:p>
        </p:txBody>
      </p:sp>
      <p:sp>
        <p:nvSpPr>
          <p:cNvPr id="4" name="Rectangle 1"/>
          <p:cNvSpPr>
            <a:spLocks noGrp="1" noChangeArrowheads="1"/>
          </p:cNvSpPr>
          <p:nvPr>
            <p:ph idx="1"/>
          </p:nvPr>
        </p:nvSpPr>
        <p:spPr bwMode="auto">
          <a:xfrm>
            <a:off x="1103312" y="3319662"/>
            <a:ext cx="9560309"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Lucida Console" panose="020B0609040504020204" pitchFamily="49" charset="0"/>
              </a:rPr>
              <a:t>"</a:t>
            </a:r>
            <a:r>
              <a:rPr kumimoji="0" lang="en-US" sz="3600" b="0" i="0" u="none" strike="noStrike" cap="none" normalizeH="0" baseline="0" dirty="0">
                <a:ln>
                  <a:noFill/>
                </a:ln>
                <a:solidFill>
                  <a:srgbClr val="000000"/>
                </a:solidFill>
                <a:effectLst/>
                <a:latin typeface="Lucida Console" panose="020B0609040504020204" pitchFamily="49" charset="0"/>
              </a:rPr>
              <a:t>AGE" "STATUS" "EDUCATION" "YEARS"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a:ln>
                  <a:noFill/>
                </a:ln>
                <a:solidFill>
                  <a:srgbClr val="000000"/>
                </a:solidFill>
                <a:effectLst/>
                <a:latin typeface="Lucida Console" panose="020B0609040504020204" pitchFamily="49" charset="0"/>
              </a:rPr>
              <a:t>"PROFESSION" [6] "CAPITALGAINS"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a:ln>
                  <a:noFill/>
                </a:ln>
                <a:solidFill>
                  <a:srgbClr val="000000"/>
                </a:solidFill>
                <a:effectLst/>
                <a:latin typeface="Lucida Console" panose="020B0609040504020204" pitchFamily="49" charset="0"/>
              </a:rPr>
              <a:t>"CAPITALLOSS" "NATIVE" "ZODIAK" </a:t>
            </a:r>
            <a:endParaRPr kumimoji="0" 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3645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F338-66F6-48D7-8F07-39FC4C349F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C71871-E862-42B4-BF54-B5AC9F32100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ED248F1-015E-4844-B2A2-92728B4DF10D}"/>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837504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in Data</a:t>
            </a:r>
          </a:p>
        </p:txBody>
      </p:sp>
      <p:sp>
        <p:nvSpPr>
          <p:cNvPr id="3" name="Content Placeholder 2"/>
          <p:cNvSpPr>
            <a:spLocks noGrp="1"/>
          </p:cNvSpPr>
          <p:nvPr>
            <p:ph idx="1"/>
          </p:nvPr>
        </p:nvSpPr>
        <p:spPr/>
        <p:txBody>
          <a:bodyPr>
            <a:normAutofit/>
          </a:bodyPr>
          <a:lstStyle/>
          <a:p>
            <a:endParaRPr lang="en-US" dirty="0"/>
          </a:p>
          <a:p>
            <a:r>
              <a:rPr lang="en-US" dirty="0"/>
              <a:t> </a:t>
            </a:r>
            <a:r>
              <a:rPr lang="en-US" sz="2800" dirty="0"/>
              <a:t>Born under Aries sign make more money?</a:t>
            </a:r>
          </a:p>
          <a:p>
            <a:endParaRPr lang="en-US" sz="2800" dirty="0"/>
          </a:p>
          <a:p>
            <a:r>
              <a:rPr lang="en-US" sz="2800" dirty="0"/>
              <a:t>  Married are older than Single?</a:t>
            </a:r>
          </a:p>
          <a:p>
            <a:endParaRPr lang="en-US" sz="2800" dirty="0"/>
          </a:p>
        </p:txBody>
      </p:sp>
    </p:spTree>
    <p:extLst>
      <p:ext uri="{BB962C8B-B14F-4D97-AF65-F5344CB8AC3E}">
        <p14:creationId xmlns:p14="http://schemas.microsoft.com/office/powerpoint/2010/main" val="572182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a:t>
            </a:r>
          </a:p>
        </p:txBody>
      </p:sp>
      <p:sp>
        <p:nvSpPr>
          <p:cNvPr id="3" name="Content Placeholder 2"/>
          <p:cNvSpPr>
            <a:spLocks noGrp="1"/>
          </p:cNvSpPr>
          <p:nvPr>
            <p:ph idx="1"/>
          </p:nvPr>
        </p:nvSpPr>
        <p:spPr/>
        <p:txBody>
          <a:bodyPr/>
          <a:lstStyle/>
          <a:p>
            <a:endParaRPr lang="en-US" dirty="0"/>
          </a:p>
          <a:p>
            <a:r>
              <a:rPr lang="en-US" sz="3200" dirty="0"/>
              <a:t>Same age but more years of education -&gt; more salary?</a:t>
            </a:r>
          </a:p>
          <a:p>
            <a:endParaRPr lang="en-US" sz="3200" dirty="0"/>
          </a:p>
          <a:p>
            <a:r>
              <a:rPr lang="en-US" sz="3200" dirty="0"/>
              <a:t>Postgraduate education recipients  older than the rest?</a:t>
            </a:r>
          </a:p>
          <a:p>
            <a:endParaRPr lang="en-US" sz="3200" dirty="0"/>
          </a:p>
          <a:p>
            <a:endParaRPr lang="en-US" sz="3200"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23851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Whats</a:t>
            </a:r>
            <a:r>
              <a:rPr lang="en-US" dirty="0"/>
              <a:t> actionable?</a:t>
            </a:r>
          </a:p>
        </p:txBody>
      </p:sp>
      <p:sp>
        <p:nvSpPr>
          <p:cNvPr id="3" name="Content Placeholder 2"/>
          <p:cNvSpPr>
            <a:spLocks noGrp="1"/>
          </p:cNvSpPr>
          <p:nvPr>
            <p:ph idx="1"/>
          </p:nvPr>
        </p:nvSpPr>
        <p:spPr/>
        <p:txBody>
          <a:bodyPr/>
          <a:lstStyle/>
          <a:p>
            <a:endParaRPr lang="en-US" dirty="0"/>
          </a:p>
          <a:p>
            <a:r>
              <a:rPr lang="en-US" sz="2800" dirty="0"/>
              <a:t>Not Actionable: being born under different zodiac sign. Can’t choose this.  But may be can hire Aries only?</a:t>
            </a:r>
          </a:p>
          <a:p>
            <a:pPr marL="0" indent="0">
              <a:buNone/>
            </a:pPr>
            <a:endParaRPr lang="en-US" sz="2800" dirty="0"/>
          </a:p>
          <a:p>
            <a:endParaRPr lang="en-US" sz="2800" dirty="0"/>
          </a:p>
          <a:p>
            <a:r>
              <a:rPr lang="en-US" sz="2800" dirty="0"/>
              <a:t>But education as well as  Profession are actionable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787178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r>
              <a:rPr lang="en-US" sz="3200" dirty="0"/>
              <a:t>More education -&gt; more salary?</a:t>
            </a:r>
          </a:p>
          <a:p>
            <a:pPr marL="0" indent="0">
              <a:buNone/>
            </a:pPr>
            <a:endParaRPr lang="en-US" sz="3200" dirty="0"/>
          </a:p>
          <a:p>
            <a:r>
              <a:rPr lang="en-US" sz="3200" dirty="0"/>
              <a:t>More education -&gt; Higher Capital Gains</a:t>
            </a:r>
          </a:p>
          <a:p>
            <a:endParaRPr lang="en-US" sz="3200" dirty="0"/>
          </a:p>
          <a:p>
            <a:r>
              <a:rPr lang="en-US" sz="3200" dirty="0"/>
              <a:t>Status </a:t>
            </a:r>
            <a:r>
              <a:rPr lang="en-US" sz="3200" dirty="0" err="1"/>
              <a:t>vs</a:t>
            </a:r>
            <a:r>
              <a:rPr lang="en-US" sz="3200" dirty="0"/>
              <a:t> Education?</a:t>
            </a:r>
          </a:p>
        </p:txBody>
      </p:sp>
    </p:spTree>
    <p:extLst>
      <p:ext uri="{BB962C8B-B14F-4D97-AF65-F5344CB8AC3E}">
        <p14:creationId xmlns:p14="http://schemas.microsoft.com/office/powerpoint/2010/main" val="3619566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Plot to use?</a:t>
            </a:r>
          </a:p>
        </p:txBody>
      </p:sp>
      <p:sp>
        <p:nvSpPr>
          <p:cNvPr id="3" name="Content Placeholder 2"/>
          <p:cNvSpPr>
            <a:spLocks noGrp="1"/>
          </p:cNvSpPr>
          <p:nvPr>
            <p:ph idx="1"/>
          </p:nvPr>
        </p:nvSpPr>
        <p:spPr/>
        <p:txBody>
          <a:bodyPr/>
          <a:lstStyle/>
          <a:p>
            <a:endParaRPr lang="en-US" dirty="0"/>
          </a:p>
          <a:p>
            <a:r>
              <a:rPr lang="en-US" sz="2800" dirty="0"/>
              <a:t>Depends on variable types: NUM, CAT?</a:t>
            </a:r>
          </a:p>
          <a:p>
            <a:r>
              <a:rPr lang="en-US" sz="2800" dirty="0"/>
              <a:t>Depends on the number of variables: 1,2,3?   More than 3 will be tough – then multiple graphs</a:t>
            </a:r>
          </a:p>
          <a:p>
            <a:r>
              <a:rPr lang="en-US" sz="2800" dirty="0"/>
              <a:t>Depends on the number of distinct categorical values (LEVELS). Too many?  We have a problem!</a:t>
            </a:r>
          </a:p>
          <a:p>
            <a:r>
              <a:rPr lang="en-US" sz="2800" dirty="0"/>
              <a:t>PPP -  how to prepare the data? PREPROCESS</a:t>
            </a:r>
          </a:p>
        </p:txBody>
      </p:sp>
    </p:spTree>
    <p:extLst>
      <p:ext uri="{BB962C8B-B14F-4D97-AF65-F5344CB8AC3E}">
        <p14:creationId xmlns:p14="http://schemas.microsoft.com/office/powerpoint/2010/main" val="1100635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Zodiac puzzle –class of 2016</a:t>
            </a:r>
          </a:p>
        </p:txBody>
      </p:sp>
      <p:sp>
        <p:nvSpPr>
          <p:cNvPr id="3" name="Content Placeholder 2"/>
          <p:cNvSpPr>
            <a:spLocks noGrp="1"/>
          </p:cNvSpPr>
          <p:nvPr>
            <p:ph idx="1"/>
          </p:nvPr>
        </p:nvSpPr>
        <p:spPr/>
        <p:txBody>
          <a:bodyPr/>
          <a:lstStyle/>
          <a:p>
            <a:r>
              <a:rPr lang="en-US" dirty="0"/>
              <a:t>We have obtained Zodiac signs of individuals in a census data (we skipped some columns which were present earlier), also it is a bit different data - but definitely familiar from adult census data from </a:t>
            </a:r>
            <a:r>
              <a:rPr lang="en-US" dirty="0" err="1"/>
              <a:t>uc</a:t>
            </a:r>
            <a:r>
              <a:rPr lang="en-US" dirty="0"/>
              <a:t> </a:t>
            </a:r>
            <a:r>
              <a:rPr lang="en-US" dirty="0" err="1"/>
              <a:t>irvine</a:t>
            </a:r>
            <a:r>
              <a:rPr lang="en-US" dirty="0"/>
              <a:t> data set.</a:t>
            </a:r>
          </a:p>
          <a:p>
            <a:r>
              <a:rPr lang="en-US" dirty="0"/>
              <a:t>There are some golden patterns embedded in data. Something mysterious and celestial (supernatural) in nature?  For example "born under good sign?" Or may be not?   If you find them you win gold. You may always find some other patterns, but they will only be good enough for silver.</a:t>
            </a:r>
            <a:br>
              <a:rPr lang="en-US" dirty="0"/>
            </a:br>
            <a:br>
              <a:rPr lang="en-US" dirty="0"/>
            </a:br>
            <a:r>
              <a:rPr lang="en-US" dirty="0"/>
              <a:t>What is interesting - signs which bring good or bad luck?  Or may be zodiac signs are just noise and there are some other interesting relationship in the data?</a:t>
            </a:r>
          </a:p>
          <a:p>
            <a:endParaRPr lang="en-US" dirty="0"/>
          </a:p>
        </p:txBody>
      </p:sp>
    </p:spTree>
    <p:extLst>
      <p:ext uri="{BB962C8B-B14F-4D97-AF65-F5344CB8AC3E}">
        <p14:creationId xmlns:p14="http://schemas.microsoft.com/office/powerpoint/2010/main" val="2648292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solutions from Zodiac puzzle</a:t>
            </a:r>
          </a:p>
        </p:txBody>
      </p:sp>
      <p:sp>
        <p:nvSpPr>
          <p:cNvPr id="3" name="Content Placeholder 2"/>
          <p:cNvSpPr>
            <a:spLocks noGrp="1"/>
          </p:cNvSpPr>
          <p:nvPr>
            <p:ph idx="1"/>
          </p:nvPr>
        </p:nvSpPr>
        <p:spPr/>
        <p:txBody>
          <a:bodyPr/>
          <a:lstStyle/>
          <a:p>
            <a:endParaRPr lang="en-US" dirty="0"/>
          </a:p>
          <a:p>
            <a:endParaRPr lang="en-US" dirty="0"/>
          </a:p>
          <a:p>
            <a:endParaRPr lang="en-US" sz="3600" dirty="0"/>
          </a:p>
          <a:p>
            <a:r>
              <a:rPr lang="en-US" sz="3600" dirty="0" err="1"/>
              <a:t>Misc</a:t>
            </a:r>
            <a:r>
              <a:rPr lang="en-US" sz="3600" dirty="0"/>
              <a:t>/Best Solutions from Students (Zodiac puzzle)</a:t>
            </a:r>
          </a:p>
        </p:txBody>
      </p:sp>
    </p:spTree>
    <p:extLst>
      <p:ext uri="{BB962C8B-B14F-4D97-AF65-F5344CB8AC3E}">
        <p14:creationId xmlns:p14="http://schemas.microsoft.com/office/powerpoint/2010/main" val="3708860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 commands</a:t>
            </a:r>
          </a:p>
        </p:txBody>
      </p:sp>
      <p:sp>
        <p:nvSpPr>
          <p:cNvPr id="3" name="Content Placeholder 2"/>
          <p:cNvSpPr>
            <a:spLocks noGrp="1"/>
          </p:cNvSpPr>
          <p:nvPr>
            <p:ph idx="1"/>
          </p:nvPr>
        </p:nvSpPr>
        <p:spPr/>
        <p:txBody>
          <a:bodyPr/>
          <a:lstStyle/>
          <a:p>
            <a:r>
              <a:rPr lang="en-US" sz="3600" dirty="0"/>
              <a:t>Data Structures/table</a:t>
            </a:r>
          </a:p>
          <a:p>
            <a:r>
              <a:rPr lang="en-US" sz="3600" dirty="0"/>
              <a:t>Transformations/Subset</a:t>
            </a:r>
          </a:p>
          <a:p>
            <a:r>
              <a:rPr lang="en-US" sz="3600" dirty="0"/>
              <a:t>Transformations/character category</a:t>
            </a:r>
          </a:p>
          <a:p>
            <a:r>
              <a:rPr lang="en-US" sz="3600" dirty="0"/>
              <a:t>Transformations/numerical category</a:t>
            </a:r>
          </a:p>
          <a:p>
            <a:r>
              <a:rPr lang="en-US" sz="3600" dirty="0"/>
              <a:t>Transformations/</a:t>
            </a:r>
            <a:r>
              <a:rPr lang="en-US" sz="3600" dirty="0" err="1"/>
              <a:t>tappy</a:t>
            </a:r>
            <a:endParaRPr lang="en-US" sz="3600" dirty="0"/>
          </a:p>
          <a:p>
            <a:pPr marL="0" indent="0">
              <a:buNone/>
            </a:pPr>
            <a:endParaRPr lang="en-US" dirty="0"/>
          </a:p>
          <a:p>
            <a:endParaRPr lang="en-US" dirty="0"/>
          </a:p>
        </p:txBody>
      </p:sp>
    </p:spTree>
    <p:extLst>
      <p:ext uri="{BB962C8B-B14F-4D97-AF65-F5344CB8AC3E}">
        <p14:creationId xmlns:p14="http://schemas.microsoft.com/office/powerpoint/2010/main" val="3303913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interesting?</a:t>
            </a:r>
          </a:p>
        </p:txBody>
      </p:sp>
      <p:sp>
        <p:nvSpPr>
          <p:cNvPr id="3" name="Content Placeholder 2"/>
          <p:cNvSpPr>
            <a:spLocks noGrp="1"/>
          </p:cNvSpPr>
          <p:nvPr>
            <p:ph idx="1"/>
          </p:nvPr>
        </p:nvSpPr>
        <p:spPr/>
        <p:txBody>
          <a:bodyPr/>
          <a:lstStyle/>
          <a:p>
            <a:endParaRPr lang="en-US" dirty="0"/>
          </a:p>
          <a:p>
            <a:r>
              <a:rPr lang="en-US" sz="3600" dirty="0"/>
              <a:t>Contradictory to our expectations? So called “Bayesian Prior”</a:t>
            </a:r>
          </a:p>
          <a:p>
            <a:r>
              <a:rPr lang="en-US" sz="3600" dirty="0"/>
              <a:t>Outliers</a:t>
            </a:r>
          </a:p>
          <a:p>
            <a:r>
              <a:rPr lang="en-US" sz="3600" dirty="0"/>
              <a:t>High Correlation</a:t>
            </a:r>
          </a:p>
          <a:p>
            <a:r>
              <a:rPr lang="en-US" sz="3600" dirty="0"/>
              <a:t>What are TOP K, Bottom K values</a:t>
            </a:r>
          </a:p>
          <a:p>
            <a:endParaRPr lang="en-US" sz="3600" dirty="0"/>
          </a:p>
        </p:txBody>
      </p:sp>
    </p:spTree>
    <p:extLst>
      <p:ext uri="{BB962C8B-B14F-4D97-AF65-F5344CB8AC3E}">
        <p14:creationId xmlns:p14="http://schemas.microsoft.com/office/powerpoint/2010/main" val="2190641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 Plot  - TYPE: CAT</a:t>
            </a:r>
          </a:p>
        </p:txBody>
      </p:sp>
      <p:pic>
        <p:nvPicPr>
          <p:cNvPr id="1026" name="Picture 2" descr="http://www.statmethods.net/graphs/images/barplot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9007" y="2052638"/>
            <a:ext cx="419576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704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Horizontal Bar Plot   TYPE: CAT</a:t>
            </a:r>
          </a:p>
        </p:txBody>
      </p:sp>
      <p:pic>
        <p:nvPicPr>
          <p:cNvPr id="2050" name="Picture 2" descr="http://www.statmethods.net/graphs/images/barplot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9007" y="2052638"/>
            <a:ext cx="419576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291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LaboRatory</a:t>
            </a:r>
            <a:endParaRPr lang="en-US" dirty="0"/>
          </a:p>
        </p:txBody>
      </p:sp>
      <p:sp>
        <p:nvSpPr>
          <p:cNvPr id="3" name="Content Placeholder 2"/>
          <p:cNvSpPr>
            <a:spLocks noGrp="1"/>
          </p:cNvSpPr>
          <p:nvPr>
            <p:ph idx="1"/>
          </p:nvPr>
        </p:nvSpPr>
        <p:spPr/>
        <p:txBody>
          <a:bodyPr/>
          <a:lstStyle/>
          <a:p>
            <a:endParaRPr lang="en-US" dirty="0"/>
          </a:p>
          <a:p>
            <a:r>
              <a:rPr lang="en-US" sz="4000" dirty="0"/>
              <a:t>Plots/ </a:t>
            </a:r>
            <a:r>
              <a:rPr lang="en-US" sz="4000" dirty="0" err="1"/>
              <a:t>Barplots</a:t>
            </a:r>
            <a:endParaRPr lang="en-US" sz="4000" dirty="0"/>
          </a:p>
          <a:p>
            <a:endParaRPr lang="en-US" dirty="0"/>
          </a:p>
        </p:txBody>
      </p:sp>
    </p:spTree>
    <p:extLst>
      <p:ext uri="{BB962C8B-B14F-4D97-AF65-F5344CB8AC3E}">
        <p14:creationId xmlns:p14="http://schemas.microsoft.com/office/powerpoint/2010/main" val="3388054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 Plot    TYPE:  CAT x CAT</a:t>
            </a:r>
          </a:p>
        </p:txBody>
      </p:sp>
      <p:pic>
        <p:nvPicPr>
          <p:cNvPr id="3074" name="Picture 2" descr="http://www.statmethods.net/graphs/images/barplot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9007" y="2052638"/>
            <a:ext cx="419576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053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Grouped By Plot    TYPE: CAT x CAT</a:t>
            </a:r>
          </a:p>
        </p:txBody>
      </p:sp>
      <p:pic>
        <p:nvPicPr>
          <p:cNvPr id="4098" name="Picture 2" descr="http://www.statmethods.net/graphs/images/barplot4.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9007" y="2052638"/>
            <a:ext cx="419576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297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Density Graphs: Simple Histogram  TYPE: NUM</a:t>
            </a:r>
          </a:p>
        </p:txBody>
      </p:sp>
      <p:pic>
        <p:nvPicPr>
          <p:cNvPr id="5122" name="Picture 2" descr="http://www.statmethods.net/graphs/images/histogram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9007" y="2052638"/>
            <a:ext cx="419576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99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LaboRatory</a:t>
            </a:r>
            <a:endParaRPr lang="en-US" dirty="0"/>
          </a:p>
        </p:txBody>
      </p:sp>
      <p:sp>
        <p:nvSpPr>
          <p:cNvPr id="3" name="Content Placeholder 2"/>
          <p:cNvSpPr>
            <a:spLocks noGrp="1"/>
          </p:cNvSpPr>
          <p:nvPr>
            <p:ph idx="1"/>
          </p:nvPr>
        </p:nvSpPr>
        <p:spPr/>
        <p:txBody>
          <a:bodyPr/>
          <a:lstStyle/>
          <a:p>
            <a:endParaRPr lang="en-US" dirty="0"/>
          </a:p>
          <a:p>
            <a:endParaRPr lang="en-US" dirty="0"/>
          </a:p>
          <a:p>
            <a:r>
              <a:rPr lang="en-US" sz="4400" dirty="0"/>
              <a:t>Transformations/Histogram</a:t>
            </a:r>
          </a:p>
        </p:txBody>
      </p:sp>
    </p:spTree>
    <p:extLst>
      <p:ext uri="{BB962C8B-B14F-4D97-AF65-F5344CB8AC3E}">
        <p14:creationId xmlns:p14="http://schemas.microsoft.com/office/powerpoint/2010/main" val="1472793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Colored Histogram with number of bins    TYPE: NUM</a:t>
            </a:r>
          </a:p>
        </p:txBody>
      </p:sp>
      <p:pic>
        <p:nvPicPr>
          <p:cNvPr id="6146" name="Picture 2" descr="http://www.statmethods.net/graphs/images/histogram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9007" y="2052638"/>
            <a:ext cx="419576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439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 with normal curve</a:t>
            </a:r>
          </a:p>
        </p:txBody>
      </p:sp>
      <p:pic>
        <p:nvPicPr>
          <p:cNvPr id="7170" name="Picture 2" descr="http://www.statmethods.net/graphs/images/histogram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9007" y="2052638"/>
            <a:ext cx="419576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056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Histogram Bins</a:t>
            </a:r>
          </a:p>
        </p:txBody>
      </p:sp>
      <p:pic>
        <p:nvPicPr>
          <p:cNvPr id="4" name="Content Placeholder 3"/>
          <p:cNvPicPr>
            <a:picLocks noGrp="1" noChangeAspect="1"/>
          </p:cNvPicPr>
          <p:nvPr>
            <p:ph idx="1"/>
          </p:nvPr>
        </p:nvPicPr>
        <p:blipFill>
          <a:blip r:embed="rId2"/>
          <a:stretch>
            <a:fillRect/>
          </a:stretch>
        </p:blipFill>
        <p:spPr>
          <a:xfrm>
            <a:off x="1845501" y="2052638"/>
            <a:ext cx="7462774" cy="4195762"/>
          </a:xfrm>
          <a:prstGeom prst="rect">
            <a:avLst/>
          </a:prstGeom>
        </p:spPr>
      </p:pic>
    </p:spTree>
    <p:extLst>
      <p:ext uri="{BB962C8B-B14F-4D97-AF65-F5344CB8AC3E}">
        <p14:creationId xmlns:p14="http://schemas.microsoft.com/office/powerpoint/2010/main" val="1830380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you know what I found? – can’t wait to show you…..</a:t>
            </a:r>
          </a:p>
        </p:txBody>
      </p:sp>
      <p:sp>
        <p:nvSpPr>
          <p:cNvPr id="3" name="Content Placeholder 2"/>
          <p:cNvSpPr>
            <a:spLocks noGrp="1"/>
          </p:cNvSpPr>
          <p:nvPr>
            <p:ph idx="1"/>
          </p:nvPr>
        </p:nvSpPr>
        <p:spPr/>
        <p:txBody>
          <a:bodyPr/>
          <a:lstStyle/>
          <a:p>
            <a:endParaRPr lang="en-US" dirty="0"/>
          </a:p>
          <a:p>
            <a:r>
              <a:rPr lang="en-US" sz="3200" dirty="0"/>
              <a:t>Salaries do not depend on education?</a:t>
            </a:r>
          </a:p>
          <a:p>
            <a:r>
              <a:rPr lang="en-US" sz="3200" dirty="0"/>
              <a:t>Salaries clearly are positively correlated with education</a:t>
            </a:r>
          </a:p>
          <a:p>
            <a:r>
              <a:rPr lang="en-US" sz="3200" dirty="0"/>
              <a:t>IF groom and bride are born under the same sign THEN marriage has much higher chance to survive</a:t>
            </a:r>
          </a:p>
          <a:p>
            <a:endParaRPr lang="en-US" dirty="0"/>
          </a:p>
          <a:p>
            <a:endParaRPr lang="en-US" dirty="0"/>
          </a:p>
          <a:p>
            <a:endParaRPr lang="en-US" dirty="0"/>
          </a:p>
        </p:txBody>
      </p:sp>
    </p:spTree>
    <p:extLst>
      <p:ext uri="{BB962C8B-B14F-4D97-AF65-F5344CB8AC3E}">
        <p14:creationId xmlns:p14="http://schemas.microsoft.com/office/powerpoint/2010/main" val="4043892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Plots</a:t>
            </a:r>
          </a:p>
        </p:txBody>
      </p:sp>
      <p:sp>
        <p:nvSpPr>
          <p:cNvPr id="3" name="Subtitle 2"/>
          <p:cNvSpPr>
            <a:spLocks noGrp="1"/>
          </p:cNvSpPr>
          <p:nvPr>
            <p:ph type="subTitle" idx="1"/>
          </p:nvPr>
        </p:nvSpPr>
        <p:spPr/>
        <p:txBody>
          <a:bodyPr/>
          <a:lstStyle/>
          <a:p>
            <a:r>
              <a:rPr lang="en-US" dirty="0"/>
              <a:t>Data101.cs.Rutgers.edu/laboratory</a:t>
            </a:r>
          </a:p>
        </p:txBody>
      </p:sp>
    </p:spTree>
    <p:extLst>
      <p:ext uri="{BB962C8B-B14F-4D97-AF65-F5344CB8AC3E}">
        <p14:creationId xmlns:p14="http://schemas.microsoft.com/office/powerpoint/2010/main" val="2816604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a:t>
            </a:r>
          </a:p>
        </p:txBody>
      </p:sp>
      <p:sp>
        <p:nvSpPr>
          <p:cNvPr id="3" name="Content Placeholder 2"/>
          <p:cNvSpPr>
            <a:spLocks noGrp="1"/>
          </p:cNvSpPr>
          <p:nvPr>
            <p:ph idx="1"/>
          </p:nvPr>
        </p:nvSpPr>
        <p:spPr/>
        <p:txBody>
          <a:bodyPr/>
          <a:lstStyle/>
          <a:p>
            <a:endParaRPr lang="en-US" dirty="0"/>
          </a:p>
          <a:p>
            <a:r>
              <a:rPr lang="en-US" dirty="0"/>
              <a:t>R is like a crude smart phone with TONS of applications!</a:t>
            </a:r>
          </a:p>
          <a:p>
            <a:endParaRPr lang="en-US" dirty="0"/>
          </a:p>
          <a:p>
            <a:r>
              <a:rPr lang="en-US" dirty="0"/>
              <a:t>Any cutting edge machine learning code is first added to the R library…..</a:t>
            </a:r>
          </a:p>
          <a:p>
            <a:pPr marL="0" indent="0">
              <a:buNone/>
            </a:pPr>
            <a:endParaRPr lang="en-US" dirty="0"/>
          </a:p>
          <a:p>
            <a:r>
              <a:rPr lang="en-US" dirty="0"/>
              <a:t>You only need to write few lines of code…and your are riding on shoulders of giants</a:t>
            </a:r>
          </a:p>
          <a:p>
            <a:r>
              <a:rPr lang="en-US" dirty="0"/>
              <a:t>No need for full PL power: loops, </a:t>
            </a:r>
            <a:r>
              <a:rPr lang="en-US" dirty="0" err="1"/>
              <a:t>conditonals</a:t>
            </a:r>
            <a:r>
              <a:rPr lang="en-US" dirty="0"/>
              <a:t>, recursion…..</a:t>
            </a:r>
          </a:p>
        </p:txBody>
      </p:sp>
    </p:spTree>
    <p:extLst>
      <p:ext uri="{BB962C8B-B14F-4D97-AF65-F5344CB8AC3E}">
        <p14:creationId xmlns:p14="http://schemas.microsoft.com/office/powerpoint/2010/main" val="3726585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commands</a:t>
            </a:r>
          </a:p>
        </p:txBody>
      </p:sp>
      <p:sp>
        <p:nvSpPr>
          <p:cNvPr id="3" name="Content Placeholder 2"/>
          <p:cNvSpPr>
            <a:spLocks noGrp="1"/>
          </p:cNvSpPr>
          <p:nvPr>
            <p:ph idx="1"/>
          </p:nvPr>
        </p:nvSpPr>
        <p:spPr/>
        <p:txBody>
          <a:bodyPr/>
          <a:lstStyle/>
          <a:p>
            <a:endParaRPr lang="en-US" dirty="0"/>
          </a:p>
          <a:p>
            <a:r>
              <a:rPr lang="en-US" dirty="0" err="1"/>
              <a:t>plottype</a:t>
            </a:r>
            <a:r>
              <a:rPr lang="en-US" dirty="0"/>
              <a:t>(variable1, variable, tag1=  , tag2=,……file = ….)</a:t>
            </a:r>
          </a:p>
        </p:txBody>
      </p:sp>
    </p:spTree>
    <p:extLst>
      <p:ext uri="{BB962C8B-B14F-4D97-AF65-F5344CB8AC3E}">
        <p14:creationId xmlns:p14="http://schemas.microsoft.com/office/powerpoint/2010/main" val="1886646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basic plots</a:t>
            </a:r>
          </a:p>
        </p:txBody>
      </p:sp>
      <p:sp>
        <p:nvSpPr>
          <p:cNvPr id="3" name="Content Placeholder 2"/>
          <p:cNvSpPr>
            <a:spLocks noGrp="1"/>
          </p:cNvSpPr>
          <p:nvPr>
            <p:ph idx="1"/>
          </p:nvPr>
        </p:nvSpPr>
        <p:spPr/>
        <p:txBody>
          <a:bodyPr/>
          <a:lstStyle/>
          <a:p>
            <a:r>
              <a:rPr lang="en-US" dirty="0"/>
              <a:t>Scatter plots</a:t>
            </a:r>
          </a:p>
          <a:p>
            <a:r>
              <a:rPr lang="en-US" dirty="0"/>
              <a:t>Boxplots</a:t>
            </a:r>
          </a:p>
          <a:p>
            <a:r>
              <a:rPr lang="en-US" dirty="0" err="1"/>
              <a:t>Barplots</a:t>
            </a:r>
            <a:endParaRPr lang="en-US" dirty="0"/>
          </a:p>
          <a:p>
            <a:r>
              <a:rPr lang="en-US" dirty="0"/>
              <a:t>Mosaic (</a:t>
            </a:r>
            <a:r>
              <a:rPr lang="en-US" dirty="0" err="1"/>
              <a:t>HeatMap</a:t>
            </a:r>
            <a:r>
              <a:rPr lang="en-US" dirty="0"/>
              <a:t>)</a:t>
            </a:r>
          </a:p>
          <a:p>
            <a:r>
              <a:rPr lang="en-US" dirty="0"/>
              <a:t>Pie Charts</a:t>
            </a:r>
          </a:p>
          <a:p>
            <a:r>
              <a:rPr lang="en-US" dirty="0"/>
              <a:t>Density Plots</a:t>
            </a:r>
          </a:p>
          <a:p>
            <a:r>
              <a:rPr lang="en-US" dirty="0"/>
              <a:t>…</a:t>
            </a:r>
          </a:p>
        </p:txBody>
      </p:sp>
    </p:spTree>
    <p:extLst>
      <p:ext uri="{BB962C8B-B14F-4D97-AF65-F5344CB8AC3E}">
        <p14:creationId xmlns:p14="http://schemas.microsoft.com/office/powerpoint/2010/main" val="4280220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data101.cs.rutgers.edu/laboratory</a:t>
            </a:r>
          </a:p>
        </p:txBody>
      </p:sp>
      <p:sp>
        <p:nvSpPr>
          <p:cNvPr id="3" name="Content Placeholder 2"/>
          <p:cNvSpPr>
            <a:spLocks noGrp="1"/>
          </p:cNvSpPr>
          <p:nvPr>
            <p:ph idx="1"/>
          </p:nvPr>
        </p:nvSpPr>
        <p:spPr/>
        <p:txBody>
          <a:bodyPr/>
          <a:lstStyle/>
          <a:p>
            <a:endParaRPr lang="en-US" dirty="0"/>
          </a:p>
          <a:p>
            <a:r>
              <a:rPr lang="en-US" dirty="0"/>
              <a:t>DATA TYPES PANEL:  DATATYPES/read.csv</a:t>
            </a:r>
          </a:p>
          <a:p>
            <a:r>
              <a:rPr lang="en-US" dirty="0"/>
              <a:t>PLOTS/plot, PLOTS/boxplot </a:t>
            </a:r>
            <a:r>
              <a:rPr lang="en-US" dirty="0" err="1"/>
              <a:t>etc</a:t>
            </a:r>
            <a:endParaRPr lang="en-US" dirty="0"/>
          </a:p>
          <a:p>
            <a:endParaRPr lang="en-US" dirty="0"/>
          </a:p>
          <a:p>
            <a:endParaRPr lang="en-US" dirty="0"/>
          </a:p>
        </p:txBody>
      </p:sp>
    </p:spTree>
    <p:extLst>
      <p:ext uri="{BB962C8B-B14F-4D97-AF65-F5344CB8AC3E}">
        <p14:creationId xmlns:p14="http://schemas.microsoft.com/office/powerpoint/2010/main" val="14663752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Categorical, Numerical and Ordinal Variables…</a:t>
            </a:r>
          </a:p>
        </p:txBody>
      </p:sp>
      <p:sp>
        <p:nvSpPr>
          <p:cNvPr id="3" name="Content Placeholder 2"/>
          <p:cNvSpPr>
            <a:spLocks noGrp="1"/>
          </p:cNvSpPr>
          <p:nvPr>
            <p:ph idx="1"/>
          </p:nvPr>
        </p:nvSpPr>
        <p:spPr/>
        <p:txBody>
          <a:bodyPr/>
          <a:lstStyle/>
          <a:p>
            <a:r>
              <a:rPr lang="en-US" dirty="0"/>
              <a:t>CAT: Categorical: GRADE like  A, B, C, D</a:t>
            </a:r>
          </a:p>
          <a:p>
            <a:r>
              <a:rPr lang="en-US" dirty="0"/>
              <a:t>NUM: Numerical:   SCORE:  like 89.64</a:t>
            </a:r>
          </a:p>
          <a:p>
            <a:r>
              <a:rPr lang="en-US" dirty="0"/>
              <a:t>ORD: Ordinal: ordered categorical:    D&lt;C&lt;B&lt;A</a:t>
            </a:r>
          </a:p>
        </p:txBody>
      </p:sp>
    </p:spTree>
    <p:extLst>
      <p:ext uri="{BB962C8B-B14F-4D97-AF65-F5344CB8AC3E}">
        <p14:creationId xmlns:p14="http://schemas.microsoft.com/office/powerpoint/2010/main" val="14097590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and more complex</a:t>
            </a:r>
          </a:p>
        </p:txBody>
      </p:sp>
      <p:sp>
        <p:nvSpPr>
          <p:cNvPr id="3" name="Content Placeholder 2"/>
          <p:cNvSpPr>
            <a:spLocks noGrp="1"/>
          </p:cNvSpPr>
          <p:nvPr>
            <p:ph idx="1"/>
          </p:nvPr>
        </p:nvSpPr>
        <p:spPr/>
        <p:txBody>
          <a:bodyPr/>
          <a:lstStyle/>
          <a:p>
            <a:endParaRPr lang="en-US" dirty="0"/>
          </a:p>
          <a:p>
            <a:r>
              <a:rPr lang="en-US" dirty="0"/>
              <a:t>DATA  -&gt; PLOT</a:t>
            </a:r>
          </a:p>
          <a:p>
            <a:endParaRPr lang="en-US" dirty="0"/>
          </a:p>
          <a:p>
            <a:r>
              <a:rPr lang="en-US" dirty="0"/>
              <a:t>DATA -&gt; TRANSFORMATION -&gt;PLOT</a:t>
            </a:r>
          </a:p>
        </p:txBody>
      </p:sp>
    </p:spTree>
    <p:extLst>
      <p:ext uri="{BB962C8B-B14F-4D97-AF65-F5344CB8AC3E}">
        <p14:creationId xmlns:p14="http://schemas.microsoft.com/office/powerpoint/2010/main" val="905359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a:t>
            </a:r>
          </a:p>
        </p:txBody>
      </p:sp>
      <p:sp>
        <p:nvSpPr>
          <p:cNvPr id="3" name="Content Placeholder 2"/>
          <p:cNvSpPr>
            <a:spLocks noGrp="1"/>
          </p:cNvSpPr>
          <p:nvPr>
            <p:ph idx="1"/>
          </p:nvPr>
        </p:nvSpPr>
        <p:spPr/>
        <p:txBody>
          <a:bodyPr/>
          <a:lstStyle/>
          <a:p>
            <a:endParaRPr lang="en-US" dirty="0"/>
          </a:p>
          <a:p>
            <a:endParaRPr lang="en-US" dirty="0"/>
          </a:p>
          <a:p>
            <a:r>
              <a:rPr lang="en-US" dirty="0"/>
              <a:t>DATA -&gt; TRANSFORMATION -&gt;PLOT</a:t>
            </a:r>
          </a:p>
        </p:txBody>
      </p:sp>
    </p:spTree>
    <p:extLst>
      <p:ext uri="{BB962C8B-B14F-4D97-AF65-F5344CB8AC3E}">
        <p14:creationId xmlns:p14="http://schemas.microsoft.com/office/powerpoint/2010/main" val="2082308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a:t>
            </a:r>
          </a:p>
        </p:txBody>
      </p:sp>
      <p:sp>
        <p:nvSpPr>
          <p:cNvPr id="3" name="Content Placeholder 2"/>
          <p:cNvSpPr>
            <a:spLocks noGrp="1"/>
          </p:cNvSpPr>
          <p:nvPr>
            <p:ph idx="1"/>
          </p:nvPr>
        </p:nvSpPr>
        <p:spPr/>
        <p:txBody>
          <a:bodyPr/>
          <a:lstStyle/>
          <a:p>
            <a:endParaRPr lang="en-US" dirty="0"/>
          </a:p>
          <a:p>
            <a:endParaRPr lang="en-US" dirty="0"/>
          </a:p>
          <a:p>
            <a:r>
              <a:rPr lang="en-US" dirty="0"/>
              <a:t>DATA  SUBSETTING </a:t>
            </a:r>
          </a:p>
          <a:p>
            <a:pPr marL="0" indent="0">
              <a:buNone/>
            </a:pPr>
            <a:endParaRPr lang="en-US" dirty="0"/>
          </a:p>
          <a:p>
            <a:endParaRPr lang="en-US" dirty="0"/>
          </a:p>
          <a:p>
            <a:r>
              <a:rPr lang="en-US" dirty="0"/>
              <a:t>DOMAIN TRANSFORMATIONS</a:t>
            </a:r>
          </a:p>
          <a:p>
            <a:endParaRPr lang="en-US" dirty="0"/>
          </a:p>
          <a:p>
            <a:endParaRPr lang="en-US" dirty="0"/>
          </a:p>
          <a:p>
            <a:r>
              <a:rPr lang="en-US" dirty="0"/>
              <a:t>CONTIGENCY MATRICES</a:t>
            </a:r>
          </a:p>
        </p:txBody>
      </p:sp>
    </p:spTree>
    <p:extLst>
      <p:ext uri="{BB962C8B-B14F-4D97-AF65-F5344CB8AC3E}">
        <p14:creationId xmlns:p14="http://schemas.microsoft.com/office/powerpoint/2010/main" val="2609342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SUBSETTING</a:t>
            </a:r>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We only want to plot data which is a SUBSET  (</a:t>
            </a:r>
            <a:r>
              <a:rPr lang="en-US" dirty="0" err="1"/>
              <a:t>i.e</a:t>
            </a:r>
            <a:r>
              <a:rPr lang="en-US" dirty="0"/>
              <a:t> only students who got an A)</a:t>
            </a:r>
          </a:p>
        </p:txBody>
      </p:sp>
    </p:spTree>
    <p:extLst>
      <p:ext uri="{BB962C8B-B14F-4D97-AF65-F5344CB8AC3E}">
        <p14:creationId xmlns:p14="http://schemas.microsoft.com/office/powerpoint/2010/main" val="1385664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 </a:t>
            </a:r>
            <a:r>
              <a:rPr lang="en-US" dirty="0" err="1"/>
              <a:t>vs</a:t>
            </a:r>
            <a:r>
              <a:rPr lang="en-US" dirty="0"/>
              <a:t> actionable</a:t>
            </a:r>
          </a:p>
        </p:txBody>
      </p:sp>
      <p:sp>
        <p:nvSpPr>
          <p:cNvPr id="3" name="Content Placeholder 2"/>
          <p:cNvSpPr>
            <a:spLocks noGrp="1"/>
          </p:cNvSpPr>
          <p:nvPr>
            <p:ph idx="1"/>
          </p:nvPr>
        </p:nvSpPr>
        <p:spPr/>
        <p:txBody>
          <a:bodyPr>
            <a:noAutofit/>
          </a:bodyPr>
          <a:lstStyle/>
          <a:p>
            <a:r>
              <a:rPr lang="en-US" sz="2800" dirty="0"/>
              <a:t>Wines from Montenegro are much more expensive than French wines</a:t>
            </a:r>
          </a:p>
          <a:p>
            <a:endParaRPr lang="en-US" sz="2800" dirty="0"/>
          </a:p>
          <a:p>
            <a:r>
              <a:rPr lang="en-US" sz="2800" dirty="0"/>
              <a:t>Californian wines are rated the highest</a:t>
            </a:r>
          </a:p>
          <a:p>
            <a:endParaRPr lang="en-US" sz="2800" dirty="0"/>
          </a:p>
          <a:p>
            <a:r>
              <a:rPr lang="en-US" sz="2800" dirty="0"/>
              <a:t>Sweden has the highest cost of living </a:t>
            </a:r>
          </a:p>
          <a:p>
            <a:endParaRPr lang="en-US" sz="2800" dirty="0"/>
          </a:p>
          <a:p>
            <a:r>
              <a:rPr lang="en-US" sz="2800" dirty="0"/>
              <a:t>Greatest basketball players are more than 6’ 7’’ tall</a:t>
            </a:r>
          </a:p>
          <a:p>
            <a:endParaRPr lang="en-US" sz="2800" dirty="0"/>
          </a:p>
        </p:txBody>
      </p:sp>
    </p:spTree>
    <p:extLst>
      <p:ext uri="{BB962C8B-B14F-4D97-AF65-F5344CB8AC3E}">
        <p14:creationId xmlns:p14="http://schemas.microsoft.com/office/powerpoint/2010/main" val="349658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TRANFORMATION</a:t>
            </a:r>
          </a:p>
        </p:txBody>
      </p:sp>
      <p:sp>
        <p:nvSpPr>
          <p:cNvPr id="3" name="Content Placeholder 2"/>
          <p:cNvSpPr>
            <a:spLocks noGrp="1"/>
          </p:cNvSpPr>
          <p:nvPr>
            <p:ph idx="1"/>
          </p:nvPr>
        </p:nvSpPr>
        <p:spPr/>
        <p:txBody>
          <a:bodyPr/>
          <a:lstStyle/>
          <a:p>
            <a:endParaRPr lang="en-US" dirty="0"/>
          </a:p>
          <a:p>
            <a:r>
              <a:rPr lang="en-US" dirty="0"/>
              <a:t>Make score a CATEGORICAL attribute</a:t>
            </a:r>
          </a:p>
          <a:p>
            <a:endParaRPr lang="en-US" dirty="0"/>
          </a:p>
          <a:p>
            <a:r>
              <a:rPr lang="en-US" dirty="0"/>
              <a:t>High   (&gt;80)</a:t>
            </a:r>
          </a:p>
          <a:p>
            <a:r>
              <a:rPr lang="en-US" dirty="0"/>
              <a:t>Middle (60,80]</a:t>
            </a:r>
          </a:p>
          <a:p>
            <a:r>
              <a:rPr lang="en-US" dirty="0"/>
              <a:t>Low &lt; 60</a:t>
            </a:r>
          </a:p>
        </p:txBody>
      </p:sp>
    </p:spTree>
    <p:extLst>
      <p:ext uri="{BB962C8B-B14F-4D97-AF65-F5344CB8AC3E}">
        <p14:creationId xmlns:p14="http://schemas.microsoft.com/office/powerpoint/2010/main" val="17572756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plot to use?</a:t>
            </a:r>
          </a:p>
        </p:txBody>
      </p:sp>
      <p:sp>
        <p:nvSpPr>
          <p:cNvPr id="3" name="Content Placeholder 2"/>
          <p:cNvSpPr>
            <a:spLocks noGrp="1"/>
          </p:cNvSpPr>
          <p:nvPr>
            <p:ph idx="1"/>
          </p:nvPr>
        </p:nvSpPr>
        <p:spPr/>
        <p:txBody>
          <a:bodyPr/>
          <a:lstStyle/>
          <a:p>
            <a:endParaRPr lang="en-US" dirty="0"/>
          </a:p>
          <a:p>
            <a:endParaRPr lang="en-US" dirty="0"/>
          </a:p>
          <a:p>
            <a:r>
              <a:rPr lang="en-US" dirty="0"/>
              <a:t>It all depends on the variables, CAT (categorical), NUM (numerical),</a:t>
            </a:r>
          </a:p>
          <a:p>
            <a:endParaRPr lang="en-US" dirty="0"/>
          </a:p>
          <a:p>
            <a:r>
              <a:rPr lang="en-US" dirty="0"/>
              <a:t>NUM x NUM    scatter plot</a:t>
            </a:r>
          </a:p>
          <a:p>
            <a:r>
              <a:rPr lang="en-US" dirty="0"/>
              <a:t>CAT x CAT      mosaic plot</a:t>
            </a:r>
          </a:p>
          <a:p>
            <a:r>
              <a:rPr lang="en-US" dirty="0"/>
              <a:t>CAT x NUM     box plot</a:t>
            </a:r>
          </a:p>
          <a:p>
            <a:r>
              <a:rPr lang="en-US" dirty="0"/>
              <a:t>NUM                box plot, histogram</a:t>
            </a:r>
          </a:p>
          <a:p>
            <a:r>
              <a:rPr lang="en-US" dirty="0"/>
              <a:t>CAT                 </a:t>
            </a:r>
            <a:r>
              <a:rPr lang="en-US" dirty="0" err="1"/>
              <a:t>bargraph</a:t>
            </a:r>
            <a:r>
              <a:rPr lang="en-US" dirty="0"/>
              <a:t>…..</a:t>
            </a:r>
          </a:p>
        </p:txBody>
      </p:sp>
    </p:spTree>
    <p:extLst>
      <p:ext uri="{BB962C8B-B14F-4D97-AF65-F5344CB8AC3E}">
        <p14:creationId xmlns:p14="http://schemas.microsoft.com/office/powerpoint/2010/main" val="8879799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LaboRatory</a:t>
            </a:r>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sz="4000" dirty="0"/>
              <a:t>Plots/Density plot</a:t>
            </a:r>
          </a:p>
        </p:txBody>
      </p:sp>
    </p:spTree>
    <p:extLst>
      <p:ext uri="{BB962C8B-B14F-4D97-AF65-F5344CB8AC3E}">
        <p14:creationId xmlns:p14="http://schemas.microsoft.com/office/powerpoint/2010/main" val="42596053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Density Plot  TYPE: NUM</a:t>
            </a:r>
          </a:p>
        </p:txBody>
      </p:sp>
      <p:pic>
        <p:nvPicPr>
          <p:cNvPr id="8194" name="Picture 2" descr="http://www.statmethods.net/graphs/images/density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9007" y="2052638"/>
            <a:ext cx="419576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2040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Overlayed</a:t>
            </a:r>
            <a:r>
              <a:rPr lang="en-US" dirty="0"/>
              <a:t> Kernel Density Plots  TYPE: CAT</a:t>
            </a:r>
          </a:p>
        </p:txBody>
      </p:sp>
      <p:pic>
        <p:nvPicPr>
          <p:cNvPr id="9218" name="Picture 2" descr="http://www.statmethods.net/graphs/images/density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9007" y="2052638"/>
            <a:ext cx="419576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1681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Dotplot</a:t>
            </a:r>
            <a:r>
              <a:rPr lang="en-US" dirty="0"/>
              <a:t>:   NUM x CAT,   NUM X NUM</a:t>
            </a:r>
          </a:p>
        </p:txBody>
      </p:sp>
      <p:pic>
        <p:nvPicPr>
          <p:cNvPr id="10242" name="Picture 2" descr="http://www.statmethods.net/graphs/images/dotplot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9007" y="2052638"/>
            <a:ext cx="419576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8254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Grouped, Sorted and Colored </a:t>
            </a:r>
            <a:r>
              <a:rPr lang="en-US" dirty="0" err="1"/>
              <a:t>Dotplot</a:t>
            </a:r>
            <a:r>
              <a:rPr lang="en-US" dirty="0"/>
              <a:t>   TYPE:  NUM x CAT (taxonomy)</a:t>
            </a:r>
          </a:p>
        </p:txBody>
      </p:sp>
      <p:pic>
        <p:nvPicPr>
          <p:cNvPr id="11266" name="Picture 2" descr="http://www.statmethods.net/graphs/images/dotplot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9007" y="2052638"/>
            <a:ext cx="419576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0661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Charts   NUM x NUM x CAT</a:t>
            </a:r>
          </a:p>
        </p:txBody>
      </p:sp>
      <p:pic>
        <p:nvPicPr>
          <p:cNvPr id="12290" name="Picture 2" descr="http://www.statmethods.net/graphs/images/lines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9007" y="2052638"/>
            <a:ext cx="419576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9780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LaboRatory</a:t>
            </a:r>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pPr marL="0" indent="0">
              <a:buNone/>
            </a:pPr>
            <a:r>
              <a:rPr lang="en-US" sz="4000" dirty="0"/>
              <a:t>Plots/Line Charts</a:t>
            </a:r>
          </a:p>
        </p:txBody>
      </p:sp>
    </p:spTree>
    <p:extLst>
      <p:ext uri="{BB962C8B-B14F-4D97-AF65-F5344CB8AC3E}">
        <p14:creationId xmlns:p14="http://schemas.microsoft.com/office/powerpoint/2010/main" val="4598581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Charts</a:t>
            </a:r>
          </a:p>
        </p:txBody>
      </p:sp>
      <p:pic>
        <p:nvPicPr>
          <p:cNvPr id="13314" name="Picture 2" descr="http://www.statmethods.net/graphs/images/linechart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9007" y="2052638"/>
            <a:ext cx="419576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076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Interesting and/or actionable?</a:t>
            </a:r>
          </a:p>
        </p:txBody>
      </p:sp>
      <p:sp>
        <p:nvSpPr>
          <p:cNvPr id="3" name="Content Placeholder 2"/>
          <p:cNvSpPr>
            <a:spLocks noGrp="1"/>
          </p:cNvSpPr>
          <p:nvPr>
            <p:ph idx="1"/>
          </p:nvPr>
        </p:nvSpPr>
        <p:spPr/>
        <p:txBody>
          <a:bodyPr>
            <a:normAutofit fontScale="92500" lnSpcReduction="20000"/>
          </a:bodyPr>
          <a:lstStyle/>
          <a:p>
            <a:endParaRPr lang="en-US" dirty="0"/>
          </a:p>
          <a:p>
            <a:pPr marL="0" indent="0">
              <a:buNone/>
            </a:pPr>
            <a:r>
              <a:rPr lang="en-US" sz="2800" dirty="0"/>
              <a:t>Honda has the best repair record</a:t>
            </a:r>
          </a:p>
          <a:p>
            <a:pPr marL="0" indent="0">
              <a:buNone/>
            </a:pPr>
            <a:endParaRPr lang="en-US" sz="2800" dirty="0"/>
          </a:p>
          <a:p>
            <a:pPr marL="0" indent="0">
              <a:buNone/>
            </a:pPr>
            <a:r>
              <a:rPr lang="en-US" sz="2800" dirty="0"/>
              <a:t>Vegetarians live 3 years longer </a:t>
            </a:r>
          </a:p>
          <a:p>
            <a:pPr marL="0" indent="0">
              <a:buNone/>
            </a:pPr>
            <a:endParaRPr lang="en-US" sz="2800" dirty="0"/>
          </a:p>
          <a:p>
            <a:pPr marL="0" indent="0">
              <a:buNone/>
            </a:pPr>
            <a:r>
              <a:rPr lang="en-US" sz="2800" dirty="0"/>
              <a:t>Lincoln tunnel  traffic is higher than Holland tunnel traffic on weekends</a:t>
            </a:r>
          </a:p>
          <a:p>
            <a:pPr marL="0" indent="0">
              <a:buNone/>
            </a:pPr>
            <a:endParaRPr lang="en-US" sz="2800" dirty="0"/>
          </a:p>
          <a:p>
            <a:pPr marL="0" indent="0">
              <a:buNone/>
            </a:pPr>
            <a:r>
              <a:rPr lang="en-US" sz="2800" dirty="0"/>
              <a:t>Out of top 10 richest people in US, 7 of them are under 45</a:t>
            </a:r>
          </a:p>
          <a:p>
            <a:pPr marL="0" indent="0">
              <a:buNone/>
            </a:pPr>
            <a:endParaRPr lang="en-US" sz="2800" dirty="0"/>
          </a:p>
          <a:p>
            <a:pPr marL="0" indent="0">
              <a:buNone/>
            </a:pPr>
            <a:endParaRPr lang="en-US" sz="28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201674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LaboRatory</a:t>
            </a:r>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sz="4000" dirty="0"/>
              <a:t>Plots/</a:t>
            </a:r>
            <a:r>
              <a:rPr lang="en-US" sz="4000" dirty="0" err="1"/>
              <a:t>Piechart</a:t>
            </a:r>
            <a:endParaRPr lang="en-US" sz="4000" dirty="0"/>
          </a:p>
        </p:txBody>
      </p:sp>
    </p:spTree>
    <p:extLst>
      <p:ext uri="{BB962C8B-B14F-4D97-AF65-F5344CB8AC3E}">
        <p14:creationId xmlns:p14="http://schemas.microsoft.com/office/powerpoint/2010/main" val="42289599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Piecharts</a:t>
            </a:r>
            <a:r>
              <a:rPr lang="en-US" dirty="0"/>
              <a:t> TYPE: CAT</a:t>
            </a:r>
          </a:p>
        </p:txBody>
      </p:sp>
      <p:pic>
        <p:nvPicPr>
          <p:cNvPr id="14338" name="Picture 2" descr="http://www.statmethods.net/graphs/images/pie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9007" y="2052638"/>
            <a:ext cx="419576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9484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Piecharts</a:t>
            </a:r>
            <a:endParaRPr lang="en-US" dirty="0"/>
          </a:p>
        </p:txBody>
      </p:sp>
      <p:pic>
        <p:nvPicPr>
          <p:cNvPr id="15362" name="Picture 2" descr="http://www.statmethods.net/graphs/images/pie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9007" y="2052638"/>
            <a:ext cx="419576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4872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Boxplots  TYPE: NUM x CAT</a:t>
            </a:r>
          </a:p>
        </p:txBody>
      </p:sp>
      <p:pic>
        <p:nvPicPr>
          <p:cNvPr id="16386" name="Picture 2" descr="http://www.statmethods.net/graphs/images/boxplot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9007" y="2052638"/>
            <a:ext cx="419576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8702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Tooth Growth Box Plot TYPE: CAT x CAT x NUM</a:t>
            </a:r>
          </a:p>
        </p:txBody>
      </p:sp>
      <p:pic>
        <p:nvPicPr>
          <p:cNvPr id="17410" name="Picture 2" descr="http://www.statmethods.net/graphs/images/boxplot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9007" y="2052638"/>
            <a:ext cx="419576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9529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Scatter Plot   TYPE: NUM x NUM</a:t>
            </a:r>
          </a:p>
        </p:txBody>
      </p:sp>
      <p:pic>
        <p:nvPicPr>
          <p:cNvPr id="18434" name="Picture 2" descr="http://www.statmethods.net/graphs/images/scatterplot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9007" y="2052638"/>
            <a:ext cx="419576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2502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Scatterplot  TYPE: NUM x NUM</a:t>
            </a:r>
          </a:p>
        </p:txBody>
      </p:sp>
      <p:pic>
        <p:nvPicPr>
          <p:cNvPr id="19458" name="Picture 2" descr="http://www.statmethods.net/graphs/images/scatterplot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9007" y="2052638"/>
            <a:ext cx="419576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7076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Enhanced Scatter Plot: NUM x NUM x CAT</a:t>
            </a:r>
          </a:p>
        </p:txBody>
      </p:sp>
      <p:pic>
        <p:nvPicPr>
          <p:cNvPr id="20482" name="Picture 2" descr="http://www.statmethods.net/graphs/images/scatterplot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9007" y="2052638"/>
            <a:ext cx="419576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5394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LaboRatory</a:t>
            </a:r>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sz="4000" dirty="0"/>
              <a:t>Plots/ plot</a:t>
            </a:r>
          </a:p>
        </p:txBody>
      </p:sp>
    </p:spTree>
    <p:extLst>
      <p:ext uri="{BB962C8B-B14F-4D97-AF65-F5344CB8AC3E}">
        <p14:creationId xmlns:p14="http://schemas.microsoft.com/office/powerpoint/2010/main" val="30234264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Scatterplot Matrix  TYPE: NUM x NUM x CAT</a:t>
            </a:r>
          </a:p>
        </p:txBody>
      </p:sp>
      <p:pic>
        <p:nvPicPr>
          <p:cNvPr id="21506" name="Picture 2" descr="http://www.statmethods.net/graphs/images/spmatrix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9007" y="2052638"/>
            <a:ext cx="419576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882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look for patterns, trends?</a:t>
            </a:r>
          </a:p>
        </p:txBody>
      </p:sp>
      <p:sp>
        <p:nvSpPr>
          <p:cNvPr id="3" name="Content Placeholder 2"/>
          <p:cNvSpPr>
            <a:spLocks noGrp="1"/>
          </p:cNvSpPr>
          <p:nvPr>
            <p:ph idx="1"/>
          </p:nvPr>
        </p:nvSpPr>
        <p:spPr/>
        <p:txBody>
          <a:bodyPr>
            <a:noAutofit/>
          </a:bodyPr>
          <a:lstStyle/>
          <a:p>
            <a:pPr marL="0" indent="0">
              <a:buNone/>
            </a:pPr>
            <a:r>
              <a:rPr lang="en-US" sz="2400" dirty="0"/>
              <a:t>ACTIONABLE  (we can do something based on the analysis which will benefit someone)</a:t>
            </a:r>
          </a:p>
          <a:p>
            <a:endParaRPr lang="en-US" sz="2400" dirty="0"/>
          </a:p>
          <a:p>
            <a:pPr marL="0" indent="0">
              <a:buNone/>
            </a:pPr>
            <a:r>
              <a:rPr lang="en-US" sz="2400" dirty="0"/>
              <a:t>DATA CLEANING – biased data collection, errors, missing data</a:t>
            </a:r>
          </a:p>
          <a:p>
            <a:pPr marL="0" indent="0">
              <a:buNone/>
            </a:pPr>
            <a:endParaRPr lang="en-US" sz="2400" dirty="0"/>
          </a:p>
          <a:p>
            <a:pPr marL="0" indent="0">
              <a:buNone/>
            </a:pPr>
            <a:r>
              <a:rPr lang="en-US" sz="2400" dirty="0"/>
              <a:t>CURIOSITY  (did you know that?)</a:t>
            </a:r>
          </a:p>
        </p:txBody>
      </p:sp>
    </p:spTree>
    <p:extLst>
      <p:ext uri="{BB962C8B-B14F-4D97-AF65-F5344CB8AC3E}">
        <p14:creationId xmlns:p14="http://schemas.microsoft.com/office/powerpoint/2010/main" val="20439325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Scatter Plot Matrix   TYPE: NUM x NUM x CAT</a:t>
            </a:r>
          </a:p>
        </p:txBody>
      </p:sp>
      <p:pic>
        <p:nvPicPr>
          <p:cNvPr id="22530" name="Picture 2" descr="http://www.statmethods.net/graphs/images/spmatrix4.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9007" y="2052638"/>
            <a:ext cx="419576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2496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Scatter Plot Matrix</a:t>
            </a:r>
          </a:p>
        </p:txBody>
      </p:sp>
      <p:pic>
        <p:nvPicPr>
          <p:cNvPr id="23554" name="Picture 2" descr="http://www.statmethods.net/graphs/images/hexbi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9007" y="2052638"/>
            <a:ext cx="419576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1396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Mosaic plot</a:t>
            </a:r>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sz="4000" dirty="0"/>
              <a:t>Plots/mosaic plot</a:t>
            </a:r>
          </a:p>
        </p:txBody>
      </p:sp>
    </p:spTree>
    <p:extLst>
      <p:ext uri="{BB962C8B-B14F-4D97-AF65-F5344CB8AC3E}">
        <p14:creationId xmlns:p14="http://schemas.microsoft.com/office/powerpoint/2010/main" val="17099875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Mosaic Plot   TYPE: CAT x CAT</a:t>
            </a:r>
          </a:p>
        </p:txBody>
      </p:sp>
      <p:pic>
        <p:nvPicPr>
          <p:cNvPr id="24578" name="Picture 2" descr="http://www.statmethods.net/advgraphs/images/mosaic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9007" y="2052638"/>
            <a:ext cx="419576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3914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plots</a:t>
            </a:r>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sz="4000" dirty="0"/>
              <a:t>Plots/par</a:t>
            </a:r>
          </a:p>
        </p:txBody>
      </p:sp>
    </p:spTree>
    <p:extLst>
      <p:ext uri="{BB962C8B-B14F-4D97-AF65-F5344CB8AC3E}">
        <p14:creationId xmlns:p14="http://schemas.microsoft.com/office/powerpoint/2010/main" val="10075975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Plots</a:t>
            </a:r>
          </a:p>
        </p:txBody>
      </p:sp>
      <p:pic>
        <p:nvPicPr>
          <p:cNvPr id="25602" name="Picture 2" descr="http://www.statmethods.net/advgraphs/images/layout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9007" y="2052638"/>
            <a:ext cx="419576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2532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Gini</a:t>
            </a:r>
            <a:r>
              <a:rPr lang="en-US" dirty="0"/>
              <a:t> coefficient</a:t>
            </a:r>
          </a:p>
        </p:txBody>
      </p:sp>
      <p:pic>
        <p:nvPicPr>
          <p:cNvPr id="4" name="Content Placeholder 3"/>
          <p:cNvPicPr>
            <a:picLocks noGrp="1" noChangeAspect="1"/>
          </p:cNvPicPr>
          <p:nvPr>
            <p:ph idx="1"/>
          </p:nvPr>
        </p:nvPicPr>
        <p:blipFill>
          <a:blip r:embed="rId2"/>
          <a:stretch>
            <a:fillRect/>
          </a:stretch>
        </p:blipFill>
        <p:spPr>
          <a:xfrm>
            <a:off x="1845501" y="2052638"/>
            <a:ext cx="7462774" cy="4195762"/>
          </a:xfrm>
          <a:prstGeom prst="rect">
            <a:avLst/>
          </a:prstGeom>
        </p:spPr>
      </p:pic>
    </p:spTree>
    <p:extLst>
      <p:ext uri="{BB962C8B-B14F-4D97-AF65-F5344CB8AC3E}">
        <p14:creationId xmlns:p14="http://schemas.microsoft.com/office/powerpoint/2010/main" val="549790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8B9F3-0679-4A98-88C1-22E3A5600EDC}"/>
              </a:ext>
            </a:extLst>
          </p:cNvPr>
          <p:cNvSpPr>
            <a:spLocks noGrp="1"/>
          </p:cNvSpPr>
          <p:nvPr>
            <p:ph type="title"/>
          </p:nvPr>
        </p:nvSpPr>
        <p:spPr/>
        <p:txBody>
          <a:bodyPr/>
          <a:lstStyle/>
          <a:p>
            <a:r>
              <a:rPr lang="en-US" dirty="0"/>
              <a:t>R studio</a:t>
            </a:r>
          </a:p>
        </p:txBody>
      </p:sp>
      <p:pic>
        <p:nvPicPr>
          <p:cNvPr id="4" name="Content Placeholder 3">
            <a:extLst>
              <a:ext uri="{FF2B5EF4-FFF2-40B4-BE49-F238E27FC236}">
                <a16:creationId xmlns:a16="http://schemas.microsoft.com/office/drawing/2014/main" id="{ECAC78D5-64F1-4020-ACB4-9F2464EFFBE9}"/>
              </a:ext>
            </a:extLst>
          </p:cNvPr>
          <p:cNvPicPr>
            <a:picLocks noGrp="1" noChangeAspect="1"/>
          </p:cNvPicPr>
          <p:nvPr>
            <p:ph idx="1"/>
          </p:nvPr>
        </p:nvPicPr>
        <p:blipFill>
          <a:blip r:embed="rId2"/>
          <a:stretch>
            <a:fillRect/>
          </a:stretch>
        </p:blipFill>
        <p:spPr>
          <a:xfrm>
            <a:off x="1845501" y="2052638"/>
            <a:ext cx="7462774" cy="4195762"/>
          </a:xfrm>
          <a:prstGeom prst="rect">
            <a:avLst/>
          </a:prstGeom>
        </p:spPr>
      </p:pic>
    </p:spTree>
    <p:extLst>
      <p:ext uri="{BB962C8B-B14F-4D97-AF65-F5344CB8AC3E}">
        <p14:creationId xmlns:p14="http://schemas.microsoft.com/office/powerpoint/2010/main" val="1636468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89EF8-48D0-43E4-B681-610F31FE5B86}"/>
              </a:ext>
            </a:extLst>
          </p:cNvPr>
          <p:cNvSpPr>
            <a:spLocks noGrp="1"/>
          </p:cNvSpPr>
          <p:nvPr>
            <p:ph type="title"/>
          </p:nvPr>
        </p:nvSpPr>
        <p:spPr/>
        <p:txBody>
          <a:bodyPr/>
          <a:lstStyle/>
          <a:p>
            <a:r>
              <a:rPr lang="en-US" dirty="0"/>
              <a:t>How much R do I need to know?</a:t>
            </a:r>
          </a:p>
        </p:txBody>
      </p:sp>
      <p:sp>
        <p:nvSpPr>
          <p:cNvPr id="3" name="Content Placeholder 2">
            <a:extLst>
              <a:ext uri="{FF2B5EF4-FFF2-40B4-BE49-F238E27FC236}">
                <a16:creationId xmlns:a16="http://schemas.microsoft.com/office/drawing/2014/main" id="{4D604EDE-1FF5-44FE-95E4-D29C48034019}"/>
              </a:ext>
            </a:extLst>
          </p:cNvPr>
          <p:cNvSpPr>
            <a:spLocks noGrp="1"/>
          </p:cNvSpPr>
          <p:nvPr>
            <p:ph idx="1"/>
          </p:nvPr>
        </p:nvSpPr>
        <p:spPr/>
        <p:txBody>
          <a:bodyPr>
            <a:normAutofit/>
          </a:bodyPr>
          <a:lstStyle/>
          <a:p>
            <a:r>
              <a:rPr lang="en-US" dirty="0" err="1"/>
              <a:t>LaboRatory</a:t>
            </a:r>
            <a:r>
              <a:rPr lang="en-US" dirty="0"/>
              <a:t> -  </a:t>
            </a:r>
            <a:r>
              <a:rPr lang="en-US" dirty="0">
                <a:hlinkClick r:id="rId2"/>
              </a:rPr>
              <a:t>data101@cs.rutgers.edu/laboratory</a:t>
            </a:r>
            <a:endParaRPr lang="en-US" dirty="0"/>
          </a:p>
          <a:p>
            <a:r>
              <a:rPr lang="en-US" dirty="0"/>
              <a:t>ONE LINERS</a:t>
            </a:r>
          </a:p>
          <a:p>
            <a:r>
              <a:rPr lang="en-US" dirty="0" err="1"/>
              <a:t>student_performance</a:t>
            </a:r>
            <a:r>
              <a:rPr lang="en-US" dirty="0"/>
              <a:t> &lt;- read.csv("MOODY.csv")</a:t>
            </a:r>
          </a:p>
          <a:p>
            <a:r>
              <a:rPr lang="en-US" dirty="0"/>
              <a:t>boxplot(</a:t>
            </a:r>
            <a:r>
              <a:rPr lang="en-US" dirty="0" err="1"/>
              <a:t>student_performance$SCORE</a:t>
            </a:r>
            <a:r>
              <a:rPr lang="en-US" dirty="0"/>
              <a:t>, main='My first Boxplot’)</a:t>
            </a:r>
          </a:p>
          <a:p>
            <a:r>
              <a:rPr lang="en-US" dirty="0" err="1"/>
              <a:t>mosaicplot</a:t>
            </a:r>
            <a:r>
              <a:rPr lang="en-US" dirty="0"/>
              <a:t>(</a:t>
            </a:r>
            <a:r>
              <a:rPr lang="en-US" dirty="0" err="1"/>
              <a:t>moody$GRADE~moody$ON_SMARTPHONE</a:t>
            </a:r>
            <a:r>
              <a:rPr lang="en-US" dirty="0"/>
              <a:t>)</a:t>
            </a:r>
            <a:br>
              <a:rPr lang="en-US" dirty="0"/>
            </a:br>
            <a:r>
              <a:rPr lang="en-US" dirty="0" err="1"/>
              <a:t>gradeTable</a:t>
            </a:r>
            <a:r>
              <a:rPr lang="en-US" dirty="0"/>
              <a:t> &lt;- table(</a:t>
            </a:r>
            <a:r>
              <a:rPr lang="en-US" dirty="0" err="1"/>
              <a:t>student_performance$GRADE</a:t>
            </a:r>
            <a:r>
              <a:rPr lang="en-US" dirty="0"/>
              <a:t>)</a:t>
            </a:r>
          </a:p>
          <a:p>
            <a:endParaRPr lang="en-US" dirty="0"/>
          </a:p>
          <a:p>
            <a:endParaRPr lang="en-US" dirty="0"/>
          </a:p>
        </p:txBody>
      </p:sp>
    </p:spTree>
    <p:extLst>
      <p:ext uri="{BB962C8B-B14F-4D97-AF65-F5344CB8AC3E}">
        <p14:creationId xmlns:p14="http://schemas.microsoft.com/office/powerpoint/2010/main" val="530011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102F8-6FA4-412A-9641-0F20C55E9DD3}"/>
              </a:ext>
            </a:extLst>
          </p:cNvPr>
          <p:cNvSpPr>
            <a:spLocks noGrp="1"/>
          </p:cNvSpPr>
          <p:nvPr>
            <p:ph type="title"/>
          </p:nvPr>
        </p:nvSpPr>
        <p:spPr/>
        <p:txBody>
          <a:bodyPr/>
          <a:lstStyle/>
          <a:p>
            <a:r>
              <a:rPr lang="en-US" dirty="0"/>
              <a:t>Professor Moody data set</a:t>
            </a:r>
          </a:p>
        </p:txBody>
      </p:sp>
      <p:pic>
        <p:nvPicPr>
          <p:cNvPr id="4" name="Content Placeholder 3">
            <a:extLst>
              <a:ext uri="{FF2B5EF4-FFF2-40B4-BE49-F238E27FC236}">
                <a16:creationId xmlns:a16="http://schemas.microsoft.com/office/drawing/2014/main" id="{B39A1FF6-CEA0-4C83-9E81-93E793528987}"/>
              </a:ext>
            </a:extLst>
          </p:cNvPr>
          <p:cNvPicPr>
            <a:picLocks noGrp="1" noChangeAspect="1"/>
          </p:cNvPicPr>
          <p:nvPr>
            <p:ph idx="1"/>
          </p:nvPr>
        </p:nvPicPr>
        <p:blipFill>
          <a:blip r:embed="rId2"/>
          <a:stretch>
            <a:fillRect/>
          </a:stretch>
        </p:blipFill>
        <p:spPr>
          <a:xfrm>
            <a:off x="1845501" y="2052638"/>
            <a:ext cx="7462774" cy="4195762"/>
          </a:xfrm>
          <a:prstGeom prst="rect">
            <a:avLst/>
          </a:prstGeom>
        </p:spPr>
      </p:pic>
    </p:spTree>
    <p:extLst>
      <p:ext uri="{BB962C8B-B14F-4D97-AF65-F5344CB8AC3E}">
        <p14:creationId xmlns:p14="http://schemas.microsoft.com/office/powerpoint/2010/main" val="11538142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5554</TotalTime>
  <Words>1055</Words>
  <Application>Microsoft Office PowerPoint</Application>
  <PresentationFormat>Widescreen</PresentationFormat>
  <Paragraphs>240</Paragraphs>
  <Slides>66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Century Gothic</vt:lpstr>
      <vt:lpstr>Lucida Console</vt:lpstr>
      <vt:lpstr>Wingdings 3</vt:lpstr>
      <vt:lpstr>Ion</vt:lpstr>
      <vt:lpstr>Patterns, Trends and Basic Plots</vt:lpstr>
      <vt:lpstr>What’s interesting?</vt:lpstr>
      <vt:lpstr>Do you know what I found? – can’t wait to show you…..</vt:lpstr>
      <vt:lpstr>Interesting vs actionable</vt:lpstr>
      <vt:lpstr> Interesting and/or actionable?</vt:lpstr>
      <vt:lpstr>Why look for patterns, trends?</vt:lpstr>
      <vt:lpstr>R studio</vt:lpstr>
      <vt:lpstr>How much R do I need to know?</vt:lpstr>
      <vt:lpstr>Professor Moody data set</vt:lpstr>
      <vt:lpstr>ZodiacChallenge.csv</vt:lpstr>
      <vt:lpstr>PowerPoint Presentation</vt:lpstr>
      <vt:lpstr>Patterns in Data</vt:lpstr>
      <vt:lpstr>Patterns</vt:lpstr>
      <vt:lpstr>Whats actionable?</vt:lpstr>
      <vt:lpstr>PowerPoint Presentation</vt:lpstr>
      <vt:lpstr>Which Plot to use?</vt:lpstr>
      <vt:lpstr>Zodiac puzzle –class of 2016</vt:lpstr>
      <vt:lpstr>Best solutions from Zodiac puzzle</vt:lpstr>
      <vt:lpstr>Preprocessing commands</vt:lpstr>
      <vt:lpstr>Bar Plot  - TYPE: CAT</vt:lpstr>
      <vt:lpstr>Horizontal Bar Plot   TYPE: CAT</vt:lpstr>
      <vt:lpstr>LaboRatory</vt:lpstr>
      <vt:lpstr>Stacked Bar Plot    TYPE:  CAT x CAT</vt:lpstr>
      <vt:lpstr>Grouped By Plot    TYPE: CAT x CAT</vt:lpstr>
      <vt:lpstr>Density Graphs: Simple Histogram  TYPE: NUM</vt:lpstr>
      <vt:lpstr>LaboRatory</vt:lpstr>
      <vt:lpstr>Colored Histogram with number of bins    TYPE: NUM</vt:lpstr>
      <vt:lpstr>Histogram with normal curve</vt:lpstr>
      <vt:lpstr>Number of Histogram Bins</vt:lpstr>
      <vt:lpstr>Plots</vt:lpstr>
      <vt:lpstr>Why R?</vt:lpstr>
      <vt:lpstr>Typical commands</vt:lpstr>
      <vt:lpstr>From basic plots</vt:lpstr>
      <vt:lpstr>data101.cs.rutgers.edu/laboratory</vt:lpstr>
      <vt:lpstr>Categorical, Numerical and Ordinal Variables…</vt:lpstr>
      <vt:lpstr>Simple and more complex</vt:lpstr>
      <vt:lpstr>More complex</vt:lpstr>
      <vt:lpstr>Transformations</vt:lpstr>
      <vt:lpstr>DATA SUBSETTING</vt:lpstr>
      <vt:lpstr>DOMAIN TRANFORMATION</vt:lpstr>
      <vt:lpstr>Which plot to use?</vt:lpstr>
      <vt:lpstr>LaboRatory</vt:lpstr>
      <vt:lpstr>Kernel Density Plot  TYPE: NUM</vt:lpstr>
      <vt:lpstr>Overlayed Kernel Density Plots  TYPE: CAT</vt:lpstr>
      <vt:lpstr>Dotplot:   NUM x CAT,   NUM X NUM</vt:lpstr>
      <vt:lpstr>Grouped, Sorted and Colored Dotplot   TYPE:  NUM x CAT (taxonomy)</vt:lpstr>
      <vt:lpstr>Line Charts   NUM x NUM x CAT</vt:lpstr>
      <vt:lpstr>LaboRatory</vt:lpstr>
      <vt:lpstr>Line Charts</vt:lpstr>
      <vt:lpstr>LaboRatory</vt:lpstr>
      <vt:lpstr>Piecharts TYPE: CAT</vt:lpstr>
      <vt:lpstr>Piecharts</vt:lpstr>
      <vt:lpstr>Boxplots  TYPE: NUM x CAT</vt:lpstr>
      <vt:lpstr>Tooth Growth Box Plot TYPE: CAT x CAT x NUM</vt:lpstr>
      <vt:lpstr>Scatter Plot   TYPE: NUM x NUM</vt:lpstr>
      <vt:lpstr>Scatterplot  TYPE: NUM x NUM</vt:lpstr>
      <vt:lpstr>Enhanced Scatter Plot: NUM x NUM x CAT</vt:lpstr>
      <vt:lpstr>LaboRatory</vt:lpstr>
      <vt:lpstr>Scatterplot Matrix  TYPE: NUM x NUM x CAT</vt:lpstr>
      <vt:lpstr>Scatter Plot Matrix   TYPE: NUM x NUM x CAT</vt:lpstr>
      <vt:lpstr>Scatter Plot Matrix</vt:lpstr>
      <vt:lpstr>Mosaic plot</vt:lpstr>
      <vt:lpstr>Mosaic Plot   TYPE: CAT x CAT</vt:lpstr>
      <vt:lpstr>Combining plots</vt:lpstr>
      <vt:lpstr>Combining Plots</vt:lpstr>
      <vt:lpstr>Gini coefficient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tomasz</dc:creator>
  <cp:lastModifiedBy>tomasz</cp:lastModifiedBy>
  <cp:revision>91</cp:revision>
  <dcterms:created xsi:type="dcterms:W3CDTF">2016-02-03T18:52:03Z</dcterms:created>
  <dcterms:modified xsi:type="dcterms:W3CDTF">2018-01-23T16:30:01Z</dcterms:modified>
</cp:coreProperties>
</file>