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0" r:id="rId4"/>
    <p:sldId id="274" r:id="rId5"/>
    <p:sldId id="271" r:id="rId6"/>
    <p:sldId id="275" r:id="rId7"/>
    <p:sldId id="273" r:id="rId8"/>
    <p:sldId id="285" r:id="rId9"/>
    <p:sldId id="276" r:id="rId10"/>
    <p:sldId id="277" r:id="rId11"/>
    <p:sldId id="278" r:id="rId12"/>
    <p:sldId id="257" r:id="rId13"/>
    <p:sldId id="284" r:id="rId14"/>
    <p:sldId id="280" r:id="rId15"/>
    <p:sldId id="258" r:id="rId16"/>
    <p:sldId id="259" r:id="rId17"/>
    <p:sldId id="281" r:id="rId18"/>
    <p:sldId id="282" r:id="rId19"/>
    <p:sldId id="283" r:id="rId20"/>
    <p:sldId id="295" r:id="rId21"/>
    <p:sldId id="286" r:id="rId22"/>
    <p:sldId id="287" r:id="rId23"/>
    <p:sldId id="294" r:id="rId24"/>
    <p:sldId id="293" r:id="rId25"/>
    <p:sldId id="290" r:id="rId26"/>
    <p:sldId id="291" r:id="rId27"/>
    <p:sldId id="292" r:id="rId28"/>
    <p:sldId id="264" r:id="rId29"/>
    <p:sldId id="260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Data 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0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2030-B422-4539-A397-7513688A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672E-E298-4EDA-99AA-6815A7EC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matrix(c(1,2,3, 11,12,13))</a:t>
            </a:r>
          </a:p>
          <a:p>
            <a:r>
              <a:rPr lang="en-US" sz="3200" dirty="0" err="1"/>
              <a:t>myMat</a:t>
            </a:r>
            <a:r>
              <a:rPr lang="en-US" sz="3200" dirty="0"/>
              <a:t> &lt;- matrix(c(1,2,3, 11,12,13),</a:t>
            </a:r>
            <a:r>
              <a:rPr lang="en-US" sz="3200" dirty="0" err="1"/>
              <a:t>nrow</a:t>
            </a:r>
            <a:r>
              <a:rPr lang="en-US" sz="3200" dirty="0"/>
              <a:t> = 2, </a:t>
            </a:r>
            <a:r>
              <a:rPr lang="en-US" sz="3200" dirty="0" err="1"/>
              <a:t>ncol</a:t>
            </a:r>
            <a:r>
              <a:rPr lang="en-US" sz="3200" dirty="0"/>
              <a:t> = 3)</a:t>
            </a:r>
          </a:p>
        </p:txBody>
      </p:sp>
    </p:spTree>
    <p:extLst>
      <p:ext uri="{BB962C8B-B14F-4D97-AF65-F5344CB8AC3E}">
        <p14:creationId xmlns:p14="http://schemas.microsoft.com/office/powerpoint/2010/main" val="24060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B251-B1B3-48BB-8708-A5A51B37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–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0B4B-10E3-4759-BFE5-1DEAFE18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firstName</a:t>
            </a:r>
            <a:r>
              <a:rPr lang="en-US" sz="2800" dirty="0"/>
              <a:t> &lt;- c("Ethan", "</a:t>
            </a:r>
            <a:r>
              <a:rPr lang="en-US" sz="2800" dirty="0" err="1"/>
              <a:t>Captian</a:t>
            </a:r>
            <a:r>
              <a:rPr lang="en-US" sz="2800" dirty="0"/>
              <a:t>", "John", "Selina")</a:t>
            </a:r>
            <a:br>
              <a:rPr lang="en-US" sz="2800" dirty="0"/>
            </a:br>
            <a:r>
              <a:rPr lang="en-US" sz="2800" dirty="0"/>
              <a:t> </a:t>
            </a:r>
            <a:r>
              <a:rPr lang="en-US" sz="2800" dirty="0" err="1"/>
              <a:t>lastName</a:t>
            </a:r>
            <a:r>
              <a:rPr lang="en-US" sz="2800" dirty="0"/>
              <a:t> &lt;- c("Hunt", "Jack", "</a:t>
            </a:r>
            <a:r>
              <a:rPr lang="en-US" sz="2800" dirty="0" err="1"/>
              <a:t>Whick</a:t>
            </a:r>
            <a:r>
              <a:rPr lang="en-US" sz="2800" dirty="0"/>
              <a:t>", "Kyle")</a:t>
            </a:r>
            <a:br>
              <a:rPr lang="en-US" sz="2800" dirty="0"/>
            </a:br>
            <a:r>
              <a:rPr lang="en-US" sz="2800" dirty="0"/>
              <a:t> sex &lt;- c("MALE", "MALE", "MALE", "FEMALE")</a:t>
            </a:r>
            <a:br>
              <a:rPr lang="en-US" sz="2800" dirty="0"/>
            </a:br>
            <a:r>
              <a:rPr lang="en-US" sz="2800" dirty="0"/>
              <a:t> score &lt;- c(97, 88, 85, 92)</a:t>
            </a:r>
            <a:br>
              <a:rPr lang="en-US" sz="2800" dirty="0"/>
            </a:br>
            <a:r>
              <a:rPr lang="en-US" sz="2800" dirty="0"/>
              <a:t> #creating a data frame named </a:t>
            </a:r>
            <a:r>
              <a:rPr lang="en-US" sz="2800" dirty="0" err="1"/>
              <a:t>stu_df</a:t>
            </a:r>
            <a:br>
              <a:rPr lang="en-US" sz="2800" dirty="0"/>
            </a:br>
            <a:r>
              <a:rPr lang="en-US" sz="2800" dirty="0"/>
              <a:t> </a:t>
            </a:r>
            <a:r>
              <a:rPr lang="en-US" sz="2800" dirty="0" err="1"/>
              <a:t>stu_df</a:t>
            </a:r>
            <a:r>
              <a:rPr lang="en-US" sz="2800" dirty="0"/>
              <a:t> &lt;- </a:t>
            </a:r>
            <a:r>
              <a:rPr lang="en-US" sz="2800" dirty="0" err="1"/>
              <a:t>data.frame</a:t>
            </a:r>
            <a:r>
              <a:rPr lang="en-US" sz="2800" dirty="0"/>
              <a:t>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, sex, score)</a:t>
            </a:r>
            <a:br>
              <a:rPr lang="en-US" sz="2800" dirty="0"/>
            </a:br>
            <a:r>
              <a:rPr lang="en-US" sz="2800" dirty="0"/>
              <a:t> </a:t>
            </a:r>
            <a:r>
              <a:rPr lang="en-US" sz="2800" dirty="0" err="1"/>
              <a:t>stu_df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122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r>
              <a:rPr lang="en-US" sz="4400" dirty="0"/>
              <a:t>Subset(moody, </a:t>
            </a:r>
            <a:r>
              <a:rPr lang="en-US" sz="4400" dirty="0" err="1"/>
              <a:t>moody$GRADE</a:t>
            </a:r>
            <a:r>
              <a:rPr lang="en-US" sz="4400" dirty="0"/>
              <a:t>==‘A’)</a:t>
            </a:r>
          </a:p>
          <a:p>
            <a:r>
              <a:rPr lang="en-US" sz="4400" dirty="0"/>
              <a:t>moody[</a:t>
            </a:r>
            <a:r>
              <a:rPr lang="en-US" sz="4400" dirty="0" err="1"/>
              <a:t>moody$GRADE</a:t>
            </a:r>
            <a:r>
              <a:rPr lang="en-US" sz="4400" dirty="0"/>
              <a:t>==‘A’,]</a:t>
            </a:r>
          </a:p>
        </p:txBody>
      </p:sp>
    </p:spTree>
    <p:extLst>
      <p:ext uri="{BB962C8B-B14F-4D97-AF65-F5344CB8AC3E}">
        <p14:creationId xmlns:p14="http://schemas.microsoft.com/office/powerpoint/2010/main" val="112291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2645-3D54-4DFF-B46D-6123FC65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EF81-050C-4D9A-89ED-83340074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summary(moody)</a:t>
            </a:r>
          </a:p>
          <a:p>
            <a:r>
              <a:rPr lang="en-US" sz="3200" dirty="0"/>
              <a:t>summary(moody$GRADE)</a:t>
            </a:r>
          </a:p>
          <a:p>
            <a:r>
              <a:rPr lang="en-US" sz="3200" dirty="0"/>
              <a:t>summary(</a:t>
            </a:r>
            <a:r>
              <a:rPr lang="en-US" sz="3200" dirty="0" err="1"/>
              <a:t>moody$SCORE</a:t>
            </a:r>
            <a:r>
              <a:rPr lang="en-US" sz="3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73A4-996B-48B3-B310-E4A2027E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column to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32B1-DF25-4A06-AAA3-60B04E00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sz="3600" dirty="0"/>
              <a:t>  </a:t>
            </a:r>
            <a:r>
              <a:rPr lang="en-US" sz="3600" dirty="0" err="1"/>
              <a:t>stu_df$age</a:t>
            </a:r>
            <a:r>
              <a:rPr lang="en-US" sz="3600" dirty="0"/>
              <a:t> &lt;- c(38, 50, 45, 24)</a:t>
            </a:r>
            <a:br>
              <a:rPr lang="en-US" sz="3600" dirty="0"/>
            </a:br>
            <a:r>
              <a:rPr lang="en-US" sz="3600" dirty="0"/>
              <a:t> </a:t>
            </a:r>
            <a:r>
              <a:rPr lang="en-US" sz="3600" dirty="0" err="1"/>
              <a:t>stu_df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232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CATEGORICAL   </a:t>
            </a:r>
          </a:p>
          <a:p>
            <a:endParaRPr lang="en-US" sz="3600" dirty="0"/>
          </a:p>
          <a:p>
            <a:r>
              <a:rPr lang="en-US" sz="3600" dirty="0"/>
              <a:t>NUMERICAL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699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a new attribute with different taxonomy</a:t>
            </a:r>
          </a:p>
          <a:p>
            <a:r>
              <a:rPr lang="en-US" sz="3600" dirty="0"/>
              <a:t>http://data101.cs.rutgers.edu/laboratory/pages/charactercategory</a:t>
            </a:r>
          </a:p>
          <a:p>
            <a:r>
              <a:rPr lang="en-US" sz="1800" dirty="0"/>
              <a:t>Replace grade with passing and failing grades</a:t>
            </a:r>
          </a:p>
          <a:p>
            <a:r>
              <a:rPr lang="en-US" sz="1800" dirty="0"/>
              <a:t>Countries -&gt;Continents</a:t>
            </a:r>
          </a:p>
          <a:p>
            <a:r>
              <a:rPr lang="en-US" sz="1800" dirty="0"/>
              <a:t>Cars -&gt; Where they were produced</a:t>
            </a:r>
          </a:p>
          <a:p>
            <a:r>
              <a:rPr lang="en-US" sz="1800" dirty="0"/>
              <a:t>Universities -&gt;public, private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663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B4DE-ED94-430E-9573-5023A257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Pass/Fail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0D73-120A-42D3-B2F8-1F3FDE30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moody[,8] &lt;- ""</a:t>
            </a:r>
            <a:br>
              <a:rPr lang="en-US" sz="3600" dirty="0"/>
            </a:br>
            <a:r>
              <a:rPr lang="en-US" sz="3600" dirty="0"/>
              <a:t> moody[moody$GRADE=="F",8] &lt;- "fail“</a:t>
            </a:r>
          </a:p>
          <a:p>
            <a:r>
              <a:rPr lang="en-US" sz="3600" dirty="0"/>
              <a:t>moody[,8] &lt;- ""</a:t>
            </a:r>
            <a:br>
              <a:rPr lang="en-US" sz="3600" dirty="0"/>
            </a:br>
            <a:r>
              <a:rPr lang="en-US" sz="3600" dirty="0"/>
              <a:t> moody[moody$GRADE!="F",8] &lt;- "pass“</a:t>
            </a:r>
          </a:p>
          <a:p>
            <a:r>
              <a:rPr lang="en-US" sz="3600" dirty="0" err="1"/>
              <a:t>colnames</a:t>
            </a:r>
            <a:r>
              <a:rPr lang="en-US" sz="3600" dirty="0"/>
              <a:t>(moody)[8] &lt;- "pass or not"</a:t>
            </a:r>
          </a:p>
        </p:txBody>
      </p:sp>
    </p:spTree>
    <p:extLst>
      <p:ext uri="{BB962C8B-B14F-4D97-AF65-F5344CB8AC3E}">
        <p14:creationId xmlns:p14="http://schemas.microsoft.com/office/powerpoint/2010/main" val="387660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F11B-377D-40C5-A649-9CB593A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 pass/fail to possible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F696-091F-405F-BAE8-A79EA3C2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 levels(moody$GRADE) &lt;- c(levels(moody$GRADE),"</a:t>
            </a:r>
            <a:r>
              <a:rPr lang="en-US" sz="3200" dirty="0" err="1"/>
              <a:t>pass","fall</a:t>
            </a:r>
            <a:r>
              <a:rPr lang="en-US" sz="3200" dirty="0"/>
              <a:t>")</a:t>
            </a:r>
            <a:br>
              <a:rPr lang="en-US" sz="3200" dirty="0"/>
            </a:br>
            <a:r>
              <a:rPr lang="en-US" sz="3200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177927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63A0-B7FE-4333-B03E-BCB9AE5A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grade – “excellent”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389B-CB1E-49BB-80A2-2669CB98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 levels(moody$GRADE) &lt;- c(levels(moody$GRADE),"excellent")</a:t>
            </a:r>
            <a:br>
              <a:rPr lang="en-US" sz="3200" dirty="0"/>
            </a:br>
            <a:r>
              <a:rPr lang="en-US" sz="3200" dirty="0"/>
              <a:t> moody[</a:t>
            </a:r>
            <a:r>
              <a:rPr lang="en-US" sz="3200" dirty="0" err="1"/>
              <a:t>moody$SCORE</a:t>
            </a:r>
            <a:r>
              <a:rPr lang="en-US" sz="3200" dirty="0"/>
              <a:t>&gt;=90,3] &lt;- "excellent"</a:t>
            </a:r>
            <a:br>
              <a:rPr lang="en-US" sz="3200" dirty="0"/>
            </a:br>
            <a:r>
              <a:rPr lang="en-US" sz="3200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68695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F43C-C1A8-4A47-8E8E-0850D07D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moody.csv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B5200-4F84-4FC6-80FB-0DD16C66E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7224-C5BA-4ED1-B1DF-818BE267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WITH FEW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6411-ECB9-4E57-ACAC-A440F4EF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400" dirty="0"/>
              <a:t>Convert to Categorical</a:t>
            </a:r>
          </a:p>
        </p:txBody>
      </p:sp>
    </p:spTree>
    <p:extLst>
      <p:ext uri="{BB962C8B-B14F-4D97-AF65-F5344CB8AC3E}">
        <p14:creationId xmlns:p14="http://schemas.microsoft.com/office/powerpoint/2010/main" val="21694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3C75-866E-4ABF-804D-502239C1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  - quality levels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94A8-9572-4D76-95EC-BA21CA44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Assume wine quality levels 1-5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wine$QUALITY,wine$PRICE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 #we want to see the distribution of price of each quality level, but it gives us a scatter plot, which makes it hard for us to see the distribution</a:t>
            </a:r>
            <a:br>
              <a:rPr lang="en-US" dirty="0"/>
            </a:br>
            <a:r>
              <a:rPr lang="en-US" dirty="0"/>
              <a:t> </a:t>
            </a:r>
          </a:p>
          <a:p>
            <a:pPr marL="0" indent="0">
              <a:buNone/>
            </a:pPr>
            <a:r>
              <a:rPr lang="en-US" dirty="0" err="1"/>
              <a:t>is.factor</a:t>
            </a:r>
            <a:r>
              <a:rPr lang="en-US" dirty="0"/>
              <a:t>(</a:t>
            </a:r>
            <a:r>
              <a:rPr lang="en-US" dirty="0" err="1"/>
              <a:t>wine$QUALITY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 #the result is false, which means quality is numeric value rather than factor</a:t>
            </a:r>
          </a:p>
        </p:txBody>
      </p:sp>
    </p:spTree>
    <p:extLst>
      <p:ext uri="{BB962C8B-B14F-4D97-AF65-F5344CB8AC3E}">
        <p14:creationId xmlns:p14="http://schemas.microsoft.com/office/powerpoint/2010/main" val="256660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44A7-258D-412C-BDD4-6C168CBD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FBC9-DAB8-4A6B-BFAA-3CF85C8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 </a:t>
            </a:r>
            <a:r>
              <a:rPr lang="en-US" sz="3200" dirty="0" err="1"/>
              <a:t>factor_quality</a:t>
            </a:r>
            <a:r>
              <a:rPr lang="en-US" sz="3200" dirty="0"/>
              <a:t> &lt;- factor(</a:t>
            </a:r>
            <a:r>
              <a:rPr lang="en-US" sz="3200" dirty="0" err="1"/>
              <a:t>wine$QUALITY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 #convert quality values into factors</a:t>
            </a:r>
            <a:br>
              <a:rPr lang="en-US" sz="3200" dirty="0"/>
            </a:br>
            <a:r>
              <a:rPr lang="en-US" sz="3200" dirty="0"/>
              <a:t>     </a:t>
            </a:r>
          </a:p>
          <a:p>
            <a:r>
              <a:rPr lang="en-US" sz="3200" dirty="0"/>
              <a:t>  plot(</a:t>
            </a:r>
            <a:r>
              <a:rPr lang="en-US" sz="3200" dirty="0" err="1"/>
              <a:t>factor_quality</a:t>
            </a:r>
            <a:r>
              <a:rPr lang="en-US" sz="3200" dirty="0"/>
              <a:t>, </a:t>
            </a:r>
            <a:r>
              <a:rPr lang="en-US" sz="3200" dirty="0" err="1"/>
              <a:t>wine$PRICE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 #now we can generate the box plot and see the distribution clearly</a:t>
            </a:r>
          </a:p>
        </p:txBody>
      </p:sp>
    </p:spTree>
    <p:extLst>
      <p:ext uri="{BB962C8B-B14F-4D97-AF65-F5344CB8AC3E}">
        <p14:creationId xmlns:p14="http://schemas.microsoft.com/office/powerpoint/2010/main" val="57285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13BA-E4C1-476A-8030-BE968F03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B56B-9F7B-4107-948B-A2C546E7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 err="1"/>
              <a:t>wine$QUALITY</a:t>
            </a:r>
            <a:r>
              <a:rPr lang="en-US" sz="3600" dirty="0"/>
              <a:t> &lt;- factor(</a:t>
            </a:r>
            <a:r>
              <a:rPr lang="en-US" sz="3600" dirty="0" err="1"/>
              <a:t>wine$QUALITY,labels</a:t>
            </a:r>
            <a:r>
              <a:rPr lang="en-US" sz="3600" dirty="0"/>
              <a:t>=c(" A",“B",“C",“D",“F"))</a:t>
            </a:r>
          </a:p>
        </p:txBody>
      </p:sp>
    </p:spTree>
    <p:extLst>
      <p:ext uri="{BB962C8B-B14F-4D97-AF65-F5344CB8AC3E}">
        <p14:creationId xmlns:p14="http://schemas.microsoft.com/office/powerpoint/2010/main" val="3107732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CAD7-0740-49B3-8A68-DC120CBD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1BC7B-965F-4E33-BB45-55A1D0C77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437" y="2745385"/>
            <a:ext cx="4848902" cy="2810267"/>
          </a:xfrm>
        </p:spPr>
      </p:pic>
    </p:spTree>
    <p:extLst>
      <p:ext uri="{BB962C8B-B14F-4D97-AF65-F5344CB8AC3E}">
        <p14:creationId xmlns:p14="http://schemas.microsoft.com/office/powerpoint/2010/main" val="99790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E382-1009-4AE9-A7B8-9666791B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Subplots (thanks Kunal)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52F6-FF24-4C60-88BB-7F309F411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Consider the MOODY's dataset.  You want to plot </a:t>
            </a:r>
            <a:r>
              <a:rPr lang="en-US" sz="2400" dirty="0" err="1"/>
              <a:t>grade~asks_questions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Asks_questions</a:t>
            </a:r>
            <a:r>
              <a:rPr lang="en-US" sz="2400" dirty="0"/>
              <a:t> has 4 labels (rarely, never, frequently, always).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Suppose you want to select only  2 labels  (never and always).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B38C-FC4D-4C64-AAFA-9B161447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5656-EA7C-405E-BA89-7E75C188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moody1 &lt;- subset(</a:t>
            </a:r>
            <a:r>
              <a:rPr lang="en-US" dirty="0" err="1"/>
              <a:t>moody,moody$ASKS_QUESTIONS</a:t>
            </a:r>
            <a:r>
              <a:rPr lang="en-US" dirty="0"/>
              <a:t> == "never" | </a:t>
            </a:r>
            <a:r>
              <a:rPr lang="en-US" dirty="0" err="1"/>
              <a:t>moody$ASKS_QUESTIONS</a:t>
            </a:r>
            <a:r>
              <a:rPr lang="en-US" dirty="0"/>
              <a:t> == "always")</a:t>
            </a:r>
          </a:p>
          <a:p>
            <a:endParaRPr lang="en-US" dirty="0"/>
          </a:p>
          <a:p>
            <a:r>
              <a:rPr lang="en-US" dirty="0"/>
              <a:t>Now you need to factor the </a:t>
            </a:r>
            <a:r>
              <a:rPr lang="en-US" dirty="0" err="1"/>
              <a:t>asks_questions</a:t>
            </a:r>
            <a:r>
              <a:rPr lang="en-US" dirty="0"/>
              <a:t> column of moody1 because even though the other 2 labels are removed, they will still have value 0 on the plot.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moody1$ASKS_QUESTIONS &lt;- factor(moody1$ASKS_QUESTIONS)</a:t>
            </a:r>
          </a:p>
        </p:txBody>
      </p:sp>
    </p:spTree>
    <p:extLst>
      <p:ext uri="{BB962C8B-B14F-4D97-AF65-F5344CB8AC3E}">
        <p14:creationId xmlns:p14="http://schemas.microsoft.com/office/powerpoint/2010/main" val="220806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E6B8-0B22-40B6-9A7A-0AEEA93B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Subplot of </a:t>
            </a:r>
            <a:r>
              <a:rPr lang="en-US" dirty="0" err="1"/>
              <a:t>mosaicplot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B984-14A3-4FF2-892E-9BF8B2DA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Now you can plot</a:t>
            </a:r>
          </a:p>
          <a:p>
            <a:endParaRPr lang="en-US" dirty="0"/>
          </a:p>
          <a:p>
            <a:r>
              <a:rPr lang="en-US" dirty="0" err="1"/>
              <a:t>mosaicplot</a:t>
            </a:r>
            <a:r>
              <a:rPr lang="en-US" dirty="0"/>
              <a:t>(moody1$GRADE~moody1$ASKS_QUESTIONS).</a:t>
            </a:r>
          </a:p>
          <a:p>
            <a:endParaRPr lang="en-US" dirty="0"/>
          </a:p>
          <a:p>
            <a:r>
              <a:rPr lang="en-US" dirty="0"/>
              <a:t>You will have 2 labels on the Y axis.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87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 err="1"/>
              <a:t>ask_question_grade</a:t>
            </a:r>
            <a:r>
              <a:rPr lang="en-US" sz="3600" dirty="0"/>
              <a:t> &lt;- </a:t>
            </a:r>
            <a:r>
              <a:rPr lang="en-US" sz="3600" dirty="0" err="1"/>
              <a:t>tapply</a:t>
            </a:r>
            <a:r>
              <a:rPr lang="en-US" sz="3600" dirty="0"/>
              <a:t>(</a:t>
            </a:r>
            <a:r>
              <a:rPr lang="en-US" sz="3600" dirty="0" err="1"/>
              <a:t>moody$SCORE,moody$ASKS_QUESTIONS,mean</a:t>
            </a:r>
            <a:r>
              <a:rPr lang="en-US" sz="3600" dirty="0"/>
              <a:t>)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0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Allows to compute aggregates such as mean, sum, median, max, min for DATA SLICES or DATA PARTITIONS</a:t>
            </a:r>
          </a:p>
          <a:p>
            <a:r>
              <a:rPr lang="en-US" sz="3200" dirty="0" err="1"/>
              <a:t>tapply</a:t>
            </a:r>
            <a:r>
              <a:rPr lang="en-US" sz="3200" dirty="0"/>
              <a:t>(NUM, CAT, Aggregate)</a:t>
            </a:r>
          </a:p>
          <a:p>
            <a:r>
              <a:rPr lang="en-US" dirty="0"/>
              <a:t>NUM – numerical, CAT - categorical</a:t>
            </a:r>
          </a:p>
          <a:p>
            <a:pPr marL="0" indent="0">
              <a:buNone/>
            </a:pPr>
            <a:r>
              <a:rPr lang="en-US" sz="3200" dirty="0"/>
              <a:t>We can create a table for different values of CAT of Aggregate(NUM)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812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F021-1155-4362-9A8E-C48225B5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3FCB-F278-4E9A-8422-335A6656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moody &lt;- read.csv(“moody.csv")</a:t>
            </a:r>
          </a:p>
          <a:p>
            <a:r>
              <a:rPr lang="en-US" sz="4400" dirty="0"/>
              <a:t>boxplot(</a:t>
            </a:r>
            <a:r>
              <a:rPr lang="en-US" sz="4400" dirty="0" err="1"/>
              <a:t>moody$SCORE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36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C6BC-5036-4F07-BC10-7E1AB6D2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Puzzles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6BC-D1E9-40E7-B0E9-18D89E07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Is professor Moody unfair in his grading?</a:t>
            </a:r>
          </a:p>
          <a:p>
            <a:r>
              <a:rPr lang="en-US" sz="3200" dirty="0"/>
              <a:t>Is gun control effective?</a:t>
            </a:r>
          </a:p>
          <a:p>
            <a:r>
              <a:rPr lang="en-US" sz="3200" dirty="0"/>
              <a:t>Are wine prices fair?</a:t>
            </a:r>
          </a:p>
          <a:p>
            <a:r>
              <a:rPr lang="en-US" sz="3200" dirty="0"/>
              <a:t>Are CO2 emissions responsible for global warming?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9F08-33E0-416C-BAE3-76414295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EA6AF-F45E-4254-92EA-BEA55704C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07" y="2340356"/>
            <a:ext cx="6414961" cy="3620325"/>
          </a:xfrm>
        </p:spPr>
      </p:pic>
    </p:spTree>
    <p:extLst>
      <p:ext uri="{BB962C8B-B14F-4D97-AF65-F5344CB8AC3E}">
        <p14:creationId xmlns:p14="http://schemas.microsoft.com/office/powerpoint/2010/main" val="399109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5514-4FC3-4105-BDA8-308C46D8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1794-4E92-43F7-82B8-FEA7B9E5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table(</a:t>
            </a:r>
            <a:r>
              <a:rPr lang="en-US" dirty="0" err="1"/>
              <a:t>moody$GRADE</a:t>
            </a:r>
            <a:r>
              <a:rPr lang="en-US" dirty="0"/>
              <a:t>)</a:t>
            </a:r>
          </a:p>
          <a:p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A   B   C   D   F </a:t>
            </a:r>
          </a:p>
          <a:p>
            <a:r>
              <a:rPr lang="en-US" altLang="en-US" dirty="0">
                <a:latin typeface="Lucida Console" panose="020B0609040504020204" pitchFamily="49" charset="0"/>
              </a:rPr>
              <a:t>145 310 604 272 249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barplot</a:t>
            </a:r>
            <a:r>
              <a:rPr lang="en-US" dirty="0"/>
              <a:t>(table(</a:t>
            </a:r>
            <a:r>
              <a:rPr lang="en-US" dirty="0" err="1"/>
              <a:t>moody$GRADE</a:t>
            </a:r>
            <a:r>
              <a:rPr lang="en-US" dirty="0"/>
              <a:t>))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674B76-38E5-4015-9352-8C4D1E789A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339969" y="105508"/>
            <a:ext cx="385686" cy="2026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6A0-5C07-4FAC-8374-472A4527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barplot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603A4-4A33-4EAB-A8AD-9EEAA31AA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07" y="2340356"/>
            <a:ext cx="6414961" cy="3620325"/>
          </a:xfrm>
        </p:spPr>
      </p:pic>
    </p:spTree>
    <p:extLst>
      <p:ext uri="{BB962C8B-B14F-4D97-AF65-F5344CB8AC3E}">
        <p14:creationId xmlns:p14="http://schemas.microsoft.com/office/powerpoint/2010/main" val="186514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2437-7DE6-42F4-9FEB-C19B3F4C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F508-3FE6-4A11-89A5-3C5A53E2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Vectors </a:t>
            </a:r>
            <a:r>
              <a:rPr lang="en-US" sz="2800" dirty="0"/>
              <a:t>   http://data101.cs.rutgers.edu/laboratory/pages/c</a:t>
            </a:r>
          </a:p>
          <a:p>
            <a:r>
              <a:rPr lang="en-US" sz="2800" b="1" dirty="0"/>
              <a:t>Matrices    </a:t>
            </a:r>
            <a:r>
              <a:rPr lang="en-US" sz="2800" dirty="0"/>
              <a:t>http://data101.cs.rutgers.edu/laboratory/pages/matrix</a:t>
            </a:r>
          </a:p>
          <a:p>
            <a:r>
              <a:rPr lang="en-US" sz="2800" b="1" dirty="0"/>
              <a:t>Data frames </a:t>
            </a:r>
            <a:r>
              <a:rPr lang="en-US" sz="2800" dirty="0"/>
              <a:t>http://data101.cs.rutgers.edu/laboratory/pages/dataframes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2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8EBD-B0FA-447F-A633-E9927E0D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and brackets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9282-2B3B-445D-9908-80068B42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“ Kyle”   - is the string Kyle  -  factor</a:t>
            </a:r>
          </a:p>
          <a:p>
            <a:r>
              <a:rPr lang="en-US" sz="2800" dirty="0"/>
              <a:t>Kyle   (no quotes)   - must be defined as variable</a:t>
            </a:r>
          </a:p>
          <a:p>
            <a:r>
              <a:rPr lang="en-US" sz="2800" dirty="0"/>
              <a:t>“17’ – is the string</a:t>
            </a:r>
          </a:p>
          <a:p>
            <a:r>
              <a:rPr lang="en-US" sz="2800" dirty="0"/>
              <a:t>17 is the integer </a:t>
            </a:r>
          </a:p>
          <a:p>
            <a:r>
              <a:rPr lang="en-US" sz="2800" dirty="0"/>
              <a:t> VERY IMPORTANT   - do not confuse ( ) with [ ]  -</a:t>
            </a:r>
          </a:p>
          <a:p>
            <a:pPr marL="0" indent="0">
              <a:buNone/>
            </a:pPr>
            <a:r>
              <a:rPr lang="en-US" sz="2800" dirty="0"/>
              <a:t>( ) for functions…..[ ] for data frames, matrices</a:t>
            </a:r>
          </a:p>
        </p:txBody>
      </p:sp>
    </p:spTree>
    <p:extLst>
      <p:ext uri="{BB962C8B-B14F-4D97-AF65-F5344CB8AC3E}">
        <p14:creationId xmlns:p14="http://schemas.microsoft.com/office/powerpoint/2010/main" val="376328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EC0E-F68C-42AC-A143-A3FFFBEA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9429-41AA-4B96-8D34-50F3383C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myVect</a:t>
            </a:r>
            <a:r>
              <a:rPr lang="en-US" sz="4000" dirty="0"/>
              <a:t>&lt;-c("</a:t>
            </a:r>
            <a:r>
              <a:rPr lang="en-US" sz="4000" dirty="0" err="1"/>
              <a:t>Robert","Ethan","Bruce","Kyle</a:t>
            </a:r>
            <a:r>
              <a:rPr lang="en-US" sz="4000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56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6324</TotalTime>
  <Words>671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Lucida Console</vt:lpstr>
      <vt:lpstr>Wingdings 3</vt:lpstr>
      <vt:lpstr>Ion</vt:lpstr>
      <vt:lpstr>Data Transformations</vt:lpstr>
      <vt:lpstr>moody.csv data set</vt:lpstr>
      <vt:lpstr>No pre-processing</vt:lpstr>
      <vt:lpstr>Boxplot</vt:lpstr>
      <vt:lpstr>Some pre-processing</vt:lpstr>
      <vt:lpstr>Simple barplot</vt:lpstr>
      <vt:lpstr>Basic data types in R</vt:lpstr>
      <vt:lpstr>Quotes and brackets</vt:lpstr>
      <vt:lpstr>Vectors</vt:lpstr>
      <vt:lpstr>Matrices</vt:lpstr>
      <vt:lpstr>Data Frames – different types</vt:lpstr>
      <vt:lpstr>Subsetting</vt:lpstr>
      <vt:lpstr>summary command</vt:lpstr>
      <vt:lpstr>Adding a new column to data frame</vt:lpstr>
      <vt:lpstr>Domain Transformations</vt:lpstr>
      <vt:lpstr>Data transformations </vt:lpstr>
      <vt:lpstr>Pass/Fail example</vt:lpstr>
      <vt:lpstr>Add  pass/fail to possible grades</vt:lpstr>
      <vt:lpstr>Add a new grade – “excellent”</vt:lpstr>
      <vt:lpstr>NUMERICAL ATTRIBUTES WITH FEW VALUES</vt:lpstr>
      <vt:lpstr>Factors   - quality levels example </vt:lpstr>
      <vt:lpstr>PowerPoint Presentation</vt:lpstr>
      <vt:lpstr>PowerPoint Presentation</vt:lpstr>
      <vt:lpstr>Boxplot</vt:lpstr>
      <vt:lpstr>Subplots (thanks Kunal) </vt:lpstr>
      <vt:lpstr>Factoring</vt:lpstr>
      <vt:lpstr>Subplot of mosaicplot</vt:lpstr>
      <vt:lpstr>Grouping by data in R</vt:lpstr>
      <vt:lpstr>tapply</vt:lpstr>
      <vt:lpstr>Data Puzzles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tomasz</dc:creator>
  <cp:lastModifiedBy>tomasz</cp:lastModifiedBy>
  <cp:revision>48</cp:revision>
  <dcterms:created xsi:type="dcterms:W3CDTF">2017-02-02T13:52:22Z</dcterms:created>
  <dcterms:modified xsi:type="dcterms:W3CDTF">2018-01-30T15:32:03Z</dcterms:modified>
</cp:coreProperties>
</file>