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0" r:id="rId4"/>
    <p:sldId id="274" r:id="rId5"/>
    <p:sldId id="271" r:id="rId6"/>
    <p:sldId id="275" r:id="rId7"/>
    <p:sldId id="257" r:id="rId8"/>
    <p:sldId id="273" r:id="rId9"/>
    <p:sldId id="276" r:id="rId10"/>
    <p:sldId id="277" r:id="rId11"/>
    <p:sldId id="278" r:id="rId12"/>
    <p:sldId id="279" r:id="rId13"/>
    <p:sldId id="280" r:id="rId14"/>
    <p:sldId id="258" r:id="rId15"/>
    <p:sldId id="259" r:id="rId16"/>
    <p:sldId id="263" r:id="rId17"/>
    <p:sldId id="281" r:id="rId18"/>
    <p:sldId id="282" r:id="rId19"/>
    <p:sldId id="283" r:id="rId20"/>
    <p:sldId id="264" r:id="rId21"/>
    <p:sldId id="260" r:id="rId22"/>
    <p:sldId id="265" r:id="rId23"/>
    <p:sldId id="266" r:id="rId24"/>
    <p:sldId id="262" r:id="rId25"/>
    <p:sldId id="267" r:id="rId26"/>
    <p:sldId id="26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Data 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0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2030-B422-4539-A397-7513688A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672E-E298-4EDA-99AA-6815A7EC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matrix(c(1,2,3, 11,12,13))</a:t>
            </a:r>
          </a:p>
          <a:p>
            <a:r>
              <a:rPr lang="en-US" sz="3200" dirty="0" err="1"/>
              <a:t>myMat</a:t>
            </a:r>
            <a:r>
              <a:rPr lang="en-US" sz="3200" dirty="0"/>
              <a:t> &lt;- matrix(c(1,2,3, 11,12,13),</a:t>
            </a:r>
            <a:r>
              <a:rPr lang="en-US" sz="3200" dirty="0" err="1"/>
              <a:t>nrow</a:t>
            </a:r>
            <a:r>
              <a:rPr lang="en-US" sz="3200" dirty="0"/>
              <a:t> = 2, </a:t>
            </a:r>
            <a:r>
              <a:rPr lang="en-US" sz="3200" dirty="0" err="1"/>
              <a:t>ncol</a:t>
            </a:r>
            <a:r>
              <a:rPr lang="en-US" sz="3200" dirty="0"/>
              <a:t> = 3)</a:t>
            </a:r>
          </a:p>
        </p:txBody>
      </p:sp>
    </p:spTree>
    <p:extLst>
      <p:ext uri="{BB962C8B-B14F-4D97-AF65-F5344CB8AC3E}">
        <p14:creationId xmlns:p14="http://schemas.microsoft.com/office/powerpoint/2010/main" val="24060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B251-B1B3-48BB-8708-A5A51B37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–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0B4B-10E3-4759-BFE5-1DEAFE18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firstName</a:t>
            </a:r>
            <a:r>
              <a:rPr lang="en-US" sz="2800" dirty="0"/>
              <a:t> &lt;- c("Ethan", "</a:t>
            </a:r>
            <a:r>
              <a:rPr lang="en-US" sz="2800" dirty="0" err="1"/>
              <a:t>Captian</a:t>
            </a:r>
            <a:r>
              <a:rPr lang="en-US" sz="2800" dirty="0"/>
              <a:t>", "John", "Selina")</a:t>
            </a:r>
            <a:br>
              <a:rPr lang="en-US" sz="2800" dirty="0"/>
            </a:br>
            <a:r>
              <a:rPr lang="en-US" sz="2800" dirty="0"/>
              <a:t> </a:t>
            </a:r>
            <a:r>
              <a:rPr lang="en-US" sz="2800" dirty="0" err="1"/>
              <a:t>lastName</a:t>
            </a:r>
            <a:r>
              <a:rPr lang="en-US" sz="2800" dirty="0"/>
              <a:t> &lt;- c("Hunt", "Jack", "</a:t>
            </a:r>
            <a:r>
              <a:rPr lang="en-US" sz="2800" dirty="0" err="1"/>
              <a:t>Whick</a:t>
            </a:r>
            <a:r>
              <a:rPr lang="en-US" sz="2800" dirty="0"/>
              <a:t>", "Kyle")</a:t>
            </a:r>
            <a:br>
              <a:rPr lang="en-US" sz="2800" dirty="0"/>
            </a:br>
            <a:r>
              <a:rPr lang="en-US" sz="2800" dirty="0"/>
              <a:t> sex &lt;- c("MALE", "MALE", "MALE", "FEMALE")</a:t>
            </a:r>
            <a:br>
              <a:rPr lang="en-US" sz="2800" dirty="0"/>
            </a:br>
            <a:r>
              <a:rPr lang="en-US" sz="2800" dirty="0"/>
              <a:t> score &lt;- c(97, 88, 85, 92)</a:t>
            </a:r>
            <a:br>
              <a:rPr lang="en-US" sz="2800" dirty="0"/>
            </a:br>
            <a:r>
              <a:rPr lang="en-US" sz="2800" dirty="0"/>
              <a:t> #creating a data frame named </a:t>
            </a:r>
            <a:r>
              <a:rPr lang="en-US" sz="2800" dirty="0" err="1"/>
              <a:t>stu_df</a:t>
            </a:r>
            <a:br>
              <a:rPr lang="en-US" sz="2800" dirty="0"/>
            </a:br>
            <a:r>
              <a:rPr lang="en-US" sz="2800" dirty="0"/>
              <a:t> </a:t>
            </a:r>
            <a:r>
              <a:rPr lang="en-US" sz="2800" dirty="0" err="1"/>
              <a:t>stu_df</a:t>
            </a:r>
            <a:r>
              <a:rPr lang="en-US" sz="2800" dirty="0"/>
              <a:t> &lt;- </a:t>
            </a:r>
            <a:r>
              <a:rPr lang="en-US" sz="2800" dirty="0" err="1"/>
              <a:t>data.frame</a:t>
            </a:r>
            <a:r>
              <a:rPr lang="en-US" sz="2800" dirty="0"/>
              <a:t>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, sex, score)</a:t>
            </a:r>
            <a:br>
              <a:rPr lang="en-US" sz="2800" dirty="0"/>
            </a:br>
            <a:r>
              <a:rPr lang="en-US" sz="2800" dirty="0"/>
              <a:t> </a:t>
            </a:r>
            <a:r>
              <a:rPr lang="en-US" sz="2800" dirty="0" err="1"/>
              <a:t>stu_df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122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F67B-23D8-4D6F-8FDB-73217E65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rows in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E5D6-A066-48E7-B547-AFF6197A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rowNames</a:t>
            </a:r>
            <a:r>
              <a:rPr lang="en-US" sz="2400" dirty="0"/>
              <a:t> &lt;- c("first </a:t>
            </a:r>
            <a:r>
              <a:rPr lang="en-US" sz="2400" dirty="0" err="1"/>
              <a:t>Row","Second</a:t>
            </a:r>
            <a:r>
              <a:rPr lang="en-US" sz="2400" dirty="0"/>
              <a:t> </a:t>
            </a:r>
            <a:r>
              <a:rPr lang="en-US" sz="2400" dirty="0" err="1"/>
              <a:t>row","Third</a:t>
            </a:r>
            <a:r>
              <a:rPr lang="en-US" sz="2400" dirty="0"/>
              <a:t> </a:t>
            </a:r>
            <a:r>
              <a:rPr lang="en-US" sz="2400" dirty="0" err="1"/>
              <a:t>Row","fourth</a:t>
            </a:r>
            <a:r>
              <a:rPr lang="en-US" sz="2400" dirty="0"/>
              <a:t> Row")</a:t>
            </a:r>
          </a:p>
          <a:p>
            <a:r>
              <a:rPr lang="en-US" sz="2400" dirty="0" err="1"/>
              <a:t>stu_df</a:t>
            </a:r>
            <a:r>
              <a:rPr lang="en-US" sz="2400" dirty="0"/>
              <a:t> &lt;- </a:t>
            </a:r>
            <a:r>
              <a:rPr lang="en-US" sz="2400" dirty="0" err="1"/>
              <a:t>data.frame</a:t>
            </a:r>
            <a:r>
              <a:rPr lang="en-US" sz="2400" dirty="0"/>
              <a:t>(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, sex, score, </a:t>
            </a:r>
            <a:r>
              <a:rPr lang="en-US" sz="2400" dirty="0" err="1"/>
              <a:t>row.names</a:t>
            </a:r>
            <a:r>
              <a:rPr lang="en-US" sz="2400" dirty="0"/>
              <a:t> = </a:t>
            </a:r>
            <a:r>
              <a:rPr lang="en-US" sz="2400" dirty="0" err="1"/>
              <a:t>rowNames</a:t>
            </a:r>
            <a:r>
              <a:rPr lang="en-US" sz="2400" dirty="0"/>
              <a:t>)</a:t>
            </a:r>
          </a:p>
          <a:p>
            <a:r>
              <a:rPr lang="en-US" sz="2400" dirty="0"/>
              <a:t>#to only access rows 1 thru 3 and column 3 thru 4</a:t>
            </a:r>
          </a:p>
          <a:p>
            <a:r>
              <a:rPr lang="en-US" sz="2400" dirty="0" err="1"/>
              <a:t>stu_df</a:t>
            </a:r>
            <a:r>
              <a:rPr lang="en-US" sz="2400" dirty="0"/>
              <a:t> &lt;- </a:t>
            </a:r>
            <a:r>
              <a:rPr lang="en-US" sz="2400" dirty="0" err="1"/>
              <a:t>stu_df</a:t>
            </a:r>
            <a:r>
              <a:rPr lang="en-US" sz="2400" dirty="0"/>
              <a:t>[1:3, 3:4]</a:t>
            </a:r>
          </a:p>
          <a:p>
            <a:r>
              <a:rPr lang="en-US" sz="2400" dirty="0" err="1"/>
              <a:t>stu_df</a:t>
            </a:r>
            <a:r>
              <a:rPr lang="en-US" sz="2400" dirty="0"/>
              <a:t>[1,]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73A4-996B-48B3-B310-E4A2027E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column to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32B1-DF25-4A06-AAA3-60B04E00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firstName</a:t>
            </a:r>
            <a:r>
              <a:rPr lang="en-US" dirty="0"/>
              <a:t> &lt;- c("Ethan", "</a:t>
            </a:r>
            <a:r>
              <a:rPr lang="en-US" dirty="0" err="1"/>
              <a:t>Captian</a:t>
            </a:r>
            <a:r>
              <a:rPr lang="en-US" dirty="0"/>
              <a:t>", "John", "Selina")</a:t>
            </a:r>
            <a:br>
              <a:rPr lang="en-US" dirty="0"/>
            </a:br>
            <a:r>
              <a:rPr lang="en-US" dirty="0"/>
              <a:t> </a:t>
            </a:r>
            <a:r>
              <a:rPr lang="en-US" dirty="0" err="1"/>
              <a:t>lastName</a:t>
            </a:r>
            <a:r>
              <a:rPr lang="en-US" dirty="0"/>
              <a:t> &lt;- c("Hunt", "Jack", "</a:t>
            </a:r>
            <a:r>
              <a:rPr lang="en-US" dirty="0" err="1"/>
              <a:t>Whick</a:t>
            </a:r>
            <a:r>
              <a:rPr lang="en-US" dirty="0"/>
              <a:t>", "Kyle")</a:t>
            </a:r>
            <a:br>
              <a:rPr lang="en-US" dirty="0"/>
            </a:br>
            <a:r>
              <a:rPr lang="en-US" dirty="0"/>
              <a:t> sex &lt;- c("MALE", "MALE", "MALE", "FEMALE")</a:t>
            </a:r>
            <a:br>
              <a:rPr lang="en-US" dirty="0"/>
            </a:br>
            <a:r>
              <a:rPr lang="en-US" dirty="0"/>
              <a:t> score &lt;- c(97, 88, 85, 92)</a:t>
            </a:r>
            <a:br>
              <a:rPr lang="en-US" dirty="0"/>
            </a:br>
            <a:r>
              <a:rPr lang="en-US" dirty="0"/>
              <a:t> </a:t>
            </a:r>
            <a:r>
              <a:rPr lang="en-US" dirty="0" err="1"/>
              <a:t>rowNames</a:t>
            </a:r>
            <a:r>
              <a:rPr lang="en-US" dirty="0"/>
              <a:t> &lt;- c("first </a:t>
            </a:r>
            <a:r>
              <a:rPr lang="en-US" dirty="0" err="1"/>
              <a:t>Row","Second</a:t>
            </a:r>
            <a:r>
              <a:rPr lang="en-US" dirty="0"/>
              <a:t> </a:t>
            </a:r>
            <a:r>
              <a:rPr lang="en-US" dirty="0" err="1"/>
              <a:t>row","Third</a:t>
            </a:r>
            <a:r>
              <a:rPr lang="en-US" dirty="0"/>
              <a:t> </a:t>
            </a:r>
            <a:r>
              <a:rPr lang="en-US" dirty="0" err="1"/>
              <a:t>Row","fourth</a:t>
            </a:r>
            <a:r>
              <a:rPr lang="en-US" dirty="0"/>
              <a:t> Row")</a:t>
            </a:r>
            <a:br>
              <a:rPr lang="en-US" dirty="0"/>
            </a:br>
            <a:r>
              <a:rPr lang="en-US" dirty="0"/>
              <a:t> </a:t>
            </a:r>
            <a:r>
              <a:rPr lang="en-US" dirty="0" err="1"/>
              <a:t>stu_df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sex, score, </a:t>
            </a:r>
            <a:r>
              <a:rPr lang="en-US" dirty="0" err="1"/>
              <a:t>row.names</a:t>
            </a:r>
            <a:r>
              <a:rPr lang="en-US" dirty="0"/>
              <a:t> = </a:t>
            </a:r>
            <a:r>
              <a:rPr lang="en-US" dirty="0" err="1"/>
              <a:t>rowNames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 </a:t>
            </a:r>
            <a:r>
              <a:rPr lang="en-US" dirty="0" err="1"/>
              <a:t>stu_df</a:t>
            </a:r>
            <a:br>
              <a:rPr lang="en-US" dirty="0"/>
            </a:br>
            <a:r>
              <a:rPr lang="en-US" dirty="0"/>
              <a:t> # adding new column to the existing data frame</a:t>
            </a:r>
            <a:br>
              <a:rPr lang="en-US" dirty="0"/>
            </a:br>
            <a:r>
              <a:rPr lang="en-US" dirty="0"/>
              <a:t> </a:t>
            </a:r>
            <a:r>
              <a:rPr lang="en-US" dirty="0" err="1"/>
              <a:t>stu_df$age</a:t>
            </a:r>
            <a:r>
              <a:rPr lang="en-US" dirty="0"/>
              <a:t> &lt;- c(38, 50, 45, 24)</a:t>
            </a:r>
            <a:br>
              <a:rPr lang="en-US" dirty="0"/>
            </a:br>
            <a:r>
              <a:rPr lang="en-US" dirty="0"/>
              <a:t> </a:t>
            </a:r>
            <a:r>
              <a:rPr lang="en-US" dirty="0" err="1"/>
              <a:t>stu_df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2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/>
              <a:t>CATEGORICAL</a:t>
            </a:r>
          </a:p>
          <a:p>
            <a:endParaRPr lang="en-US" sz="3600" dirty="0"/>
          </a:p>
          <a:p>
            <a:r>
              <a:rPr lang="en-US" sz="3600" dirty="0"/>
              <a:t>NUMERICAL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699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a new attribute with different taxonomy</a:t>
            </a:r>
          </a:p>
          <a:p>
            <a:r>
              <a:rPr lang="en-US" sz="3600" dirty="0"/>
              <a:t>http://data101.cs.rutgers.edu/laboratory/pages/charactercategory</a:t>
            </a:r>
          </a:p>
          <a:p>
            <a:r>
              <a:rPr lang="en-US" sz="1800" dirty="0"/>
              <a:t>Replace grade with passing and failing grades</a:t>
            </a:r>
          </a:p>
          <a:p>
            <a:r>
              <a:rPr lang="en-US" sz="1800" dirty="0"/>
              <a:t>Countries -&gt;Continents</a:t>
            </a:r>
          </a:p>
          <a:p>
            <a:r>
              <a:rPr lang="en-US" sz="1800" dirty="0"/>
              <a:t>Cars -&gt; Where they were produced</a:t>
            </a:r>
          </a:p>
          <a:p>
            <a:r>
              <a:rPr lang="en-US" sz="1800" dirty="0"/>
              <a:t>Universities -&gt;public, private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663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Transformations - 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400" dirty="0"/>
              <a:t>Intervals  - price range into 5 ranges</a:t>
            </a:r>
          </a:p>
          <a:p>
            <a:endParaRPr lang="en-US" sz="4400" dirty="0"/>
          </a:p>
          <a:p>
            <a:r>
              <a:rPr lang="en-US" sz="4400" dirty="0"/>
              <a:t>What type of Intervals?   Equal size, pretty, equally populated</a:t>
            </a:r>
          </a:p>
        </p:txBody>
      </p:sp>
    </p:spTree>
    <p:extLst>
      <p:ext uri="{BB962C8B-B14F-4D97-AF65-F5344CB8AC3E}">
        <p14:creationId xmlns:p14="http://schemas.microsoft.com/office/powerpoint/2010/main" val="121355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4DE-ED94-430E-9573-5023A257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Pass/Fail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0D73-120A-42D3-B2F8-1F3FDE30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moody[,8] &lt;- ""</a:t>
            </a:r>
            <a:br>
              <a:rPr lang="en-US" dirty="0"/>
            </a:br>
            <a:r>
              <a:rPr lang="en-US" dirty="0"/>
              <a:t> moody[moody$GRADE=="F",8] &lt;- "fail“</a:t>
            </a:r>
          </a:p>
          <a:p>
            <a:r>
              <a:rPr lang="en-US" dirty="0"/>
              <a:t>moody[,8] &lt;- ""</a:t>
            </a:r>
            <a:br>
              <a:rPr lang="en-US" dirty="0"/>
            </a:br>
            <a:r>
              <a:rPr lang="en-US" dirty="0"/>
              <a:t> moody[moody$GRADE!="F",8] &lt;- "pass“</a:t>
            </a:r>
          </a:p>
          <a:p>
            <a:r>
              <a:rPr lang="en-US" dirty="0" err="1"/>
              <a:t>colnames</a:t>
            </a:r>
            <a:r>
              <a:rPr lang="en-US" dirty="0"/>
              <a:t>(moody)[8] &lt;- "pass or not"</a:t>
            </a:r>
          </a:p>
        </p:txBody>
      </p:sp>
    </p:spTree>
    <p:extLst>
      <p:ext uri="{BB962C8B-B14F-4D97-AF65-F5344CB8AC3E}">
        <p14:creationId xmlns:p14="http://schemas.microsoft.com/office/powerpoint/2010/main" val="387660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F11B-377D-40C5-A649-9CB593A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the grades into pass/fail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F696-091F-405F-BAE8-A79EA3C2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moody &lt;- read.csv("http://arpitshah101.github.io/</a:t>
            </a:r>
            <a:r>
              <a:rPr lang="en-US" dirty="0" err="1"/>
              <a:t>RHelpPages</a:t>
            </a:r>
            <a:r>
              <a:rPr lang="en-US" dirty="0"/>
              <a:t>/data/MOODY.csv")</a:t>
            </a:r>
            <a:br>
              <a:rPr lang="en-US" dirty="0"/>
            </a:br>
            <a:r>
              <a:rPr lang="en-US" dirty="0"/>
              <a:t> levels(moody$GRADE)</a:t>
            </a:r>
            <a:br>
              <a:rPr lang="en-US" dirty="0"/>
            </a:br>
            <a:r>
              <a:rPr lang="en-US" dirty="0"/>
              <a:t> #so far we have four factors</a:t>
            </a:r>
            <a:br>
              <a:rPr lang="en-US" dirty="0"/>
            </a:br>
            <a:r>
              <a:rPr lang="en-US" dirty="0"/>
              <a:t> levels(moody$GRADE) &lt;- c(levels(moody$GRADE),"</a:t>
            </a:r>
            <a:r>
              <a:rPr lang="en-US" dirty="0" err="1"/>
              <a:t>pass","fall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 #except for the existed factors, we manually add "pass" and "fail" factors.</a:t>
            </a:r>
          </a:p>
        </p:txBody>
      </p:sp>
    </p:spTree>
    <p:extLst>
      <p:ext uri="{BB962C8B-B14F-4D97-AF65-F5344CB8AC3E}">
        <p14:creationId xmlns:p14="http://schemas.microsoft.com/office/powerpoint/2010/main" val="177927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63A0-B7FE-4333-B03E-BCB9AE5A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grade – “excellent”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89B-CB1E-49BB-80A2-2669CB98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moody &lt;- read.csv("http://arpitshah101.github.io/</a:t>
            </a:r>
            <a:r>
              <a:rPr lang="en-US" dirty="0" err="1"/>
              <a:t>RHelpPages</a:t>
            </a:r>
            <a:r>
              <a:rPr lang="en-US" dirty="0"/>
              <a:t>/data/MOODY.csv")</a:t>
            </a:r>
            <a:br>
              <a:rPr lang="en-US" dirty="0"/>
            </a:br>
            <a:r>
              <a:rPr lang="en-US" dirty="0"/>
              <a:t> levels(moody$GRADE) &lt;- c(levels(moody$GRADE),"excellent")</a:t>
            </a:r>
            <a:br>
              <a:rPr lang="en-US" dirty="0"/>
            </a:br>
            <a:r>
              <a:rPr lang="en-US" dirty="0"/>
              <a:t> moody[</a:t>
            </a:r>
            <a:r>
              <a:rPr lang="en-US" dirty="0" err="1"/>
              <a:t>moody$SCORE</a:t>
            </a:r>
            <a:r>
              <a:rPr lang="en-US" dirty="0"/>
              <a:t>&gt;=90,3] &lt;- "excellent"</a:t>
            </a:r>
            <a:br>
              <a:rPr lang="en-US" dirty="0"/>
            </a:br>
            <a:r>
              <a:rPr lang="en-US" dirty="0"/>
              <a:t> #we judge whether the grade is excellent by checking whether the score is more than 90, and we fill "excellent" in the 3rd column.</a:t>
            </a:r>
            <a:br>
              <a:rPr lang="en-US" dirty="0"/>
            </a:br>
            <a:r>
              <a:rPr lang="en-US" dirty="0"/>
              <a:t> summary(moody$GRADE)</a:t>
            </a:r>
          </a:p>
        </p:txBody>
      </p:sp>
    </p:spTree>
    <p:extLst>
      <p:ext uri="{BB962C8B-B14F-4D97-AF65-F5344CB8AC3E}">
        <p14:creationId xmlns:p14="http://schemas.microsoft.com/office/powerpoint/2010/main" val="268695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F43C-C1A8-4A47-8E8E-0850D07D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moody.csv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B5200-4F84-4FC6-80FB-0DD16C66E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ask_question_grade</a:t>
            </a:r>
            <a:r>
              <a:rPr lang="en-US" dirty="0"/>
              <a:t> &lt;- </a:t>
            </a:r>
            <a:r>
              <a:rPr lang="en-US" dirty="0" err="1"/>
              <a:t>tapply</a:t>
            </a:r>
            <a:r>
              <a:rPr lang="en-US" dirty="0"/>
              <a:t>(</a:t>
            </a:r>
            <a:r>
              <a:rPr lang="en-US" dirty="0" err="1"/>
              <a:t>moody$SCORE,moody$ASKS_QUESTIONS,mean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Average price of wine  PER country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200" dirty="0"/>
              <a:t>Allows to compute aggregates such as mean, sum, median, max, min for DATA SLICES or DATA PARTITIONS</a:t>
            </a:r>
          </a:p>
          <a:p>
            <a:r>
              <a:rPr lang="en-US" sz="3200" dirty="0" err="1"/>
              <a:t>tapply</a:t>
            </a:r>
            <a:r>
              <a:rPr lang="en-US" sz="3200"/>
              <a:t>(A,B</a:t>
            </a:r>
            <a:r>
              <a:rPr lang="en-US" sz="3200" dirty="0"/>
              <a:t>, Aggregate)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We can create a table for different values of B of Aggregate(A)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812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3600" dirty="0"/>
          </a:p>
          <a:p>
            <a:r>
              <a:rPr lang="en-US" sz="3600" dirty="0" err="1"/>
              <a:t>tapply</a:t>
            </a:r>
            <a:r>
              <a:rPr lang="en-US" sz="3600" dirty="0"/>
              <a:t>(SCORE, GRADE, mean)</a:t>
            </a:r>
          </a:p>
          <a:p>
            <a:r>
              <a:rPr lang="en-US" sz="3600" dirty="0" err="1"/>
              <a:t>tapply</a:t>
            </a:r>
            <a:r>
              <a:rPr lang="en-US" sz="3600" dirty="0"/>
              <a:t>(PRICE, COUNTRY, max)</a:t>
            </a:r>
          </a:p>
          <a:p>
            <a:r>
              <a:rPr lang="en-US" sz="3600" dirty="0" err="1"/>
              <a:t>tapply</a:t>
            </a:r>
            <a:r>
              <a:rPr lang="en-US" sz="3600" dirty="0"/>
              <a:t>(CAPITALGAINS, COUNTRY, sum)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8129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Excels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Complex columns</a:t>
            </a:r>
          </a:p>
          <a:p>
            <a:r>
              <a:rPr lang="en-US" sz="4400" dirty="0"/>
              <a:t>Complex values </a:t>
            </a:r>
          </a:p>
          <a:p>
            <a:r>
              <a:rPr lang="en-US" sz="4400" dirty="0"/>
              <a:t>Taxonomies</a:t>
            </a:r>
          </a:p>
        </p:txBody>
      </p:sp>
    </p:spTree>
    <p:extLst>
      <p:ext uri="{BB962C8B-B14F-4D97-AF65-F5344CB8AC3E}">
        <p14:creationId xmlns:p14="http://schemas.microsoft.com/office/powerpoint/2010/main" val="81830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Molding Excels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13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extract excel from pdf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19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Converted into simple Excel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25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(with redundant)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2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F021-1155-4362-9A8E-C48225B5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3FCB-F278-4E9A-8422-335A6656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moody &lt;- read.csv(“moody.csv")</a:t>
            </a:r>
          </a:p>
          <a:p>
            <a:r>
              <a:rPr lang="en-US" sz="4400" dirty="0"/>
              <a:t>boxplot(</a:t>
            </a:r>
            <a:r>
              <a:rPr lang="en-US" sz="4400" dirty="0" err="1"/>
              <a:t>moody$SCORE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36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9F08-33E0-416C-BAE3-76414295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EA6AF-F45E-4254-92EA-BEA55704C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07" y="2340356"/>
            <a:ext cx="6414961" cy="3620325"/>
          </a:xfrm>
        </p:spPr>
      </p:pic>
    </p:spTree>
    <p:extLst>
      <p:ext uri="{BB962C8B-B14F-4D97-AF65-F5344CB8AC3E}">
        <p14:creationId xmlns:p14="http://schemas.microsoft.com/office/powerpoint/2010/main" val="39910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5514-4FC3-4105-BDA8-308C46D8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1794-4E92-43F7-82B8-FEA7B9E5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table(</a:t>
            </a:r>
            <a:r>
              <a:rPr lang="en-US" dirty="0" err="1"/>
              <a:t>moody$GRADE</a:t>
            </a:r>
            <a:r>
              <a:rPr lang="en-US" dirty="0"/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</a:rPr>
              <a:t>A   B   C   D   F </a:t>
            </a:r>
          </a:p>
          <a:p>
            <a:r>
              <a:rPr lang="en-US" altLang="en-US" dirty="0">
                <a:latin typeface="Lucida Console" panose="020B0609040504020204" pitchFamily="49" charset="0"/>
              </a:rPr>
              <a:t>145 310 604 272 249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barplot</a:t>
            </a:r>
            <a:r>
              <a:rPr lang="en-US" dirty="0"/>
              <a:t>(table(</a:t>
            </a:r>
            <a:r>
              <a:rPr lang="en-US" dirty="0" err="1"/>
              <a:t>moody$GRADE</a:t>
            </a:r>
            <a:r>
              <a:rPr lang="en-US" dirty="0"/>
              <a:t>))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674B76-38E5-4015-9352-8C4D1E789A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39969" y="105508"/>
            <a:ext cx="385686" cy="2026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6A0-5C07-4FAC-8374-472A4527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barplot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603A4-4A33-4EAB-A8AD-9EEAA31AA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07" y="2340356"/>
            <a:ext cx="6414961" cy="3620325"/>
          </a:xfrm>
        </p:spPr>
      </p:pic>
    </p:spTree>
    <p:extLst>
      <p:ext uri="{BB962C8B-B14F-4D97-AF65-F5344CB8AC3E}">
        <p14:creationId xmlns:p14="http://schemas.microsoft.com/office/powerpoint/2010/main" val="186514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Subset(moody, </a:t>
            </a:r>
            <a:r>
              <a:rPr lang="en-US" sz="4400" dirty="0" err="1"/>
              <a:t>moody$GRADE</a:t>
            </a:r>
            <a:r>
              <a:rPr lang="en-US" sz="4400" dirty="0"/>
              <a:t>==‘A’)</a:t>
            </a:r>
          </a:p>
          <a:p>
            <a:r>
              <a:rPr lang="en-US" sz="4400" dirty="0"/>
              <a:t>moody[</a:t>
            </a:r>
            <a:r>
              <a:rPr lang="en-US" sz="4400" dirty="0" err="1"/>
              <a:t>moody$GRADE</a:t>
            </a:r>
            <a:r>
              <a:rPr lang="en-US" sz="4400" dirty="0"/>
              <a:t>==‘A’,]</a:t>
            </a:r>
          </a:p>
        </p:txBody>
      </p:sp>
    </p:spTree>
    <p:extLst>
      <p:ext uri="{BB962C8B-B14F-4D97-AF65-F5344CB8AC3E}">
        <p14:creationId xmlns:p14="http://schemas.microsoft.com/office/powerpoint/2010/main" val="112291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2437-7DE6-42F4-9FEB-C19B3F4C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F508-3FE6-4A11-89A5-3C5A53E2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Vectors </a:t>
            </a:r>
            <a:r>
              <a:rPr lang="en-US" sz="2800" dirty="0"/>
              <a:t>   http://data101.cs.rutgers.edu/laboratory/pages/c</a:t>
            </a:r>
          </a:p>
          <a:p>
            <a:r>
              <a:rPr lang="en-US" sz="2800" b="1" dirty="0"/>
              <a:t>Matrixes    </a:t>
            </a:r>
            <a:r>
              <a:rPr lang="en-US" sz="2800" dirty="0"/>
              <a:t>http://data101.cs.rutgers.edu/laboratory/pages/matrix</a:t>
            </a:r>
          </a:p>
          <a:p>
            <a:r>
              <a:rPr lang="en-US" sz="2800" b="1" dirty="0"/>
              <a:t>Data frames </a:t>
            </a:r>
            <a:r>
              <a:rPr lang="en-US" sz="2800" dirty="0"/>
              <a:t>http://data101.cs.rutgers.edu/laboratory/pages/dataframes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2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EC0E-F68C-42AC-A143-A3FFFBEA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9429-41AA-4B96-8D34-50F3383C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myVect</a:t>
            </a:r>
            <a:r>
              <a:rPr lang="en-US" sz="4000" dirty="0"/>
              <a:t>&lt;-c("</a:t>
            </a:r>
            <a:r>
              <a:rPr lang="en-US" sz="4000" dirty="0" err="1"/>
              <a:t>Robert","Ethan","Bruce","Kyle</a:t>
            </a:r>
            <a:r>
              <a:rPr lang="en-US" sz="4000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5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735</TotalTime>
  <Words>552</Words>
  <Application>Microsoft Office PowerPoint</Application>
  <PresentationFormat>Widescreen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Lucida Console</vt:lpstr>
      <vt:lpstr>Wingdings 3</vt:lpstr>
      <vt:lpstr>Ion</vt:lpstr>
      <vt:lpstr>Data Transformations</vt:lpstr>
      <vt:lpstr>moody.csv data set</vt:lpstr>
      <vt:lpstr>No pre-processing</vt:lpstr>
      <vt:lpstr>Boxplot</vt:lpstr>
      <vt:lpstr>Some pre-processing</vt:lpstr>
      <vt:lpstr>Simple barplot</vt:lpstr>
      <vt:lpstr>Subsetting</vt:lpstr>
      <vt:lpstr>Basic data structures in R</vt:lpstr>
      <vt:lpstr>Vectors</vt:lpstr>
      <vt:lpstr>Matrixes</vt:lpstr>
      <vt:lpstr>Data Frames – different types</vt:lpstr>
      <vt:lpstr>Naming rows in data frame</vt:lpstr>
      <vt:lpstr>Adding a new column to data frame</vt:lpstr>
      <vt:lpstr>Domain Transformations</vt:lpstr>
      <vt:lpstr>Data transformations</vt:lpstr>
      <vt:lpstr>Domain Transformations - Numerical</vt:lpstr>
      <vt:lpstr>Pass/Fail example</vt:lpstr>
      <vt:lpstr>Rename the grades into pass/fail</vt:lpstr>
      <vt:lpstr>Add a new grade – “excellent”</vt:lpstr>
      <vt:lpstr>Uses of tapply</vt:lpstr>
      <vt:lpstr>tapply</vt:lpstr>
      <vt:lpstr>Examples</vt:lpstr>
      <vt:lpstr>What to do with Excels</vt:lpstr>
      <vt:lpstr>Molding Excels </vt:lpstr>
      <vt:lpstr>Tools to extract excel from pdf</vt:lpstr>
      <vt:lpstr>Converted into simple Excel</vt:lpstr>
      <vt:lpstr>Extended (with redundant)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tomasz</dc:creator>
  <cp:lastModifiedBy>tomasz</cp:lastModifiedBy>
  <cp:revision>22</cp:revision>
  <dcterms:created xsi:type="dcterms:W3CDTF">2017-02-02T13:52:22Z</dcterms:created>
  <dcterms:modified xsi:type="dcterms:W3CDTF">2018-01-25T23:08:12Z</dcterms:modified>
</cp:coreProperties>
</file>