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7" r:id="rId4"/>
    <p:sldId id="257" r:id="rId5"/>
    <p:sldId id="293" r:id="rId6"/>
    <p:sldId id="258" r:id="rId7"/>
    <p:sldId id="279" r:id="rId8"/>
    <p:sldId id="280" r:id="rId9"/>
    <p:sldId id="282" r:id="rId10"/>
    <p:sldId id="283" r:id="rId11"/>
    <p:sldId id="291" r:id="rId12"/>
    <p:sldId id="292" r:id="rId13"/>
    <p:sldId id="290" r:id="rId14"/>
    <p:sldId id="263" r:id="rId15"/>
    <p:sldId id="262" r:id="rId16"/>
    <p:sldId id="264" r:id="rId17"/>
    <p:sldId id="260" r:id="rId18"/>
    <p:sldId id="261" r:id="rId19"/>
    <p:sldId id="265" r:id="rId20"/>
    <p:sldId id="288" r:id="rId21"/>
    <p:sldId id="285" r:id="rId22"/>
    <p:sldId id="286" r:id="rId23"/>
    <p:sldId id="284" r:id="rId24"/>
    <p:sldId id="269" r:id="rId25"/>
    <p:sldId id="270" r:id="rId26"/>
    <p:sldId id="271" r:id="rId27"/>
    <p:sldId id="272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limit_theorem" TargetMode="External"/><Relationship Id="rId2" Type="http://schemas.openxmlformats.org/officeDocument/2006/relationships/hyperlink" Target="https://en.wikipedia.org/wiki/Normal_distribu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hypothesis:p-values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Healthy skepticism – How to Evaluate your patterns?</a:t>
            </a:r>
          </a:p>
        </p:txBody>
      </p:sp>
    </p:spTree>
    <p:extLst>
      <p:ext uri="{BB962C8B-B14F-4D97-AF65-F5344CB8AC3E}">
        <p14:creationId xmlns:p14="http://schemas.microsoft.com/office/powerpoint/2010/main" val="340022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r say?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moody &lt;- read.csv("http://arpitshah101.github.io/</a:t>
            </a:r>
            <a:r>
              <a:rPr lang="en-US" dirty="0" err="1"/>
              <a:t>RHelpPages</a:t>
            </a:r>
            <a:r>
              <a:rPr lang="en-US" dirty="0"/>
              <a:t>/data/ProfessorMoody.csv")</a:t>
            </a:r>
          </a:p>
          <a:p>
            <a:r>
              <a:rPr lang="en-US" dirty="0" err="1"/>
              <a:t>ask_question_grade</a:t>
            </a:r>
            <a:r>
              <a:rPr lang="en-US" dirty="0"/>
              <a:t> &lt;- </a:t>
            </a:r>
            <a:r>
              <a:rPr lang="en-US" dirty="0" err="1"/>
              <a:t>tapply</a:t>
            </a:r>
            <a:r>
              <a:rPr lang="en-US" dirty="0"/>
              <a:t>(</a:t>
            </a:r>
            <a:r>
              <a:rPr lang="en-US" dirty="0" err="1"/>
              <a:t>moody$SCORE,moody$ASKS_QUESTIONS,max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A) maximum score a student got in the class</a:t>
            </a:r>
          </a:p>
          <a:p>
            <a:r>
              <a:rPr lang="en-US" b="1" dirty="0"/>
              <a:t>B)  * maximum score a student got for each of the values of ASK QUESTIONS attributes</a:t>
            </a:r>
          </a:p>
          <a:p>
            <a:r>
              <a:rPr lang="en-US" b="1" dirty="0"/>
              <a:t>C) Error</a:t>
            </a:r>
          </a:p>
        </p:txBody>
      </p:sp>
    </p:spTree>
    <p:extLst>
      <p:ext uri="{BB962C8B-B14F-4D97-AF65-F5344CB8AC3E}">
        <p14:creationId xmlns:p14="http://schemas.microsoft.com/office/powerpoint/2010/main" val="377499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Cat1&lt;-rep("GroupA",10)</a:t>
            </a:r>
          </a:p>
          <a:p>
            <a:r>
              <a:rPr lang="en-US" dirty="0"/>
              <a:t>Cat2&lt;-rep("GroupB",10)</a:t>
            </a:r>
          </a:p>
          <a:p>
            <a:r>
              <a:rPr lang="en-US" dirty="0"/>
              <a:t>Cat&lt;-c(Cat1,Cat2)</a:t>
            </a:r>
          </a:p>
          <a:p>
            <a:r>
              <a:rPr lang="en-US" dirty="0"/>
              <a:t>Val1&lt;-</a:t>
            </a:r>
            <a:r>
              <a:rPr lang="en-US" b="1" dirty="0" err="1"/>
              <a:t>rnorm</a:t>
            </a:r>
            <a:r>
              <a:rPr lang="en-US" b="1" dirty="0"/>
              <a:t>(10,mean=25, </a:t>
            </a:r>
            <a:r>
              <a:rPr lang="en-US" b="1" dirty="0" err="1"/>
              <a:t>sd</a:t>
            </a:r>
            <a:r>
              <a:rPr lang="en-US" b="1" dirty="0"/>
              <a:t>=10)</a:t>
            </a:r>
          </a:p>
          <a:p>
            <a:r>
              <a:rPr lang="en-US" dirty="0"/>
              <a:t>Val2&lt;-</a:t>
            </a:r>
            <a:r>
              <a:rPr lang="en-US" b="1" dirty="0" err="1"/>
              <a:t>rnorm</a:t>
            </a:r>
            <a:r>
              <a:rPr lang="en-US" b="1" dirty="0"/>
              <a:t>(10,mean=30, </a:t>
            </a:r>
            <a:r>
              <a:rPr lang="en-US" b="1" dirty="0" err="1"/>
              <a:t>sd</a:t>
            </a:r>
            <a:r>
              <a:rPr lang="en-US" b="1" dirty="0"/>
              <a:t>=10)</a:t>
            </a:r>
          </a:p>
          <a:p>
            <a:r>
              <a:rPr lang="en-US" dirty="0"/>
              <a:t>Val&lt;-c(Val1,Val2)</a:t>
            </a:r>
          </a:p>
          <a:p>
            <a:r>
              <a:rPr lang="en-US" dirty="0"/>
              <a:t>d&lt;-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Cat,Val</a:t>
            </a:r>
            <a:r>
              <a:rPr lang="en-US" dirty="0"/>
              <a:t>)</a:t>
            </a:r>
          </a:p>
          <a:p>
            <a:r>
              <a:rPr lang="en-US" b="1" dirty="0"/>
              <a:t>(*)  mean(d[</a:t>
            </a:r>
            <a:r>
              <a:rPr lang="en-US" b="1" dirty="0" err="1"/>
              <a:t>d$Cat</a:t>
            </a:r>
            <a:r>
              <a:rPr lang="en-US" b="1" dirty="0"/>
              <a:t>=='GroupA',2])-mean(d[</a:t>
            </a:r>
            <a:r>
              <a:rPr lang="en-US" b="1" dirty="0" err="1"/>
              <a:t>d$Cat</a:t>
            </a:r>
            <a:r>
              <a:rPr lang="en-US" b="1" dirty="0"/>
              <a:t>=='GroupB',2])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1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the d frame just generated</a:t>
            </a:r>
            <a:br>
              <a:rPr lang="en-US" dirty="0"/>
            </a:br>
            <a:r>
              <a:rPr lang="en-US" dirty="0"/>
              <a:t>- </a:t>
            </a:r>
            <a:r>
              <a:rPr lang="en-US" sz="2000" dirty="0"/>
              <a:t>mean(</a:t>
            </a:r>
            <a:r>
              <a:rPr lang="en-US" sz="2000" dirty="0" err="1"/>
              <a:t>GroupB</a:t>
            </a:r>
            <a:r>
              <a:rPr lang="en-US" sz="2000" dirty="0"/>
              <a:t>) &gt; mean(</a:t>
            </a:r>
            <a:r>
              <a:rPr lang="en-US" sz="2000" dirty="0" err="1"/>
              <a:t>GroupA</a:t>
            </a:r>
            <a:r>
              <a:rPr lang="en-US" sz="2000" dirty="0"/>
              <a:t>)+10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75605"/>
              </p:ext>
            </p:extLst>
          </p:nvPr>
        </p:nvGraphicFramePr>
        <p:xfrm>
          <a:off x="1103313" y="2052638"/>
          <a:ext cx="89471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GroupA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GroupB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GroupB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GroupA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GroupB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GroupB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GroupA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GroupA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GroupB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82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(*) returns -10.07then p value will</a:t>
            </a:r>
            <a:br>
              <a:rPr lang="en-US" dirty="0"/>
            </a:br>
            <a:r>
              <a:rPr lang="en-US" dirty="0"/>
              <a:t>be?   P&lt;0.05?   Yes */No?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Cat1&lt;-rep("GroupA",10)</a:t>
            </a:r>
          </a:p>
          <a:p>
            <a:r>
              <a:rPr lang="en-US" dirty="0"/>
              <a:t>Cat2&lt;-rep("GroupB",10)</a:t>
            </a:r>
          </a:p>
          <a:p>
            <a:r>
              <a:rPr lang="en-US" dirty="0"/>
              <a:t>Cat&lt;-c(Cat1,Cat2)</a:t>
            </a:r>
          </a:p>
          <a:p>
            <a:r>
              <a:rPr lang="en-US" dirty="0"/>
              <a:t>Val1&lt;-</a:t>
            </a:r>
            <a:r>
              <a:rPr lang="en-US" dirty="0" err="1"/>
              <a:t>rnorm</a:t>
            </a:r>
            <a:r>
              <a:rPr lang="en-US" dirty="0"/>
              <a:t>(10,mean=25, </a:t>
            </a:r>
            <a:r>
              <a:rPr lang="en-US" dirty="0" err="1"/>
              <a:t>sd</a:t>
            </a:r>
            <a:r>
              <a:rPr lang="en-US" dirty="0"/>
              <a:t>=10)</a:t>
            </a:r>
          </a:p>
          <a:p>
            <a:r>
              <a:rPr lang="en-US" dirty="0"/>
              <a:t>Val2&lt;-</a:t>
            </a:r>
            <a:r>
              <a:rPr lang="en-US" dirty="0" err="1"/>
              <a:t>rnorm</a:t>
            </a:r>
            <a:r>
              <a:rPr lang="en-US" dirty="0"/>
              <a:t>(10,mean=30, </a:t>
            </a:r>
            <a:r>
              <a:rPr lang="en-US" dirty="0" err="1"/>
              <a:t>sd</a:t>
            </a:r>
            <a:r>
              <a:rPr lang="en-US" dirty="0"/>
              <a:t>=10)</a:t>
            </a:r>
          </a:p>
          <a:p>
            <a:r>
              <a:rPr lang="en-US" dirty="0"/>
              <a:t>Val&lt;-c(Val1,Val2)</a:t>
            </a:r>
          </a:p>
          <a:p>
            <a:r>
              <a:rPr lang="en-US" dirty="0"/>
              <a:t>d&lt;-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Cat,Val</a:t>
            </a:r>
            <a:r>
              <a:rPr lang="en-US" dirty="0"/>
              <a:t>)</a:t>
            </a:r>
          </a:p>
          <a:p>
            <a:r>
              <a:rPr lang="en-US" b="1" dirty="0"/>
              <a:t>(*)  mean(d[</a:t>
            </a:r>
            <a:r>
              <a:rPr lang="en-US" b="1" dirty="0" err="1"/>
              <a:t>d$Cat</a:t>
            </a:r>
            <a:r>
              <a:rPr lang="en-US" b="1" dirty="0"/>
              <a:t>=='GroupA',2])-mean(d[</a:t>
            </a:r>
            <a:r>
              <a:rPr lang="en-US" b="1" dirty="0" err="1"/>
              <a:t>d$Cat</a:t>
            </a:r>
            <a:r>
              <a:rPr lang="en-US" b="1" dirty="0"/>
              <a:t>=='GroupB',2])</a:t>
            </a:r>
          </a:p>
          <a:p>
            <a:r>
              <a:rPr lang="en-US" dirty="0" err="1"/>
              <a:t>PermutationTestSecond</a:t>
            </a:r>
            <a:r>
              <a:rPr lang="en-US" dirty="0"/>
              <a:t>::Permutation(d, "Cat", "Val",10000, "</a:t>
            </a:r>
            <a:r>
              <a:rPr lang="en-US" dirty="0" err="1"/>
              <a:t>GroupA</a:t>
            </a:r>
            <a:r>
              <a:rPr lang="en-US" dirty="0"/>
              <a:t>", "</a:t>
            </a:r>
            <a:r>
              <a:rPr lang="en-US" dirty="0" err="1"/>
              <a:t>GroupB</a:t>
            </a:r>
            <a:r>
              <a:rPr lang="en-US" dirty="0"/>
              <a:t>")</a:t>
            </a:r>
          </a:p>
          <a:p>
            <a:r>
              <a:rPr lang="en-US" dirty="0"/>
              <a:t>Comment: estimate z-value: seems like it is &gt;2. Since </a:t>
            </a:r>
            <a:r>
              <a:rPr lang="en-US" dirty="0" err="1"/>
              <a:t>std</a:t>
            </a:r>
            <a:r>
              <a:rPr lang="en-US" dirty="0"/>
              <a:t> is around 4.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656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200" y="2006601"/>
            <a:ext cx="1137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CLAIM: Immigrants are happier than Natives</a:t>
            </a:r>
          </a:p>
        </p:txBody>
      </p:sp>
    </p:spTree>
    <p:extLst>
      <p:ext uri="{BB962C8B-B14F-4D97-AF65-F5344CB8AC3E}">
        <p14:creationId xmlns:p14="http://schemas.microsoft.com/office/powerpoint/2010/main" val="79292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33371"/>
              </p:ext>
            </p:extLst>
          </p:nvPr>
        </p:nvGraphicFramePr>
        <p:xfrm>
          <a:off x="1117600" y="1905000"/>
          <a:ext cx="90424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Number</a:t>
                      </a:r>
                      <a:r>
                        <a:rPr lang="en-US" sz="2900" baseline="0" dirty="0"/>
                        <a:t> of Permutations</a:t>
                      </a:r>
                      <a:endParaRPr lang="en-US" sz="2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P- Value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0.1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0.04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0.076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0.061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2000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0.0635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5000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0.0582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10000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0.0652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9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observe?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085" y="1905000"/>
            <a:ext cx="11147316" cy="14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/>
              <a:t>P- Value from Z-test:                            0.07</a:t>
            </a:r>
          </a:p>
          <a:p>
            <a:r>
              <a:rPr lang="en-US" sz="2933" dirty="0"/>
              <a:t>P- Value from Permutation Test:        0.076 (after 500 iterations)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084" y="3835400"/>
            <a:ext cx="924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low difference in means results in higher P- Value</a:t>
            </a:r>
          </a:p>
        </p:txBody>
      </p:sp>
    </p:spTree>
    <p:extLst>
      <p:ext uri="{BB962C8B-B14F-4D97-AF65-F5344CB8AC3E}">
        <p14:creationId xmlns:p14="http://schemas.microsoft.com/office/powerpoint/2010/main" val="386493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3225800"/>
            <a:ext cx="3865628" cy="322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1" y="3225800"/>
            <a:ext cx="3816724" cy="31849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40" y="3225800"/>
            <a:ext cx="3652561" cy="3184989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Diff. of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3200" y="1701801"/>
            <a:ext cx="1168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Histograms of difference of means for different number of permutations.</a:t>
            </a:r>
          </a:p>
          <a:p>
            <a:r>
              <a:rPr lang="en-US" sz="2400" dirty="0"/>
              <a:t>Red line shows observed difference of mean (=0.13). </a:t>
            </a:r>
          </a:p>
        </p:txBody>
      </p:sp>
    </p:spTree>
    <p:extLst>
      <p:ext uri="{BB962C8B-B14F-4D97-AF65-F5344CB8AC3E}">
        <p14:creationId xmlns:p14="http://schemas.microsoft.com/office/powerpoint/2010/main" val="709988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1"/>
            <a:ext cx="4064000" cy="314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0"/>
            <a:ext cx="4297215" cy="3142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7" y="3274658"/>
            <a:ext cx="4060575" cy="33884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35" y="3274657"/>
            <a:ext cx="4219016" cy="33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1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 – no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Permutation tests cannot solve all problems: they are valid only when the null hypothesis is ‘no association’</a:t>
            </a:r>
          </a:p>
        </p:txBody>
      </p:sp>
    </p:spTree>
    <p:extLst>
      <p:ext uri="{BB962C8B-B14F-4D97-AF65-F5344CB8AC3E}">
        <p14:creationId xmlns:p14="http://schemas.microsoft.com/office/powerpoint/2010/main" val="40884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z-test accurate?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 </a:t>
            </a:r>
            <a:r>
              <a:rPr lang="en-US" sz="2400" i="1" dirty="0"/>
              <a:t>Z</a:t>
            </a:r>
            <a:r>
              <a:rPr lang="en-US" sz="2400" dirty="0"/>
              <a:t>-test to be applicable, certain conditions must be met.</a:t>
            </a:r>
          </a:p>
          <a:p>
            <a:r>
              <a:rPr lang="en-US" sz="2400" dirty="0"/>
              <a:t>Sample size is not large the </a:t>
            </a:r>
            <a:r>
              <a:rPr lang="en-US" sz="2400" i="1" dirty="0"/>
              <a:t>Z</a:t>
            </a:r>
            <a:r>
              <a:rPr lang="en-US" sz="2400" dirty="0"/>
              <a:t>-test may not perform well.</a:t>
            </a:r>
          </a:p>
          <a:p>
            <a:r>
              <a:rPr lang="en-US" sz="2400" dirty="0"/>
              <a:t>The test statistic should follow a </a:t>
            </a:r>
            <a:r>
              <a:rPr lang="en-US" sz="2400" dirty="0">
                <a:hlinkClick r:id="rId2" tooltip="Normal distribution"/>
              </a:rPr>
              <a:t>normal distribution</a:t>
            </a:r>
            <a:r>
              <a:rPr lang="en-US" sz="2400" dirty="0"/>
              <a:t>. Generally, one appeals to the </a:t>
            </a:r>
            <a:r>
              <a:rPr lang="en-US" sz="2400" dirty="0">
                <a:hlinkClick r:id="rId3" tooltip="Central limit theorem"/>
              </a:rPr>
              <a:t>central limit theorem</a:t>
            </a:r>
            <a:r>
              <a:rPr lang="en-US" sz="2400" dirty="0"/>
              <a:t> to justify assuming that a test statistic varies normally.</a:t>
            </a:r>
          </a:p>
          <a:p>
            <a:r>
              <a:rPr lang="en-US" sz="2400" dirty="0"/>
              <a:t> If the variation of the test statistic is strongly non-normal, a </a:t>
            </a:r>
            <a:r>
              <a:rPr lang="en-US" sz="2400" i="1" dirty="0"/>
              <a:t>Z</a:t>
            </a:r>
            <a:r>
              <a:rPr lang="en-US" sz="2400" dirty="0"/>
              <a:t>-test should not be used.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10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“hunting”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PermutationTestSecond</a:t>
            </a:r>
            <a:r>
              <a:rPr lang="en-US" dirty="0"/>
              <a:t>::Permutation(read.csv("HAPPINESS2017.csv"), "COUNTRY", "HAPPINESS", 1000, "Russia", "Poland")</a:t>
            </a:r>
          </a:p>
          <a:p>
            <a:r>
              <a:rPr lang="en-US" sz="4400" b="1" dirty="0"/>
              <a:t>p=0.497</a:t>
            </a:r>
          </a:p>
        </p:txBody>
      </p:sp>
    </p:spTree>
    <p:extLst>
      <p:ext uri="{BB962C8B-B14F-4D97-AF65-F5344CB8AC3E}">
        <p14:creationId xmlns:p14="http://schemas.microsoft.com/office/powerpoint/2010/main" val="277019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PermutationTestSecond</a:t>
            </a:r>
            <a:r>
              <a:rPr lang="en-US" dirty="0"/>
              <a:t>::Permutation(read.csv("HAPPINESS2017.csv"), "COUNTRY", "HAPPINESS", 1000, "China", "France")</a:t>
            </a:r>
          </a:p>
          <a:p>
            <a:r>
              <a:rPr lang="en-US" sz="4400" b="1" dirty="0"/>
              <a:t>p=0.285</a:t>
            </a:r>
          </a:p>
        </p:txBody>
      </p:sp>
    </p:spTree>
    <p:extLst>
      <p:ext uri="{BB962C8B-B14F-4D97-AF65-F5344CB8AC3E}">
        <p14:creationId xmlns:p14="http://schemas.microsoft.com/office/powerpoint/2010/main" val="209795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PermutationTestSecond</a:t>
            </a:r>
            <a:r>
              <a:rPr lang="en-US" dirty="0"/>
              <a:t>::Permutation(read.csv("HAPPINESS2017.csv"), "COUNTRY", "HAPPINESS", 1000, "Italy", "France")</a:t>
            </a:r>
          </a:p>
          <a:p>
            <a:r>
              <a:rPr lang="en-US" sz="4400" b="1" dirty="0"/>
              <a:t>p=0.072</a:t>
            </a:r>
          </a:p>
        </p:txBody>
      </p:sp>
    </p:spTree>
    <p:extLst>
      <p:ext uri="{BB962C8B-B14F-4D97-AF65-F5344CB8AC3E}">
        <p14:creationId xmlns:p14="http://schemas.microsoft.com/office/powerpoint/2010/main" val="1797836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devanshagr</a:t>
            </a:r>
            <a:r>
              <a:rPr lang="en-US" dirty="0"/>
              <a:t>/</a:t>
            </a:r>
            <a:r>
              <a:rPr lang="en-US" dirty="0" err="1"/>
              <a:t>PermutationTestSecond</a:t>
            </a:r>
            <a:r>
              <a:rPr lang="en-US" dirty="0"/>
              <a:t>")</a:t>
            </a:r>
          </a:p>
          <a:p>
            <a:r>
              <a:rPr lang="en-US" dirty="0" err="1"/>
              <a:t>PermutationTestSecond</a:t>
            </a:r>
            <a:r>
              <a:rPr lang="en-US" dirty="0"/>
              <a:t>::Permutation(read.csv("HAPPINESS2017.csv"), "COUNTRY", "HAPPINESS", 1000, "El Salvador", "Lesotho")</a:t>
            </a:r>
          </a:p>
          <a:p>
            <a:r>
              <a:rPr lang="en-US" sz="4400" b="1" dirty="0"/>
              <a:t>p=0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14176"/>
              </p:ext>
            </p:extLst>
          </p:nvPr>
        </p:nvGraphicFramePr>
        <p:xfrm>
          <a:off x="7672388" y="4471988"/>
          <a:ext cx="1996278" cy="1974532"/>
        </p:xfrm>
        <a:graphic>
          <a:graphicData uri="http://schemas.openxmlformats.org/drawingml/2006/table">
            <a:tbl>
              <a:tblPr/>
              <a:tblGrid>
                <a:gridCol w="199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430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  <a:r>
                        <a:rPr lang="en-US" sz="1000" dirty="0" err="1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PermutationTestSecond</a:t>
                      </a:r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::Permutation(read.csv("HAPPINESS2017.csv"), "COUNTRY", "HAPPINESS", 1000, "El Salvador", "Lesotho") </a:t>
                      </a:r>
                      <a:r>
                        <a:rPr lang="en-US" sz="1000" dirty="0">
                          <a:effectLst/>
                          <a:latin typeface="Lucida Console" panose="020B0609040504020204" pitchFamily="49" charset="0"/>
                        </a:rPr>
                        <a:t>[1] 0 </a:t>
                      </a: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86">
                <a:tc>
                  <a:txBody>
                    <a:bodyPr/>
                    <a:lstStyle/>
                    <a:p>
                      <a:pPr algn="l" fontAlgn="t"/>
                      <a:endParaRPr lang="en-US" sz="10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&gt;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9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 – curse of high dimensionality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Big data – wide dimensions</a:t>
            </a:r>
          </a:p>
          <a:p>
            <a:r>
              <a:rPr lang="en-US" dirty="0"/>
              <a:t>Possibly hundreds of thousands of attributes/columns!</a:t>
            </a:r>
          </a:p>
          <a:p>
            <a:r>
              <a:rPr lang="en-US" sz="2800" dirty="0"/>
              <a:t>Possibly a lot of “amazing” conclusions/patterns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4000" dirty="0"/>
              <a:t>But…..lots of “junk” also…</a:t>
            </a:r>
          </a:p>
        </p:txBody>
      </p:sp>
    </p:spTree>
    <p:extLst>
      <p:ext uri="{BB962C8B-B14F-4D97-AF65-F5344CB8AC3E}">
        <p14:creationId xmlns:p14="http://schemas.microsoft.com/office/powerpoint/2010/main" val="200095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“hunting”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Test many  hypotheses  to find the  smallest p-value you could</a:t>
            </a:r>
          </a:p>
          <a:p>
            <a:endParaRPr lang="en-US" sz="2400" dirty="0"/>
          </a:p>
          <a:p>
            <a:r>
              <a:rPr lang="en-US" sz="2400" dirty="0"/>
              <a:t> Is this  "allowed," from a statistical perspective ?</a:t>
            </a:r>
          </a:p>
          <a:p>
            <a:endParaRPr lang="en-US" sz="2400" dirty="0"/>
          </a:p>
          <a:p>
            <a:r>
              <a:rPr lang="en-US" sz="2400" dirty="0"/>
              <a:t>The answer is "NO"!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82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Overfitting</a:t>
            </a:r>
            <a:r>
              <a:rPr lang="en-US" dirty="0"/>
              <a:t>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400" dirty="0"/>
              <a:t>Searching through the available data to find  statistically relevant results, and then claiming that these results *generalize*  to other datasets, </a:t>
            </a:r>
            <a:r>
              <a:rPr lang="en-US" sz="2400" b="1" dirty="0"/>
              <a:t>without accounting for the search process.  </a:t>
            </a:r>
          </a:p>
          <a:p>
            <a:endParaRPr lang="en-US" sz="2400" dirty="0"/>
          </a:p>
          <a:p>
            <a:r>
              <a:rPr lang="en-US" sz="2400" dirty="0"/>
              <a:t>By searching through the data for desirable results, your conclusions may be seriously biased, </a:t>
            </a:r>
            <a:r>
              <a:rPr lang="en-US" sz="2400" b="1" dirty="0"/>
              <a:t>if you don't properly  account for the search process.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2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Bonferroni</a:t>
            </a:r>
            <a:r>
              <a:rPr lang="en-US" dirty="0"/>
              <a:t>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sz="2800" dirty="0"/>
              <a:t>An analogy:    If an exam has enough questions, then you're bound to get at least one question   right by guessing, even if you don't know anything about the subject. 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We'll also propose a simple solution that works for many multiple testing problems -- the "</a:t>
            </a:r>
            <a:r>
              <a:rPr lang="en-US" sz="2800" dirty="0" err="1"/>
              <a:t>Bonferroni</a:t>
            </a:r>
            <a:r>
              <a:rPr lang="en-US" sz="2800" dirty="0"/>
              <a:t> correction."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151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one hypothesis the acceptable p-value is widely viewed as p=0.05</a:t>
            </a:r>
          </a:p>
          <a:p>
            <a:endParaRPr lang="en-US" dirty="0"/>
          </a:p>
          <a:p>
            <a:r>
              <a:rPr lang="en-US" dirty="0"/>
              <a:t>For N hypothesis it would be 0.05/N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 = 10^6?</a:t>
            </a:r>
          </a:p>
          <a:p>
            <a:r>
              <a:rPr lang="en-US" dirty="0"/>
              <a:t>p value better be 5x 10^-8!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693" y="2191463"/>
            <a:ext cx="8946541" cy="4195481"/>
          </a:xfrm>
        </p:spPr>
        <p:txBody>
          <a:bodyPr>
            <a:normAutofit fontScale="25000" lnSpcReduction="20000"/>
          </a:bodyPr>
          <a:lstStyle/>
          <a:p>
            <a:r>
              <a:rPr lang="en-US" sz="5500" dirty="0"/>
              <a:t>Capital gains higher for FIRE and under 40</a:t>
            </a:r>
          </a:p>
          <a:p>
            <a:endParaRPr lang="en-US" sz="5500" dirty="0"/>
          </a:p>
          <a:p>
            <a:r>
              <a:rPr lang="en-US" sz="5500" dirty="0"/>
              <a:t>Natives more happy in function of their income</a:t>
            </a:r>
          </a:p>
          <a:p>
            <a:endParaRPr lang="en-US" sz="5500" dirty="0"/>
          </a:p>
          <a:p>
            <a:r>
              <a:rPr lang="en-US" sz="5500" dirty="0"/>
              <a:t>Old more happy than young?</a:t>
            </a:r>
          </a:p>
          <a:p>
            <a:endParaRPr lang="en-US" sz="5500" dirty="0"/>
          </a:p>
          <a:p>
            <a:r>
              <a:rPr lang="en-US" sz="5500" dirty="0"/>
              <a:t>Slovenian spouses make one more happy</a:t>
            </a:r>
          </a:p>
          <a:p>
            <a:endParaRPr lang="en-US" sz="5500" dirty="0"/>
          </a:p>
          <a:p>
            <a:r>
              <a:rPr lang="en-US" sz="5500" dirty="0"/>
              <a:t>32 year olds with high income are most happy</a:t>
            </a:r>
          </a:p>
          <a:p>
            <a:endParaRPr lang="en-US" sz="5500" dirty="0"/>
          </a:p>
          <a:p>
            <a:r>
              <a:rPr lang="en-US" sz="5500" dirty="0"/>
              <a:t>The happiest person in the world should be someone who is female, married to someone from El Salvador, is around 56 years old and with very high income"</a:t>
            </a:r>
            <a:br>
              <a:rPr lang="en-US" sz="5500" dirty="0"/>
            </a:br>
            <a:endParaRPr lang="en-US" sz="5500" dirty="0"/>
          </a:p>
          <a:p>
            <a:pPr marL="0" indent="0">
              <a:buNone/>
            </a:pPr>
            <a:br>
              <a:rPr lang="en-US" sz="5500" dirty="0"/>
            </a:br>
            <a:endParaRPr lang="en-US" sz="5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4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Q </a:t>
            </a:r>
            <a:r>
              <a:rPr lang="en-US" sz="2800" dirty="0"/>
              <a:t>“Traffic in Holland tunnel is higher than in Lincoln”  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400" i="1" dirty="0"/>
              <a:t>p-value =0.003</a:t>
            </a:r>
            <a:br>
              <a:rPr lang="en-US" sz="2400" i="1" dirty="0"/>
            </a:br>
            <a:br>
              <a:rPr lang="en-US" dirty="0"/>
            </a:br>
            <a:r>
              <a:rPr lang="en-US" sz="2400" dirty="0"/>
              <a:t>Would you accept it?   A) Yes, B)*  No  [biased sample!]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171950" y="2566956"/>
          <a:ext cx="2809875" cy="3167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TUNNEL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VOLUME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Lincoln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Weekend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Holland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Weekday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Holland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Weekday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Holland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Weekday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Holland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weekday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Lincoln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weekend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Lincoln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weekend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Holland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weekend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Lincoln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weekend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842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68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0D81-2A6C-4969-960D-3480744D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– married to immigrants from different countries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BA1D8D-1688-4F05-8343-250AD0716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01" y="2052638"/>
            <a:ext cx="746277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6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Q: Immigrants: 8.6</a:t>
            </a:r>
            <a:br>
              <a:rPr lang="en-US" sz="3200" dirty="0"/>
            </a:br>
            <a:r>
              <a:rPr lang="en-US" sz="3200" dirty="0"/>
              <a:t>Natives: 7.5, are immigrants more happy?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run 1000 permutation tests and 950  of these tests show </a:t>
            </a:r>
          </a:p>
          <a:p>
            <a:pPr marL="0" indent="0">
              <a:buNone/>
            </a:pPr>
            <a:r>
              <a:rPr lang="en-US" dirty="0"/>
              <a:t>mean(Immigrants_ </a:t>
            </a:r>
            <a:r>
              <a:rPr lang="en-US" dirty="0" err="1"/>
              <a:t>Hapinness</a:t>
            </a:r>
            <a:r>
              <a:rPr lang="en-US" dirty="0"/>
              <a:t>) &gt;  mean(</a:t>
            </a:r>
            <a:r>
              <a:rPr lang="en-US" dirty="0" err="1"/>
              <a:t>Natives_Happiness</a:t>
            </a:r>
            <a:r>
              <a:rPr lang="en-US" dirty="0"/>
              <a:t>) + 1 </a:t>
            </a:r>
          </a:p>
          <a:p>
            <a:pPr marL="0" indent="0">
              <a:buNone/>
            </a:pPr>
            <a:r>
              <a:rPr lang="en-US" dirty="0"/>
              <a:t>What can we say about p-value?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arenR"/>
            </a:pPr>
            <a:r>
              <a:rPr lang="en-US" dirty="0"/>
              <a:t>p&lt;0.05</a:t>
            </a:r>
          </a:p>
          <a:p>
            <a:pPr marL="457200" indent="-457200">
              <a:buAutoNum type="alphaUcParenR"/>
            </a:pPr>
            <a:r>
              <a:rPr lang="en-US" dirty="0"/>
              <a:t>p&lt;0.95</a:t>
            </a:r>
          </a:p>
          <a:p>
            <a:pPr marL="457200" indent="-457200">
              <a:buAutoNum type="alphaUcParenR"/>
            </a:pPr>
            <a:r>
              <a:rPr lang="en-US" dirty="0"/>
              <a:t>* p&gt;0.95</a:t>
            </a:r>
          </a:p>
          <a:p>
            <a:pPr marL="457200" indent="-457200">
              <a:buAutoNum type="alphaUcParenR"/>
            </a:pPr>
            <a:r>
              <a:rPr lang="en-US" dirty="0"/>
              <a:t>None of he above</a:t>
            </a:r>
          </a:p>
          <a:p>
            <a:pPr marL="0" indent="0">
              <a:buNone/>
            </a:pPr>
            <a:r>
              <a:rPr lang="en-US" dirty="0"/>
              <a:t>COMMENT:  why C? Notice that more than 950 random permutations would get immigrants happier by at least 1.1 (8.6-7.5).   Thus more than 95% chance we could get the observed result assuming NULL hypothesis it true.</a:t>
            </a:r>
          </a:p>
          <a:p>
            <a:pPr marL="0" indent="0">
              <a:buNone/>
            </a:pPr>
            <a:r>
              <a:rPr lang="en-US" dirty="0"/>
              <a:t>Something was probably wrong with the way test was run. Notice that if we got 950 tests mean(Immigrants_ </a:t>
            </a:r>
            <a:r>
              <a:rPr lang="en-US" dirty="0" err="1"/>
              <a:t>Hapinness</a:t>
            </a:r>
            <a:r>
              <a:rPr lang="en-US" dirty="0"/>
              <a:t>) &lt;  mean(</a:t>
            </a:r>
            <a:r>
              <a:rPr lang="en-US" dirty="0" err="1"/>
              <a:t>Natives_Happiness</a:t>
            </a:r>
            <a:r>
              <a:rPr lang="en-US" dirty="0"/>
              <a:t>) + 1  (flip the &gt;)</a:t>
            </a:r>
          </a:p>
          <a:p>
            <a:pPr marL="0" indent="0">
              <a:buNone/>
            </a:pPr>
            <a:r>
              <a:rPr lang="en-US" dirty="0"/>
              <a:t>than (a) would be correct answer.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8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Q: What is p-value of mean(H)&gt;mean(L)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 = High Numbers: Hundred Numbers &gt;100 are higher than</a:t>
            </a:r>
          </a:p>
          <a:p>
            <a:r>
              <a:rPr lang="en-US" dirty="0"/>
              <a:t>L= Low Numbers:  Hundred Numbers &lt;100</a:t>
            </a:r>
          </a:p>
          <a:p>
            <a:endParaRPr lang="en-US" dirty="0"/>
          </a:p>
          <a:p>
            <a:r>
              <a:rPr lang="en-US" dirty="0"/>
              <a:t>A) *p ~ 0</a:t>
            </a:r>
          </a:p>
          <a:p>
            <a:r>
              <a:rPr lang="en-US" dirty="0"/>
              <a:t>B) p ~  1</a:t>
            </a:r>
          </a:p>
          <a:p>
            <a:r>
              <a:rPr lang="en-US" dirty="0"/>
              <a:t>C) p=0.5</a:t>
            </a:r>
          </a:p>
          <a:p>
            <a:endParaRPr lang="en-US" dirty="0"/>
          </a:p>
          <a:p>
            <a:r>
              <a:rPr lang="en-US" dirty="0"/>
              <a:t>COMMENTS:  Since we do not know more about these two groups it may be possible to construct a high variance data sets H and L with very small  difference of  means - mean(H)-mean(L). In such case z-value may be very small and p-value large. Can you find such example?</a:t>
            </a:r>
          </a:p>
        </p:txBody>
      </p:sp>
    </p:spTree>
    <p:extLst>
      <p:ext uri="{BB962C8B-B14F-4D97-AF65-F5344CB8AC3E}">
        <p14:creationId xmlns:p14="http://schemas.microsoft.com/office/powerpoint/2010/main" val="381810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To use z-test for difference of means of two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A) We need standard deviation of union of two populations</a:t>
            </a:r>
          </a:p>
          <a:p>
            <a:r>
              <a:rPr lang="en-US" dirty="0"/>
              <a:t>B) *We need  standard deviation of each of the  two populations</a:t>
            </a:r>
          </a:p>
        </p:txBody>
      </p:sp>
    </p:spTree>
    <p:extLst>
      <p:ext uri="{BB962C8B-B14F-4D97-AF65-F5344CB8AC3E}">
        <p14:creationId xmlns:p14="http://schemas.microsoft.com/office/powerpoint/2010/main" val="389764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r say?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firstName</a:t>
            </a:r>
            <a:r>
              <a:rPr lang="en-US" dirty="0"/>
              <a:t> &lt;- c("Ethan", "</a:t>
            </a:r>
            <a:r>
              <a:rPr lang="en-US" dirty="0" err="1"/>
              <a:t>Captian</a:t>
            </a:r>
            <a:r>
              <a:rPr lang="en-US" dirty="0"/>
              <a:t>", "John", "Selina")</a:t>
            </a:r>
          </a:p>
          <a:p>
            <a:r>
              <a:rPr lang="en-US" dirty="0" err="1"/>
              <a:t>lastName</a:t>
            </a:r>
            <a:r>
              <a:rPr lang="en-US" dirty="0"/>
              <a:t> &lt;- c("Hunt", "Jack", "</a:t>
            </a:r>
            <a:r>
              <a:rPr lang="en-US" dirty="0" err="1"/>
              <a:t>Whick</a:t>
            </a:r>
            <a:r>
              <a:rPr lang="en-US" dirty="0"/>
              <a:t>", "Kyle")</a:t>
            </a:r>
          </a:p>
          <a:p>
            <a:r>
              <a:rPr lang="en-US" dirty="0"/>
              <a:t>sex &lt;- c("MALE", "MALE", "MALE", "FEMALE")</a:t>
            </a:r>
          </a:p>
          <a:p>
            <a:r>
              <a:rPr lang="en-US" dirty="0"/>
              <a:t>score &lt;- c(97, 88, 85, 92)</a:t>
            </a:r>
          </a:p>
          <a:p>
            <a:r>
              <a:rPr lang="en-US" dirty="0" err="1"/>
              <a:t>rowNames</a:t>
            </a:r>
            <a:r>
              <a:rPr lang="en-US" dirty="0"/>
              <a:t> &lt;- c("first </a:t>
            </a:r>
            <a:r>
              <a:rPr lang="en-US" dirty="0" err="1"/>
              <a:t>Row","Second</a:t>
            </a:r>
            <a:r>
              <a:rPr lang="en-US" dirty="0"/>
              <a:t> </a:t>
            </a:r>
            <a:r>
              <a:rPr lang="en-US" dirty="0" err="1"/>
              <a:t>row","Third</a:t>
            </a:r>
            <a:r>
              <a:rPr lang="en-US" dirty="0"/>
              <a:t> </a:t>
            </a:r>
            <a:r>
              <a:rPr lang="en-US" dirty="0" err="1"/>
              <a:t>Row","fourth</a:t>
            </a:r>
            <a:r>
              <a:rPr lang="en-US" dirty="0"/>
              <a:t> Row")</a:t>
            </a:r>
          </a:p>
          <a:p>
            <a:r>
              <a:rPr lang="en-US" dirty="0" err="1"/>
              <a:t>stu_df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sex, score, </a:t>
            </a:r>
            <a:r>
              <a:rPr lang="en-US" dirty="0" err="1"/>
              <a:t>row.names</a:t>
            </a:r>
            <a:r>
              <a:rPr lang="en-US" dirty="0"/>
              <a:t> = </a:t>
            </a:r>
            <a:r>
              <a:rPr lang="en-US" dirty="0" err="1"/>
              <a:t>rowNames</a:t>
            </a:r>
            <a:r>
              <a:rPr lang="en-US" dirty="0"/>
              <a:t>)</a:t>
            </a:r>
          </a:p>
          <a:p>
            <a:r>
              <a:rPr lang="en-US" dirty="0" err="1"/>
              <a:t>stu_df.score</a:t>
            </a:r>
            <a:endParaRPr lang="en-US" dirty="0"/>
          </a:p>
          <a:p>
            <a:r>
              <a:rPr lang="en-US" b="1" dirty="0"/>
              <a:t>A) 88 will be there</a:t>
            </a:r>
          </a:p>
          <a:p>
            <a:r>
              <a:rPr lang="en-US" b="1" dirty="0"/>
              <a:t>B)  * Error</a:t>
            </a:r>
          </a:p>
          <a:p>
            <a:r>
              <a:rPr lang="en-US" b="1" dirty="0"/>
              <a:t>C) NULL</a:t>
            </a:r>
          </a:p>
        </p:txBody>
      </p:sp>
    </p:spTree>
    <p:extLst>
      <p:ext uri="{BB962C8B-B14F-4D97-AF65-F5344CB8AC3E}">
        <p14:creationId xmlns:p14="http://schemas.microsoft.com/office/powerpoint/2010/main" val="3995314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1208</TotalTime>
  <Words>1402</Words>
  <Application>Microsoft Office PowerPoint</Application>
  <PresentationFormat>Widescreen</PresentationFormat>
  <Paragraphs>222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Lucida Console</vt:lpstr>
      <vt:lpstr>Wingdings 3</vt:lpstr>
      <vt:lpstr>Ion</vt:lpstr>
      <vt:lpstr>Multiple hypothesis:p-values</vt:lpstr>
      <vt:lpstr>When is z-test accurate?</vt:lpstr>
      <vt:lpstr>Patterns examples</vt:lpstr>
      <vt:lpstr> Q “Traffic in Holland tunnel is higher than in Lincoln”    p-value =0.003  Would you accept it?   A) Yes, B)*  No  [biased sample!]</vt:lpstr>
      <vt:lpstr>Happiness – married to immigrants from different countries</vt:lpstr>
      <vt:lpstr>Q: Immigrants: 8.6 Natives: 7.5, are immigrants more happy?</vt:lpstr>
      <vt:lpstr>Q: What is p-value of mean(H)&gt;mean(L)</vt:lpstr>
      <vt:lpstr>Q: To use z-test for difference of means of two populations</vt:lpstr>
      <vt:lpstr>What will r say?</vt:lpstr>
      <vt:lpstr>What will r say?</vt:lpstr>
      <vt:lpstr>Create new data </vt:lpstr>
      <vt:lpstr>Part of the d frame just generated - mean(GroupB) &gt; mean(GroupA)+10 </vt:lpstr>
      <vt:lpstr>If (*) returns -10.07then p value will be?   P&lt;0.05?   Yes */No? </vt:lpstr>
      <vt:lpstr>Patterns….</vt:lpstr>
      <vt:lpstr>More Analysis</vt:lpstr>
      <vt:lpstr>What do we observe?</vt:lpstr>
      <vt:lpstr>Distribution of Diff. of Means</vt:lpstr>
      <vt:lpstr>PowerPoint Presentation</vt:lpstr>
      <vt:lpstr>Null hypothesis – no association</vt:lpstr>
      <vt:lpstr>p-value “hunting”</vt:lpstr>
      <vt:lpstr>PowerPoint Presentation</vt:lpstr>
      <vt:lpstr>PowerPoint Presentation</vt:lpstr>
      <vt:lpstr>PowerPoint Presentation</vt:lpstr>
      <vt:lpstr>Multiple Comparison – curse of high dimensionality of data</vt:lpstr>
      <vt:lpstr>P-value “hunting”</vt:lpstr>
      <vt:lpstr> Overfitting the data</vt:lpstr>
      <vt:lpstr>Bonferroni Correction</vt:lpstr>
      <vt:lpstr>In short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P-values</dc:title>
  <dc:creator>tomasz</dc:creator>
  <cp:lastModifiedBy>tomasz</cp:lastModifiedBy>
  <cp:revision>37</cp:revision>
  <dcterms:created xsi:type="dcterms:W3CDTF">2017-02-21T15:51:17Z</dcterms:created>
  <dcterms:modified xsi:type="dcterms:W3CDTF">2018-02-16T22:51:39Z</dcterms:modified>
</cp:coreProperties>
</file>