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8" r:id="rId2"/>
    <p:sldId id="290" r:id="rId3"/>
    <p:sldId id="285" r:id="rId4"/>
    <p:sldId id="286" r:id="rId5"/>
    <p:sldId id="284" r:id="rId6"/>
    <p:sldId id="269" r:id="rId7"/>
    <p:sldId id="270" r:id="rId8"/>
    <p:sldId id="271" r:id="rId9"/>
    <p:sldId id="272" r:id="rId10"/>
    <p:sldId id="274" r:id="rId11"/>
    <p:sldId id="291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“hunting”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PermutationTestSecond</a:t>
            </a:r>
            <a:r>
              <a:rPr lang="en-US" dirty="0"/>
              <a:t>::Permutation(read.csv("HAPPINESS2017.csv"), "COUNTRY", "HAPPINESS", 1000, "Russia", "Poland")</a:t>
            </a:r>
          </a:p>
          <a:p>
            <a:r>
              <a:rPr lang="en-US" sz="4400" b="1" dirty="0"/>
              <a:t>p=0.497</a:t>
            </a:r>
          </a:p>
        </p:txBody>
      </p:sp>
    </p:spTree>
    <p:extLst>
      <p:ext uri="{BB962C8B-B14F-4D97-AF65-F5344CB8AC3E}">
        <p14:creationId xmlns:p14="http://schemas.microsoft.com/office/powerpoint/2010/main" val="277019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one hypothesis the acceptable p-value is widely viewed as p=0.05</a:t>
            </a:r>
          </a:p>
          <a:p>
            <a:endParaRPr lang="en-US" dirty="0"/>
          </a:p>
          <a:p>
            <a:r>
              <a:rPr lang="en-US" dirty="0"/>
              <a:t>For N hypothesis it would be 0.05/N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 = 10^6?</a:t>
            </a:r>
          </a:p>
          <a:p>
            <a:r>
              <a:rPr lang="en-US" dirty="0"/>
              <a:t>p value better be 5x 10^-8!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4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89D3-F8E8-46F8-9E54-6D5E3836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test all pairs out of N items (countries)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83D9-1E85-4D42-999C-EB5F85B7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N=10,  10 choose 2 hypotheses = 45</a:t>
            </a:r>
          </a:p>
          <a:p>
            <a:r>
              <a:rPr lang="en-US" dirty="0"/>
              <a:t>N=100   100 choose 2 hypotheses = 4950</a:t>
            </a:r>
          </a:p>
          <a:p>
            <a:r>
              <a:rPr lang="en-US" dirty="0"/>
              <a:t>N=1000   1000 choose 2 hypotheses = 499500</a:t>
            </a:r>
          </a:p>
          <a:p>
            <a:r>
              <a:rPr lang="en-US" dirty="0"/>
              <a:t>N=10000  10000 choose 2 hypotheses = 49x 10^6 </a:t>
            </a:r>
          </a:p>
          <a:p>
            <a:endParaRPr lang="en-US" dirty="0"/>
          </a:p>
          <a:p>
            <a:r>
              <a:rPr lang="en-US" dirty="0"/>
              <a:t>How does it affect p value?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3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7B34-0927-4FCD-AADF-ED23A7A5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found a pair with p-value =0.000001 = 10^-5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1B16-710E-41DE-AC2C-19995BF6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First reaction – this is great!  Definitely accept the hypothesis!</a:t>
            </a:r>
          </a:p>
          <a:p>
            <a:r>
              <a:rPr lang="en-US" sz="2800" dirty="0"/>
              <a:t>But wait….what was  N?</a:t>
            </a:r>
          </a:p>
          <a:p>
            <a:r>
              <a:rPr lang="en-US" sz="2800" dirty="0"/>
              <a:t>If N=10, 5 *10^-2 /45 =  10^-3  is enough!</a:t>
            </a:r>
          </a:p>
          <a:p>
            <a:r>
              <a:rPr lang="en-US" sz="2800" dirty="0"/>
              <a:t>N=100, it is almost OK, 5x 10-2 /4950  =  10^-5 is enough!</a:t>
            </a:r>
          </a:p>
          <a:p>
            <a:r>
              <a:rPr lang="en-US" sz="2800" dirty="0"/>
              <a:t>N=1000  NOT OK…..we need 10^-6 !</a:t>
            </a:r>
          </a:p>
        </p:txBody>
      </p:sp>
    </p:spTree>
    <p:extLst>
      <p:ext uri="{BB962C8B-B14F-4D97-AF65-F5344CB8AC3E}">
        <p14:creationId xmlns:p14="http://schemas.microsoft.com/office/powerpoint/2010/main" val="18277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53FB-2762-46A8-8F14-66B31898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“wider your data” the more strict the p-value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0A2-7535-49F4-A2B4-9C93AE95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Wide Data:  </a:t>
            </a:r>
          </a:p>
          <a:p>
            <a:r>
              <a:rPr lang="en-US" sz="4800" dirty="0"/>
              <a:t>Genomics</a:t>
            </a:r>
          </a:p>
          <a:p>
            <a:r>
              <a:rPr lang="en-US" sz="4800" dirty="0"/>
              <a:t>Supermarket</a:t>
            </a:r>
          </a:p>
          <a:p>
            <a:r>
              <a:rPr lang="en-US" sz="4800" dirty="0"/>
              <a:t>Advertising</a:t>
            </a:r>
          </a:p>
        </p:txBody>
      </p:sp>
    </p:spTree>
    <p:extLst>
      <p:ext uri="{BB962C8B-B14F-4D97-AF65-F5344CB8AC3E}">
        <p14:creationId xmlns:p14="http://schemas.microsoft.com/office/powerpoint/2010/main" val="44639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7725-0F3F-472A-851A-D2F8116F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potential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0805-27E6-4713-9216-20466FBD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Two genes co-occur very often</a:t>
            </a:r>
          </a:p>
          <a:p>
            <a:r>
              <a:rPr lang="en-US" sz="3600" dirty="0"/>
              <a:t>Two items are sold more often than expected</a:t>
            </a:r>
          </a:p>
          <a:p>
            <a:r>
              <a:rPr lang="en-US" sz="3600" dirty="0"/>
              <a:t>Users who are under 30 and live in California  buy more electric cars</a:t>
            </a:r>
          </a:p>
        </p:txBody>
      </p:sp>
    </p:spTree>
    <p:extLst>
      <p:ext uri="{BB962C8B-B14F-4D97-AF65-F5344CB8AC3E}">
        <p14:creationId xmlns:p14="http://schemas.microsoft.com/office/powerpoint/2010/main" val="214885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A025-6EA3-445D-93F8-49739B29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lets work on a little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E161-FB61-409A-8CBB-D2ACADF7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run permutation test for observed difference between GPA’s of </a:t>
            </a:r>
            <a:r>
              <a:rPr lang="en-US" b="1" dirty="0"/>
              <a:t>athletes </a:t>
            </a:r>
            <a:r>
              <a:rPr lang="en-US" dirty="0"/>
              <a:t>and </a:t>
            </a:r>
            <a:r>
              <a:rPr lang="en-US" b="1" dirty="0"/>
              <a:t>non-athletes. </a:t>
            </a:r>
          </a:p>
          <a:p>
            <a:pPr marL="0" indent="0">
              <a:buNone/>
            </a:pPr>
            <a:r>
              <a:rPr lang="en-US" dirty="0"/>
              <a:t>We observed that non-athletes have GPA higher than athletes by </a:t>
            </a:r>
            <a:r>
              <a:rPr lang="en-US" b="1" dirty="0"/>
              <a:t>0.3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run 10,000 permutations.</a:t>
            </a:r>
          </a:p>
          <a:p>
            <a:pPr marL="0" indent="0">
              <a:buNone/>
            </a:pPr>
            <a:r>
              <a:rPr lang="en-US" b="1" dirty="0"/>
              <a:t>500 permutations showed the GPA difference of 0.2</a:t>
            </a:r>
          </a:p>
          <a:p>
            <a:pPr marL="0" indent="0">
              <a:buNone/>
            </a:pPr>
            <a:r>
              <a:rPr lang="en-US" b="1" dirty="0"/>
              <a:t>100 permutations showed the GPA difference of 0.4</a:t>
            </a:r>
          </a:p>
          <a:p>
            <a:pPr marL="0" indent="0">
              <a:buNone/>
            </a:pPr>
            <a:r>
              <a:rPr lang="en-US" dirty="0"/>
              <a:t> we conclude that               </a:t>
            </a:r>
            <a:r>
              <a:rPr lang="en-US" b="1" dirty="0"/>
              <a:t>p2 &lt; p-value &lt; p1   </a:t>
            </a:r>
          </a:p>
          <a:p>
            <a:pPr marL="0" indent="0">
              <a:buNone/>
            </a:pPr>
            <a:r>
              <a:rPr lang="en-US" dirty="0"/>
              <a:t>What are p1 and p2?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0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hunt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PermutationTestSecond</a:t>
            </a:r>
            <a:r>
              <a:rPr lang="en-US" dirty="0"/>
              <a:t>::Permutation(read.csv("HAPPINESS2017.csv"), "COUNTRY", "HAPPINESS", 1000, "China", "France")</a:t>
            </a:r>
          </a:p>
          <a:p>
            <a:r>
              <a:rPr lang="en-US" sz="4400" b="1" dirty="0"/>
              <a:t>p=0.285</a:t>
            </a:r>
          </a:p>
        </p:txBody>
      </p:sp>
    </p:spTree>
    <p:extLst>
      <p:ext uri="{BB962C8B-B14F-4D97-AF65-F5344CB8AC3E}">
        <p14:creationId xmlns:p14="http://schemas.microsoft.com/office/powerpoint/2010/main" val="209795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PermutationTestSecond</a:t>
            </a:r>
            <a:r>
              <a:rPr lang="en-US" dirty="0"/>
              <a:t>::Permutation(read.csv("HAPPINESS2017.csv"), "COUNTRY", "HAPPINESS", 1000, "Italy", "France")</a:t>
            </a:r>
          </a:p>
          <a:p>
            <a:r>
              <a:rPr lang="en-US" sz="4400" b="1" dirty="0"/>
              <a:t>p=0.072</a:t>
            </a:r>
          </a:p>
        </p:txBody>
      </p:sp>
    </p:spTree>
    <p:extLst>
      <p:ext uri="{BB962C8B-B14F-4D97-AF65-F5344CB8AC3E}">
        <p14:creationId xmlns:p14="http://schemas.microsoft.com/office/powerpoint/2010/main" val="179783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devanshagr</a:t>
            </a:r>
            <a:r>
              <a:rPr lang="en-US" dirty="0"/>
              <a:t>/</a:t>
            </a:r>
            <a:r>
              <a:rPr lang="en-US" dirty="0" err="1"/>
              <a:t>PermutationTestSecond</a:t>
            </a:r>
            <a:r>
              <a:rPr lang="en-US" dirty="0"/>
              <a:t>")</a:t>
            </a:r>
          </a:p>
          <a:p>
            <a:r>
              <a:rPr lang="en-US" dirty="0" err="1"/>
              <a:t>PermutationTestSecond</a:t>
            </a:r>
            <a:r>
              <a:rPr lang="en-US" dirty="0"/>
              <a:t>::Permutation(read.csv("HAPPINESS2017.csv"), "COUNTRY", "HAPPINESS", 1000, "El Salvador", "Lesotho")</a:t>
            </a:r>
          </a:p>
          <a:p>
            <a:r>
              <a:rPr lang="en-US" sz="4400" b="1" dirty="0"/>
              <a:t>p=0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14176"/>
              </p:ext>
            </p:extLst>
          </p:nvPr>
        </p:nvGraphicFramePr>
        <p:xfrm>
          <a:off x="7672388" y="4471988"/>
          <a:ext cx="1996278" cy="1974532"/>
        </p:xfrm>
        <a:graphic>
          <a:graphicData uri="http://schemas.openxmlformats.org/drawingml/2006/table">
            <a:tbl>
              <a:tblPr/>
              <a:tblGrid>
                <a:gridCol w="199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430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  <a:r>
                        <a:rPr lang="en-US" sz="10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PermutationTestSecond</a:t>
                      </a:r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::Permutation(read.csv("HAPPINESS2017.csv"), "COUNTRY", "HAPPINESS", 1000, "El Salvador", "Lesotho") 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[1] 0 </a:t>
                      </a: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86">
                <a:tc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 – curse of high dimensionality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Big data – wide dimensions</a:t>
            </a:r>
          </a:p>
          <a:p>
            <a:r>
              <a:rPr lang="en-US" dirty="0"/>
              <a:t>Possibly hundreds of thousands of attributes/columns!</a:t>
            </a:r>
          </a:p>
          <a:p>
            <a:r>
              <a:rPr lang="en-US" sz="2800" dirty="0"/>
              <a:t>Possibly a lot of “amazing” conclusions/patterns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4000" dirty="0"/>
              <a:t>But…..lots of “junk” also…</a:t>
            </a:r>
          </a:p>
        </p:txBody>
      </p:sp>
    </p:spTree>
    <p:extLst>
      <p:ext uri="{BB962C8B-B14F-4D97-AF65-F5344CB8AC3E}">
        <p14:creationId xmlns:p14="http://schemas.microsoft.com/office/powerpoint/2010/main" val="200095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many hypotheses – careful!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Test many  hypotheses  to find the  smallest p-value you could</a:t>
            </a:r>
          </a:p>
          <a:p>
            <a:endParaRPr lang="en-US" sz="2400" dirty="0"/>
          </a:p>
          <a:p>
            <a:r>
              <a:rPr lang="en-US" sz="2400" dirty="0"/>
              <a:t> Is this  "allowed," from a statistical perspective ?</a:t>
            </a:r>
          </a:p>
          <a:p>
            <a:endParaRPr lang="en-US" sz="2400" dirty="0"/>
          </a:p>
          <a:p>
            <a:r>
              <a:rPr lang="en-US" sz="2400" dirty="0"/>
              <a:t>The answer is "NO"!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8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Overfitting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400" dirty="0"/>
              <a:t>Searching through the available data to find  statistically relevant results, and then claiming that these results *generalize*  to other datasets, </a:t>
            </a:r>
            <a:r>
              <a:rPr lang="en-US" sz="2400" b="1" dirty="0"/>
              <a:t>without accounting for the search process.  </a:t>
            </a:r>
          </a:p>
          <a:p>
            <a:endParaRPr lang="en-US" sz="2400" dirty="0"/>
          </a:p>
          <a:p>
            <a:r>
              <a:rPr lang="en-US" sz="2400" dirty="0"/>
              <a:t>By searching through the data for desirable results, your conclusions may be seriously biased, </a:t>
            </a:r>
            <a:r>
              <a:rPr lang="en-US" sz="2400" b="1" dirty="0"/>
              <a:t>if you don't properly  account for the search process.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2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Bonferroni</a:t>
            </a:r>
            <a:r>
              <a:rPr lang="en-US" dirty="0"/>
              <a:t>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sz="2800" dirty="0"/>
              <a:t>An analogy:    If an exam has enough questions, then you're bound to get at least one question   right by guessing, even if you don't know anything about the subject. 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We'll also propose a simple solution that works for many multiple testing problems -- the "</a:t>
            </a:r>
            <a:r>
              <a:rPr lang="en-US" sz="2800" dirty="0" err="1"/>
              <a:t>Bonferroni</a:t>
            </a:r>
            <a:r>
              <a:rPr lang="en-US" sz="2800" dirty="0"/>
              <a:t> correction."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151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1457</TotalTime>
  <Words>660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Lucida Console</vt:lpstr>
      <vt:lpstr>Wingdings 3</vt:lpstr>
      <vt:lpstr>Ion</vt:lpstr>
      <vt:lpstr>p-value “hunting”</vt:lpstr>
      <vt:lpstr>Before lets work on a little problem</vt:lpstr>
      <vt:lpstr>P-value hunt</vt:lpstr>
      <vt:lpstr>PowerPoint Presentation</vt:lpstr>
      <vt:lpstr>PowerPoint Presentation</vt:lpstr>
      <vt:lpstr>Multiple Comparison – curse of high dimensionality of data</vt:lpstr>
      <vt:lpstr>Testing many hypotheses – careful!</vt:lpstr>
      <vt:lpstr> Overfitting the data</vt:lpstr>
      <vt:lpstr>Bonferroni Correction</vt:lpstr>
      <vt:lpstr>In short</vt:lpstr>
      <vt:lpstr>Suppose we test all pairs out of N items (countries)</vt:lpstr>
      <vt:lpstr>Suppose we found a pair with p-value =0.000001 = 10^-5</vt:lpstr>
      <vt:lpstr>The “wider your data” the more strict the p-value requirements</vt:lpstr>
      <vt:lpstr>Lots of potential hypotheses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P-values</dc:title>
  <dc:creator>tomasz</dc:creator>
  <cp:lastModifiedBy>tomasz</cp:lastModifiedBy>
  <cp:revision>44</cp:revision>
  <dcterms:created xsi:type="dcterms:W3CDTF">2017-02-21T15:51:17Z</dcterms:created>
  <dcterms:modified xsi:type="dcterms:W3CDTF">2018-02-22T23:57:42Z</dcterms:modified>
</cp:coreProperties>
</file>