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9" r:id="rId3"/>
    <p:sldId id="328" r:id="rId4"/>
    <p:sldId id="329" r:id="rId5"/>
    <p:sldId id="310" r:id="rId6"/>
    <p:sldId id="330" r:id="rId7"/>
    <p:sldId id="311" r:id="rId8"/>
    <p:sldId id="263" r:id="rId9"/>
    <p:sldId id="274" r:id="rId10"/>
    <p:sldId id="275" r:id="rId11"/>
    <p:sldId id="277" r:id="rId12"/>
    <p:sldId id="326" r:id="rId13"/>
    <p:sldId id="312" r:id="rId14"/>
    <p:sldId id="313" r:id="rId15"/>
    <p:sldId id="276" r:id="rId16"/>
    <p:sldId id="314" r:id="rId17"/>
    <p:sldId id="315" r:id="rId18"/>
    <p:sldId id="316" r:id="rId19"/>
    <p:sldId id="327" r:id="rId20"/>
    <p:sldId id="332" r:id="rId21"/>
    <p:sldId id="333" r:id="rId22"/>
    <p:sldId id="3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Law of small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– small samples tend to be more extreme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Urn with marbles half red, half white    - if 4 = 2+2  as opposed to 8 marbles, then probability of extreme results  (all red/all white) goes down from 12.5% to 1.56%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813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outcomes more likely in small populations – no causality!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/>
              <a:t>William Feller (one of the founders of modern statistics) : Bombing of London – random which looked like following a pattern, spies </a:t>
            </a:r>
            <a:r>
              <a:rPr lang="en-US" sz="3600" dirty="0" err="1"/>
              <a:t>etc</a:t>
            </a:r>
            <a:endParaRPr lang="en-US" sz="3600" dirty="0"/>
          </a:p>
          <a:p>
            <a:r>
              <a:rPr lang="en-US" sz="3600" dirty="0"/>
              <a:t> NARRATIVE FALLACY</a:t>
            </a:r>
          </a:p>
        </p:txBody>
      </p:sp>
    </p:spTree>
    <p:extLst>
      <p:ext uri="{BB962C8B-B14F-4D97-AF65-F5344CB8AC3E}">
        <p14:creationId xmlns:p14="http://schemas.microsoft.com/office/powerpoint/2010/main" val="18264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6 consecutive births in a hospital, B (Boy), G(Girl)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more likely?</a:t>
            </a:r>
          </a:p>
          <a:p>
            <a:endParaRPr lang="en-US" dirty="0"/>
          </a:p>
          <a:p>
            <a:r>
              <a:rPr lang="en-US" sz="4400" dirty="0"/>
              <a:t>A) BBBGGG</a:t>
            </a:r>
          </a:p>
          <a:p>
            <a:r>
              <a:rPr lang="en-US" sz="4400" dirty="0"/>
              <a:t>B) GGGGGG</a:t>
            </a:r>
          </a:p>
          <a:p>
            <a:r>
              <a:rPr lang="en-US" sz="4400" dirty="0"/>
              <a:t>C) BGBBGB</a:t>
            </a:r>
          </a:p>
          <a:p>
            <a:r>
              <a:rPr lang="en-US" sz="4400" dirty="0"/>
              <a:t>D) All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6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pattern seekers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We do not believe to see regularity as result of random process!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/>
              <a:t>“To the untrained eye randomness appears as regularity or tendency to cluster”</a:t>
            </a:r>
          </a:p>
          <a:p>
            <a:endParaRPr lang="en-US" sz="3600" dirty="0"/>
          </a:p>
          <a:p>
            <a:r>
              <a:rPr lang="en-US" sz="3600" dirty="0"/>
              <a:t>William Feller</a:t>
            </a:r>
          </a:p>
        </p:txBody>
      </p:sp>
    </p:spTree>
    <p:extLst>
      <p:ext uri="{BB962C8B-B14F-4D97-AF65-F5344CB8AC3E}">
        <p14:creationId xmlns:p14="http://schemas.microsoft.com/office/powerpoint/2010/main" val="96360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 foundation – small schools do better!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1.7 billion  grant </a:t>
            </a:r>
          </a:p>
          <a:p>
            <a:endParaRPr lang="en-US" sz="2800" dirty="0"/>
          </a:p>
          <a:p>
            <a:r>
              <a:rPr lang="en-US" sz="2800" dirty="0"/>
              <a:t>1662 schools, 6 of the top 50 were small schools:  </a:t>
            </a:r>
          </a:p>
          <a:p>
            <a:pPr marL="0" indent="0">
              <a:buNone/>
            </a:pPr>
            <a:r>
              <a:rPr lang="en-US" sz="2800" dirty="0"/>
              <a:t>(Over-representation by the factor of 4)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Easy to explain! Narratives can always be found….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1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always look for causality…..and we are fooled!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Same is probably true about worst schools (many small schools are among the worst ones)</a:t>
            </a:r>
          </a:p>
          <a:p>
            <a:r>
              <a:rPr lang="en-US" sz="2400" dirty="0"/>
              <a:t>So…law of small numbers again</a:t>
            </a:r>
          </a:p>
          <a:p>
            <a:endParaRPr lang="en-US" dirty="0"/>
          </a:p>
          <a:p>
            <a:r>
              <a:rPr lang="en-US" sz="2800" dirty="0"/>
              <a:t>“small schools or no better than large schools they are </a:t>
            </a:r>
            <a:r>
              <a:rPr lang="en-US" sz="2800" b="1" dirty="0"/>
              <a:t>simply more variable”</a:t>
            </a:r>
          </a:p>
        </p:txBody>
      </p:sp>
    </p:spTree>
    <p:extLst>
      <p:ext uri="{BB962C8B-B14F-4D97-AF65-F5344CB8AC3E}">
        <p14:creationId xmlns:p14="http://schemas.microsoft.com/office/powerpoint/2010/main" val="36388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Exaggerated faith in small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Intuitive statisticians:   Small samples are as good as large samples..</a:t>
            </a:r>
          </a:p>
          <a:p>
            <a:endParaRPr lang="en-US" sz="3600" dirty="0"/>
          </a:p>
          <a:p>
            <a:r>
              <a:rPr lang="en-US" sz="3600" dirty="0"/>
              <a:t>Few will pay attention to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942635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“Hot hands” – we are too quick to declare greatness among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600" dirty="0"/>
              <a:t>Basketball players</a:t>
            </a:r>
          </a:p>
          <a:p>
            <a:endParaRPr lang="en-US" sz="3600" dirty="0"/>
          </a:p>
          <a:p>
            <a:r>
              <a:rPr lang="en-US" sz="3600" dirty="0"/>
              <a:t>CEO’s  - who did 3 successful acquisitions…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Hmm…serial entrepreneurs…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2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6145-35E1-476D-8159-10D51926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Just returning to Multiple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0E4F-92FB-429C-A287-BDCFBC79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20 hypotheses to test, and a significance level of 0.05. </a:t>
            </a:r>
          </a:p>
          <a:p>
            <a:pPr marL="0" indent="0">
              <a:buNone/>
            </a:pPr>
            <a:r>
              <a:rPr lang="en-US" sz="3200" dirty="0"/>
              <a:t>What’s the probability of observing at least one significant result just due to chance?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b="1" dirty="0"/>
              <a:t>P(at least one significant result) = 1 − P(no significant results) = 1 − (1 − 0.05)^20 ≈ 0.64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effectiveness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b="1" dirty="0"/>
              <a:t>Before the Class</a:t>
            </a:r>
          </a:p>
          <a:p>
            <a:r>
              <a:rPr lang="en-US" dirty="0"/>
              <a:t>Know what p-value is - </a:t>
            </a:r>
            <a:r>
              <a:rPr lang="en-US" b="1" dirty="0"/>
              <a:t>52</a:t>
            </a:r>
          </a:p>
          <a:p>
            <a:r>
              <a:rPr lang="en-US" dirty="0"/>
              <a:t>Do not know what p-value is - </a:t>
            </a:r>
            <a:r>
              <a:rPr lang="en-US" b="1" dirty="0"/>
              <a:t>29</a:t>
            </a:r>
          </a:p>
          <a:p>
            <a:endParaRPr lang="en-US" dirty="0"/>
          </a:p>
          <a:p>
            <a:r>
              <a:rPr lang="en-US" sz="2800" b="1" dirty="0"/>
              <a:t>After the  Class</a:t>
            </a:r>
          </a:p>
          <a:p>
            <a:r>
              <a:rPr lang="en-US" dirty="0"/>
              <a:t>Know what p-value is - </a:t>
            </a:r>
            <a:r>
              <a:rPr lang="en-US" b="1" dirty="0"/>
              <a:t>67</a:t>
            </a:r>
          </a:p>
          <a:p>
            <a:r>
              <a:rPr lang="en-US" dirty="0"/>
              <a:t>Do not know what p-value is - </a:t>
            </a:r>
            <a:r>
              <a:rPr lang="en-US" b="1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37384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D8EF-D52F-4B51-8DBE-7A0CE717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hypotheses tested?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B313-2818-4998-A297-1A428261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At least one will be acceptable =</a:t>
            </a:r>
          </a:p>
          <a:p>
            <a:pPr marL="0" indent="0">
              <a:buNone/>
            </a:pPr>
            <a:r>
              <a:rPr lang="en-US" sz="4000" b="1" dirty="0"/>
              <a:t>Probability = 1- 10^-22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Practically 1, which means </a:t>
            </a:r>
            <a:br>
              <a:rPr lang="en-US" sz="4000" dirty="0"/>
            </a:br>
            <a:r>
              <a:rPr lang="en-US" sz="4000" dirty="0"/>
              <a:t>“p-value hunt” will definitely succeed for 1000 hypotheses</a:t>
            </a:r>
          </a:p>
        </p:txBody>
      </p:sp>
    </p:spTree>
    <p:extLst>
      <p:ext uri="{BB962C8B-B14F-4D97-AF65-F5344CB8AC3E}">
        <p14:creationId xmlns:p14="http://schemas.microsoft.com/office/powerpoint/2010/main" val="216461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5C97-3059-4C25-B7DB-C5ABEB40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Bonferroni coefficient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AE29-E210-4C9C-9AEA-65B671AC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If p was lowered to 5x10^-5  (Bonferroni  Coefficient) </a:t>
            </a:r>
          </a:p>
          <a:p>
            <a:pPr marL="0" indent="0">
              <a:buNone/>
            </a:pPr>
            <a:r>
              <a:rPr lang="en-US" sz="3600" dirty="0"/>
              <a:t>Probability of one acceptable hypothesis would be around 0.6</a:t>
            </a:r>
          </a:p>
        </p:txBody>
      </p:sp>
    </p:spTree>
    <p:extLst>
      <p:ext uri="{BB962C8B-B14F-4D97-AF65-F5344CB8AC3E}">
        <p14:creationId xmlns:p14="http://schemas.microsoft.com/office/powerpoint/2010/main" val="262605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D3B8-77AF-440D-BF03-76111B4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8F83-F38F-4BAC-BCE2-EBC737E3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200" dirty="0"/>
              <a:t>“The chances of developing  artery disease  are lower if you take one aspirin a day”</a:t>
            </a:r>
          </a:p>
          <a:p>
            <a:pPr marL="0" indent="0">
              <a:buNone/>
            </a:pPr>
            <a:r>
              <a:rPr lang="en-US" sz="3200" dirty="0"/>
              <a:t>“Stock market  goes up after </a:t>
            </a:r>
            <a:r>
              <a:rPr lang="en-US" sz="3200" dirty="0" err="1"/>
              <a:t>superbowl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“Students who do not text, always are on time and ask lots of questions”  have higher grades</a:t>
            </a:r>
          </a:p>
        </p:txBody>
      </p:sp>
    </p:spTree>
    <p:extLst>
      <p:ext uri="{BB962C8B-B14F-4D97-AF65-F5344CB8AC3E}">
        <p14:creationId xmlns:p14="http://schemas.microsoft.com/office/powerpoint/2010/main" val="372942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D27-B92C-47C5-8A9E-B7264A4F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95BC-79C9-4ECF-BFC0-8E48AD63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/>
              <a:t>Is class effective in teaching p-values?</a:t>
            </a:r>
          </a:p>
        </p:txBody>
      </p:sp>
    </p:spTree>
    <p:extLst>
      <p:ext uri="{BB962C8B-B14F-4D97-AF65-F5344CB8AC3E}">
        <p14:creationId xmlns:p14="http://schemas.microsoft.com/office/powerpoint/2010/main" val="23128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547C-D3CD-4368-8C4B-A34889B1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3759-20A0-4623-8894-6FCD94CB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4800" b="1" dirty="0"/>
              <a:t>CLASS MAKES NO DIFFERENCE </a:t>
            </a:r>
            <a:r>
              <a:rPr lang="en-US" sz="4800" b="1" dirty="0">
                <a:sym typeface="Wingdings" panose="05000000000000000000" pitchFamily="2" charset="2"/>
              </a:rPr>
              <a:t>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574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Build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Vote&lt;-rep(1,81)</a:t>
            </a:r>
          </a:p>
          <a:p>
            <a:pPr marL="0" indent="0">
              <a:buNone/>
            </a:pPr>
            <a:r>
              <a:rPr lang="en-US" dirty="0"/>
              <a:t>w&lt;-sample(c(1:71),29)</a:t>
            </a:r>
          </a:p>
          <a:p>
            <a:pPr marL="0" indent="0">
              <a:buNone/>
            </a:pPr>
            <a:r>
              <a:rPr lang="en-US" dirty="0"/>
              <a:t>Vote[w]&lt;-0</a:t>
            </a:r>
          </a:p>
          <a:p>
            <a:pPr marL="0" indent="0">
              <a:buNone/>
            </a:pPr>
            <a:r>
              <a:rPr lang="en-US" dirty="0"/>
              <a:t>When&lt;-rep("Before",81)</a:t>
            </a:r>
          </a:p>
          <a:p>
            <a:pPr marL="0" indent="0">
              <a:buNone/>
            </a:pPr>
            <a:r>
              <a:rPr lang="en-US" dirty="0"/>
              <a:t>B&lt;-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When,Vote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Vote&lt;-rep(1,107)</a:t>
            </a:r>
          </a:p>
          <a:p>
            <a:pPr marL="0" indent="0">
              <a:buNone/>
            </a:pPr>
            <a:r>
              <a:rPr lang="en-US" dirty="0"/>
              <a:t>w&lt;-sample(c(1:107),47)</a:t>
            </a:r>
          </a:p>
          <a:p>
            <a:pPr marL="0" indent="0">
              <a:buNone/>
            </a:pPr>
            <a:r>
              <a:rPr lang="en-US" dirty="0"/>
              <a:t>Vote[w]&lt;-0</a:t>
            </a:r>
          </a:p>
          <a:p>
            <a:pPr marL="0" indent="0">
              <a:buNone/>
            </a:pPr>
            <a:r>
              <a:rPr lang="en-US" dirty="0"/>
              <a:t>When&lt;-rep("After",107)</a:t>
            </a:r>
          </a:p>
          <a:p>
            <a:pPr marL="0" indent="0">
              <a:buNone/>
            </a:pPr>
            <a:r>
              <a:rPr lang="en-US" dirty="0"/>
              <a:t>A&lt;-</a:t>
            </a:r>
            <a:r>
              <a:rPr lang="en-US" dirty="0" err="1"/>
              <a:t>data.frame</a:t>
            </a:r>
            <a:r>
              <a:rPr lang="en-US" dirty="0"/>
              <a:t>(When, Vote)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0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FE29-F997-41BE-B530-833E56B7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 for fractions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D290-799D-47EC-ACA2-CA5F1DF5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C&lt;-</a:t>
            </a:r>
            <a:r>
              <a:rPr lang="en-US" dirty="0" err="1"/>
              <a:t>rbind</a:t>
            </a:r>
            <a:r>
              <a:rPr lang="en-US" dirty="0"/>
              <a:t>(B,A)</a:t>
            </a:r>
          </a:p>
          <a:p>
            <a:pPr marL="0" indent="0">
              <a:buNone/>
            </a:pPr>
            <a:r>
              <a:rPr lang="en-US" dirty="0"/>
              <a:t>mean(C[</a:t>
            </a:r>
            <a:r>
              <a:rPr lang="en-US" dirty="0" err="1"/>
              <a:t>C$When</a:t>
            </a:r>
            <a:r>
              <a:rPr lang="en-US" dirty="0"/>
              <a:t>=='Before',]$Vote) - mean(C[</a:t>
            </a:r>
            <a:r>
              <a:rPr lang="en-US" dirty="0" err="1"/>
              <a:t>C$When</a:t>
            </a:r>
            <a:r>
              <a:rPr lang="en-US" dirty="0"/>
              <a:t>==‘After’,])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devanshagr</a:t>
            </a:r>
            <a:r>
              <a:rPr lang="en-US" dirty="0"/>
              <a:t>/</a:t>
            </a:r>
            <a:r>
              <a:rPr lang="en-US" dirty="0" err="1"/>
              <a:t>PermutationTestSecond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PermutationTestSecond</a:t>
            </a:r>
            <a:r>
              <a:rPr lang="en-US" dirty="0"/>
              <a:t>::Permutation(C, "When", "Vote",1000, "Before", "After")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5400" dirty="0"/>
              <a:t>0.156   </a:t>
            </a:r>
            <a:r>
              <a:rPr lang="en-US" sz="5400" dirty="0">
                <a:sym typeface="Wingdings" panose="05000000000000000000" pitchFamily="2" charset="2"/>
              </a:rPr>
              <a:t>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054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Small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Counties in which incidence of </a:t>
            </a:r>
            <a:r>
              <a:rPr lang="en-US" sz="2800" b="1" dirty="0"/>
              <a:t>kidney cancer </a:t>
            </a:r>
            <a:r>
              <a:rPr lang="en-US" sz="2800" dirty="0"/>
              <a:t>is </a:t>
            </a:r>
            <a:r>
              <a:rPr lang="en-US" sz="2800" b="1" dirty="0"/>
              <a:t>lowest</a:t>
            </a:r>
            <a:r>
              <a:rPr lang="en-US" sz="2800" dirty="0"/>
              <a:t> </a:t>
            </a:r>
            <a:r>
              <a:rPr lang="en-US" sz="2800" i="1" dirty="0"/>
              <a:t>are mostly rural, sparsely populated and located in traditionally Republican states of Midwest, South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Why?   </a:t>
            </a:r>
            <a:r>
              <a:rPr lang="en-US" sz="2800" b="1" dirty="0"/>
              <a:t>Clean healthy style, fresh food,</a:t>
            </a:r>
          </a:p>
        </p:txBody>
      </p:sp>
    </p:spTree>
    <p:extLst>
      <p:ext uri="{BB962C8B-B14F-4D97-AF65-F5344CB8AC3E}">
        <p14:creationId xmlns:p14="http://schemas.microsoft.com/office/powerpoint/2010/main" val="366960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Small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Counties in which incidence of </a:t>
            </a:r>
            <a:r>
              <a:rPr lang="en-US" sz="3200" b="1" dirty="0"/>
              <a:t>kidney cancer</a:t>
            </a:r>
            <a:r>
              <a:rPr lang="en-US" sz="3200" dirty="0"/>
              <a:t> is </a:t>
            </a:r>
            <a:r>
              <a:rPr lang="en-US" sz="3200" b="1" dirty="0"/>
              <a:t>highest</a:t>
            </a:r>
            <a:r>
              <a:rPr lang="en-US" sz="3200" dirty="0"/>
              <a:t> are </a:t>
            </a:r>
            <a:r>
              <a:rPr lang="en-US" sz="3200" i="1" dirty="0"/>
              <a:t>mostly rural, sparsely populated and located in traditionally republican states of Midwest, south</a:t>
            </a:r>
          </a:p>
          <a:p>
            <a:pPr marL="0" indent="0">
              <a:buNone/>
            </a:pPr>
            <a:endParaRPr lang="en-US" sz="3200" i="1" dirty="0"/>
          </a:p>
          <a:p>
            <a:r>
              <a:rPr lang="en-US" sz="3200" dirty="0"/>
              <a:t>Why?  </a:t>
            </a:r>
            <a:r>
              <a:rPr lang="en-US" sz="3200" b="1" dirty="0"/>
              <a:t>Poor, access to healthcare</a:t>
            </a:r>
          </a:p>
          <a:p>
            <a:endParaRPr lang="en-US" sz="32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89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5764</TotalTime>
  <Words>744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</vt:lpstr>
      <vt:lpstr>Law of small numbers</vt:lpstr>
      <vt:lpstr>Class effectiveness example</vt:lpstr>
      <vt:lpstr>PowerPoint Presentation</vt:lpstr>
      <vt:lpstr>NULL HYPOTHESIS</vt:lpstr>
      <vt:lpstr>Code – Build data frames</vt:lpstr>
      <vt:lpstr>Permutation test for fractions</vt:lpstr>
      <vt:lpstr>P-value</vt:lpstr>
      <vt:lpstr>Law of Small Numbers</vt:lpstr>
      <vt:lpstr>Law of Small Numbers</vt:lpstr>
      <vt:lpstr>Random – small samples tend to be more extreme</vt:lpstr>
      <vt:lpstr>Extreme outcomes more likely in small populations – no causality!</vt:lpstr>
      <vt:lpstr>Sample of 6 consecutive births in a hospital, B (Boy), G(Girl)</vt:lpstr>
      <vt:lpstr>We are pattern seekers</vt:lpstr>
      <vt:lpstr>PowerPoint Presentation</vt:lpstr>
      <vt:lpstr>Gates foundation – small schools do better!</vt:lpstr>
      <vt:lpstr>We always look for causality…..and we are fooled!</vt:lpstr>
      <vt:lpstr>Exaggerated faith in small samples</vt:lpstr>
      <vt:lpstr>“Hot hands” – we are too quick to declare greatness among</vt:lpstr>
      <vt:lpstr> Just returning to Multiple Hypotheses</vt:lpstr>
      <vt:lpstr>1000 hypotheses tested?</vt:lpstr>
      <vt:lpstr>After Bonferroni coefficient </vt:lpstr>
      <vt:lpstr>Examples to think 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sense probability</dc:title>
  <dc:creator>tomasz</dc:creator>
  <cp:lastModifiedBy>tomasz</cp:lastModifiedBy>
  <cp:revision>116</cp:revision>
  <dcterms:created xsi:type="dcterms:W3CDTF">2016-03-05T00:41:11Z</dcterms:created>
  <dcterms:modified xsi:type="dcterms:W3CDTF">2018-02-27T14:24:16Z</dcterms:modified>
</cp:coreProperties>
</file>