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4" r:id="rId2"/>
    <p:sldId id="260" r:id="rId3"/>
    <p:sldId id="267" r:id="rId4"/>
    <p:sldId id="333" r:id="rId5"/>
    <p:sldId id="334" r:id="rId6"/>
    <p:sldId id="271" r:id="rId7"/>
    <p:sldId id="289" r:id="rId8"/>
    <p:sldId id="336" r:id="rId9"/>
    <p:sldId id="337" r:id="rId10"/>
    <p:sldId id="338" r:id="rId11"/>
    <p:sldId id="287" r:id="rId12"/>
    <p:sldId id="303" r:id="rId13"/>
    <p:sldId id="304" r:id="rId14"/>
    <p:sldId id="335" r:id="rId15"/>
    <p:sldId id="302" r:id="rId16"/>
    <p:sldId id="283" r:id="rId17"/>
    <p:sldId id="26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78"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do in the second half of this class?</a:t>
            </a:r>
          </a:p>
        </p:txBody>
      </p:sp>
      <p:sp>
        <p:nvSpPr>
          <p:cNvPr id="3" name="Content Placeholder 2"/>
          <p:cNvSpPr>
            <a:spLocks noGrp="1"/>
          </p:cNvSpPr>
          <p:nvPr>
            <p:ph idx="1"/>
          </p:nvPr>
        </p:nvSpPr>
        <p:spPr/>
        <p:txBody>
          <a:bodyPr/>
          <a:lstStyle/>
          <a:p>
            <a:r>
              <a:rPr lang="en-US" dirty="0"/>
              <a:t>Bayesian Reasoning ….but then</a:t>
            </a:r>
          </a:p>
          <a:p>
            <a:r>
              <a:rPr lang="en-US" sz="2400" b="1" dirty="0"/>
              <a:t>Machine learning</a:t>
            </a:r>
          </a:p>
          <a:p>
            <a:r>
              <a:rPr lang="en-US" sz="2400" b="1" dirty="0"/>
              <a:t>April Madness -  Prediction Challenge</a:t>
            </a:r>
          </a:p>
          <a:p>
            <a:endParaRPr lang="en-US" sz="2400" b="1" dirty="0"/>
          </a:p>
          <a:p>
            <a:r>
              <a:rPr lang="en-US" sz="2400" b="1" dirty="0"/>
              <a:t>Compete for the least prediction error</a:t>
            </a:r>
          </a:p>
          <a:p>
            <a:r>
              <a:rPr lang="en-US" sz="2400" b="1" dirty="0"/>
              <a:t>Statistical Paradoxes, Power law distribution </a:t>
            </a:r>
            <a:r>
              <a:rPr lang="en-US" sz="2400" b="1" dirty="0" err="1"/>
              <a:t>etc</a:t>
            </a:r>
            <a:endParaRPr lang="en-US" sz="2400" b="1" dirty="0"/>
          </a:p>
        </p:txBody>
      </p:sp>
    </p:spTree>
    <p:extLst>
      <p:ext uri="{BB962C8B-B14F-4D97-AF65-F5344CB8AC3E}">
        <p14:creationId xmlns:p14="http://schemas.microsoft.com/office/powerpoint/2010/main" val="375554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of Breast Cancer after positive test</a:t>
            </a:r>
          </a:p>
        </p:txBody>
      </p:sp>
      <p:sp>
        <p:nvSpPr>
          <p:cNvPr id="3" name="Content Placeholder 2"/>
          <p:cNvSpPr>
            <a:spLocks noGrp="1"/>
          </p:cNvSpPr>
          <p:nvPr>
            <p:ph idx="1"/>
          </p:nvPr>
        </p:nvSpPr>
        <p:spPr/>
        <p:txBody>
          <a:bodyPr/>
          <a:lstStyle/>
          <a:p>
            <a:endParaRPr lang="en-US" dirty="0"/>
          </a:p>
          <a:p>
            <a:r>
              <a:rPr lang="en-US" sz="2800" dirty="0"/>
              <a:t>Prior = 0.01/0.99 =0.0101</a:t>
            </a:r>
          </a:p>
          <a:p>
            <a:r>
              <a:rPr lang="en-US" sz="2800" dirty="0"/>
              <a:t>Likelihood ratio=    P(M+|Cancer))  /   P(M+|~Cancer) = 0.8/0.096 = 8.333</a:t>
            </a:r>
          </a:p>
          <a:p>
            <a:r>
              <a:rPr lang="en-US" sz="2800" dirty="0"/>
              <a:t>Posterior = 8.3 * 0.0101  ~  0.09  </a:t>
            </a:r>
          </a:p>
          <a:p>
            <a:endParaRPr lang="en-US" sz="2800" dirty="0"/>
          </a:p>
          <a:p>
            <a:r>
              <a:rPr lang="en-US" sz="2800" dirty="0"/>
              <a:t>Odds increased 8 times….but still probability less than 10%</a:t>
            </a:r>
          </a:p>
          <a:p>
            <a:endParaRPr lang="en-US" dirty="0"/>
          </a:p>
        </p:txBody>
      </p:sp>
    </p:spTree>
    <p:extLst>
      <p:ext uri="{BB962C8B-B14F-4D97-AF65-F5344CB8AC3E}">
        <p14:creationId xmlns:p14="http://schemas.microsoft.com/office/powerpoint/2010/main" val="332992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probability that blue taxi was involved in accident?</a:t>
            </a:r>
          </a:p>
        </p:txBody>
      </p:sp>
      <p:sp>
        <p:nvSpPr>
          <p:cNvPr id="3" name="Content Placeholder 2"/>
          <p:cNvSpPr>
            <a:spLocks noGrp="1"/>
          </p:cNvSpPr>
          <p:nvPr>
            <p:ph idx="1"/>
          </p:nvPr>
        </p:nvSpPr>
        <p:spPr/>
        <p:txBody>
          <a:bodyPr/>
          <a:lstStyle/>
          <a:p>
            <a:r>
              <a:rPr lang="en-US" sz="3200" dirty="0"/>
              <a:t>85%  green taxis and 15% of blue taxies</a:t>
            </a:r>
          </a:p>
          <a:p>
            <a:r>
              <a:rPr lang="en-US" sz="3200" dirty="0"/>
              <a:t>Witness reports that blue taxi was involved in accident</a:t>
            </a:r>
          </a:p>
          <a:p>
            <a:r>
              <a:rPr lang="en-US" sz="3200" dirty="0"/>
              <a:t>Witness is 80% reliable about his color recognition</a:t>
            </a:r>
          </a:p>
          <a:p>
            <a:r>
              <a:rPr lang="en-US" sz="3200" dirty="0"/>
              <a:t>A) 15%,   B) 80%   C) None of the above</a:t>
            </a:r>
          </a:p>
          <a:p>
            <a:endParaRPr lang="en-US" sz="3200" dirty="0"/>
          </a:p>
          <a:p>
            <a:endParaRPr lang="en-US" dirty="0"/>
          </a:p>
        </p:txBody>
      </p:sp>
    </p:spTree>
    <p:extLst>
      <p:ext uri="{BB962C8B-B14F-4D97-AF65-F5344CB8AC3E}">
        <p14:creationId xmlns:p14="http://schemas.microsoft.com/office/powerpoint/2010/main" val="232675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people ignore the base rate (prior) – which is 15% </a:t>
            </a:r>
          </a:p>
        </p:txBody>
      </p:sp>
      <p:sp>
        <p:nvSpPr>
          <p:cNvPr id="3" name="Content Placeholder 2"/>
          <p:cNvSpPr>
            <a:spLocks noGrp="1"/>
          </p:cNvSpPr>
          <p:nvPr>
            <p:ph idx="1"/>
          </p:nvPr>
        </p:nvSpPr>
        <p:spPr/>
        <p:txBody>
          <a:bodyPr/>
          <a:lstStyle/>
          <a:p>
            <a:endParaRPr lang="en-US" dirty="0"/>
          </a:p>
          <a:p>
            <a:r>
              <a:rPr lang="en-US" sz="3600" dirty="0"/>
              <a:t>And go with the witness reliability</a:t>
            </a:r>
          </a:p>
          <a:p>
            <a:endParaRPr lang="en-US" sz="3600" dirty="0"/>
          </a:p>
          <a:p>
            <a:r>
              <a:rPr lang="en-US" sz="3600" dirty="0"/>
              <a:t>80%!</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98145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in fact it is….41.3%</a:t>
            </a:r>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a:p>
          <a:p>
            <a:r>
              <a:rPr lang="en-US" sz="3400" dirty="0"/>
              <a:t>P(blue taxi involved in accident witness report) =…….Bayes Equation…..</a:t>
            </a:r>
          </a:p>
          <a:p>
            <a:r>
              <a:rPr lang="en-US" sz="3400" dirty="0"/>
              <a:t>B – “Blue taxi was involved”</a:t>
            </a:r>
          </a:p>
          <a:p>
            <a:r>
              <a:rPr lang="en-US" sz="3400" dirty="0"/>
              <a:t>A – “witness reporting that blue taxi was involved”</a:t>
            </a:r>
          </a:p>
          <a:p>
            <a:r>
              <a:rPr lang="en-US" sz="3400" b="1" dirty="0"/>
              <a:t>P(B|A)=    P(A|B) * P(B)  /   P(A)</a:t>
            </a:r>
          </a:p>
          <a:p>
            <a:r>
              <a:rPr lang="en-US" sz="3400" b="1" dirty="0"/>
              <a:t>(0.8 * 0.15) / (0.8 * 0.15 + 0.2 * 0.85)</a:t>
            </a:r>
          </a:p>
          <a:p>
            <a:endParaRPr lang="en-US" sz="3400" dirty="0"/>
          </a:p>
          <a:p>
            <a:r>
              <a:rPr lang="en-US" sz="3400" dirty="0"/>
              <a:t>So it is higher than base rate of 15%  thanks to  evidence from imperfect witness but less than  80%!</a:t>
            </a:r>
          </a:p>
        </p:txBody>
      </p:sp>
    </p:spTree>
    <p:extLst>
      <p:ext uri="{BB962C8B-B14F-4D97-AF65-F5344CB8AC3E}">
        <p14:creationId xmlns:p14="http://schemas.microsoft.com/office/powerpoint/2010/main" val="15133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now do the odds version</a:t>
            </a:r>
          </a:p>
        </p:txBody>
      </p:sp>
      <p:sp>
        <p:nvSpPr>
          <p:cNvPr id="3" name="Content Placeholder 2"/>
          <p:cNvSpPr>
            <a:spLocks noGrp="1"/>
          </p:cNvSpPr>
          <p:nvPr>
            <p:ph idx="1"/>
          </p:nvPr>
        </p:nvSpPr>
        <p:spPr/>
        <p:txBody>
          <a:bodyPr/>
          <a:lstStyle/>
          <a:p>
            <a:endParaRPr lang="en-US" dirty="0"/>
          </a:p>
          <a:p>
            <a:r>
              <a:rPr lang="en-US" dirty="0"/>
              <a:t>Prior odds that blue taxi was involved  0.15/0.85 = 0.176</a:t>
            </a:r>
          </a:p>
          <a:p>
            <a:r>
              <a:rPr lang="en-US" sz="2800" b="1" dirty="0"/>
              <a:t>Likelihood ratio =  P(witness reporting Blue Taxi </a:t>
            </a:r>
            <a:r>
              <a:rPr lang="en-US" sz="2800" b="1" dirty="0" err="1"/>
              <a:t>involved|Blue</a:t>
            </a:r>
            <a:r>
              <a:rPr lang="en-US" sz="2800" b="1" dirty="0"/>
              <a:t> taxi involved)/P(witness reporting Blue </a:t>
            </a:r>
            <a:r>
              <a:rPr lang="en-US" sz="2800" b="1" dirty="0" err="1"/>
              <a:t>Taxi|Green</a:t>
            </a:r>
            <a:r>
              <a:rPr lang="en-US" sz="2800" b="1" dirty="0"/>
              <a:t> Taxi Involved)   =  0.8/0.2 =   4</a:t>
            </a:r>
          </a:p>
          <a:p>
            <a:r>
              <a:rPr lang="en-US" dirty="0"/>
              <a:t>Posterior odds =  4 x 0.176 =0.704</a:t>
            </a:r>
          </a:p>
          <a:p>
            <a:r>
              <a:rPr lang="en-US" b="1" dirty="0"/>
              <a:t>Odds increased from 17.6%  to 70.4%! </a:t>
            </a:r>
          </a:p>
          <a:p>
            <a:r>
              <a:rPr lang="en-US" b="1" dirty="0"/>
              <a:t>This is power of our EVIDENCE</a:t>
            </a:r>
          </a:p>
          <a:p>
            <a:r>
              <a:rPr lang="en-US" dirty="0"/>
              <a:t>Indeed:  0.413/0.587 = 0.704</a:t>
            </a:r>
          </a:p>
        </p:txBody>
      </p:sp>
    </p:spTree>
    <p:extLst>
      <p:ext uri="{BB962C8B-B14F-4D97-AF65-F5344CB8AC3E}">
        <p14:creationId xmlns:p14="http://schemas.microsoft.com/office/powerpoint/2010/main" val="43675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Bayesian scenarios</a:t>
            </a:r>
          </a:p>
        </p:txBody>
      </p:sp>
      <p:sp>
        <p:nvSpPr>
          <p:cNvPr id="3" name="Content Placeholder 2"/>
          <p:cNvSpPr>
            <a:spLocks noGrp="1"/>
          </p:cNvSpPr>
          <p:nvPr>
            <p:ph idx="1"/>
          </p:nvPr>
        </p:nvSpPr>
        <p:spPr/>
        <p:txBody>
          <a:bodyPr/>
          <a:lstStyle/>
          <a:p>
            <a:r>
              <a:rPr lang="en-US" sz="4000" dirty="0"/>
              <a:t>Airport check: Nervous -&gt; Terrorist?</a:t>
            </a:r>
          </a:p>
          <a:p>
            <a:r>
              <a:rPr lang="en-US" sz="4000" dirty="0"/>
              <a:t>Politics:  Young and radical -&gt; Vote Libertarian?</a:t>
            </a:r>
          </a:p>
          <a:p>
            <a:r>
              <a:rPr lang="en-US" sz="4000" dirty="0"/>
              <a:t>Medicine:  Rapid weight loss and fatigue -&gt; cancer?</a:t>
            </a:r>
          </a:p>
          <a:p>
            <a:endParaRPr lang="en-US" dirty="0"/>
          </a:p>
        </p:txBody>
      </p:sp>
    </p:spTree>
    <p:extLst>
      <p:ext uri="{BB962C8B-B14F-4D97-AF65-F5344CB8AC3E}">
        <p14:creationId xmlns:p14="http://schemas.microsoft.com/office/powerpoint/2010/main" val="127628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examples of Bayesian reasoning….</a:t>
            </a:r>
          </a:p>
        </p:txBody>
      </p:sp>
      <p:sp>
        <p:nvSpPr>
          <p:cNvPr id="3" name="Content Placeholder 2"/>
          <p:cNvSpPr>
            <a:spLocks noGrp="1"/>
          </p:cNvSpPr>
          <p:nvPr>
            <p:ph idx="1"/>
          </p:nvPr>
        </p:nvSpPr>
        <p:spPr/>
        <p:txBody>
          <a:bodyPr/>
          <a:lstStyle/>
          <a:p>
            <a:pPr marL="0" indent="0">
              <a:buNone/>
            </a:pPr>
            <a:endParaRPr lang="en-US" dirty="0"/>
          </a:p>
          <a:p>
            <a:r>
              <a:rPr lang="en-US" dirty="0"/>
              <a:t>NY Times  reader on metro, college educated or not educated?</a:t>
            </a:r>
          </a:p>
          <a:p>
            <a:r>
              <a:rPr lang="en-US" dirty="0"/>
              <a:t>Mitt Romney  supporter, rich or poor?</a:t>
            </a:r>
          </a:p>
          <a:p>
            <a:endParaRPr lang="en-US" dirty="0"/>
          </a:p>
          <a:p>
            <a:endParaRPr lang="en-US" dirty="0"/>
          </a:p>
          <a:p>
            <a:pPr marL="0" indent="0">
              <a:buNone/>
            </a:pPr>
            <a:r>
              <a:rPr lang="en-US" b="1" dirty="0"/>
              <a:t>    Anchor in base rate! And include evidence  then….</a:t>
            </a:r>
          </a:p>
          <a:p>
            <a:endParaRPr lang="en-US" b="1" dirty="0"/>
          </a:p>
          <a:p>
            <a:r>
              <a:rPr lang="en-US" i="1" dirty="0"/>
              <a:t>Base rate neglect, prior neglect – very common - </a:t>
            </a:r>
          </a:p>
        </p:txBody>
      </p:sp>
    </p:spTree>
    <p:extLst>
      <p:ext uri="{BB962C8B-B14F-4D97-AF65-F5344CB8AC3E}">
        <p14:creationId xmlns:p14="http://schemas.microsoft.com/office/powerpoint/2010/main" val="300814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a:t>Bayes's</a:t>
            </a:r>
            <a:r>
              <a:rPr lang="en-US" dirty="0"/>
              <a:t> sole publication during his known lifetime was allegedly a mystical book entitled </a:t>
            </a:r>
            <a:r>
              <a:rPr lang="en-US" i="1" dirty="0"/>
              <a:t>Divine Benevolence,</a:t>
            </a:r>
            <a:r>
              <a:rPr lang="en-US" dirty="0"/>
              <a:t> laying forth the original causation and ultimate purpose of the universe.  The book is commonly attributed to Bayes, though it is said that no author appeared on the title page, and the entire work is sometimes considered to be of dubious provenance.</a:t>
            </a:r>
            <a:br>
              <a:rPr lang="en-US" dirty="0"/>
            </a:br>
            <a:br>
              <a:rPr lang="en-US" dirty="0"/>
            </a:br>
            <a:r>
              <a:rPr lang="en-US" dirty="0"/>
              <a:t>Most mysterious of all, Bayes' Theorem itself appears in a Bayes manuscript presented to the Royal Society of London in 1764, </a:t>
            </a:r>
            <a:r>
              <a:rPr lang="en-US" i="1" dirty="0"/>
              <a:t>three years after </a:t>
            </a:r>
            <a:r>
              <a:rPr lang="en-US" i="1" dirty="0" err="1"/>
              <a:t>Bayes's</a:t>
            </a:r>
            <a:r>
              <a:rPr lang="en-US" i="1" dirty="0"/>
              <a:t> supposed death in 1761!</a:t>
            </a:r>
            <a:endParaRPr lang="en-US" dirty="0"/>
          </a:p>
        </p:txBody>
      </p:sp>
    </p:spTree>
    <p:extLst>
      <p:ext uri="{BB962C8B-B14F-4D97-AF65-F5344CB8AC3E}">
        <p14:creationId xmlns:p14="http://schemas.microsoft.com/office/powerpoint/2010/main" val="414729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Bizarre History (From </a:t>
            </a:r>
            <a:r>
              <a:rPr lang="en-US" dirty="0" err="1"/>
              <a:t>Yudkovsky</a:t>
            </a:r>
            <a:r>
              <a:rPr lang="en-US" dirty="0"/>
              <a:t> Blog)</a:t>
            </a:r>
          </a:p>
        </p:txBody>
      </p:sp>
      <p:sp>
        <p:nvSpPr>
          <p:cNvPr id="3" name="Content Placeholder 2"/>
          <p:cNvSpPr>
            <a:spLocks noGrp="1"/>
          </p:cNvSpPr>
          <p:nvPr>
            <p:ph idx="1"/>
          </p:nvPr>
        </p:nvSpPr>
        <p:spPr/>
        <p:txBody>
          <a:bodyPr/>
          <a:lstStyle/>
          <a:p>
            <a:r>
              <a:rPr lang="en-US" dirty="0"/>
              <a:t>In 1742 Bayes was elected a Fellow of the Royal Society of London, the most prestigious scientific body of its day, despite Bayes having published no scientific or mathematical works at that time.  </a:t>
            </a:r>
            <a:r>
              <a:rPr lang="en-US" dirty="0" err="1"/>
              <a:t>Bayes's</a:t>
            </a:r>
            <a:r>
              <a:rPr lang="en-US" dirty="0"/>
              <a:t> nomination certificate was signed by sponsors including the President and the Secretary of the Society, making his election almost certain.  Even today, however, it remains a mystery </a:t>
            </a:r>
            <a:r>
              <a:rPr lang="en-US" i="1" dirty="0"/>
              <a:t>why</a:t>
            </a:r>
            <a:r>
              <a:rPr lang="en-US" dirty="0"/>
              <a:t> such weighty names sponsored an unknown into the Royal Society.</a:t>
            </a:r>
          </a:p>
        </p:txBody>
      </p:sp>
    </p:spTree>
    <p:extLst>
      <p:ext uri="{BB962C8B-B14F-4D97-AF65-F5344CB8AC3E}">
        <p14:creationId xmlns:p14="http://schemas.microsoft.com/office/powerpoint/2010/main" val="20867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Reasoning</a:t>
            </a:r>
          </a:p>
        </p:txBody>
      </p:sp>
      <p:sp>
        <p:nvSpPr>
          <p:cNvPr id="3" name="Content Placeholder 2"/>
          <p:cNvSpPr>
            <a:spLocks noGrp="1"/>
          </p:cNvSpPr>
          <p:nvPr>
            <p:ph idx="1"/>
          </p:nvPr>
        </p:nvSpPr>
        <p:spPr/>
        <p:txBody>
          <a:bodyPr>
            <a:normAutofit fontScale="92500" lnSpcReduction="20000"/>
          </a:bodyPr>
          <a:lstStyle/>
          <a:p>
            <a:pPr marL="0" indent="0">
              <a:buNone/>
            </a:pPr>
            <a:endParaRPr lang="en-US" sz="3600" dirty="0"/>
          </a:p>
          <a:p>
            <a:endParaRPr lang="en-US" sz="3600" dirty="0"/>
          </a:p>
          <a:p>
            <a:pPr marL="0" indent="0">
              <a:buNone/>
            </a:pPr>
            <a:r>
              <a:rPr lang="en-US" sz="3600" dirty="0"/>
              <a:t> Just came back from Ivory Coast and have high fever, should I worry about Ebola?</a:t>
            </a:r>
          </a:p>
          <a:p>
            <a:endParaRPr lang="en-US" sz="3600" dirty="0"/>
          </a:p>
          <a:p>
            <a:r>
              <a:rPr lang="en-US" sz="3600" dirty="0"/>
              <a:t>I have high fever should I worry about Ebola?</a:t>
            </a:r>
          </a:p>
        </p:txBody>
      </p:sp>
    </p:spTree>
    <p:extLst>
      <p:ext uri="{BB962C8B-B14F-4D97-AF65-F5344CB8AC3E}">
        <p14:creationId xmlns:p14="http://schemas.microsoft.com/office/powerpoint/2010/main" val="340691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p:sp>
        <p:nvSpPr>
          <p:cNvPr id="3" name="Content Placeholder 2"/>
          <p:cNvSpPr>
            <a:spLocks noGrp="1"/>
          </p:cNvSpPr>
          <p:nvPr>
            <p:ph idx="1"/>
          </p:nvPr>
        </p:nvSpPr>
        <p:spPr/>
        <p:txBody>
          <a:bodyPr/>
          <a:lstStyle/>
          <a:p>
            <a:endParaRPr lang="en-US" dirty="0"/>
          </a:p>
          <a:p>
            <a:endParaRPr lang="en-US" dirty="0"/>
          </a:p>
          <a:p>
            <a:r>
              <a:rPr lang="en-US" dirty="0"/>
              <a:t>A –”observation, data, test”, B=“Belief, Disease,”</a:t>
            </a:r>
          </a:p>
          <a:p>
            <a:endParaRPr lang="en-US" dirty="0"/>
          </a:p>
          <a:p>
            <a:r>
              <a:rPr lang="en-US" sz="3600" dirty="0"/>
              <a:t>P(B|A)=    P(A|B) * P(B)  /   P(A)</a:t>
            </a:r>
          </a:p>
          <a:p>
            <a:endParaRPr lang="en-US" dirty="0"/>
          </a:p>
          <a:p>
            <a:r>
              <a:rPr lang="en-US" dirty="0"/>
              <a:t>P(A) = P(A|B) * P(B)  + P(A|~B) * P(~B)</a:t>
            </a:r>
          </a:p>
        </p:txBody>
      </p:sp>
    </p:spTree>
    <p:extLst>
      <p:ext uri="{BB962C8B-B14F-4D97-AF65-F5344CB8AC3E}">
        <p14:creationId xmlns:p14="http://schemas.microsoft.com/office/powerpoint/2010/main" val="123727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formulation – before and after the observation/data/test</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P(B|A)=    P(A|B) * P(B)  /   P(A)</a:t>
            </a:r>
          </a:p>
          <a:p>
            <a:pPr marL="0" indent="0">
              <a:buNone/>
            </a:pPr>
            <a:endParaRPr lang="en-US" dirty="0"/>
          </a:p>
          <a:p>
            <a:pPr marL="0" indent="0">
              <a:buNone/>
            </a:pPr>
            <a:r>
              <a:rPr lang="en-US" dirty="0"/>
              <a:t> P(~B|A)=  P(A|~B)* P(~B)/P(A)</a:t>
            </a:r>
          </a:p>
          <a:p>
            <a:pPr marL="0" indent="0">
              <a:buNone/>
            </a:pPr>
            <a:endParaRPr lang="en-US" dirty="0"/>
          </a:p>
          <a:p>
            <a:pPr marL="0" indent="0">
              <a:buNone/>
            </a:pPr>
            <a:r>
              <a:rPr lang="en-US" sz="3200" dirty="0"/>
              <a:t>P(B|A) / P(~B|A)  =    P(A|B)/P(A|~B)  *   P(B)/P(~B)</a:t>
            </a:r>
          </a:p>
          <a:p>
            <a:pPr marL="0" indent="0">
              <a:buNone/>
            </a:pPr>
            <a:endParaRPr lang="en-US" dirty="0"/>
          </a:p>
          <a:p>
            <a:pPr marL="0" indent="0">
              <a:buNone/>
            </a:pPr>
            <a:r>
              <a:rPr lang="en-US" b="1" dirty="0"/>
              <a:t>POSTERIOR ODDS = LIKELIHOOD RATIO   *  PRIOR ODDS</a:t>
            </a:r>
          </a:p>
          <a:p>
            <a:pPr marL="0" indent="0">
              <a:buNone/>
            </a:pPr>
            <a:endParaRPr lang="en-US" dirty="0"/>
          </a:p>
        </p:txBody>
      </p:sp>
    </p:spTree>
    <p:extLst>
      <p:ext uri="{BB962C8B-B14F-4D97-AF65-F5344CB8AC3E}">
        <p14:creationId xmlns:p14="http://schemas.microsoft.com/office/powerpoint/2010/main" val="7924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Bayesian – from prior to posterior….</a:t>
            </a:r>
          </a:p>
        </p:txBody>
      </p:sp>
      <p:sp>
        <p:nvSpPr>
          <p:cNvPr id="3" name="Content Placeholder 2"/>
          <p:cNvSpPr>
            <a:spLocks noGrp="1"/>
          </p:cNvSpPr>
          <p:nvPr>
            <p:ph idx="1"/>
          </p:nvPr>
        </p:nvSpPr>
        <p:spPr/>
        <p:txBody>
          <a:bodyPr/>
          <a:lstStyle/>
          <a:p>
            <a:pPr marL="0" indent="0">
              <a:buNone/>
            </a:pPr>
            <a:endParaRPr lang="en-US" dirty="0"/>
          </a:p>
          <a:p>
            <a:endParaRPr lang="en-US" sz="3200" b="1" dirty="0"/>
          </a:p>
          <a:p>
            <a:pPr marL="0" indent="0">
              <a:buNone/>
            </a:pPr>
            <a:r>
              <a:rPr lang="en-US" sz="3200" b="1" dirty="0"/>
              <a:t>How does new information (data/test/observation) changes the odds of something happening (belief/disease)?</a:t>
            </a:r>
          </a:p>
        </p:txBody>
      </p:sp>
    </p:spTree>
    <p:extLst>
      <p:ext uri="{BB962C8B-B14F-4D97-AF65-F5344CB8AC3E}">
        <p14:creationId xmlns:p14="http://schemas.microsoft.com/office/powerpoint/2010/main" val="188646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Scenarios – Bayesian Inference</a:t>
            </a:r>
          </a:p>
        </p:txBody>
      </p:sp>
      <p:sp>
        <p:nvSpPr>
          <p:cNvPr id="3" name="Content Placeholder 2"/>
          <p:cNvSpPr>
            <a:spLocks noGrp="1"/>
          </p:cNvSpPr>
          <p:nvPr>
            <p:ph idx="1"/>
          </p:nvPr>
        </p:nvSpPr>
        <p:spPr/>
        <p:txBody>
          <a:bodyPr/>
          <a:lstStyle/>
          <a:p>
            <a:r>
              <a:rPr lang="en-US" dirty="0"/>
              <a:t>Observe individual’s characteristic, Belief: he belongs to certain group   (shy – librarian)</a:t>
            </a:r>
          </a:p>
          <a:p>
            <a:r>
              <a:rPr lang="en-US" dirty="0"/>
              <a:t>PRIOR  -&gt; EVIDENCE -&gt; POSTERIOR</a:t>
            </a:r>
          </a:p>
        </p:txBody>
      </p:sp>
    </p:spTree>
    <p:extLst>
      <p:ext uri="{BB962C8B-B14F-4D97-AF65-F5344CB8AC3E}">
        <p14:creationId xmlns:p14="http://schemas.microsoft.com/office/powerpoint/2010/main" val="340069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Medical Tests</a:t>
            </a:r>
          </a:p>
        </p:txBody>
      </p:sp>
      <p:sp>
        <p:nvSpPr>
          <p:cNvPr id="3" name="Content Placeholder 2"/>
          <p:cNvSpPr>
            <a:spLocks noGrp="1"/>
          </p:cNvSpPr>
          <p:nvPr>
            <p:ph idx="1"/>
          </p:nvPr>
        </p:nvSpPr>
        <p:spPr/>
        <p:txBody>
          <a:bodyPr>
            <a:normAutofit/>
          </a:bodyPr>
          <a:lstStyle/>
          <a:p>
            <a:r>
              <a:rPr lang="en-US" sz="2800" dirty="0"/>
              <a:t>1% of women at age forty who participate in routine screening have breast cancer.  80% of women with breast cancer will get positive mammography.  9.6% of women without breast cancer will also get positive mammography.  </a:t>
            </a:r>
          </a:p>
          <a:p>
            <a:endParaRPr lang="en-US" dirty="0"/>
          </a:p>
          <a:p>
            <a:r>
              <a:rPr lang="en-US" dirty="0"/>
              <a:t>B = “Cancer diagnosis”</a:t>
            </a:r>
          </a:p>
          <a:p>
            <a:r>
              <a:rPr lang="en-US" dirty="0"/>
              <a:t>A = Positive Mammography</a:t>
            </a:r>
          </a:p>
        </p:txBody>
      </p:sp>
    </p:spTree>
    <p:extLst>
      <p:ext uri="{BB962C8B-B14F-4D97-AF65-F5344CB8AC3E}">
        <p14:creationId xmlns:p14="http://schemas.microsoft.com/office/powerpoint/2010/main" val="149890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this be?</a:t>
            </a:r>
          </a:p>
        </p:txBody>
      </p:sp>
      <p:sp>
        <p:nvSpPr>
          <p:cNvPr id="3" name="Content Placeholder 2"/>
          <p:cNvSpPr>
            <a:spLocks noGrp="1"/>
          </p:cNvSpPr>
          <p:nvPr>
            <p:ph idx="1"/>
          </p:nvPr>
        </p:nvSpPr>
        <p:spPr/>
        <p:txBody>
          <a:bodyPr/>
          <a:lstStyle/>
          <a:p>
            <a:endParaRPr lang="en-US" dirty="0"/>
          </a:p>
          <a:p>
            <a:r>
              <a:rPr lang="en-US" sz="4400" dirty="0"/>
              <a:t>A)  0.8 or more?</a:t>
            </a:r>
          </a:p>
          <a:p>
            <a:r>
              <a:rPr lang="en-US" sz="4400" dirty="0"/>
              <a:t>B)   0.5 or more?</a:t>
            </a:r>
          </a:p>
          <a:p>
            <a:r>
              <a:rPr lang="en-US" sz="4400" dirty="0"/>
              <a:t>C) Less than 0.25?</a:t>
            </a:r>
          </a:p>
          <a:p>
            <a:r>
              <a:rPr lang="en-US" sz="4400" dirty="0"/>
              <a:t>D) Less than 0.1?</a:t>
            </a:r>
          </a:p>
        </p:txBody>
      </p:sp>
    </p:spTree>
    <p:extLst>
      <p:ext uri="{BB962C8B-B14F-4D97-AF65-F5344CB8AC3E}">
        <p14:creationId xmlns:p14="http://schemas.microsoft.com/office/powerpoint/2010/main" val="372665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is optimistic….better than antianxiety drugs…</a:t>
            </a:r>
          </a:p>
        </p:txBody>
      </p:sp>
      <p:sp>
        <p:nvSpPr>
          <p:cNvPr id="3" name="Content Placeholder 2"/>
          <p:cNvSpPr>
            <a:spLocks noGrp="1"/>
          </p:cNvSpPr>
          <p:nvPr>
            <p:ph idx="1"/>
          </p:nvPr>
        </p:nvSpPr>
        <p:spPr/>
        <p:txBody>
          <a:bodyPr>
            <a:normAutofit fontScale="85000" lnSpcReduction="10000"/>
          </a:bodyPr>
          <a:lstStyle/>
          <a:p>
            <a:r>
              <a:rPr lang="en-US" sz="3200" dirty="0"/>
              <a:t>P(A|B) = P(mammography is </a:t>
            </a:r>
            <a:r>
              <a:rPr lang="en-US" sz="3200" dirty="0" err="1"/>
              <a:t>positive|cancer</a:t>
            </a:r>
            <a:r>
              <a:rPr lang="en-US" sz="3200" dirty="0"/>
              <a:t>) = 0.8</a:t>
            </a:r>
          </a:p>
          <a:p>
            <a:r>
              <a:rPr lang="en-US" sz="3200" dirty="0"/>
              <a:t>P(B)  = P(cancer) = 0.01</a:t>
            </a:r>
          </a:p>
          <a:p>
            <a:r>
              <a:rPr lang="en-US" sz="3200" dirty="0"/>
              <a:t>P(A)=  P(mammography is </a:t>
            </a:r>
            <a:r>
              <a:rPr lang="en-US" sz="3200" dirty="0" err="1"/>
              <a:t>positive|cancer</a:t>
            </a:r>
            <a:r>
              <a:rPr lang="en-US" sz="3200" dirty="0"/>
              <a:t>) * P(cancer) + P(mammography is positive| no cancer)  * P(no cancer) = 0.8 * 0.01+  0.096 * 0.99 =0.103</a:t>
            </a:r>
          </a:p>
          <a:p>
            <a:endParaRPr lang="en-US" sz="3200" dirty="0"/>
          </a:p>
          <a:p>
            <a:r>
              <a:rPr lang="en-US" sz="3200" dirty="0"/>
              <a:t>P(A|B) =  0.8 *0.01/0.103  = 0.076!  </a:t>
            </a:r>
            <a:r>
              <a:rPr lang="en-US" sz="3200" b="1" dirty="0"/>
              <a:t>Less than 10%!</a:t>
            </a:r>
          </a:p>
          <a:p>
            <a:endParaRPr lang="en-US" sz="3200" dirty="0"/>
          </a:p>
          <a:p>
            <a:endParaRPr lang="en-US" dirty="0"/>
          </a:p>
        </p:txBody>
      </p:sp>
    </p:spTree>
    <p:extLst>
      <p:ext uri="{BB962C8B-B14F-4D97-AF65-F5344CB8AC3E}">
        <p14:creationId xmlns:p14="http://schemas.microsoft.com/office/powerpoint/2010/main" val="3044466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8023</TotalTime>
  <Words>863</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What will we do in the second half of this class?</vt:lpstr>
      <vt:lpstr>Bayesian Reasoning</vt:lpstr>
      <vt:lpstr>Bayes Theorem</vt:lpstr>
      <vt:lpstr>Odds formulation – before and after the observation/data/test</vt:lpstr>
      <vt:lpstr> Bayesian – from prior to posterior….</vt:lpstr>
      <vt:lpstr>Bayesian Scenarios – Bayesian Inference</vt:lpstr>
      <vt:lpstr>Medical Tests</vt:lpstr>
      <vt:lpstr>What will this be?</vt:lpstr>
      <vt:lpstr>Bayes is optimistic….better than antianxiety drugs…</vt:lpstr>
      <vt:lpstr>Odds of Breast Cancer after positive test</vt:lpstr>
      <vt:lpstr>What is the probability that blue taxi was involved in accident?</vt:lpstr>
      <vt:lpstr>Most people ignore the base rate (prior) – which is 15% </vt:lpstr>
      <vt:lpstr>When in fact it is….41.3%</vt:lpstr>
      <vt:lpstr>Lets now do the odds version</vt:lpstr>
      <vt:lpstr>Typical Bayesian scenarios</vt:lpstr>
      <vt:lpstr>Other examples of Bayesian reasoning….</vt:lpstr>
      <vt:lpstr>PowerPoint Presentation</vt:lpstr>
      <vt:lpstr>Bizarre History (From Yudkovsky Blog)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sense probability</dc:title>
  <dc:creator>tomasz</dc:creator>
  <cp:lastModifiedBy>tomasz</cp:lastModifiedBy>
  <cp:revision>126</cp:revision>
  <dcterms:created xsi:type="dcterms:W3CDTF">2016-03-05T00:41:11Z</dcterms:created>
  <dcterms:modified xsi:type="dcterms:W3CDTF">2018-03-08T17:46:45Z</dcterms:modified>
</cp:coreProperties>
</file>