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92" r:id="rId5"/>
    <p:sldId id="293" r:id="rId6"/>
    <p:sldId id="294" r:id="rId7"/>
    <p:sldId id="259" r:id="rId8"/>
    <p:sldId id="296" r:id="rId9"/>
    <p:sldId id="279" r:id="rId10"/>
    <p:sldId id="297" r:id="rId11"/>
    <p:sldId id="280" r:id="rId12"/>
    <p:sldId id="281" r:id="rId13"/>
    <p:sldId id="298" r:id="rId14"/>
    <p:sldId id="299" r:id="rId15"/>
    <p:sldId id="300" r:id="rId16"/>
    <p:sldId id="282" r:id="rId17"/>
    <p:sldId id="263" r:id="rId18"/>
    <p:sldId id="258" r:id="rId19"/>
    <p:sldId id="295" r:id="rId20"/>
    <p:sldId id="284" r:id="rId21"/>
    <p:sldId id="285" r:id="rId22"/>
    <p:sldId id="306" r:id="rId23"/>
    <p:sldId id="286" r:id="rId24"/>
    <p:sldId id="262" r:id="rId25"/>
    <p:sldId id="265" r:id="rId26"/>
    <p:sldId id="266" r:id="rId27"/>
    <p:sldId id="288" r:id="rId28"/>
    <p:sldId id="30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radise.docastaway.com/falling-coconut-deaths/" TargetMode="External"/><Relationship Id="rId2" Type="http://schemas.openxmlformats.org/officeDocument/2006/relationships/hyperlink" Target="http://www.dailymail.co.uk/news/article-1043775/Champagne-corks-Inflatable-elephants-Too-Viagra--new-book-revealing-unlikely-ways-people-meet-maker.html?oo=10214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aqs.org/health/topics/66/Choking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ldrenshospital.org/az/Site2909/mainpageS2909P0.html" TargetMode="External"/><Relationship Id="rId2" Type="http://schemas.openxmlformats.org/officeDocument/2006/relationships/hyperlink" Target="http://www.helium.com/items/74638-the-dangers-of-eating-undercooked-me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2.worksafebc.com/Topics/equipmentsafety/Statistics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tionmaster.com/graph/mor_fal_inv_bed-mortality-fall-involving-be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sense judgment and 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I not assertive?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Those who gave more examples of not being assertive, judged themselves as more assertive than these who gave less</a:t>
            </a:r>
          </a:p>
          <a:p>
            <a:endParaRPr lang="en-US" dirty="0"/>
          </a:p>
          <a:p>
            <a:r>
              <a:rPr lang="en-US" dirty="0"/>
              <a:t>MORE is LESS?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is more effort,  short memory: recent “availability” is what counts….</a:t>
            </a:r>
          </a:p>
        </p:txBody>
      </p:sp>
    </p:spTree>
    <p:extLst>
      <p:ext uri="{BB962C8B-B14F-4D97-AF65-F5344CB8AC3E}">
        <p14:creationId xmlns:p14="http://schemas.microsoft.com/office/powerpoint/2010/main" val="6384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Strokes cause twice more death  than  all accidents (polls show the overwhelming support otherwise)</a:t>
            </a:r>
          </a:p>
          <a:p>
            <a:r>
              <a:rPr lang="en-US" dirty="0"/>
              <a:t>Tornados are more frequent  killers than asthma (In fact it is 1:20)</a:t>
            </a:r>
          </a:p>
          <a:p>
            <a:r>
              <a:rPr lang="en-US" dirty="0"/>
              <a:t>Death by lightning is less frequent than botulism  (in fact it is 52 x more frequent)</a:t>
            </a:r>
          </a:p>
          <a:p>
            <a:r>
              <a:rPr lang="en-US" dirty="0"/>
              <a:t>Death by accidents  is  300 times more frequent than by diabetes  (in fact it  is ¼)</a:t>
            </a:r>
          </a:p>
          <a:p>
            <a:r>
              <a:rPr lang="en-US" b="1" dirty="0"/>
              <a:t>AVAILABILTY MATTERS:  what counts is “images”, “drama”, “media”, “recent experiences”</a:t>
            </a:r>
          </a:p>
        </p:txBody>
      </p:sp>
    </p:spTree>
    <p:extLst>
      <p:ext uri="{BB962C8B-B14F-4D97-AF65-F5344CB8AC3E}">
        <p14:creationId xmlns:p14="http://schemas.microsoft.com/office/powerpoint/2010/main" val="202257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real data – table with frequencies…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#5 – Champagne Corks</a:t>
            </a:r>
          </a:p>
          <a:p>
            <a:r>
              <a:rPr lang="en-US" dirty="0"/>
              <a:t> </a:t>
            </a:r>
            <a:r>
              <a:rPr lang="en-US" dirty="0">
                <a:hlinkClick r:id="rId2"/>
              </a:rPr>
              <a:t>champagne corks kill almost 24 people</a:t>
            </a:r>
            <a:r>
              <a:rPr lang="en-US" dirty="0"/>
              <a:t> each year. Don’t be a show off. Safety first.</a:t>
            </a:r>
          </a:p>
          <a:p>
            <a:r>
              <a:rPr lang="en-US" b="1" dirty="0"/>
              <a:t>#2 – Coconuts</a:t>
            </a:r>
          </a:p>
          <a:p>
            <a:r>
              <a:rPr lang="en-US" dirty="0">
                <a:hlinkClick r:id="rId3"/>
              </a:rPr>
              <a:t>Falling coconuts cause about 150 deaths</a:t>
            </a:r>
            <a:r>
              <a:rPr lang="en-US" dirty="0"/>
              <a:t> annually. </a:t>
            </a:r>
          </a:p>
          <a:p>
            <a:r>
              <a:rPr lang="en-US" dirty="0"/>
              <a:t>- </a:t>
            </a:r>
            <a:r>
              <a:rPr lang="en-US" b="1" dirty="0"/>
              <a:t>#7 – Lunch</a:t>
            </a:r>
          </a:p>
          <a:p>
            <a:r>
              <a:rPr lang="en-US" dirty="0">
                <a:hlinkClick r:id="rId4"/>
              </a:rPr>
              <a:t>Choking on food is the cause of about 3.000 deaths</a:t>
            </a:r>
            <a:r>
              <a:rPr lang="en-US" dirty="0"/>
              <a:t> each year.</a:t>
            </a:r>
          </a:p>
        </p:txBody>
      </p:sp>
    </p:spTree>
    <p:extLst>
      <p:ext uri="{BB962C8B-B14F-4D97-AF65-F5344CB8AC3E}">
        <p14:creationId xmlns:p14="http://schemas.microsoft.com/office/powerpoint/2010/main" val="119910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#8 – Raw Meat</a:t>
            </a:r>
          </a:p>
          <a:p>
            <a:r>
              <a:rPr lang="en-US" dirty="0"/>
              <a:t>Approximately </a:t>
            </a:r>
            <a:r>
              <a:rPr lang="en-US" dirty="0">
                <a:hlinkClick r:id="rId2"/>
              </a:rPr>
              <a:t>5,000 people die each year</a:t>
            </a:r>
            <a:r>
              <a:rPr lang="en-US" dirty="0"/>
              <a:t> in the U.S. alone as a result of consuming uncooked, contaminated food.</a:t>
            </a:r>
          </a:p>
          <a:p>
            <a:r>
              <a:rPr lang="en-US" dirty="0">
                <a:hlinkClick r:id="rId3" tooltip="ChildrensHosptial.org"/>
              </a:rPr>
              <a:t>Bee stings kill about 100 people</a:t>
            </a:r>
            <a:r>
              <a:rPr lang="en-US" dirty="0"/>
              <a:t> in the U.S. every year.</a:t>
            </a:r>
          </a:p>
          <a:p>
            <a:r>
              <a:rPr lang="en-US" b="1" dirty="0"/>
              <a:t>#14 – Ladders</a:t>
            </a:r>
          </a:p>
          <a:p>
            <a:r>
              <a:rPr lang="en-US" dirty="0"/>
              <a:t>Falls from </a:t>
            </a:r>
            <a:r>
              <a:rPr lang="en-US" dirty="0">
                <a:hlinkClick r:id="rId4"/>
              </a:rPr>
              <a:t>ladders cause about 355 deaths</a:t>
            </a:r>
            <a:r>
              <a:rPr lang="en-US" dirty="0"/>
              <a:t> annually in the U.S. Another reason not to walk under them.</a:t>
            </a:r>
          </a:p>
        </p:txBody>
      </p:sp>
    </p:spTree>
    <p:extLst>
      <p:ext uri="{BB962C8B-B14F-4D97-AF65-F5344CB8AC3E}">
        <p14:creationId xmlns:p14="http://schemas.microsoft.com/office/powerpoint/2010/main" val="106130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 more frequent events than shark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#25 – Beds</a:t>
            </a:r>
          </a:p>
          <a:p>
            <a:r>
              <a:rPr lang="en-US" dirty="0">
                <a:hlinkClick r:id="rId2"/>
              </a:rPr>
              <a:t>450 people die falling out of beds</a:t>
            </a:r>
            <a:r>
              <a:rPr lang="en-US" dirty="0"/>
              <a:t> in the United States each year. A real life nightmare.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shootings in US in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Around 300 dead in 355 mass shootings</a:t>
            </a:r>
          </a:p>
          <a:p>
            <a:endParaRPr lang="en-US" dirty="0"/>
          </a:p>
          <a:p>
            <a:r>
              <a:rPr lang="en-US" dirty="0"/>
              <a:t>But we are far more scared of them than of any previous esoteric causes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22207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Media</a:t>
            </a:r>
          </a:p>
          <a:p>
            <a:r>
              <a:rPr lang="en-US" dirty="0"/>
              <a:t>Vivid</a:t>
            </a:r>
          </a:p>
          <a:p>
            <a:r>
              <a:rPr lang="en-US" dirty="0"/>
              <a:t>Scary</a:t>
            </a:r>
          </a:p>
          <a:p>
            <a:r>
              <a:rPr lang="en-US" dirty="0"/>
              <a:t>Extreme</a:t>
            </a:r>
          </a:p>
          <a:p>
            <a:r>
              <a:rPr lang="en-US" dirty="0"/>
              <a:t>Probability Neglect</a:t>
            </a:r>
          </a:p>
        </p:txBody>
      </p:sp>
    </p:spTree>
    <p:extLst>
      <p:ext uri="{BB962C8B-B14F-4D97-AF65-F5344CB8AC3E}">
        <p14:creationId xmlns:p14="http://schemas.microsoft.com/office/powerpoint/2010/main" val="131547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Small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Counties in which incidence of kidney cancer is lowest are mostly rural, sparsely populated and located in traditionally Republican states of Midwest, South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Why?   Clean healthy style, fresh food,</a:t>
            </a:r>
          </a:p>
        </p:txBody>
      </p:sp>
    </p:spTree>
    <p:extLst>
      <p:ext uri="{BB962C8B-B14F-4D97-AF65-F5344CB8AC3E}">
        <p14:creationId xmlns:p14="http://schemas.microsoft.com/office/powerpoint/2010/main" val="366960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Estimation: 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K&amp;T run the following experiment: they had wheel of fortune which only had two numbers 14 and 46. They spun it and they asked participants what is the number of African Nations in UN</a:t>
            </a:r>
          </a:p>
          <a:p>
            <a:r>
              <a:rPr lang="en-US" dirty="0"/>
              <a:t>30-40% answered 14 or 46</a:t>
            </a:r>
          </a:p>
          <a:p>
            <a:r>
              <a:rPr lang="en-US" dirty="0"/>
              <a:t>They “anchored” the totally unrelated value in what they saw Age estimation</a:t>
            </a:r>
          </a:p>
        </p:txBody>
      </p:sp>
    </p:spTree>
    <p:extLst>
      <p:ext uri="{BB962C8B-B14F-4D97-AF65-F5344CB8AC3E}">
        <p14:creationId xmlns:p14="http://schemas.microsoft.com/office/powerpoint/2010/main" val="143118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Was Gandhi less  than 100 when he died?</a:t>
            </a:r>
          </a:p>
          <a:p>
            <a:r>
              <a:rPr lang="en-US" dirty="0"/>
              <a:t>Was Gandhi more than 30 when he died?</a:t>
            </a:r>
          </a:p>
          <a:p>
            <a:r>
              <a:rPr lang="en-US" dirty="0"/>
              <a:t>Guesses which we make are closer to anchors, we work “around anchors” even though the  “lead” we get is not a lead at all.</a:t>
            </a:r>
          </a:p>
          <a:p>
            <a:endParaRPr lang="en-US" dirty="0"/>
          </a:p>
          <a:p>
            <a:r>
              <a:rPr lang="en-US" dirty="0"/>
              <a:t>i.e.  This is not “Gandhi was very old, but did he lived up to 100 years?”</a:t>
            </a:r>
          </a:p>
        </p:txBody>
      </p:sp>
    </p:spTree>
    <p:extLst>
      <p:ext uri="{BB962C8B-B14F-4D97-AF65-F5344CB8AC3E}">
        <p14:creationId xmlns:p14="http://schemas.microsoft.com/office/powerpoint/2010/main" val="327370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Kanneman</a:t>
            </a:r>
            <a:r>
              <a:rPr lang="en-US" dirty="0"/>
              <a:t> (Thinking fast, thinking slow)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Nobel Prize Winner in Economics  (2002)</a:t>
            </a:r>
          </a:p>
          <a:p>
            <a:r>
              <a:rPr lang="en-US" dirty="0"/>
              <a:t>Prospect Theory</a:t>
            </a:r>
          </a:p>
          <a:p>
            <a:r>
              <a:rPr lang="en-US" dirty="0"/>
              <a:t>Psychology, </a:t>
            </a:r>
            <a:r>
              <a:rPr lang="en-US" dirty="0" err="1"/>
              <a:t>Probabiliy</a:t>
            </a:r>
            <a:r>
              <a:rPr lang="en-US" dirty="0"/>
              <a:t>, Judgment, Risk</a:t>
            </a:r>
          </a:p>
          <a:p>
            <a:endParaRPr lang="en-US" dirty="0"/>
          </a:p>
          <a:p>
            <a:r>
              <a:rPr lang="en-US" dirty="0"/>
              <a:t>Joint work with </a:t>
            </a:r>
            <a:r>
              <a:rPr lang="en-US" dirty="0" err="1"/>
              <a:t>Tversky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 FALLACY</a:t>
            </a:r>
            <a:br>
              <a:rPr lang="en-US" dirty="0"/>
            </a:br>
            <a:r>
              <a:rPr lang="en-US" dirty="0"/>
              <a:t>(Linda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31 year environmentalist</a:t>
            </a:r>
          </a:p>
          <a:p>
            <a:r>
              <a:rPr lang="en-US" dirty="0"/>
              <a:t>Anti-nuke</a:t>
            </a:r>
          </a:p>
          <a:p>
            <a:r>
              <a:rPr lang="en-US" dirty="0"/>
              <a:t>Global warming</a:t>
            </a:r>
          </a:p>
          <a:p>
            <a:r>
              <a:rPr lang="en-US" dirty="0"/>
              <a:t>Majored in philosophy</a:t>
            </a:r>
          </a:p>
          <a:p>
            <a:r>
              <a:rPr lang="en-US" dirty="0"/>
              <a:t>Supported  Bernie Sanders</a:t>
            </a:r>
          </a:p>
          <a:p>
            <a:r>
              <a:rPr lang="en-US" dirty="0"/>
              <a:t>Occupy wall street protester</a:t>
            </a:r>
          </a:p>
        </p:txBody>
      </p:sp>
    </p:spTree>
    <p:extLst>
      <p:ext uri="{BB962C8B-B14F-4D97-AF65-F5344CB8AC3E}">
        <p14:creationId xmlns:p14="http://schemas.microsoft.com/office/powerpoint/2010/main" val="2636213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she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Elementary School Teacher?</a:t>
            </a:r>
          </a:p>
          <a:p>
            <a:r>
              <a:rPr lang="en-US" dirty="0"/>
              <a:t>Police officer?</a:t>
            </a:r>
          </a:p>
          <a:p>
            <a:r>
              <a:rPr lang="en-US" dirty="0"/>
              <a:t>Member of Feminist Movement?</a:t>
            </a:r>
          </a:p>
          <a:p>
            <a:r>
              <a:rPr lang="en-US" dirty="0"/>
              <a:t>Bank teller?</a:t>
            </a:r>
          </a:p>
          <a:p>
            <a:r>
              <a:rPr lang="en-US" dirty="0"/>
              <a:t>Teacher?</a:t>
            </a:r>
          </a:p>
          <a:p>
            <a:r>
              <a:rPr lang="en-US" dirty="0"/>
              <a:t>Teaches Yoga Classes?</a:t>
            </a:r>
          </a:p>
          <a:p>
            <a:r>
              <a:rPr lang="en-US" dirty="0"/>
              <a:t>Feminist Bank teller?</a:t>
            </a:r>
          </a:p>
        </p:txBody>
      </p:sp>
    </p:spTree>
    <p:extLst>
      <p:ext uri="{BB962C8B-B14F-4D97-AF65-F5344CB8AC3E}">
        <p14:creationId xmlns:p14="http://schemas.microsoft.com/office/powerpoint/2010/main" val="1018347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focus on just two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Bank Teller of Feminist Bank Teller?</a:t>
            </a:r>
          </a:p>
        </p:txBody>
      </p:sp>
    </p:spTree>
    <p:extLst>
      <p:ext uri="{BB962C8B-B14F-4D97-AF65-F5344CB8AC3E}">
        <p14:creationId xmlns:p14="http://schemas.microsoft.com/office/powerpoint/2010/main" val="173422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 Fallacies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Most people when asked what is more likely Linda is, they answered</a:t>
            </a:r>
          </a:p>
          <a:p>
            <a:r>
              <a:rPr lang="en-US" sz="3600" dirty="0"/>
              <a:t>Feminist Bank teller, rather than Bank teller which is clearly more likely</a:t>
            </a:r>
          </a:p>
        </p:txBody>
      </p:sp>
    </p:spTree>
    <p:extLst>
      <p:ext uri="{BB962C8B-B14F-4D97-AF65-F5344CB8AC3E}">
        <p14:creationId xmlns:p14="http://schemas.microsoft.com/office/powerpoint/2010/main" val="1788963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to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Cadet training: being critical works much better than being enthusiastic</a:t>
            </a:r>
          </a:p>
          <a:p>
            <a:r>
              <a:rPr lang="en-US" dirty="0"/>
              <a:t>Golf tournament – exceptional first round score is followed by mediocre one most likely</a:t>
            </a:r>
          </a:p>
          <a:p>
            <a:r>
              <a:rPr lang="en-US" dirty="0"/>
              <a:t>Very Intelligent women chose less intelligent men as partners</a:t>
            </a:r>
          </a:p>
          <a:p>
            <a:r>
              <a:rPr lang="en-US" dirty="0"/>
              <a:t>Depressed children get better after energy drink </a:t>
            </a:r>
            <a:r>
              <a:rPr lang="en-US" dirty="0" err="1"/>
              <a:t>ove</a:t>
            </a:r>
            <a:r>
              <a:rPr lang="en-US" dirty="0"/>
              <a:t>  3 month period </a:t>
            </a:r>
          </a:p>
          <a:p>
            <a:r>
              <a:rPr lang="en-US" dirty="0"/>
              <a:t>Extreme group will almost always reverse…..just statistics not real cause  (which human brain is programmed to follow)</a:t>
            </a:r>
          </a:p>
          <a:p>
            <a:r>
              <a:rPr lang="en-US" dirty="0"/>
              <a:t>Second interview was better than first</a:t>
            </a:r>
          </a:p>
        </p:txBody>
      </p:sp>
    </p:spTree>
    <p:extLst>
      <p:ext uri="{BB962C8B-B14F-4D97-AF65-F5344CB8AC3E}">
        <p14:creationId xmlns:p14="http://schemas.microsoft.com/office/powerpoint/2010/main" val="4097131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 the hindsight” and Narrative Fallacy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hard to recover previous believes and </a:t>
            </a:r>
            <a:r>
              <a:rPr lang="en-US" dirty="0" err="1"/>
              <a:t>probs</a:t>
            </a:r>
            <a:r>
              <a:rPr lang="en-US" dirty="0"/>
              <a:t> when already faced with the facts</a:t>
            </a:r>
          </a:p>
          <a:p>
            <a:r>
              <a:rPr lang="en-US" dirty="0"/>
              <a:t>Nixon and china visit, financial crisis, risky surgical procedure (if they failed) </a:t>
            </a:r>
          </a:p>
          <a:p>
            <a:r>
              <a:rPr lang="en-US" b="1" dirty="0"/>
              <a:t>Outcome bias </a:t>
            </a:r>
            <a:r>
              <a:rPr lang="en-US" dirty="0"/>
              <a:t>– too little credit for good decision which ended well  than for  good decision which ended bad</a:t>
            </a:r>
          </a:p>
          <a:p>
            <a:r>
              <a:rPr lang="en-US" dirty="0"/>
              <a:t>Malpractice – “in hindsight”</a:t>
            </a:r>
          </a:p>
          <a:p>
            <a:r>
              <a:rPr lang="en-US" dirty="0"/>
              <a:t>Benghazi quote From Hillary Clinton</a:t>
            </a:r>
          </a:p>
          <a:p>
            <a:r>
              <a:rPr lang="en-US" dirty="0"/>
              <a:t>Sep 11</a:t>
            </a:r>
            <a:r>
              <a:rPr lang="en-US" baseline="30000" dirty="0"/>
              <a:t>th</a:t>
            </a:r>
            <a:r>
              <a:rPr lang="en-US" dirty="0"/>
              <a:t>  prior evidence ignored by Condi Rice</a:t>
            </a:r>
          </a:p>
        </p:txBody>
      </p:sp>
    </p:spTree>
    <p:extLst>
      <p:ext uri="{BB962C8B-B14F-4D97-AF65-F5344CB8AC3E}">
        <p14:creationId xmlns:p14="http://schemas.microsoft.com/office/powerpoint/2010/main" val="429970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Hallo effect - Cognitive illusion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CEO’s of successful company viewed in very positive terms but  only as long as company is doing well</a:t>
            </a:r>
          </a:p>
          <a:p>
            <a:r>
              <a:rPr lang="en-US" dirty="0"/>
              <a:t> Backward causality </a:t>
            </a:r>
          </a:p>
        </p:txBody>
      </p:sp>
    </p:spTree>
    <p:extLst>
      <p:ext uri="{BB962C8B-B14F-4D97-AF65-F5344CB8AC3E}">
        <p14:creationId xmlns:p14="http://schemas.microsoft.com/office/powerpoint/2010/main" val="1440872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to Conclusions. Rushing to Judgment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Finance:  No correlation between annual performance of wealth management consultants year to year</a:t>
            </a:r>
          </a:p>
          <a:p>
            <a:endParaRPr lang="en-US" dirty="0"/>
          </a:p>
          <a:p>
            <a:r>
              <a:rPr lang="en-US" dirty="0"/>
              <a:t>Example from Training to performance of soldiers: NO PREDICTOR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Hedgehogs and foxes (foxes do a little better)</a:t>
            </a:r>
          </a:p>
        </p:txBody>
      </p:sp>
    </p:spTree>
    <p:extLst>
      <p:ext uri="{BB962C8B-B14F-4D97-AF65-F5344CB8AC3E}">
        <p14:creationId xmlns:p14="http://schemas.microsoft.com/office/powerpoint/2010/main" val="1726737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Narrative Fallacy – even just for one day movement…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went up because oil prices went  up</a:t>
            </a:r>
          </a:p>
          <a:p>
            <a:r>
              <a:rPr lang="en-US" dirty="0"/>
              <a:t>Market went down because of a strengthening dollar</a:t>
            </a:r>
          </a:p>
          <a:p>
            <a:r>
              <a:rPr lang="en-US" dirty="0"/>
              <a:t>Market went down due to worries about ISIS</a:t>
            </a:r>
          </a:p>
          <a:p>
            <a:r>
              <a:rPr lang="en-US" dirty="0"/>
              <a:t>Market when  up reflecting growing optimism about interest rates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8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Literacy – Not just Data analysis and programming but 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Common sense  judgment and reasoning about probability </a:t>
            </a:r>
          </a:p>
          <a:p>
            <a:r>
              <a:rPr lang="en-US" dirty="0"/>
              <a:t>Is something likely? More likely now?</a:t>
            </a:r>
          </a:p>
          <a:p>
            <a:r>
              <a:rPr lang="en-US" dirty="0"/>
              <a:t>How often does something happen?</a:t>
            </a:r>
          </a:p>
          <a:p>
            <a:r>
              <a:rPr lang="en-US" dirty="0"/>
              <a:t>How do we (humans) interpret </a:t>
            </a:r>
            <a:r>
              <a:rPr lang="en-US" dirty="0" err="1"/>
              <a:t>probabilties</a:t>
            </a:r>
            <a:r>
              <a:rPr lang="en-US" dirty="0"/>
              <a:t>?</a:t>
            </a:r>
          </a:p>
          <a:p>
            <a:r>
              <a:rPr lang="en-US" dirty="0"/>
              <a:t>Fear – should we be concerned?</a:t>
            </a:r>
          </a:p>
          <a:p>
            <a:r>
              <a:rPr lang="en-US" dirty="0"/>
              <a:t>Does expertize matter? </a:t>
            </a:r>
          </a:p>
          <a:p>
            <a:r>
              <a:rPr lang="en-US" dirty="0"/>
              <a:t>Good luck, bad luck and causality</a:t>
            </a:r>
          </a:p>
        </p:txBody>
      </p:sp>
    </p:spTree>
    <p:extLst>
      <p:ext uri="{BB962C8B-B14F-4D97-AF65-F5344CB8AC3E}">
        <p14:creationId xmlns:p14="http://schemas.microsoft.com/office/powerpoint/2010/main" val="391090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Massive terrorist attack soon? Should we fear one?</a:t>
            </a:r>
          </a:p>
          <a:p>
            <a:r>
              <a:rPr lang="en-US" sz="2800" dirty="0"/>
              <a:t>Global warming – will cities go under water?</a:t>
            </a:r>
          </a:p>
          <a:p>
            <a:r>
              <a:rPr lang="en-US" sz="2800" dirty="0"/>
              <a:t>Market will collapse this year?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027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Humans and numbers – complex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Estimation of values and cardinalities (frequencies)</a:t>
            </a:r>
          </a:p>
          <a:p>
            <a:r>
              <a:rPr lang="en-US" sz="2400" dirty="0"/>
              <a:t>Estimation of risk and chance of an event</a:t>
            </a:r>
          </a:p>
        </p:txBody>
      </p:sp>
    </p:spTree>
    <p:extLst>
      <p:ext uri="{BB962C8B-B14F-4D97-AF65-F5344CB8AC3E}">
        <p14:creationId xmlns:p14="http://schemas.microsoft.com/office/powerpoint/2010/main" val="162892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Kahneman</a:t>
            </a:r>
            <a:r>
              <a:rPr lang="en-US" dirty="0"/>
              <a:t> &amp; </a:t>
            </a:r>
            <a:r>
              <a:rPr lang="en-US" dirty="0" err="1"/>
              <a:t>Tversky</a:t>
            </a:r>
            <a:r>
              <a:rPr lang="en-US" dirty="0"/>
              <a:t> – work in 1970s and later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Psychology, Economics – groundbreaking work with impact on many areas</a:t>
            </a:r>
          </a:p>
        </p:txBody>
      </p:sp>
    </p:spTree>
    <p:extLst>
      <p:ext uri="{BB962C8B-B14F-4D97-AF65-F5344CB8AC3E}">
        <p14:creationId xmlns:p14="http://schemas.microsoft.com/office/powerpoint/2010/main" val="225282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Cardinality/frequency estimation – availability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how many people  are unemployed</a:t>
            </a:r>
          </a:p>
          <a:p>
            <a:r>
              <a:rPr lang="en-US" b="1" dirty="0"/>
              <a:t>First: how many do I know?</a:t>
            </a:r>
          </a:p>
          <a:p>
            <a:endParaRPr lang="en-US" b="1" dirty="0"/>
          </a:p>
          <a:p>
            <a:r>
              <a:rPr lang="en-US" dirty="0"/>
              <a:t>Size of the category is related to frequency of event available in memory</a:t>
            </a:r>
          </a:p>
          <a:p>
            <a:r>
              <a:rPr lang="en-US" dirty="0"/>
              <a:t>Hollywood divorces, corruption among politicians seem to   *very frequent* much more than in reality</a:t>
            </a:r>
          </a:p>
        </p:txBody>
      </p:sp>
    </p:spTree>
    <p:extLst>
      <p:ext uri="{BB962C8B-B14F-4D97-AF65-F5344CB8AC3E}">
        <p14:creationId xmlns:p14="http://schemas.microsoft.com/office/powerpoint/2010/main" val="406462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Spouses estimation of their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Spouses stories: what % of daily chores do you do?   </a:t>
            </a:r>
          </a:p>
          <a:p>
            <a:endParaRPr lang="en-US" dirty="0"/>
          </a:p>
          <a:p>
            <a:r>
              <a:rPr lang="en-US" dirty="0"/>
              <a:t>It adds  to Over 100%!</a:t>
            </a:r>
          </a:p>
          <a:p>
            <a:endParaRPr lang="en-US" dirty="0"/>
          </a:p>
          <a:p>
            <a:r>
              <a:rPr lang="en-US" dirty="0"/>
              <a:t>Closer to home: ask members of a student project group how much did they contribute?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4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Am I assertive?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People who were asked to show examples – those who showed MORE examples judged themselves less assertive!</a:t>
            </a:r>
          </a:p>
          <a:p>
            <a:r>
              <a:rPr lang="en-US" dirty="0"/>
              <a:t>For instance:  These who gave only 12 examples  judged themselves less assertive than these who asked to give  just 6</a:t>
            </a:r>
          </a:p>
          <a:p>
            <a:endParaRPr lang="en-US" dirty="0"/>
          </a:p>
          <a:p>
            <a:r>
              <a:rPr lang="en-US" dirty="0"/>
              <a:t>Why? …since it is tougher and tougher to come with examples….</a:t>
            </a:r>
            <a:r>
              <a:rPr lang="en-US" dirty="0" err="1"/>
              <a:t>cntr</a:t>
            </a:r>
            <a:r>
              <a:rPr lang="en-US" dirty="0"/>
              <a:t> intuitive </a:t>
            </a:r>
          </a:p>
          <a:p>
            <a:endParaRPr lang="en-US" dirty="0"/>
          </a:p>
          <a:p>
            <a:r>
              <a:rPr lang="en-US" dirty="0"/>
              <a:t>More ways to improve the class – rated the class higher</a:t>
            </a:r>
          </a:p>
          <a:p>
            <a:endParaRPr lang="en-US" dirty="0"/>
          </a:p>
          <a:p>
            <a:r>
              <a:rPr lang="en-US" dirty="0"/>
              <a:t>Less confident in a choice when asked for more arguments to support it</a:t>
            </a:r>
          </a:p>
        </p:txBody>
      </p:sp>
    </p:spTree>
    <p:extLst>
      <p:ext uri="{BB962C8B-B14F-4D97-AF65-F5344CB8AC3E}">
        <p14:creationId xmlns:p14="http://schemas.microsoft.com/office/powerpoint/2010/main" val="2824620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3943</TotalTime>
  <Words>1063</Words>
  <Application>Microsoft Office PowerPoint</Application>
  <PresentationFormat>Widescreen</PresentationFormat>
  <Paragraphs>175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Common sense judgment and probability</vt:lpstr>
      <vt:lpstr>Daniel Kanneman (Thinking fast, thinking slow)</vt:lpstr>
      <vt:lpstr>Data Literacy – Not just Data analysis and programming but also</vt:lpstr>
      <vt:lpstr>Fear</vt:lpstr>
      <vt:lpstr>Humans and numbers – complex relationship</vt:lpstr>
      <vt:lpstr>Kahneman &amp; Tversky – work in 1970s and later</vt:lpstr>
      <vt:lpstr>Cardinality/frequency estimation – availability </vt:lpstr>
      <vt:lpstr>Spouses estimation of their contribution</vt:lpstr>
      <vt:lpstr>Example: Am I assertive?</vt:lpstr>
      <vt:lpstr>Am I not assertive?</vt:lpstr>
      <vt:lpstr>Frequency assessment</vt:lpstr>
      <vt:lpstr>More real data – table with frequencies…</vt:lpstr>
      <vt:lpstr>PowerPoint Presentation</vt:lpstr>
      <vt:lpstr>25 more frequent events than shark attacks</vt:lpstr>
      <vt:lpstr>Mass shootings in US in 2015</vt:lpstr>
      <vt:lpstr>Availability</vt:lpstr>
      <vt:lpstr>Law of Small Numbers</vt:lpstr>
      <vt:lpstr>Value Estimation:  anchors</vt:lpstr>
      <vt:lpstr>Other examples</vt:lpstr>
      <vt:lpstr>CONJUNCTION FALLACY (Linda example)</vt:lpstr>
      <vt:lpstr>Who is she</vt:lpstr>
      <vt:lpstr>Now focus on just two choices</vt:lpstr>
      <vt:lpstr>Conjunction Fallacies</vt:lpstr>
      <vt:lpstr>Reverse to the mean</vt:lpstr>
      <vt:lpstr>“In the hindsight” and Narrative Fallacy</vt:lpstr>
      <vt:lpstr>Hallo effect - Cognitive illusion</vt:lpstr>
      <vt:lpstr>Jumping to Conclusions. Rushing to Judgment</vt:lpstr>
      <vt:lpstr>Narrative Fallacy – even just for one day movement…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sense probability</dc:title>
  <dc:creator>tomasz</dc:creator>
  <cp:lastModifiedBy>tomasz</cp:lastModifiedBy>
  <cp:revision>64</cp:revision>
  <dcterms:created xsi:type="dcterms:W3CDTF">2016-03-05T00:41:11Z</dcterms:created>
  <dcterms:modified xsi:type="dcterms:W3CDTF">2018-03-06T16:19:47Z</dcterms:modified>
</cp:coreProperties>
</file>