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5" r:id="rId4"/>
    <p:sldId id="316" r:id="rId5"/>
    <p:sldId id="258" r:id="rId6"/>
    <p:sldId id="314" r:id="rId7"/>
    <p:sldId id="259" r:id="rId8"/>
    <p:sldId id="310" r:id="rId9"/>
    <p:sldId id="313" r:id="rId10"/>
    <p:sldId id="31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Literacy overview so far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F411-673D-4C79-956B-F771DEB0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R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A5C-842C-41A1-AA59-5C6DECB2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u&lt;-c(1:10)</a:t>
            </a:r>
          </a:p>
          <a:p>
            <a:r>
              <a:rPr lang="pl-PL" dirty="0"/>
              <a:t>w &lt;-c(1,-1,3)</a:t>
            </a:r>
          </a:p>
          <a:p>
            <a:r>
              <a:rPr lang="pl-PL" dirty="0"/>
              <a:t>u[w&gt;0]</a:t>
            </a:r>
            <a:endParaRPr lang="en-US" dirty="0"/>
          </a:p>
          <a:p>
            <a:endParaRPr lang="en-US" dirty="0"/>
          </a:p>
          <a:p>
            <a:r>
              <a:rPr lang="en-US" dirty="0"/>
              <a:t>A) error</a:t>
            </a:r>
          </a:p>
          <a:p>
            <a:r>
              <a:rPr lang="en-US" dirty="0"/>
              <a:t>B) *1,3,4,6,7,9,10</a:t>
            </a:r>
          </a:p>
          <a:p>
            <a:r>
              <a:rPr lang="en-US" dirty="0"/>
              <a:t>C) 1,3</a:t>
            </a:r>
          </a:p>
        </p:txBody>
      </p:sp>
    </p:spTree>
    <p:extLst>
      <p:ext uri="{BB962C8B-B14F-4D97-AF65-F5344CB8AC3E}">
        <p14:creationId xmlns:p14="http://schemas.microsoft.com/office/powerpoint/2010/main" val="317514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statement do? Assume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df</a:t>
            </a:r>
            <a:r>
              <a:rPr lang="en-US" dirty="0"/>
              <a:t> is  a data frame 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returns   ‘CITY’,…..’COUNTRY’</a:t>
            </a:r>
          </a:p>
          <a:p>
            <a:r>
              <a:rPr lang="en-US" b="1" dirty="0" err="1"/>
              <a:t>df</a:t>
            </a:r>
            <a:r>
              <a:rPr lang="en-US" b="1" dirty="0"/>
              <a:t>[</a:t>
            </a:r>
            <a:r>
              <a:rPr lang="en-US" b="1" dirty="0" err="1"/>
              <a:t>df$CITY</a:t>
            </a:r>
            <a:r>
              <a:rPr lang="en-US" b="1" dirty="0"/>
              <a:t>==‘London’, ]$COUNTRY &lt;- ‘US’</a:t>
            </a:r>
          </a:p>
          <a:p>
            <a:endParaRPr lang="en-US" dirty="0"/>
          </a:p>
          <a:p>
            <a:r>
              <a:rPr lang="en-US" dirty="0"/>
              <a:t>A) Substitutes “London’ for ‘US’ everywhere in the data frame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B)  Error in R</a:t>
            </a:r>
          </a:p>
          <a:p>
            <a:r>
              <a:rPr lang="en-US" dirty="0"/>
              <a:t>C) Moves London to US</a:t>
            </a:r>
          </a:p>
        </p:txBody>
      </p:sp>
    </p:spTree>
    <p:extLst>
      <p:ext uri="{BB962C8B-B14F-4D97-AF65-F5344CB8AC3E}">
        <p14:creationId xmlns:p14="http://schemas.microsoft.com/office/powerpoint/2010/main" val="28172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A) No matter what the probability distribution is the sample means follow normal distribution</a:t>
            </a:r>
          </a:p>
          <a:p>
            <a:r>
              <a:rPr lang="en-US" dirty="0"/>
              <a:t>B) Large data sets follow normal distribution</a:t>
            </a:r>
          </a:p>
          <a:p>
            <a:r>
              <a:rPr lang="en-US" dirty="0"/>
              <a:t>C)  means of samples from normal distribution also follow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9282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plot would you use to plot Numerical </a:t>
            </a:r>
            <a:r>
              <a:rPr lang="en-US" sz="2800" dirty="0" err="1"/>
              <a:t>vs</a:t>
            </a:r>
            <a:r>
              <a:rPr lang="en-US" sz="2800" dirty="0"/>
              <a:t> Categorical variables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A) Scatter plot</a:t>
            </a:r>
          </a:p>
          <a:p>
            <a:r>
              <a:rPr lang="en-US" dirty="0"/>
              <a:t>B) *Boxplot</a:t>
            </a:r>
          </a:p>
          <a:p>
            <a:r>
              <a:rPr lang="en-US" dirty="0"/>
              <a:t>C)* </a:t>
            </a:r>
            <a:r>
              <a:rPr lang="en-US" dirty="0" err="1"/>
              <a:t>Bargraph</a:t>
            </a:r>
            <a:endParaRPr lang="en-US" dirty="0"/>
          </a:p>
          <a:p>
            <a:r>
              <a:rPr lang="en-US" dirty="0"/>
              <a:t>D) Mosaic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E338-FBFF-4BFA-B368-E383FD10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R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F46D-AC71-44E1-9C60-6A631465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NonAthletes</a:t>
            </a:r>
            <a:r>
              <a:rPr lang="en-US" dirty="0"/>
              <a:t>&lt;- subset(</a:t>
            </a:r>
            <a:r>
              <a:rPr lang="en-US" dirty="0" err="1"/>
              <a:t>Athlete_GPA_Final</a:t>
            </a:r>
            <a:r>
              <a:rPr lang="en-US" dirty="0"/>
              <a:t>, </a:t>
            </a:r>
            <a:r>
              <a:rPr lang="en-US" dirty="0" err="1"/>
              <a:t>Athlete_GPA_Final$Athletic_Ability</a:t>
            </a:r>
            <a:r>
              <a:rPr lang="en-US" dirty="0"/>
              <a:t> &lt; "4.0") </a:t>
            </a:r>
          </a:p>
          <a:p>
            <a:endParaRPr lang="en-US" dirty="0"/>
          </a:p>
          <a:p>
            <a:r>
              <a:rPr lang="en-US" dirty="0"/>
              <a:t>A) It will return all athletes with ability of less than 4.0</a:t>
            </a:r>
          </a:p>
          <a:p>
            <a:r>
              <a:rPr lang="en-US" dirty="0"/>
              <a:t>B)* It will return all athletes</a:t>
            </a:r>
          </a:p>
          <a:p>
            <a:r>
              <a:rPr lang="en-US" dirty="0"/>
              <a:t>C)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421B-7EFC-42FD-8296-E60A3223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z-value goes up, p-value…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7C69-B171-4974-985B-59D60FA0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000" dirty="0"/>
              <a:t>A) also goes up</a:t>
            </a:r>
          </a:p>
          <a:p>
            <a:r>
              <a:rPr lang="en-US" sz="4000" dirty="0"/>
              <a:t>B)* goes down</a:t>
            </a:r>
          </a:p>
          <a:p>
            <a:r>
              <a:rPr lang="en-US" sz="4000" dirty="0"/>
              <a:t>C) it is hard to say</a:t>
            </a:r>
          </a:p>
        </p:txBody>
      </p:sp>
    </p:spTree>
    <p:extLst>
      <p:ext uri="{BB962C8B-B14F-4D97-AF65-F5344CB8AC3E}">
        <p14:creationId xmlns:p14="http://schemas.microsoft.com/office/powerpoint/2010/main" val="100358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of 5% means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A) 5% chance that your hypothesis is correct</a:t>
            </a:r>
          </a:p>
          <a:p>
            <a:r>
              <a:rPr lang="en-US" dirty="0"/>
              <a:t>B) 5% chance that NULL hypothesis is true</a:t>
            </a:r>
          </a:p>
          <a:p>
            <a:r>
              <a:rPr lang="en-US" dirty="0"/>
              <a:t>C)  5% * that observed result is random assuming NULL is correct</a:t>
            </a:r>
          </a:p>
          <a:p>
            <a:r>
              <a:rPr lang="en-US" dirty="0"/>
              <a:t>D) 95% chance that observed result is random assuming NULL is correct</a:t>
            </a:r>
          </a:p>
        </p:txBody>
      </p:sp>
    </p:spTree>
    <p:extLst>
      <p:ext uri="{BB962C8B-B14F-4D97-AF65-F5344CB8AC3E}">
        <p14:creationId xmlns:p14="http://schemas.microsoft.com/office/powerpoint/2010/main" val="275236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FD79-3680-4989-B9E9-77499DD1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Q: Immigrants: 8.6</a:t>
            </a:r>
            <a:br>
              <a:rPr lang="en-US" sz="3200" dirty="0"/>
            </a:br>
            <a:r>
              <a:rPr lang="en-US" sz="3200" dirty="0"/>
              <a:t>Natives: 7.5, are immigrants more happy?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C017-2573-4501-90B0-9C3B6626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run 1000 permutation tests and 950  of these tests show </a:t>
            </a:r>
          </a:p>
          <a:p>
            <a:pPr marL="0" indent="0">
              <a:buNone/>
            </a:pPr>
            <a:r>
              <a:rPr lang="en-US" dirty="0"/>
              <a:t>mean(Immigrants_ </a:t>
            </a:r>
            <a:r>
              <a:rPr lang="en-US" dirty="0" err="1"/>
              <a:t>Hapinness</a:t>
            </a:r>
            <a:r>
              <a:rPr lang="en-US" dirty="0"/>
              <a:t>) &lt; mean(</a:t>
            </a:r>
            <a:r>
              <a:rPr lang="en-US" dirty="0" err="1"/>
              <a:t>Natives_Happiness</a:t>
            </a:r>
            <a:r>
              <a:rPr lang="en-US" dirty="0"/>
              <a:t>) + 1 </a:t>
            </a:r>
          </a:p>
          <a:p>
            <a:pPr marL="0" indent="0">
              <a:buNone/>
            </a:pPr>
            <a:r>
              <a:rPr lang="en-US" dirty="0"/>
              <a:t>What can we say about p-value?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arenR"/>
            </a:pPr>
            <a:r>
              <a:rPr lang="en-US" dirty="0"/>
              <a:t>* p&lt;0.05</a:t>
            </a:r>
          </a:p>
          <a:p>
            <a:pPr marL="457200" indent="-457200">
              <a:buAutoNum type="alphaUcParenR"/>
            </a:pPr>
            <a:r>
              <a:rPr lang="en-US" dirty="0"/>
              <a:t>p&lt;0.95</a:t>
            </a:r>
          </a:p>
          <a:p>
            <a:pPr marL="457200" indent="-457200">
              <a:buAutoNum type="alphaUcParenR"/>
            </a:pPr>
            <a:r>
              <a:rPr lang="en-US" dirty="0"/>
              <a:t>p&gt;0.95</a:t>
            </a:r>
          </a:p>
          <a:p>
            <a:pPr marL="457200" indent="-457200">
              <a:buAutoNum type="alphaUcParenR"/>
            </a:pPr>
            <a:r>
              <a:rPr lang="en-US" dirty="0"/>
              <a:t>None of 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4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Which plot would you use to show which grade distribution  in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A) * Boxplot</a:t>
            </a:r>
          </a:p>
          <a:p>
            <a:r>
              <a:rPr lang="en-US" dirty="0"/>
              <a:t>B) Scatter Plot</a:t>
            </a:r>
          </a:p>
          <a:p>
            <a:r>
              <a:rPr lang="en-US" dirty="0"/>
              <a:t>C)  </a:t>
            </a:r>
            <a:r>
              <a:rPr lang="en-US" dirty="0" err="1"/>
              <a:t>Bargraph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0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Capital Gains of  born under Aries sign are $10,000 larger than born under Virgo 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We calculated p-value at 0.01.  But we have underestimated Virgo’s capital gains by $5000.</a:t>
            </a:r>
          </a:p>
          <a:p>
            <a:r>
              <a:rPr lang="en-US" sz="3200" dirty="0"/>
              <a:t>A) * p-value will increase</a:t>
            </a:r>
          </a:p>
          <a:p>
            <a:r>
              <a:rPr lang="en-US" sz="3200" dirty="0"/>
              <a:t>B)  p-value will decrease</a:t>
            </a:r>
          </a:p>
          <a:p>
            <a:r>
              <a:rPr lang="en-US" sz="3200" dirty="0"/>
              <a:t>C) Impossible to say</a:t>
            </a:r>
          </a:p>
        </p:txBody>
      </p:sp>
    </p:spTree>
    <p:extLst>
      <p:ext uri="{BB962C8B-B14F-4D97-AF65-F5344CB8AC3E}">
        <p14:creationId xmlns:p14="http://schemas.microsoft.com/office/powerpoint/2010/main" val="302749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will R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 &lt;- c(-2,0,2,-5)</a:t>
            </a:r>
            <a:br>
              <a:rPr lang="en-US" dirty="0"/>
            </a:br>
            <a:r>
              <a:rPr lang="en-US" dirty="0"/>
              <a:t>v[v&gt;0]</a:t>
            </a:r>
          </a:p>
          <a:p>
            <a:endParaRPr lang="en-US" dirty="0"/>
          </a:p>
          <a:p>
            <a:r>
              <a:rPr lang="en-US" dirty="0"/>
              <a:t>A)  [0,0,1,0]</a:t>
            </a:r>
          </a:p>
          <a:p>
            <a:r>
              <a:rPr lang="en-US" dirty="0"/>
              <a:t>B) error</a:t>
            </a:r>
          </a:p>
          <a:p>
            <a:r>
              <a:rPr lang="en-US" dirty="0"/>
              <a:t>C)* 2</a:t>
            </a:r>
          </a:p>
        </p:txBody>
      </p:sp>
    </p:spTree>
    <p:extLst>
      <p:ext uri="{BB962C8B-B14F-4D97-AF65-F5344CB8AC3E}">
        <p14:creationId xmlns:p14="http://schemas.microsoft.com/office/powerpoint/2010/main" val="150047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402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Data Literacy overview so far</vt:lpstr>
      <vt:lpstr>What plot would you use to plot Numerical vs Categorical variables?</vt:lpstr>
      <vt:lpstr>What would R say?</vt:lpstr>
      <vt:lpstr>When z-value goes up, p-value…</vt:lpstr>
      <vt:lpstr>P-value of 5% means </vt:lpstr>
      <vt:lpstr>Q: Immigrants: 8.6 Natives: 7.5, are immigrants more happy?</vt:lpstr>
      <vt:lpstr> Which plot would you use to show which grade distribution  in a class?</vt:lpstr>
      <vt:lpstr>Capital Gains of  born under Aries sign are $10,000 larger than born under Virgo sign</vt:lpstr>
      <vt:lpstr> what will R say?</vt:lpstr>
      <vt:lpstr>What will R say?</vt:lpstr>
      <vt:lpstr>What does this statement do? Assume df is  a data frame and </vt:lpstr>
      <vt:lpstr>Central Limit theorem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Literacy Interview</dc:title>
  <dc:creator>tomasz</dc:creator>
  <cp:lastModifiedBy>tomasz</cp:lastModifiedBy>
  <cp:revision>24</cp:revision>
  <dcterms:created xsi:type="dcterms:W3CDTF">2017-04-25T19:01:28Z</dcterms:created>
  <dcterms:modified xsi:type="dcterms:W3CDTF">2018-02-23T00:02:41Z</dcterms:modified>
</cp:coreProperties>
</file>