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Roboto"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42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82563216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61530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42546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461425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67356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063918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82580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059980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42225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9236684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11622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83374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10405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12288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515691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480177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30970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495487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121948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5" name="Shape 2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93627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004740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47711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23111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90467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464524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71816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80996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31698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33243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flipH="1">
            <a:off x="8246400" y="4245875"/>
            <a:ext cx="897600" cy="897600"/>
          </a:xfrm>
          <a:prstGeom prst="round1Rect">
            <a:avLst>
              <a:gd name="adj" fmla="val 16667"/>
            </a:avLst>
          </a:prstGeom>
          <a:solidFill>
            <a:schemeClr val="lt1">
              <a:alpha val="68080"/>
            </a:schemeClr>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13" name="Shape 13"/>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4" name="Shape 14"/>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75500" y="1258525"/>
            <a:ext cx="8222100" cy="1963500"/>
          </a:xfrm>
          <a:prstGeom prst="rect">
            <a:avLst/>
          </a:prstGeom>
        </p:spPr>
        <p:txBody>
          <a:bodyPr lIns="91425" tIns="91425" rIns="91425" bIns="91425" anchor="b" anchorCtr="0"/>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a:endParaRPr/>
          </a:p>
        </p:txBody>
      </p:sp>
      <p:sp>
        <p:nvSpPr>
          <p:cNvPr id="59" name="Shape 59"/>
          <p:cNvSpPr txBox="1">
            <a:spLocks noGrp="1"/>
          </p:cNvSpPr>
          <p:nvPr>
            <p:ph type="body" idx="1"/>
          </p:nvPr>
        </p:nvSpPr>
        <p:spPr>
          <a:xfrm>
            <a:off x="475500" y="3304625"/>
            <a:ext cx="82221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60" name="Shape 60"/>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60950" y="2065350"/>
            <a:ext cx="8222100" cy="1012800"/>
          </a:xfrm>
          <a:prstGeom prst="rect">
            <a:avLst/>
          </a:prstGeom>
        </p:spPr>
        <p:txBody>
          <a:bodyPr lIns="91425" tIns="91425" rIns="91425" bIns="91425" anchor="ctr" anchorCtr="0"/>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a:endParaRPr/>
          </a:p>
        </p:txBody>
      </p:sp>
      <p:sp>
        <p:nvSpPr>
          <p:cNvPr id="17" name="Shape 17"/>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0" name="Shape 30"/>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4" name="Shape 34"/>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
        <p:nvSpPr>
          <p:cNvPr id="35" name="Shape 35"/>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6"/>
        <p:cNvGrpSpPr/>
        <p:nvPr/>
      </p:nvGrpSpPr>
      <p:grpSpPr>
        <a:xfrm>
          <a:off x="0" y="0"/>
          <a:ext cx="0" cy="0"/>
          <a:chOff x="0" y="0"/>
          <a:chExt cx="0" cy="0"/>
        </a:xfrm>
      </p:grpSpPr>
      <p:sp>
        <p:nvSpPr>
          <p:cNvPr id="37" name="Shape 37"/>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a:endParaRPr/>
          </a:p>
        </p:txBody>
      </p:sp>
      <p:sp>
        <p:nvSpPr>
          <p:cNvPr id="41" name="Shape 4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488250"/>
            <a:ext cx="6227100" cy="4090800"/>
          </a:xfrm>
          <a:prstGeom prst="rect">
            <a:avLst/>
          </a:prstGeom>
        </p:spPr>
        <p:txBody>
          <a:bodyPr lIns="91425" tIns="91425" rIns="91425" bIns="91425" anchor="ctr" anchorCtr="0"/>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a:endParaRPr/>
          </a:p>
        </p:txBody>
      </p:sp>
      <p:sp>
        <p:nvSpPr>
          <p:cNvPr id="44" name="Shape 44"/>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8" name="Shape 48"/>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a:endParaRPr/>
          </a:p>
        </p:txBody>
      </p:sp>
      <p:sp>
        <p:nvSpPr>
          <p:cNvPr id="49" name="Shape 49"/>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5" name="Shape 55"/>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a:lnSpc>
                <a:spcPct val="100000"/>
              </a:lnSpc>
              <a:spcBef>
                <a:spcPts val="0"/>
              </a:spcBef>
              <a:spcAft>
                <a:spcPts val="0"/>
              </a:spcAft>
              <a:buClr>
                <a:schemeClr val="lt1"/>
              </a:buClr>
              <a:buSzPct val="100000"/>
              <a:buNone/>
              <a:defRPr sz="1200">
                <a:solidFill>
                  <a:schemeClr val="lt1"/>
                </a:solidFill>
              </a:defRPr>
            </a:lvl1pPr>
          </a:lstStyle>
          <a:p>
            <a:endParaRPr/>
          </a:p>
        </p:txBody>
      </p:sp>
      <p:sp>
        <p:nvSpPr>
          <p:cNvPr id="56" name="Shape 56"/>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a:spcBef>
                <a:spcPts val="0"/>
              </a:spcBef>
              <a:buNone/>
            </a:pPr>
            <a:r>
              <a:rPr lang="en"/>
              <a:t>Recitation 6	</a:t>
            </a:r>
          </a:p>
        </p:txBody>
      </p:sp>
      <p:sp>
        <p:nvSpPr>
          <p:cNvPr id="68" name="Shape 68"/>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a:spcBef>
                <a:spcPts val="0"/>
              </a:spcBef>
              <a:buNone/>
            </a:pPr>
            <a:r>
              <a:rPr lang="en"/>
              <a:t>What would R say? And P-Values</a:t>
            </a:r>
          </a:p>
          <a:p>
            <a:pPr lvl="0">
              <a:spcBef>
                <a:spcPts val="0"/>
              </a:spcBef>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Question 5</a:t>
            </a:r>
          </a:p>
        </p:txBody>
      </p:sp>
      <p:sp>
        <p:nvSpPr>
          <p:cNvPr id="122" name="Shape 122"/>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a:spcBef>
                <a:spcPts val="0"/>
              </a:spcBef>
              <a:buNone/>
            </a:pPr>
            <a:r>
              <a:rPr lang="en"/>
              <a:t>How would you create a data frame with these two columns?</a:t>
            </a:r>
          </a:p>
          <a:p>
            <a:pPr lvl="0">
              <a:spcBef>
                <a:spcPts val="0"/>
              </a:spcBef>
              <a:buNone/>
            </a:pPr>
            <a:r>
              <a:rPr lang="en"/>
              <a:t>firstName &lt;- c(‘abc’,’def’,’efg’)</a:t>
            </a:r>
            <a:br>
              <a:rPr lang="en"/>
            </a:br>
            <a:r>
              <a:rPr lang="en"/>
              <a:t>lastName &lt;- c(‘xyz’,’wxy’,’uvw’)</a:t>
            </a:r>
          </a:p>
          <a:p>
            <a:pPr marL="457200" lvl="0" indent="-228600" rtl="0">
              <a:spcBef>
                <a:spcPts val="0"/>
              </a:spcBef>
              <a:buAutoNum type="alphaLcParenR"/>
            </a:pPr>
            <a:r>
              <a:rPr lang="en"/>
              <a:t>test&lt;- data.frame(firstName, lastName)</a:t>
            </a:r>
          </a:p>
          <a:p>
            <a:pPr marL="457200" lvl="0" indent="-228600">
              <a:spcBef>
                <a:spcPts val="0"/>
              </a:spcBef>
              <a:buAutoNum type="alphaLcParenR"/>
            </a:pPr>
            <a:r>
              <a:rPr lang="en"/>
              <a:t>test&lt;- data.frame(firstname lastname)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
              <a:t>Question 5</a:t>
            </a:r>
          </a:p>
        </p:txBody>
      </p:sp>
      <p:sp>
        <p:nvSpPr>
          <p:cNvPr id="128" name="Shape 128"/>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rtl="0">
              <a:spcBef>
                <a:spcPts val="0"/>
              </a:spcBef>
              <a:buNone/>
            </a:pPr>
            <a:r>
              <a:rPr lang="en"/>
              <a:t>How would you create a data frame with these two columns?</a:t>
            </a:r>
          </a:p>
          <a:p>
            <a:pPr lvl="0" rtl="0">
              <a:spcBef>
                <a:spcPts val="0"/>
              </a:spcBef>
              <a:buClr>
                <a:schemeClr val="dk1"/>
              </a:buClr>
              <a:buSzPct val="61111"/>
              <a:buFont typeface="Arial"/>
              <a:buNone/>
            </a:pPr>
            <a:r>
              <a:rPr lang="en"/>
              <a:t>firstName &lt;- c(‘abc’,’def’,’efg’)</a:t>
            </a:r>
            <a:br>
              <a:rPr lang="en"/>
            </a:br>
            <a:r>
              <a:rPr lang="en"/>
              <a:t>lastName &lt;- c(‘xyz’,’wxy’,’uvw’)</a:t>
            </a:r>
          </a:p>
          <a:p>
            <a:pPr marL="457200" lvl="0" indent="-228600" rtl="0">
              <a:spcBef>
                <a:spcPts val="0"/>
              </a:spcBef>
              <a:buAutoNum type="alphaLcParenR"/>
            </a:pPr>
            <a:r>
              <a:rPr lang="en">
                <a:highlight>
                  <a:srgbClr val="FFFF00"/>
                </a:highlight>
              </a:rPr>
              <a:t>test&lt;- data.frame(firstName, lastName)</a:t>
            </a:r>
          </a:p>
          <a:p>
            <a:pPr marL="457200" lvl="0" indent="-228600" rtl="0">
              <a:spcBef>
                <a:spcPts val="0"/>
              </a:spcBef>
              <a:buAutoNum type="alphaLcParenR"/>
            </a:pPr>
            <a:r>
              <a:rPr lang="en"/>
              <a:t>test&lt;- data.frame(firstname lastname)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Question 6</a:t>
            </a:r>
          </a:p>
        </p:txBody>
      </p:sp>
      <p:sp>
        <p:nvSpPr>
          <p:cNvPr id="134" name="Shape 134"/>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a:spcBef>
                <a:spcPts val="0"/>
              </a:spcBef>
              <a:buNone/>
            </a:pPr>
            <a:r>
              <a:rPr lang="en"/>
              <a:t>Which of the following extracts first four element from the following vector ?</a:t>
            </a:r>
            <a:br>
              <a:rPr lang="en"/>
            </a:br>
            <a:r>
              <a:rPr lang="en"/>
              <a:t>X&lt;- c(0,1,2,3,4,5,6,7)</a:t>
            </a:r>
          </a:p>
          <a:p>
            <a:pPr marL="457200" lvl="0" indent="-228600" rtl="0">
              <a:spcBef>
                <a:spcPts val="0"/>
              </a:spcBef>
              <a:buAutoNum type="alphaLcParenR"/>
            </a:pPr>
            <a:r>
              <a:rPr lang="en"/>
              <a:t>X[0:4]</a:t>
            </a:r>
          </a:p>
          <a:p>
            <a:pPr marL="457200" lvl="0" indent="-228600" rtl="0">
              <a:spcBef>
                <a:spcPts val="0"/>
              </a:spcBef>
              <a:buAutoNum type="alphaLcParenR"/>
            </a:pPr>
            <a:r>
              <a:rPr lang="en"/>
              <a:t>X[1:4]</a:t>
            </a:r>
          </a:p>
          <a:p>
            <a:pPr marL="457200" lvl="0" indent="-228600" rtl="0">
              <a:spcBef>
                <a:spcPts val="0"/>
              </a:spcBef>
              <a:buAutoNum type="alphaLcParenR"/>
            </a:pPr>
            <a:r>
              <a:rPr lang="en"/>
              <a:t>X[c(1,2,3,4)]</a:t>
            </a:r>
          </a:p>
          <a:p>
            <a:pPr marL="457200" lvl="0" indent="-228600">
              <a:spcBef>
                <a:spcPts val="0"/>
              </a:spcBef>
              <a:buAutoNum type="alphaLcParenR"/>
            </a:pPr>
            <a:r>
              <a:rPr lang="en"/>
              <a:t>All the above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
              <a:t>Question 6</a:t>
            </a:r>
          </a:p>
        </p:txBody>
      </p:sp>
      <p:sp>
        <p:nvSpPr>
          <p:cNvPr id="140" name="Shape 140"/>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rtl="0">
              <a:spcBef>
                <a:spcPts val="0"/>
              </a:spcBef>
              <a:buNone/>
            </a:pPr>
            <a:r>
              <a:rPr lang="en"/>
              <a:t>Which of the following extracts first four element from the following vector ?</a:t>
            </a:r>
            <a:br>
              <a:rPr lang="en"/>
            </a:br>
            <a:r>
              <a:rPr lang="en"/>
              <a:t>X&lt;- c(0,1,2,3,4,5,6,7)</a:t>
            </a:r>
          </a:p>
          <a:p>
            <a:pPr marL="457200" lvl="0" indent="-228600" rtl="0">
              <a:spcBef>
                <a:spcPts val="0"/>
              </a:spcBef>
              <a:buAutoNum type="alphaLcParenR"/>
            </a:pPr>
            <a:r>
              <a:rPr lang="en"/>
              <a:t>X[0:4]</a:t>
            </a:r>
          </a:p>
          <a:p>
            <a:pPr marL="457200" lvl="0" indent="-228600" rtl="0">
              <a:spcBef>
                <a:spcPts val="0"/>
              </a:spcBef>
              <a:buAutoNum type="alphaLcParenR"/>
            </a:pPr>
            <a:r>
              <a:rPr lang="en"/>
              <a:t>X[1:4]</a:t>
            </a:r>
          </a:p>
          <a:p>
            <a:pPr marL="457200" lvl="0" indent="-228600" rtl="0">
              <a:spcBef>
                <a:spcPts val="0"/>
              </a:spcBef>
              <a:buAutoNum type="alphaLcParenR"/>
            </a:pPr>
            <a:r>
              <a:rPr lang="en"/>
              <a:t>X[c(1,2,3,4)]</a:t>
            </a:r>
          </a:p>
          <a:p>
            <a:pPr marL="457200" lvl="0" indent="-228600" rtl="0">
              <a:spcBef>
                <a:spcPts val="0"/>
              </a:spcBef>
              <a:buAutoNum type="alphaLcParenR"/>
            </a:pPr>
            <a:r>
              <a:rPr lang="en">
                <a:highlight>
                  <a:srgbClr val="FFFF00"/>
                </a:highlight>
              </a:rPr>
              <a:t>All the above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Question 7	</a:t>
            </a:r>
          </a:p>
        </p:txBody>
      </p:sp>
      <p:sp>
        <p:nvSpPr>
          <p:cNvPr id="146" name="Shape 146"/>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a:spcBef>
                <a:spcPts val="0"/>
              </a:spcBef>
              <a:buNone/>
            </a:pPr>
            <a:r>
              <a:rPr lang="en"/>
              <a:t>What would the following code print?</a:t>
            </a:r>
          </a:p>
          <a:p>
            <a:pPr lvl="0">
              <a:spcBef>
                <a:spcPts val="0"/>
              </a:spcBef>
              <a:buNone/>
            </a:pPr>
            <a:r>
              <a:rPr lang="en"/>
              <a:t>M &lt;- 1:10</a:t>
            </a:r>
            <a:br>
              <a:rPr lang="en"/>
            </a:br>
            <a:r>
              <a:rPr lang="en"/>
              <a:t>M</a:t>
            </a:r>
          </a:p>
          <a:p>
            <a:pPr marL="457200" lvl="0" indent="-228600" rtl="0">
              <a:spcBef>
                <a:spcPts val="0"/>
              </a:spcBef>
              <a:buAutoNum type="alphaLcParenR"/>
            </a:pPr>
            <a:r>
              <a:rPr lang="en"/>
              <a:t>1 2 3 4 5 6 7 8 9 10</a:t>
            </a:r>
          </a:p>
          <a:p>
            <a:pPr marL="457200" lvl="0" indent="-228600" rtl="0">
              <a:spcBef>
                <a:spcPts val="0"/>
              </a:spcBef>
              <a:buAutoNum type="alphaLcParenR"/>
            </a:pPr>
            <a:r>
              <a:rPr lang="en"/>
              <a:t>0 1 2 3 4 5 6 7 8 9 10</a:t>
            </a:r>
          </a:p>
          <a:p>
            <a:pPr marL="457200" lvl="0" indent="-228600" rtl="0">
              <a:spcBef>
                <a:spcPts val="0"/>
              </a:spcBef>
              <a:buAutoNum type="alphaLcParenR"/>
            </a:pPr>
            <a:r>
              <a:rPr lang="en"/>
              <a:t>1 2 3 4 5 6 7 8 9</a:t>
            </a:r>
          </a:p>
          <a:p>
            <a:pPr marL="457200" lvl="0" indent="-228600">
              <a:spcBef>
                <a:spcPts val="0"/>
              </a:spcBef>
              <a:buAutoNum type="alphaLcParenR"/>
            </a:pPr>
            <a:r>
              <a:rPr lang="en"/>
              <a:t>Error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
              <a:t>Question 7	</a:t>
            </a:r>
          </a:p>
        </p:txBody>
      </p:sp>
      <p:sp>
        <p:nvSpPr>
          <p:cNvPr id="152" name="Shape 152"/>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rtl="0">
              <a:spcBef>
                <a:spcPts val="0"/>
              </a:spcBef>
              <a:buNone/>
            </a:pPr>
            <a:r>
              <a:rPr lang="en"/>
              <a:t>What would the following code print?</a:t>
            </a:r>
          </a:p>
          <a:p>
            <a:pPr lvl="0" rtl="0">
              <a:spcBef>
                <a:spcPts val="0"/>
              </a:spcBef>
              <a:buClr>
                <a:schemeClr val="dk1"/>
              </a:buClr>
              <a:buSzPct val="61111"/>
              <a:buFont typeface="Arial"/>
              <a:buNone/>
            </a:pPr>
            <a:r>
              <a:rPr lang="en"/>
              <a:t>M &lt;- 1:10</a:t>
            </a:r>
            <a:br>
              <a:rPr lang="en"/>
            </a:br>
            <a:r>
              <a:rPr lang="en"/>
              <a:t>M</a:t>
            </a:r>
          </a:p>
          <a:p>
            <a:pPr marL="457200" lvl="0" indent="-228600" rtl="0">
              <a:spcBef>
                <a:spcPts val="0"/>
              </a:spcBef>
              <a:buAutoNum type="alphaLcParenR"/>
            </a:pPr>
            <a:r>
              <a:rPr lang="en">
                <a:highlight>
                  <a:srgbClr val="FFFF00"/>
                </a:highlight>
              </a:rPr>
              <a:t>1 2 3 4 5 6 7 8 9 10</a:t>
            </a:r>
          </a:p>
          <a:p>
            <a:pPr marL="457200" lvl="0" indent="-228600" rtl="0">
              <a:spcBef>
                <a:spcPts val="0"/>
              </a:spcBef>
              <a:buAutoNum type="alphaLcParenR"/>
            </a:pPr>
            <a:r>
              <a:rPr lang="en"/>
              <a:t>0 1 2 3 4 5 6 7 8 9 10</a:t>
            </a:r>
          </a:p>
          <a:p>
            <a:pPr marL="457200" lvl="0" indent="-228600" rtl="0">
              <a:spcBef>
                <a:spcPts val="0"/>
              </a:spcBef>
              <a:buAutoNum type="alphaLcParenR"/>
            </a:pPr>
            <a:r>
              <a:rPr lang="en"/>
              <a:t>1 2 3 4 5 6 7 8 9</a:t>
            </a:r>
          </a:p>
          <a:p>
            <a:pPr marL="457200" lvl="0" indent="-228600" rtl="0">
              <a:spcBef>
                <a:spcPts val="0"/>
              </a:spcBef>
              <a:buAutoNum type="alphaLcParenR"/>
            </a:pPr>
            <a:r>
              <a:rPr lang="en"/>
              <a:t>Error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Question 8</a:t>
            </a:r>
          </a:p>
        </p:txBody>
      </p:sp>
      <p:sp>
        <p:nvSpPr>
          <p:cNvPr id="158" name="Shape 158"/>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a:spcBef>
                <a:spcPts val="0"/>
              </a:spcBef>
              <a:buNone/>
            </a:pPr>
            <a:r>
              <a:rPr lang="en"/>
              <a:t>What would R say?</a:t>
            </a:r>
          </a:p>
          <a:p>
            <a:pPr lvl="0">
              <a:spcBef>
                <a:spcPts val="0"/>
              </a:spcBef>
              <a:buNone/>
            </a:pPr>
            <a:r>
              <a:rPr lang="en"/>
              <a:t>x&lt;- 1:4</a:t>
            </a:r>
            <a:br>
              <a:rPr lang="en"/>
            </a:br>
            <a:r>
              <a:rPr lang="en"/>
              <a:t>y&lt;- 2:9</a:t>
            </a:r>
            <a:br>
              <a:rPr lang="en"/>
            </a:br>
            <a:r>
              <a:rPr lang="en"/>
              <a:t>x+y</a:t>
            </a:r>
          </a:p>
          <a:p>
            <a:pPr marL="457200" lvl="0" indent="-228600" rtl="0">
              <a:spcBef>
                <a:spcPts val="0"/>
              </a:spcBef>
              <a:buAutoNum type="alphaLcParenR"/>
            </a:pPr>
            <a:r>
              <a:rPr lang="en"/>
              <a:t>3 5 7 9 7 9 11 13</a:t>
            </a:r>
          </a:p>
          <a:p>
            <a:pPr marL="457200" lvl="0" indent="-228600" rtl="0">
              <a:spcBef>
                <a:spcPts val="0"/>
              </a:spcBef>
              <a:buAutoNum type="alphaLcParenR"/>
            </a:pPr>
            <a:r>
              <a:rPr lang="en"/>
              <a:t>1 2 3 4 2 3 4 5 6 7 8 9</a:t>
            </a:r>
          </a:p>
          <a:p>
            <a:pPr marL="457200" lvl="0" indent="-228600">
              <a:spcBef>
                <a:spcPts val="0"/>
              </a:spcBef>
              <a:buAutoNum type="alphaLcParenR"/>
            </a:pPr>
            <a:r>
              <a:rPr lang="en"/>
              <a:t>Error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
              <a:t>Question 8</a:t>
            </a:r>
          </a:p>
        </p:txBody>
      </p:sp>
      <p:sp>
        <p:nvSpPr>
          <p:cNvPr id="164" name="Shape 164"/>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rtl="0">
              <a:spcBef>
                <a:spcPts val="0"/>
              </a:spcBef>
              <a:buNone/>
            </a:pPr>
            <a:r>
              <a:rPr lang="en"/>
              <a:t>What would R say?</a:t>
            </a:r>
          </a:p>
          <a:p>
            <a:pPr lvl="0" rtl="0">
              <a:spcBef>
                <a:spcPts val="0"/>
              </a:spcBef>
              <a:buNone/>
            </a:pPr>
            <a:r>
              <a:rPr lang="en"/>
              <a:t>x&lt;- 1:4</a:t>
            </a:r>
            <a:br>
              <a:rPr lang="en"/>
            </a:br>
            <a:r>
              <a:rPr lang="en"/>
              <a:t>y&lt;- 2:9</a:t>
            </a:r>
            <a:br>
              <a:rPr lang="en"/>
            </a:br>
            <a:r>
              <a:rPr lang="en"/>
              <a:t>x+y</a:t>
            </a:r>
          </a:p>
          <a:p>
            <a:pPr marL="457200" lvl="0" indent="-228600" rtl="0">
              <a:spcBef>
                <a:spcPts val="0"/>
              </a:spcBef>
              <a:buAutoNum type="alphaLcParenR"/>
            </a:pPr>
            <a:r>
              <a:rPr lang="en">
                <a:highlight>
                  <a:srgbClr val="FFFF00"/>
                </a:highlight>
              </a:rPr>
              <a:t>3 5 7 9 7 9 11 13</a:t>
            </a:r>
          </a:p>
          <a:p>
            <a:pPr marL="457200" lvl="0" indent="-228600" rtl="0">
              <a:spcBef>
                <a:spcPts val="0"/>
              </a:spcBef>
              <a:buAutoNum type="alphaLcParenR"/>
            </a:pPr>
            <a:r>
              <a:rPr lang="en"/>
              <a:t>1 2 3 4 2 3 4 5 6 7 8 9</a:t>
            </a:r>
          </a:p>
          <a:p>
            <a:pPr marL="457200" lvl="0" indent="-228600" rtl="0">
              <a:spcBef>
                <a:spcPts val="0"/>
              </a:spcBef>
              <a:buAutoNum type="alphaLcParenR"/>
            </a:pPr>
            <a:r>
              <a:rPr lang="en"/>
              <a:t>Error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Question 9</a:t>
            </a:r>
          </a:p>
        </p:txBody>
      </p:sp>
      <p:sp>
        <p:nvSpPr>
          <p:cNvPr id="170" name="Shape 170"/>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a:spcBef>
                <a:spcPts val="0"/>
              </a:spcBef>
              <a:buNone/>
            </a:pPr>
            <a:r>
              <a:rPr lang="en"/>
              <a:t>Write a data frame to produce the following output:</a:t>
            </a:r>
          </a:p>
          <a:p>
            <a:pPr lvl="0">
              <a:spcBef>
                <a:spcPts val="0"/>
              </a:spcBef>
              <a:buNone/>
            </a:pPr>
            <a:r>
              <a:rPr lang="en"/>
              <a:t>Day			Weather</a:t>
            </a:r>
            <a:br>
              <a:rPr lang="en"/>
            </a:br>
            <a:r>
              <a:rPr lang="en"/>
              <a:t>Weekday	Sunny</a:t>
            </a:r>
            <a:br>
              <a:rPr lang="en"/>
            </a:br>
            <a:r>
              <a:rPr lang="en"/>
              <a:t>Weekend	Rainy</a:t>
            </a:r>
            <a:br>
              <a:rPr lang="en"/>
            </a:br>
            <a:r>
              <a:rPr lang="en"/>
              <a:t>Weekday	Rainy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Question 9</a:t>
            </a:r>
          </a:p>
        </p:txBody>
      </p:sp>
      <p:sp>
        <p:nvSpPr>
          <p:cNvPr id="176" name="Shape 176"/>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a:spcBef>
                <a:spcPts val="0"/>
              </a:spcBef>
              <a:buClr>
                <a:schemeClr val="dk1"/>
              </a:buClr>
              <a:buSzPct val="61111"/>
              <a:buFont typeface="Arial"/>
              <a:buNone/>
            </a:pPr>
            <a:r>
              <a:rPr lang="en"/>
              <a:t>Write a data frame to produce the following output:</a:t>
            </a:r>
          </a:p>
          <a:p>
            <a:pPr lvl="0">
              <a:spcBef>
                <a:spcPts val="0"/>
              </a:spcBef>
              <a:buNone/>
            </a:pPr>
            <a:r>
              <a:rPr lang="en"/>
              <a:t>Day			Weather</a:t>
            </a:r>
            <a:br>
              <a:rPr lang="en"/>
            </a:br>
            <a:r>
              <a:rPr lang="en"/>
              <a:t>Weekday	Sunny</a:t>
            </a:r>
            <a:br>
              <a:rPr lang="en"/>
            </a:br>
            <a:r>
              <a:rPr lang="en"/>
              <a:t>Weekend	Rainy</a:t>
            </a:r>
            <a:br>
              <a:rPr lang="en"/>
            </a:br>
            <a:r>
              <a:rPr lang="en"/>
              <a:t>Weekday	Rainy</a:t>
            </a:r>
          </a:p>
          <a:p>
            <a:pPr lvl="0">
              <a:spcBef>
                <a:spcPts val="0"/>
              </a:spcBef>
              <a:buNone/>
            </a:pPr>
            <a:r>
              <a:rPr lang="en"/>
              <a:t>day&lt;- c(‘Weekday’,’Weekend’,’Weekday’)</a:t>
            </a:r>
            <a:br>
              <a:rPr lang="en"/>
            </a:br>
            <a:r>
              <a:rPr lang="en"/>
              <a:t>weather&lt;- c(‘Sunny’,’Rainy’,’Rainy’)</a:t>
            </a:r>
            <a:br>
              <a:rPr lang="en"/>
            </a:br>
            <a:r>
              <a:rPr lang="en"/>
              <a:t>Test&lt;- data.frame(day, weather)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Question 1</a:t>
            </a:r>
          </a:p>
        </p:txBody>
      </p:sp>
      <p:sp>
        <p:nvSpPr>
          <p:cNvPr id="74" name="Shape 74"/>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rtl="0">
              <a:spcBef>
                <a:spcPts val="0"/>
              </a:spcBef>
              <a:buClr>
                <a:schemeClr val="dk1"/>
              </a:buClr>
              <a:buSzPct val="61111"/>
              <a:buFont typeface="Arial"/>
              <a:buNone/>
            </a:pPr>
            <a:r>
              <a:rPr lang="en"/>
              <a:t>data.frame(Day=c('weekday', 'weekend'), Conditions =c('sunny','rainy', 'cloudy','snow'))</a:t>
            </a:r>
          </a:p>
          <a:p>
            <a:pPr lvl="0" rtl="0">
              <a:lnSpc>
                <a:spcPct val="115000"/>
              </a:lnSpc>
              <a:spcBef>
                <a:spcPts val="0"/>
              </a:spcBef>
              <a:spcAft>
                <a:spcPts val="0"/>
              </a:spcAft>
              <a:buClr>
                <a:schemeClr val="dk1"/>
              </a:buClr>
              <a:buSzPct val="61111"/>
              <a:buFont typeface="Arial"/>
              <a:buNone/>
            </a:pPr>
            <a:endParaRPr/>
          </a:p>
          <a:p>
            <a:pPr lvl="0" rtl="0">
              <a:lnSpc>
                <a:spcPct val="115000"/>
              </a:lnSpc>
              <a:spcBef>
                <a:spcPts val="0"/>
              </a:spcBef>
              <a:spcAft>
                <a:spcPts val="0"/>
              </a:spcAft>
              <a:buClr>
                <a:schemeClr val="dk1"/>
              </a:buClr>
              <a:buSzPct val="61111"/>
              <a:buFont typeface="Arial"/>
              <a:buNone/>
            </a:pPr>
            <a:r>
              <a:rPr lang="en"/>
              <a:t>what would R say?</a:t>
            </a:r>
          </a:p>
          <a:p>
            <a:pPr lvl="0" rtl="0">
              <a:lnSpc>
                <a:spcPct val="115000"/>
              </a:lnSpc>
              <a:spcBef>
                <a:spcPts val="0"/>
              </a:spcBef>
              <a:spcAft>
                <a:spcPts val="0"/>
              </a:spcAft>
              <a:buClr>
                <a:schemeClr val="dk1"/>
              </a:buClr>
              <a:buSzPct val="61111"/>
              <a:buFont typeface="Arial"/>
              <a:buNone/>
            </a:pPr>
            <a:endParaRPr/>
          </a:p>
          <a:p>
            <a:pPr lvl="0" rtl="0">
              <a:lnSpc>
                <a:spcPct val="115000"/>
              </a:lnSpc>
              <a:spcBef>
                <a:spcPts val="0"/>
              </a:spcBef>
              <a:spcAft>
                <a:spcPts val="0"/>
              </a:spcAft>
              <a:buClr>
                <a:schemeClr val="dk1"/>
              </a:buClr>
              <a:buSzPct val="61111"/>
              <a:buFont typeface="Arial"/>
              <a:buNone/>
            </a:pPr>
            <a:r>
              <a:rPr lang="en"/>
              <a:t>a. show a data frame with dim = 2,4</a:t>
            </a:r>
          </a:p>
          <a:p>
            <a:pPr lvl="0" rtl="0">
              <a:lnSpc>
                <a:spcPct val="115000"/>
              </a:lnSpc>
              <a:spcBef>
                <a:spcPts val="0"/>
              </a:spcBef>
              <a:spcAft>
                <a:spcPts val="0"/>
              </a:spcAft>
              <a:buClr>
                <a:schemeClr val="dk1"/>
              </a:buClr>
              <a:buSzPct val="61111"/>
              <a:buFont typeface="Arial"/>
              <a:buNone/>
            </a:pPr>
            <a:r>
              <a:rPr lang="en"/>
              <a:t>b. show a data frame with dim = 4,2</a:t>
            </a:r>
          </a:p>
          <a:p>
            <a:pPr lvl="0" rtl="0">
              <a:lnSpc>
                <a:spcPct val="115000"/>
              </a:lnSpc>
              <a:spcBef>
                <a:spcPts val="0"/>
              </a:spcBef>
              <a:spcAft>
                <a:spcPts val="0"/>
              </a:spcAft>
              <a:buClr>
                <a:schemeClr val="dk1"/>
              </a:buClr>
              <a:buSzPct val="61111"/>
              <a:buFont typeface="Arial"/>
              <a:buNone/>
            </a:pPr>
            <a:r>
              <a:rPr lang="en"/>
              <a:t>c. error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Question 10</a:t>
            </a:r>
          </a:p>
        </p:txBody>
      </p:sp>
      <p:sp>
        <p:nvSpPr>
          <p:cNvPr id="182" name="Shape 182"/>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a:spcBef>
                <a:spcPts val="0"/>
              </a:spcBef>
              <a:buNone/>
            </a:pPr>
            <a:r>
              <a:rPr lang="en"/>
              <a:t>Add a column to previous dataset</a:t>
            </a:r>
          </a:p>
          <a:p>
            <a:pPr marL="457200" lvl="0" indent="-228600" rtl="0">
              <a:spcBef>
                <a:spcPts val="0"/>
              </a:spcBef>
              <a:buAutoNum type="alphaLcParenR"/>
            </a:pPr>
            <a:r>
              <a:rPr lang="en"/>
              <a:t>Test[,3] = “”</a:t>
            </a:r>
          </a:p>
          <a:p>
            <a:pPr marL="457200" lvl="0" indent="-228600" rtl="0">
              <a:spcBef>
                <a:spcPts val="0"/>
              </a:spcBef>
              <a:buAutoNum type="alphaLcParenR"/>
            </a:pPr>
            <a:r>
              <a:rPr lang="en"/>
              <a:t>Test[3] = “”</a:t>
            </a:r>
          </a:p>
          <a:p>
            <a:pPr marL="457200" lvl="0" indent="-228600" rtl="0">
              <a:spcBef>
                <a:spcPts val="0"/>
              </a:spcBef>
              <a:buAutoNum type="alphaLcParenR"/>
            </a:pPr>
            <a:r>
              <a:rPr lang="en"/>
              <a:t>Test[2] = “”</a:t>
            </a:r>
          </a:p>
          <a:p>
            <a:pPr marL="457200" lvl="0" indent="-228600">
              <a:spcBef>
                <a:spcPts val="0"/>
              </a:spcBef>
              <a:buAutoNum type="alphaLcParenR"/>
            </a:pPr>
            <a:r>
              <a:rPr lang="en"/>
              <a:t>Test[,2] =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
              <a:t>Question 10</a:t>
            </a:r>
          </a:p>
        </p:txBody>
      </p:sp>
      <p:sp>
        <p:nvSpPr>
          <p:cNvPr id="188" name="Shape 188"/>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rtl="0">
              <a:spcBef>
                <a:spcPts val="0"/>
              </a:spcBef>
              <a:buNone/>
            </a:pPr>
            <a:r>
              <a:rPr lang="en"/>
              <a:t>Add a column to previous dataset</a:t>
            </a:r>
          </a:p>
          <a:p>
            <a:pPr marL="457200" lvl="0" indent="-228600" rtl="0">
              <a:spcBef>
                <a:spcPts val="0"/>
              </a:spcBef>
              <a:buAutoNum type="alphaLcParenR"/>
            </a:pPr>
            <a:r>
              <a:rPr lang="en">
                <a:highlight>
                  <a:srgbClr val="FFFF00"/>
                </a:highlight>
              </a:rPr>
              <a:t>Test[,3] = “”</a:t>
            </a:r>
          </a:p>
          <a:p>
            <a:pPr marL="457200" lvl="0" indent="-228600" rtl="0">
              <a:spcBef>
                <a:spcPts val="0"/>
              </a:spcBef>
              <a:buAutoNum type="alphaLcParenR"/>
            </a:pPr>
            <a:r>
              <a:rPr lang="en"/>
              <a:t>Test[3] = “”</a:t>
            </a:r>
          </a:p>
          <a:p>
            <a:pPr marL="457200" lvl="0" indent="-228600" rtl="0">
              <a:spcBef>
                <a:spcPts val="0"/>
              </a:spcBef>
              <a:buAutoNum type="alphaLcParenR"/>
            </a:pPr>
            <a:r>
              <a:rPr lang="en"/>
              <a:t>Test[2] = “”</a:t>
            </a:r>
          </a:p>
          <a:p>
            <a:pPr marL="457200" lvl="0" indent="-228600" rtl="0">
              <a:spcBef>
                <a:spcPts val="0"/>
              </a:spcBef>
              <a:buAutoNum type="alphaLcParenR"/>
            </a:pPr>
            <a:r>
              <a:rPr lang="en"/>
              <a:t>Test[,2] =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Question 11</a:t>
            </a:r>
          </a:p>
        </p:txBody>
      </p:sp>
      <p:sp>
        <p:nvSpPr>
          <p:cNvPr id="194" name="Shape 194"/>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rtl="0">
              <a:lnSpc>
                <a:spcPct val="115000"/>
              </a:lnSpc>
              <a:spcBef>
                <a:spcPts val="0"/>
              </a:spcBef>
              <a:buNone/>
            </a:pPr>
            <a:r>
              <a:rPr lang="en"/>
              <a:t>P-Value</a:t>
            </a:r>
          </a:p>
          <a:p>
            <a:pPr lvl="0" rtl="0">
              <a:lnSpc>
                <a:spcPct val="115000"/>
              </a:lnSpc>
              <a:spcBef>
                <a:spcPts val="0"/>
              </a:spcBef>
              <a:buNone/>
            </a:pPr>
            <a:r>
              <a:rPr lang="en"/>
              <a:t>Download the Moody’s dataset. There you will find a column with the name “Leaves Class Early”. The student’s score is also given. Given Moody’s data, can we conclude that students who always leave class early have low score than students who do not leave class early?</a:t>
            </a:r>
          </a:p>
          <a:p>
            <a:pPr lvl="0">
              <a:spcBef>
                <a:spcPts val="0"/>
              </a:spcBef>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Question 12	</a:t>
            </a:r>
          </a:p>
        </p:txBody>
      </p:sp>
      <p:sp>
        <p:nvSpPr>
          <p:cNvPr id="200" name="Shape 200"/>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a:spcBef>
                <a:spcPts val="0"/>
              </a:spcBef>
              <a:buNone/>
            </a:pPr>
            <a:r>
              <a:rPr lang="en"/>
              <a:t>A hypothesis test is done in which the alternative hypothesis is that more than 10% of a population is left-handed. The p-value for the test is calculated to be 0.25. Which statement is correct? </a:t>
            </a:r>
          </a:p>
          <a:p>
            <a:pPr lvl="0">
              <a:spcBef>
                <a:spcPts val="0"/>
              </a:spcBef>
              <a:buNone/>
            </a:pPr>
            <a:r>
              <a:rPr lang="en"/>
              <a:t>A. We can conclude that more than 10% of the population is left-handed. </a:t>
            </a:r>
            <a:br>
              <a:rPr lang="en"/>
            </a:br>
            <a:r>
              <a:rPr lang="en"/>
              <a:t>B. We can conclude that more than 25% of the population is left-handed. </a:t>
            </a:r>
            <a:br>
              <a:rPr lang="en"/>
            </a:br>
            <a:r>
              <a:rPr lang="en"/>
              <a:t>C. We can conclude that exactly 25% of the population is left-handed. </a:t>
            </a:r>
            <a:br>
              <a:rPr lang="en"/>
            </a:br>
            <a:r>
              <a:rPr lang="en"/>
              <a:t>D. We cannot conclude that more than 10% of the population is left-handed.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
              <a:t>Question 12	</a:t>
            </a:r>
          </a:p>
        </p:txBody>
      </p:sp>
      <p:sp>
        <p:nvSpPr>
          <p:cNvPr id="206" name="Shape 206"/>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rtl="0">
              <a:spcBef>
                <a:spcPts val="0"/>
              </a:spcBef>
              <a:buNone/>
            </a:pPr>
            <a:r>
              <a:rPr lang="en"/>
              <a:t>A hypothesis test is done in which the alternative hypothesis is that more than 10% of a population is left-handed. The p-value for the test is calculated to be 0.25. Which statement is correct? </a:t>
            </a:r>
          </a:p>
          <a:p>
            <a:pPr lvl="0" rtl="0">
              <a:spcBef>
                <a:spcPts val="0"/>
              </a:spcBef>
              <a:buNone/>
            </a:pPr>
            <a:r>
              <a:rPr lang="en"/>
              <a:t>A. We can conclude that more than 10% of the population is left-handed. </a:t>
            </a:r>
            <a:br>
              <a:rPr lang="en"/>
            </a:br>
            <a:r>
              <a:rPr lang="en"/>
              <a:t>B. We can conclude that more than 25% of the population is left-handed. </a:t>
            </a:r>
            <a:br>
              <a:rPr lang="en"/>
            </a:br>
            <a:r>
              <a:rPr lang="en"/>
              <a:t>C. We can conclude that exactly 25% of the population is left-handed. </a:t>
            </a:r>
            <a:br>
              <a:rPr lang="en"/>
            </a:br>
            <a:r>
              <a:rPr lang="en">
                <a:highlight>
                  <a:srgbClr val="FFFF00"/>
                </a:highlight>
              </a:rPr>
              <a:t>D. We cannot conclude that more than 10% of the population is left-handed.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Question 13</a:t>
            </a:r>
          </a:p>
        </p:txBody>
      </p:sp>
      <p:sp>
        <p:nvSpPr>
          <p:cNvPr id="212" name="Shape 212"/>
          <p:cNvSpPr txBox="1">
            <a:spLocks noGrp="1"/>
          </p:cNvSpPr>
          <p:nvPr>
            <p:ph type="body" idx="1"/>
          </p:nvPr>
        </p:nvSpPr>
        <p:spPr>
          <a:xfrm>
            <a:off x="460950" y="1651575"/>
            <a:ext cx="8222100" cy="2710200"/>
          </a:xfrm>
          <a:prstGeom prst="rect">
            <a:avLst/>
          </a:prstGeom>
        </p:spPr>
        <p:txBody>
          <a:bodyPr lIns="91425" tIns="91425" rIns="91425" bIns="91425" anchor="t" anchorCtr="0">
            <a:noAutofit/>
          </a:bodyPr>
          <a:lstStyle/>
          <a:p>
            <a:pPr lvl="0">
              <a:spcBef>
                <a:spcPts val="0"/>
              </a:spcBef>
              <a:buNone/>
            </a:pPr>
            <a:r>
              <a:rPr lang="en"/>
              <a:t>Rohit travels to Livingston campus by bus. He finds that the average time taken from College Ave-&gt;Livingston is 10 mins whereas average time taken from Livingston -&gt; College Ave is 15 mins i.e. difference of 5 mins (D=5). We ask Devansh to run a permutation test 100,000 times. He reports that 4000 permutations show D&gt;6 and 6000 permutations show D&gt;4. What can we say about the p-value?</a:t>
            </a:r>
          </a:p>
          <a:p>
            <a:pPr marL="457200" lvl="0" indent="-228600" rtl="0">
              <a:spcBef>
                <a:spcPts val="0"/>
              </a:spcBef>
              <a:buAutoNum type="alphaLcParenR"/>
            </a:pPr>
            <a:r>
              <a:rPr lang="en"/>
              <a:t>p &gt; 0.05</a:t>
            </a:r>
          </a:p>
          <a:p>
            <a:pPr marL="457200" lvl="0" indent="-228600" rtl="0">
              <a:spcBef>
                <a:spcPts val="0"/>
              </a:spcBef>
              <a:buAutoNum type="alphaLcParenR"/>
            </a:pPr>
            <a:r>
              <a:rPr lang="en"/>
              <a:t>p &lt;= 0.05</a:t>
            </a:r>
          </a:p>
          <a:p>
            <a:pPr marL="457200" lvl="0" indent="-228600" rtl="0">
              <a:spcBef>
                <a:spcPts val="0"/>
              </a:spcBef>
              <a:buAutoNum type="alphaLcParenR"/>
            </a:pPr>
            <a:r>
              <a:rPr lang="en"/>
              <a:t>p &lt;= 0.04</a:t>
            </a:r>
          </a:p>
          <a:p>
            <a:pPr marL="457200" lvl="0" indent="-228600">
              <a:spcBef>
                <a:spcPts val="0"/>
              </a:spcBef>
              <a:buAutoNum type="alphaLcParenR"/>
            </a:pPr>
            <a:r>
              <a:rPr lang="en"/>
              <a:t>0.04 &lt;= p &lt;= 0.06</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
              <a:t>Question 13</a:t>
            </a:r>
          </a:p>
        </p:txBody>
      </p:sp>
      <p:sp>
        <p:nvSpPr>
          <p:cNvPr id="218" name="Shape 218"/>
          <p:cNvSpPr txBox="1">
            <a:spLocks noGrp="1"/>
          </p:cNvSpPr>
          <p:nvPr>
            <p:ph type="body" idx="1"/>
          </p:nvPr>
        </p:nvSpPr>
        <p:spPr>
          <a:xfrm>
            <a:off x="471900" y="1643975"/>
            <a:ext cx="8222100" cy="2710200"/>
          </a:xfrm>
          <a:prstGeom prst="rect">
            <a:avLst/>
          </a:prstGeom>
        </p:spPr>
        <p:txBody>
          <a:bodyPr lIns="91425" tIns="91425" rIns="91425" bIns="91425" anchor="t" anchorCtr="0">
            <a:noAutofit/>
          </a:bodyPr>
          <a:lstStyle/>
          <a:p>
            <a:pPr lvl="0" rtl="0">
              <a:spcBef>
                <a:spcPts val="0"/>
              </a:spcBef>
              <a:buNone/>
            </a:pPr>
            <a:r>
              <a:rPr lang="en"/>
              <a:t>Rohit travels to Livingston campus by bus. He finds that the average time taken from College Ave-&gt;Livingston is 10 mins whereas average time taken from Livingston -&gt; College Ave is 15 mins i.e. difference of 5 mins (D=5). We ask Devansh to run a permutation test 100,000 times. He reports that 4000 permutations show D&gt;6 and 6000 permutations show D&gt;4. What can we say about the p-value?</a:t>
            </a:r>
          </a:p>
          <a:p>
            <a:pPr marL="457200" lvl="0" indent="-228600" rtl="0">
              <a:spcBef>
                <a:spcPts val="0"/>
              </a:spcBef>
              <a:buAutoNum type="alphaLcParenR"/>
            </a:pPr>
            <a:r>
              <a:rPr lang="en"/>
              <a:t>p &gt; 0.05</a:t>
            </a:r>
          </a:p>
          <a:p>
            <a:pPr marL="457200" lvl="0" indent="-228600" rtl="0">
              <a:spcBef>
                <a:spcPts val="0"/>
              </a:spcBef>
              <a:buAutoNum type="alphaLcParenR"/>
            </a:pPr>
            <a:r>
              <a:rPr lang="en"/>
              <a:t>p &lt;= 0.05</a:t>
            </a:r>
          </a:p>
          <a:p>
            <a:pPr marL="457200" lvl="0" indent="-228600" rtl="0">
              <a:spcBef>
                <a:spcPts val="0"/>
              </a:spcBef>
              <a:buAutoNum type="alphaLcParenR"/>
            </a:pPr>
            <a:r>
              <a:rPr lang="en"/>
              <a:t>p &lt;= 0.04</a:t>
            </a:r>
          </a:p>
          <a:p>
            <a:pPr marL="457200" lvl="0" indent="-228600" rtl="0">
              <a:spcBef>
                <a:spcPts val="0"/>
              </a:spcBef>
              <a:buAutoNum type="alphaLcParenR"/>
            </a:pPr>
            <a:r>
              <a:rPr lang="en">
                <a:highlight>
                  <a:srgbClr val="FFFF00"/>
                </a:highlight>
              </a:rPr>
              <a:t>0.04 &lt;= p &lt;= 0.06</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Question 14</a:t>
            </a:r>
          </a:p>
        </p:txBody>
      </p:sp>
      <p:sp>
        <p:nvSpPr>
          <p:cNvPr id="224" name="Shape 224"/>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a:spcBef>
                <a:spcPts val="0"/>
              </a:spcBef>
              <a:buNone/>
            </a:pPr>
            <a:r>
              <a:rPr lang="en"/>
              <a:t>Neelesh decided to run a z-test instead. For D=5, he found the z-score to be equal to 1.7𝝈. We know that for a normal distribution, ~68% of the data is within 1𝝈 from the mean. ~86% of the data within 1.5𝝈 from the mean and ~95% of the data is within 2𝝈 from the mean. What can we say about the p-value?</a:t>
            </a:r>
          </a:p>
          <a:p>
            <a:pPr marL="457200" lvl="0" indent="-228600" rtl="0">
              <a:spcBef>
                <a:spcPts val="0"/>
              </a:spcBef>
              <a:buAutoNum type="alphaLcParenR"/>
            </a:pPr>
            <a:r>
              <a:rPr lang="en"/>
              <a:t>P &lt; 0.14</a:t>
            </a:r>
          </a:p>
          <a:p>
            <a:pPr marL="457200" lvl="0" indent="-228600" rtl="0">
              <a:spcBef>
                <a:spcPts val="0"/>
              </a:spcBef>
              <a:buAutoNum type="alphaLcParenR"/>
            </a:pPr>
            <a:r>
              <a:rPr lang="en"/>
              <a:t>P &gt;= 0.14</a:t>
            </a:r>
          </a:p>
          <a:p>
            <a:pPr marL="457200" lvl="0" indent="-228600">
              <a:spcBef>
                <a:spcPts val="0"/>
              </a:spcBef>
              <a:buAutoNum type="alphaLcParenR"/>
            </a:pPr>
            <a:r>
              <a:rPr lang="en"/>
              <a:t>0.003 &lt;= p &lt;= 0.01</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
              <a:t>Question 14</a:t>
            </a:r>
          </a:p>
        </p:txBody>
      </p:sp>
      <p:sp>
        <p:nvSpPr>
          <p:cNvPr id="230" name="Shape 230"/>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rtl="0">
              <a:spcBef>
                <a:spcPts val="0"/>
              </a:spcBef>
              <a:buNone/>
            </a:pPr>
            <a:r>
              <a:rPr lang="en"/>
              <a:t>Neelesh decided to run a z-test instead. For D=5, he found the z-score to be equal to 1.7𝝈. We know that for a normal distribution, ~68% of the data is within 1𝝈 from the mean. ~86% of the data within 1.5𝝈 from the mean and ~95% of the data is within 2𝝈 from the mean. What can we say about the p-value?</a:t>
            </a:r>
          </a:p>
          <a:p>
            <a:pPr marL="457200" lvl="0" indent="-228600" rtl="0">
              <a:spcBef>
                <a:spcPts val="0"/>
              </a:spcBef>
              <a:buAutoNum type="alphaLcParenR"/>
            </a:pPr>
            <a:r>
              <a:rPr lang="en">
                <a:highlight>
                  <a:srgbClr val="FFFF00"/>
                </a:highlight>
              </a:rPr>
              <a:t>P &lt; 0.14</a:t>
            </a:r>
          </a:p>
          <a:p>
            <a:pPr marL="457200" lvl="0" indent="-228600" rtl="0">
              <a:spcBef>
                <a:spcPts val="0"/>
              </a:spcBef>
              <a:buAutoNum type="alphaLcParenR"/>
            </a:pPr>
            <a:r>
              <a:rPr lang="en"/>
              <a:t>P &gt;= 0.14</a:t>
            </a:r>
          </a:p>
          <a:p>
            <a:pPr marL="457200" lvl="0" indent="-228600" rtl="0">
              <a:spcBef>
                <a:spcPts val="0"/>
              </a:spcBef>
              <a:buAutoNum type="alphaLcParenR"/>
            </a:pPr>
            <a:r>
              <a:rPr lang="en"/>
              <a:t>0.003 &lt;= p &lt;= 0.01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
              <a:t>Question 1</a:t>
            </a:r>
          </a:p>
        </p:txBody>
      </p:sp>
      <p:sp>
        <p:nvSpPr>
          <p:cNvPr id="80" name="Shape 80"/>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rtl="0">
              <a:spcBef>
                <a:spcPts val="0"/>
              </a:spcBef>
              <a:buClr>
                <a:schemeClr val="dk1"/>
              </a:buClr>
              <a:buSzPct val="61111"/>
              <a:buFont typeface="Arial"/>
              <a:buNone/>
            </a:pPr>
            <a:r>
              <a:rPr lang="en"/>
              <a:t>data.frame(Day=c('weekday', 'weekend'), Conditions =c('sunny','rainy', 'cloudy','snow'))</a:t>
            </a:r>
          </a:p>
          <a:p>
            <a:pPr lvl="0" rtl="0">
              <a:lnSpc>
                <a:spcPct val="115000"/>
              </a:lnSpc>
              <a:spcBef>
                <a:spcPts val="0"/>
              </a:spcBef>
              <a:spcAft>
                <a:spcPts val="0"/>
              </a:spcAft>
              <a:buClr>
                <a:schemeClr val="dk1"/>
              </a:buClr>
              <a:buSzPct val="61111"/>
              <a:buFont typeface="Arial"/>
              <a:buNone/>
            </a:pPr>
            <a:endParaRPr/>
          </a:p>
          <a:p>
            <a:pPr lvl="0" rtl="0">
              <a:lnSpc>
                <a:spcPct val="115000"/>
              </a:lnSpc>
              <a:spcBef>
                <a:spcPts val="0"/>
              </a:spcBef>
              <a:spcAft>
                <a:spcPts val="0"/>
              </a:spcAft>
              <a:buClr>
                <a:schemeClr val="dk1"/>
              </a:buClr>
              <a:buSzPct val="61111"/>
              <a:buFont typeface="Arial"/>
              <a:buNone/>
            </a:pPr>
            <a:r>
              <a:rPr lang="en"/>
              <a:t>what would R say?</a:t>
            </a:r>
          </a:p>
          <a:p>
            <a:pPr lvl="0" rtl="0">
              <a:lnSpc>
                <a:spcPct val="115000"/>
              </a:lnSpc>
              <a:spcBef>
                <a:spcPts val="0"/>
              </a:spcBef>
              <a:spcAft>
                <a:spcPts val="0"/>
              </a:spcAft>
              <a:buClr>
                <a:schemeClr val="dk1"/>
              </a:buClr>
              <a:buSzPct val="61111"/>
              <a:buFont typeface="Arial"/>
              <a:buNone/>
            </a:pPr>
            <a:endParaRPr/>
          </a:p>
          <a:p>
            <a:pPr lvl="0" rtl="0">
              <a:lnSpc>
                <a:spcPct val="115000"/>
              </a:lnSpc>
              <a:spcBef>
                <a:spcPts val="0"/>
              </a:spcBef>
              <a:spcAft>
                <a:spcPts val="0"/>
              </a:spcAft>
              <a:buClr>
                <a:schemeClr val="dk1"/>
              </a:buClr>
              <a:buSzPct val="61111"/>
              <a:buFont typeface="Arial"/>
              <a:buNone/>
            </a:pPr>
            <a:r>
              <a:rPr lang="en"/>
              <a:t>a. show a data frame with dim = 2,4</a:t>
            </a:r>
          </a:p>
          <a:p>
            <a:pPr lvl="0" rtl="0">
              <a:lnSpc>
                <a:spcPct val="115000"/>
              </a:lnSpc>
              <a:spcBef>
                <a:spcPts val="0"/>
              </a:spcBef>
              <a:spcAft>
                <a:spcPts val="0"/>
              </a:spcAft>
              <a:buClr>
                <a:schemeClr val="dk1"/>
              </a:buClr>
              <a:buSzPct val="61111"/>
              <a:buFont typeface="Arial"/>
              <a:buNone/>
            </a:pPr>
            <a:r>
              <a:rPr lang="en">
                <a:highlight>
                  <a:srgbClr val="FFFF00"/>
                </a:highlight>
              </a:rPr>
              <a:t>b. show a data frame with dim = 4,2</a:t>
            </a:r>
          </a:p>
          <a:p>
            <a:pPr lvl="0" rtl="0">
              <a:lnSpc>
                <a:spcPct val="115000"/>
              </a:lnSpc>
              <a:spcBef>
                <a:spcPts val="0"/>
              </a:spcBef>
              <a:spcAft>
                <a:spcPts val="0"/>
              </a:spcAft>
              <a:buClr>
                <a:schemeClr val="dk1"/>
              </a:buClr>
              <a:buSzPct val="61111"/>
              <a:buFont typeface="Arial"/>
              <a:buNone/>
            </a:pPr>
            <a:r>
              <a:rPr lang="en"/>
              <a:t>c. error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Question 2</a:t>
            </a:r>
          </a:p>
        </p:txBody>
      </p:sp>
      <p:sp>
        <p:nvSpPr>
          <p:cNvPr id="86" name="Shape 86"/>
          <p:cNvSpPr txBox="1">
            <a:spLocks noGrp="1"/>
          </p:cNvSpPr>
          <p:nvPr>
            <p:ph type="body" idx="1"/>
          </p:nvPr>
        </p:nvSpPr>
        <p:spPr>
          <a:xfrm>
            <a:off x="471900" y="1674525"/>
            <a:ext cx="8222100" cy="2710200"/>
          </a:xfrm>
          <a:prstGeom prst="rect">
            <a:avLst/>
          </a:prstGeom>
        </p:spPr>
        <p:txBody>
          <a:bodyPr lIns="91425" tIns="91425" rIns="91425" bIns="91425" anchor="t" anchorCtr="0">
            <a:noAutofit/>
          </a:bodyPr>
          <a:lstStyle/>
          <a:p>
            <a:pPr lvl="0" rtl="0">
              <a:spcBef>
                <a:spcPts val="0"/>
              </a:spcBef>
              <a:buClr>
                <a:schemeClr val="dk1"/>
              </a:buClr>
              <a:buSzPct val="61111"/>
              <a:buFont typeface="Arial"/>
              <a:buNone/>
            </a:pPr>
            <a:r>
              <a:rPr lang="en"/>
              <a:t>weather =data.frame(Day=c('weekday', 'weekend', 'weekday', 'weekend'), Temperature =c(55,61,62,47))</a:t>
            </a:r>
            <a:br>
              <a:rPr lang="en"/>
            </a:br>
            <a:r>
              <a:rPr lang="en"/>
              <a:t>u&lt;-rep('warm',4)</a:t>
            </a:r>
            <a:br>
              <a:rPr lang="en"/>
            </a:br>
            <a:r>
              <a:rPr lang="en"/>
              <a:t>u[weather$Temperature&lt;60]&lt;-'cold'</a:t>
            </a:r>
            <a:br>
              <a:rPr lang="en"/>
            </a:br>
            <a:r>
              <a:rPr lang="en"/>
              <a:t>u</a:t>
            </a:r>
          </a:p>
          <a:p>
            <a:pPr lvl="0" rtl="0">
              <a:lnSpc>
                <a:spcPct val="115000"/>
              </a:lnSpc>
              <a:spcBef>
                <a:spcPts val="0"/>
              </a:spcBef>
              <a:spcAft>
                <a:spcPts val="0"/>
              </a:spcAft>
              <a:buClr>
                <a:schemeClr val="dk1"/>
              </a:buClr>
              <a:buSzPct val="61111"/>
              <a:buFont typeface="Arial"/>
              <a:buNone/>
            </a:pPr>
            <a:r>
              <a:rPr lang="en"/>
              <a:t>what would R say?</a:t>
            </a:r>
          </a:p>
          <a:p>
            <a:pPr lvl="0" rtl="0">
              <a:lnSpc>
                <a:spcPct val="115000"/>
              </a:lnSpc>
              <a:spcBef>
                <a:spcPts val="0"/>
              </a:spcBef>
              <a:spcAft>
                <a:spcPts val="0"/>
              </a:spcAft>
              <a:buClr>
                <a:schemeClr val="dk1"/>
              </a:buClr>
              <a:buSzPct val="61111"/>
              <a:buFont typeface="Arial"/>
              <a:buNone/>
            </a:pPr>
            <a:r>
              <a:rPr lang="en"/>
              <a:t>a) '1','0','0','1'</a:t>
            </a:r>
          </a:p>
          <a:p>
            <a:pPr lvl="0" rtl="0">
              <a:lnSpc>
                <a:spcPct val="115000"/>
              </a:lnSpc>
              <a:spcBef>
                <a:spcPts val="0"/>
              </a:spcBef>
              <a:spcAft>
                <a:spcPts val="0"/>
              </a:spcAft>
              <a:buClr>
                <a:schemeClr val="dk1"/>
              </a:buClr>
              <a:buSzPct val="61111"/>
              <a:buFont typeface="Arial"/>
              <a:buNone/>
            </a:pPr>
            <a:r>
              <a:rPr lang="en"/>
              <a:t>b) "cold" "warm" "warm" "cold"</a:t>
            </a:r>
          </a:p>
          <a:p>
            <a:pPr lvl="0" rtl="0">
              <a:lnSpc>
                <a:spcPct val="115000"/>
              </a:lnSpc>
              <a:spcBef>
                <a:spcPts val="0"/>
              </a:spcBef>
              <a:spcAft>
                <a:spcPts val="0"/>
              </a:spcAft>
              <a:buClr>
                <a:schemeClr val="dk1"/>
              </a:buClr>
              <a:buSzPct val="61111"/>
              <a:buFont typeface="Arial"/>
              <a:buNone/>
            </a:pPr>
            <a:r>
              <a:rPr lang="en"/>
              <a:t>c) error</a:t>
            </a:r>
          </a:p>
          <a:p>
            <a:pPr lvl="0" rtl="0">
              <a:lnSpc>
                <a:spcPct val="115000"/>
              </a:lnSpc>
              <a:spcBef>
                <a:spcPts val="0"/>
              </a:spcBef>
              <a:spcAft>
                <a:spcPts val="0"/>
              </a:spcAft>
              <a:buClr>
                <a:schemeClr val="dk1"/>
              </a:buClr>
              <a:buSzPct val="61111"/>
              <a:buFont typeface="Arial"/>
              <a:buNone/>
            </a:pPr>
            <a:r>
              <a:rPr lang="en"/>
              <a:t>d) show data frame of dim =2,2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
              <a:t>Question 2</a:t>
            </a:r>
          </a:p>
        </p:txBody>
      </p:sp>
      <p:sp>
        <p:nvSpPr>
          <p:cNvPr id="92" name="Shape 92"/>
          <p:cNvSpPr txBox="1">
            <a:spLocks noGrp="1"/>
          </p:cNvSpPr>
          <p:nvPr>
            <p:ph type="body" idx="1"/>
          </p:nvPr>
        </p:nvSpPr>
        <p:spPr>
          <a:xfrm>
            <a:off x="471900" y="1674525"/>
            <a:ext cx="8222100" cy="2710200"/>
          </a:xfrm>
          <a:prstGeom prst="rect">
            <a:avLst/>
          </a:prstGeom>
        </p:spPr>
        <p:txBody>
          <a:bodyPr lIns="91425" tIns="91425" rIns="91425" bIns="91425" anchor="t" anchorCtr="0">
            <a:noAutofit/>
          </a:bodyPr>
          <a:lstStyle/>
          <a:p>
            <a:pPr lvl="0" rtl="0">
              <a:spcBef>
                <a:spcPts val="0"/>
              </a:spcBef>
              <a:buClr>
                <a:schemeClr val="dk1"/>
              </a:buClr>
              <a:buSzPct val="61111"/>
              <a:buFont typeface="Arial"/>
              <a:buNone/>
            </a:pPr>
            <a:r>
              <a:rPr lang="en"/>
              <a:t>weather =data.frame(Day=c('weekday', 'weekend', 'weekday', 'weekend'), Temperature =c(55,61,62,47))</a:t>
            </a:r>
            <a:br>
              <a:rPr lang="en"/>
            </a:br>
            <a:r>
              <a:rPr lang="en"/>
              <a:t>u&lt;-rep('warm',4)</a:t>
            </a:r>
            <a:br>
              <a:rPr lang="en"/>
            </a:br>
            <a:r>
              <a:rPr lang="en"/>
              <a:t>u[weather$Temperature&lt;60]&lt;-'cold'</a:t>
            </a:r>
            <a:br>
              <a:rPr lang="en"/>
            </a:br>
            <a:r>
              <a:rPr lang="en"/>
              <a:t>u</a:t>
            </a:r>
          </a:p>
          <a:p>
            <a:pPr lvl="0" rtl="0">
              <a:lnSpc>
                <a:spcPct val="115000"/>
              </a:lnSpc>
              <a:spcBef>
                <a:spcPts val="0"/>
              </a:spcBef>
              <a:spcAft>
                <a:spcPts val="0"/>
              </a:spcAft>
              <a:buClr>
                <a:schemeClr val="dk1"/>
              </a:buClr>
              <a:buSzPct val="61111"/>
              <a:buFont typeface="Arial"/>
              <a:buNone/>
            </a:pPr>
            <a:r>
              <a:rPr lang="en"/>
              <a:t>what would R say?</a:t>
            </a:r>
          </a:p>
          <a:p>
            <a:pPr lvl="0" rtl="0">
              <a:lnSpc>
                <a:spcPct val="115000"/>
              </a:lnSpc>
              <a:spcBef>
                <a:spcPts val="0"/>
              </a:spcBef>
              <a:spcAft>
                <a:spcPts val="0"/>
              </a:spcAft>
              <a:buClr>
                <a:schemeClr val="dk1"/>
              </a:buClr>
              <a:buSzPct val="61111"/>
              <a:buFont typeface="Arial"/>
              <a:buNone/>
            </a:pPr>
            <a:r>
              <a:rPr lang="en"/>
              <a:t>a) '1','0','0','1'</a:t>
            </a:r>
          </a:p>
          <a:p>
            <a:pPr lvl="0" rtl="0">
              <a:lnSpc>
                <a:spcPct val="115000"/>
              </a:lnSpc>
              <a:spcBef>
                <a:spcPts val="0"/>
              </a:spcBef>
              <a:spcAft>
                <a:spcPts val="0"/>
              </a:spcAft>
              <a:buClr>
                <a:schemeClr val="dk1"/>
              </a:buClr>
              <a:buSzPct val="61111"/>
              <a:buFont typeface="Arial"/>
              <a:buNone/>
            </a:pPr>
            <a:r>
              <a:rPr lang="en">
                <a:highlight>
                  <a:srgbClr val="FFFF00"/>
                </a:highlight>
              </a:rPr>
              <a:t>b) "cold" "warm" "warm" "cold"</a:t>
            </a:r>
          </a:p>
          <a:p>
            <a:pPr lvl="0" rtl="0">
              <a:lnSpc>
                <a:spcPct val="115000"/>
              </a:lnSpc>
              <a:spcBef>
                <a:spcPts val="0"/>
              </a:spcBef>
              <a:spcAft>
                <a:spcPts val="0"/>
              </a:spcAft>
              <a:buClr>
                <a:schemeClr val="dk1"/>
              </a:buClr>
              <a:buSzPct val="61111"/>
              <a:buFont typeface="Arial"/>
              <a:buNone/>
            </a:pPr>
            <a:r>
              <a:rPr lang="en"/>
              <a:t>c) error</a:t>
            </a:r>
          </a:p>
          <a:p>
            <a:pPr lvl="0" rtl="0">
              <a:lnSpc>
                <a:spcPct val="115000"/>
              </a:lnSpc>
              <a:spcBef>
                <a:spcPts val="0"/>
              </a:spcBef>
              <a:spcAft>
                <a:spcPts val="0"/>
              </a:spcAft>
              <a:buClr>
                <a:schemeClr val="dk1"/>
              </a:buClr>
              <a:buSzPct val="61111"/>
              <a:buFont typeface="Arial"/>
              <a:buNone/>
            </a:pPr>
            <a:r>
              <a:rPr lang="en"/>
              <a:t>d) show data frame of dim =2,2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Question 3	</a:t>
            </a:r>
          </a:p>
        </p:txBody>
      </p:sp>
      <p:sp>
        <p:nvSpPr>
          <p:cNvPr id="98" name="Shape 98"/>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rtl="0">
              <a:lnSpc>
                <a:spcPct val="115000"/>
              </a:lnSpc>
              <a:spcBef>
                <a:spcPts val="0"/>
              </a:spcBef>
              <a:spcAft>
                <a:spcPts val="0"/>
              </a:spcAft>
              <a:buClr>
                <a:schemeClr val="dk1"/>
              </a:buClr>
              <a:buSzPct val="61111"/>
              <a:buFont typeface="Arial"/>
              <a:buNone/>
            </a:pPr>
            <a:r>
              <a:rPr lang="en"/>
              <a:t>data.frame(Day=c('weekday', 'weekend'), Conditions =c('sunny','rainy','cloudy')</a:t>
            </a:r>
          </a:p>
          <a:p>
            <a:pPr lvl="0" rtl="0">
              <a:lnSpc>
                <a:spcPct val="115000"/>
              </a:lnSpc>
              <a:spcBef>
                <a:spcPts val="0"/>
              </a:spcBef>
              <a:spcAft>
                <a:spcPts val="0"/>
              </a:spcAft>
              <a:buClr>
                <a:schemeClr val="dk1"/>
              </a:buClr>
              <a:buSzPct val="61111"/>
              <a:buFont typeface="Arial"/>
              <a:buNone/>
            </a:pPr>
            <a:endParaRPr/>
          </a:p>
          <a:p>
            <a:pPr lvl="0" rtl="0">
              <a:lnSpc>
                <a:spcPct val="115000"/>
              </a:lnSpc>
              <a:spcBef>
                <a:spcPts val="0"/>
              </a:spcBef>
              <a:spcAft>
                <a:spcPts val="0"/>
              </a:spcAft>
              <a:buClr>
                <a:schemeClr val="dk1"/>
              </a:buClr>
              <a:buSzPct val="61111"/>
              <a:buFont typeface="Arial"/>
              <a:buNone/>
            </a:pPr>
            <a:r>
              <a:rPr lang="en"/>
              <a:t>what would R say?</a:t>
            </a:r>
          </a:p>
          <a:p>
            <a:pPr lvl="0" rtl="0">
              <a:lnSpc>
                <a:spcPct val="115000"/>
              </a:lnSpc>
              <a:spcBef>
                <a:spcPts val="0"/>
              </a:spcBef>
              <a:spcAft>
                <a:spcPts val="0"/>
              </a:spcAft>
              <a:buClr>
                <a:schemeClr val="dk1"/>
              </a:buClr>
              <a:buSzPct val="61111"/>
              <a:buFont typeface="Arial"/>
              <a:buNone/>
            </a:pPr>
            <a:endParaRPr/>
          </a:p>
          <a:p>
            <a:pPr lvl="0" rtl="0">
              <a:lnSpc>
                <a:spcPct val="115000"/>
              </a:lnSpc>
              <a:spcBef>
                <a:spcPts val="0"/>
              </a:spcBef>
              <a:spcAft>
                <a:spcPts val="0"/>
              </a:spcAft>
              <a:buClr>
                <a:schemeClr val="dk1"/>
              </a:buClr>
              <a:buSzPct val="61111"/>
              <a:buFont typeface="Arial"/>
              <a:buNone/>
            </a:pPr>
            <a:r>
              <a:rPr lang="en"/>
              <a:t>a. error</a:t>
            </a:r>
          </a:p>
          <a:p>
            <a:pPr lvl="0" rtl="0">
              <a:lnSpc>
                <a:spcPct val="115000"/>
              </a:lnSpc>
              <a:spcBef>
                <a:spcPts val="0"/>
              </a:spcBef>
              <a:spcAft>
                <a:spcPts val="0"/>
              </a:spcAft>
              <a:buClr>
                <a:schemeClr val="dk1"/>
              </a:buClr>
              <a:buSzPct val="61111"/>
              <a:buFont typeface="Arial"/>
              <a:buNone/>
            </a:pPr>
            <a:r>
              <a:rPr lang="en"/>
              <a:t>b. show a data frame with dim = 2,3</a:t>
            </a:r>
          </a:p>
          <a:p>
            <a:pPr lvl="0" rtl="0">
              <a:lnSpc>
                <a:spcPct val="115000"/>
              </a:lnSpc>
              <a:spcBef>
                <a:spcPts val="0"/>
              </a:spcBef>
              <a:spcAft>
                <a:spcPts val="0"/>
              </a:spcAft>
              <a:buClr>
                <a:schemeClr val="dk1"/>
              </a:buClr>
              <a:buSzPct val="61111"/>
              <a:buFont typeface="Arial"/>
              <a:buNone/>
            </a:pPr>
            <a:r>
              <a:rPr lang="en"/>
              <a:t>c. show a data frame with dim = 3,2</a:t>
            </a:r>
          </a:p>
          <a:p>
            <a:pPr lvl="0">
              <a:spcBef>
                <a:spcPts val="0"/>
              </a:spcBef>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
              <a:t>Question 3	</a:t>
            </a:r>
          </a:p>
        </p:txBody>
      </p:sp>
      <p:sp>
        <p:nvSpPr>
          <p:cNvPr id="104" name="Shape 104"/>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rtl="0">
              <a:lnSpc>
                <a:spcPct val="115000"/>
              </a:lnSpc>
              <a:spcBef>
                <a:spcPts val="0"/>
              </a:spcBef>
              <a:spcAft>
                <a:spcPts val="0"/>
              </a:spcAft>
              <a:buNone/>
            </a:pPr>
            <a:r>
              <a:rPr lang="en"/>
              <a:t>data.frame(Day=c('weekday', 'weekend'), Conditions =c('sunny','rainy','cloudy')</a:t>
            </a:r>
          </a:p>
          <a:p>
            <a:pPr lvl="0" rtl="0">
              <a:lnSpc>
                <a:spcPct val="115000"/>
              </a:lnSpc>
              <a:spcBef>
                <a:spcPts val="0"/>
              </a:spcBef>
              <a:spcAft>
                <a:spcPts val="0"/>
              </a:spcAft>
              <a:buNone/>
            </a:pPr>
            <a:endParaRPr/>
          </a:p>
          <a:p>
            <a:pPr lvl="0" rtl="0">
              <a:lnSpc>
                <a:spcPct val="115000"/>
              </a:lnSpc>
              <a:spcBef>
                <a:spcPts val="0"/>
              </a:spcBef>
              <a:spcAft>
                <a:spcPts val="0"/>
              </a:spcAft>
              <a:buNone/>
            </a:pPr>
            <a:r>
              <a:rPr lang="en"/>
              <a:t>what would R say?</a:t>
            </a:r>
          </a:p>
          <a:p>
            <a:pPr lvl="0" rtl="0">
              <a:lnSpc>
                <a:spcPct val="115000"/>
              </a:lnSpc>
              <a:spcBef>
                <a:spcPts val="0"/>
              </a:spcBef>
              <a:spcAft>
                <a:spcPts val="0"/>
              </a:spcAft>
              <a:buNone/>
            </a:pPr>
            <a:endParaRPr/>
          </a:p>
          <a:p>
            <a:pPr lvl="0" rtl="0">
              <a:lnSpc>
                <a:spcPct val="115000"/>
              </a:lnSpc>
              <a:spcBef>
                <a:spcPts val="0"/>
              </a:spcBef>
              <a:spcAft>
                <a:spcPts val="0"/>
              </a:spcAft>
              <a:buNone/>
            </a:pPr>
            <a:r>
              <a:rPr lang="en">
                <a:highlight>
                  <a:srgbClr val="FFFF00"/>
                </a:highlight>
              </a:rPr>
              <a:t>a. error</a:t>
            </a:r>
          </a:p>
          <a:p>
            <a:pPr lvl="0" rtl="0">
              <a:lnSpc>
                <a:spcPct val="115000"/>
              </a:lnSpc>
              <a:spcBef>
                <a:spcPts val="0"/>
              </a:spcBef>
              <a:spcAft>
                <a:spcPts val="0"/>
              </a:spcAft>
              <a:buNone/>
            </a:pPr>
            <a:r>
              <a:rPr lang="en"/>
              <a:t>b. show a data frame with dim = 2,3</a:t>
            </a:r>
          </a:p>
          <a:p>
            <a:pPr lvl="0" rtl="0">
              <a:lnSpc>
                <a:spcPct val="115000"/>
              </a:lnSpc>
              <a:spcBef>
                <a:spcPts val="0"/>
              </a:spcBef>
              <a:spcAft>
                <a:spcPts val="0"/>
              </a:spcAft>
              <a:buNone/>
            </a:pPr>
            <a:r>
              <a:rPr lang="en"/>
              <a:t>c. show a data frame with dim = 3,2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Question 4</a:t>
            </a:r>
          </a:p>
        </p:txBody>
      </p:sp>
      <p:sp>
        <p:nvSpPr>
          <p:cNvPr id="110" name="Shape 110"/>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a:spcBef>
                <a:spcPts val="0"/>
              </a:spcBef>
              <a:buClr>
                <a:schemeClr val="dk1"/>
              </a:buClr>
              <a:buSzPct val="61111"/>
              <a:buFont typeface="Arial"/>
              <a:buNone/>
            </a:pPr>
            <a:r>
              <a:rPr lang="en"/>
              <a:t>name&lt;- c(‘abc’,’def’,’efg’)</a:t>
            </a:r>
            <a:br>
              <a:rPr lang="en"/>
            </a:br>
            <a:r>
              <a:rPr lang="en"/>
              <a:t>sex&lt;- c(‘M’,’F’,’M’)</a:t>
            </a:r>
            <a:br>
              <a:rPr lang="en"/>
            </a:br>
            <a:r>
              <a:rPr lang="en"/>
              <a:t>score&lt;- c(100,99,98)</a:t>
            </a:r>
            <a:br>
              <a:rPr lang="en"/>
            </a:br>
            <a:r>
              <a:rPr lang="en"/>
              <a:t>test&lt;-data.frame(name, sex, score)</a:t>
            </a:r>
          </a:p>
          <a:p>
            <a:pPr lvl="0">
              <a:spcBef>
                <a:spcPts val="0"/>
              </a:spcBef>
              <a:buNone/>
            </a:pPr>
            <a:r>
              <a:rPr lang="en"/>
              <a:t>How would you add a new column to test?</a:t>
            </a:r>
          </a:p>
          <a:p>
            <a:pPr marL="457200" lvl="0" indent="-228600" rtl="0">
              <a:spcBef>
                <a:spcPts val="0"/>
              </a:spcBef>
              <a:buAutoNum type="alphaLcParenR"/>
            </a:pPr>
            <a:r>
              <a:rPr lang="en"/>
              <a:t>test$age&lt;- c(20,21,22)</a:t>
            </a:r>
          </a:p>
          <a:p>
            <a:pPr marL="457200" lvl="0" indent="-228600" rtl="0">
              <a:spcBef>
                <a:spcPts val="0"/>
              </a:spcBef>
              <a:buAutoNum type="alphaLcParenR"/>
            </a:pPr>
            <a:r>
              <a:rPr lang="en"/>
              <a:t>test.age&lt;- c(20,21,22)</a:t>
            </a:r>
          </a:p>
          <a:p>
            <a:pPr marL="457200" lvl="0" indent="-228600">
              <a:spcBef>
                <a:spcPts val="0"/>
              </a:spcBef>
              <a:buAutoNum type="alphaLcParenR"/>
            </a:pPr>
            <a:r>
              <a:rPr lang="en"/>
              <a:t>You cannot add a new column</a:t>
            </a:r>
            <a:br>
              <a:rPr lang="en"/>
            </a:br>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
              <a:t>Question 4</a:t>
            </a:r>
          </a:p>
        </p:txBody>
      </p:sp>
      <p:sp>
        <p:nvSpPr>
          <p:cNvPr id="116" name="Shape 116"/>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rtl="0">
              <a:spcBef>
                <a:spcPts val="0"/>
              </a:spcBef>
              <a:buNone/>
            </a:pPr>
            <a:r>
              <a:rPr lang="en"/>
              <a:t>name&lt;- c(‘abc’,’def’,’efg’)</a:t>
            </a:r>
            <a:br>
              <a:rPr lang="en"/>
            </a:br>
            <a:r>
              <a:rPr lang="en"/>
              <a:t>sex&lt;- c(‘M’,’F’,’M’)</a:t>
            </a:r>
            <a:br>
              <a:rPr lang="en"/>
            </a:br>
            <a:r>
              <a:rPr lang="en"/>
              <a:t>score&lt;- c(100,99,98)</a:t>
            </a:r>
            <a:br>
              <a:rPr lang="en"/>
            </a:br>
            <a:r>
              <a:rPr lang="en"/>
              <a:t>test&lt;-data.frame(name, sex, score)</a:t>
            </a:r>
          </a:p>
          <a:p>
            <a:pPr lvl="0" rtl="0">
              <a:spcBef>
                <a:spcPts val="0"/>
              </a:spcBef>
              <a:buNone/>
            </a:pPr>
            <a:r>
              <a:rPr lang="en"/>
              <a:t>How would you add a new column to test?</a:t>
            </a:r>
          </a:p>
          <a:p>
            <a:pPr marL="457200" lvl="0" indent="-228600" rtl="0">
              <a:spcBef>
                <a:spcPts val="0"/>
              </a:spcBef>
              <a:buAutoNum type="alphaLcParenR"/>
            </a:pPr>
            <a:r>
              <a:rPr lang="en">
                <a:highlight>
                  <a:srgbClr val="FFFF00"/>
                </a:highlight>
              </a:rPr>
              <a:t>test$age&lt;- c(20,21,22)</a:t>
            </a:r>
          </a:p>
          <a:p>
            <a:pPr marL="457200" lvl="0" indent="-228600" rtl="0">
              <a:spcBef>
                <a:spcPts val="0"/>
              </a:spcBef>
              <a:buAutoNum type="alphaLcParenR"/>
            </a:pPr>
            <a:r>
              <a:rPr lang="en"/>
              <a:t>test.age&lt;- c(20,21,22)</a:t>
            </a:r>
          </a:p>
          <a:p>
            <a:pPr marL="457200" lvl="0" indent="-228600" rtl="0">
              <a:spcBef>
                <a:spcPts val="0"/>
              </a:spcBef>
              <a:buAutoNum type="alphaLcParenR"/>
            </a:pPr>
            <a:r>
              <a:rPr lang="en"/>
              <a:t>You cannot add a new column</a:t>
            </a:r>
            <a:br>
              <a:rPr lang="en"/>
            </a:br>
            <a:endParaRPr lang="en"/>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1064</Words>
  <Application>Microsoft Office PowerPoint</Application>
  <PresentationFormat>On-screen Show (16:9)</PresentationFormat>
  <Paragraphs>158</Paragraphs>
  <Slides>28</Slides>
  <Notes>28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Roboto</vt:lpstr>
      <vt:lpstr>material</vt:lpstr>
      <vt:lpstr>Recitation 6 </vt:lpstr>
      <vt:lpstr>Question 1</vt:lpstr>
      <vt:lpstr>Question 1</vt:lpstr>
      <vt:lpstr>Question 2</vt:lpstr>
      <vt:lpstr>Question 2</vt:lpstr>
      <vt:lpstr>Question 3 </vt:lpstr>
      <vt:lpstr>Question 3 </vt:lpstr>
      <vt:lpstr>Question 4</vt:lpstr>
      <vt:lpstr>Question 4</vt:lpstr>
      <vt:lpstr>Question 5</vt:lpstr>
      <vt:lpstr>Question 5</vt:lpstr>
      <vt:lpstr>Question 6</vt:lpstr>
      <vt:lpstr>Question 6</vt:lpstr>
      <vt:lpstr>Question 7 </vt:lpstr>
      <vt:lpstr>Question 7 </vt:lpstr>
      <vt:lpstr>Question 8</vt:lpstr>
      <vt:lpstr>Question 8</vt:lpstr>
      <vt:lpstr>Question 9</vt:lpstr>
      <vt:lpstr>Question 9</vt:lpstr>
      <vt:lpstr>Question 10</vt:lpstr>
      <vt:lpstr>Question 10</vt:lpstr>
      <vt:lpstr>Question 11</vt:lpstr>
      <vt:lpstr>Question 12 </vt:lpstr>
      <vt:lpstr>Question 12 </vt:lpstr>
      <vt:lpstr>Question 13</vt:lpstr>
      <vt:lpstr>Question 13</vt:lpstr>
      <vt:lpstr>Question 14</vt:lpstr>
      <vt:lpstr>Question 14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Recitation 6 </dc:title>
  <dc:creator>tomasz</dc:creator>
  <cp:lastModifiedBy>tomasz</cp:lastModifiedBy>
  <cp:revision>1</cp:revision>
  <dcterms:modified xsi:type="dcterms:W3CDTF">2018-02-23T22:24:07Z</dcterms:modified>
</cp:coreProperties>
</file>