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73" r:id="rId7"/>
    <p:sldId id="262" r:id="rId8"/>
    <p:sldId id="261" r:id="rId9"/>
    <p:sldId id="274" r:id="rId10"/>
    <p:sldId id="275" r:id="rId11"/>
    <p:sldId id="266" r:id="rId12"/>
    <p:sldId id="267" r:id="rId13"/>
    <p:sldId id="268" r:id="rId14"/>
    <p:sldId id="269" r:id="rId15"/>
    <p:sldId id="276" r:id="rId16"/>
    <p:sldId id="27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850654-247F-C649-8985-EE055E9534A3}">
          <p14:sldIdLst>
            <p14:sldId id="256"/>
            <p14:sldId id="257"/>
            <p14:sldId id="258"/>
            <p14:sldId id="272"/>
          </p14:sldIdLst>
        </p14:section>
        <p14:section name="Untitled Section" id="{756884FA-29EE-F44A-A087-1AD36212F015}">
          <p14:sldIdLst>
            <p14:sldId id="259"/>
            <p14:sldId id="273"/>
            <p14:sldId id="262"/>
            <p14:sldId id="261"/>
            <p14:sldId id="274"/>
            <p14:sldId id="275"/>
            <p14:sldId id="266"/>
            <p14:sldId id="267"/>
            <p14:sldId id="268"/>
            <p14:sldId id="269"/>
            <p14:sldId id="276"/>
            <p14:sldId id="27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70"/>
    <p:restoredTop sz="94729"/>
  </p:normalViewPr>
  <p:slideViewPr>
    <p:cSldViewPr snapToGrid="0" snapToObjects="1">
      <p:cViewPr varScale="1">
        <p:scale>
          <a:sx n="79" d="100"/>
          <a:sy n="79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F52C-2EA2-254B-B627-01D3E3D036B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AF144-DFDF-3042-8696-1C18FDE7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AF144-DFDF-3042-8696-1C18FDE7B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AF144-DFDF-3042-8696-1C18FDE7B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 &lt;-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(GRADE ~ . , data = M2017_train)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“.” -&gt; rest of the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AF144-DFDF-3042-8696-1C18FDE7B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0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http://www.statmethods.net/advstats/cart.html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AF144-DFDF-3042-8696-1C18FDE7B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2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AF144-DFDF-3042-8696-1C18FDE7BC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AF144-DFDF-3042-8696-1C18FDE7BC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6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569-5BC1-964A-9A6A-B0C682103ABB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5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E609-B4B5-584C-9EEC-2471A54F37A7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B241-D743-9D44-A04E-13C06C674824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FCF-7491-F54E-BC09-7AA8CB28742F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0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409-5389-5849-BE24-CE551D30319D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B087-BC61-2C48-B5DF-9C320EEE40A3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4A40-43B9-8A4C-B196-B2F140A494E1}" type="datetime1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B6A-92DD-CE49-A424-4E9E3DF606EE}" type="datetime1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6B4B-D2E0-D14C-AFBD-69D8F63D5045}" type="datetime1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C881-956C-8948-9DB4-D65699C0E3C8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77-A345-E445-A6F1-BE36DF2BFDCF}" type="datetime1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404D-9FE9-B74D-89AA-ABD54B411F89}" type="datetime1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ata101.cs.rutgers.edu/laboratory/pages/rpa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ata101.cs.rutgers.edu/laboratory/pages/rpa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ata101.cs.rutgers.edu/laboratory/pages/rpar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ata101.cs.rutgers.edu/laboratory/pages/rpar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ata101.cs.rutgers.edu/laboratory/pages/rpa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anshagr/CrossValidation/blob/master/R/hello.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Rplot_score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101.cs.rutgers.edu/laboratory/pages/rp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101.cs.rutgers.edu/laboratory/pages/rp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101.cs.rutgers.edu/laboratory/pages/rpa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rmanalysis.com/decision-trees-in-r-using-rpar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ata101.cs.rutgers.edu/laboratory/pages/rp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Rpart</a:t>
            </a:r>
            <a:r>
              <a:rPr lang="en-US" dirty="0"/>
              <a:t>: Classification and Regression Trees</a:t>
            </a:r>
          </a:p>
        </p:txBody>
      </p:sp>
    </p:spTree>
    <p:extLst>
      <p:ext uri="{BB962C8B-B14F-4D97-AF65-F5344CB8AC3E}">
        <p14:creationId xmlns:p14="http://schemas.microsoft.com/office/powerpoint/2010/main" val="145865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Control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6574277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tree &lt;- </a:t>
            </a:r>
            <a:r>
              <a:rPr lang="en-US" dirty="0" err="1"/>
              <a:t>rpart</a:t>
            </a:r>
            <a:r>
              <a:rPr lang="en-US" dirty="0"/>
              <a:t>(GRADE ~ </a:t>
            </a:r>
            <a:r>
              <a:rPr lang="en-US" dirty="0" err="1"/>
              <a:t>SCORE+DOZES_OFF+TEXTING_IN_CLASS+PARTICIPATION,control</a:t>
            </a:r>
            <a:r>
              <a:rPr lang="en-US" dirty="0"/>
              <a:t> =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minbucket</a:t>
            </a:r>
            <a:r>
              <a:rPr lang="en-US" dirty="0"/>
              <a:t> = 100), data = m2018_train)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Minimum number of observations in any terminal leaf node is 100.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Notice “B” is missing.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2133" y="6311900"/>
            <a:ext cx="125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2"/>
              </a:rPr>
              <a:t>http://data101.cs.rutgers.edu/laboratory/pages/rpart</a:t>
            </a:r>
            <a:r>
              <a:rPr lang="en-US" dirty="0"/>
              <a:t> section of data101 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71281-D269-425F-87D5-1A4ADD81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963" y="1371600"/>
            <a:ext cx="3830671" cy="41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9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PRP (plot </a:t>
            </a:r>
            <a:r>
              <a:rPr lang="en-US" dirty="0" err="1"/>
              <a:t>rpart</a:t>
            </a:r>
            <a:r>
              <a:rPr lang="en-US" dirty="0"/>
              <a:t>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prp</a:t>
            </a:r>
            <a:r>
              <a:rPr lang="en-US" dirty="0"/>
              <a:t>(tree, type = 1)</a:t>
            </a:r>
          </a:p>
          <a:p>
            <a:r>
              <a:rPr lang="en-US" dirty="0"/>
              <a:t>Change type values to change type of </a:t>
            </a:r>
            <a:r>
              <a:rPr lang="en-US" dirty="0" err="1"/>
              <a:t>rplot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8134" y="6333358"/>
            <a:ext cx="8838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2"/>
              </a:rPr>
              <a:t>http://data101.cs.rutgers.edu/laboratory/pages/rpart</a:t>
            </a:r>
            <a:r>
              <a:rPr lang="en-US" dirty="0"/>
              <a:t> section of data101 site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CEF9B-949D-4CB2-AAA6-B37DDA50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425" y="2918298"/>
            <a:ext cx="4676775" cy="32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6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PRP (plot </a:t>
            </a:r>
            <a:r>
              <a:rPr lang="en-US" dirty="0" err="1"/>
              <a:t>rpart</a:t>
            </a:r>
            <a:r>
              <a:rPr lang="en-US" dirty="0"/>
              <a:t>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prp</a:t>
            </a:r>
            <a:r>
              <a:rPr lang="en-US" dirty="0"/>
              <a:t>(tree, extra = 100)</a:t>
            </a:r>
          </a:p>
          <a:p>
            <a:r>
              <a:rPr lang="en-US" dirty="0"/>
              <a:t>Different way to show information of each decision using “extra”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3333" y="6223530"/>
            <a:ext cx="8838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2"/>
              </a:rPr>
              <a:t>http://data101.cs.rutgers.edu/laboratory/pages/rpart</a:t>
            </a:r>
            <a:r>
              <a:rPr lang="en-US" dirty="0"/>
              <a:t> section of data101 site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EECF0-4FFA-4F99-B86D-CEDF2746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66" y="3073940"/>
            <a:ext cx="3831179" cy="29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PRP (plot </a:t>
            </a:r>
            <a:r>
              <a:rPr lang="en-US" dirty="0" err="1"/>
              <a:t>rpart</a:t>
            </a:r>
            <a:r>
              <a:rPr lang="en-US" dirty="0"/>
              <a:t>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prp</a:t>
            </a:r>
            <a:r>
              <a:rPr lang="en-US" dirty="0"/>
              <a:t>(tree, round = 1)</a:t>
            </a:r>
          </a:p>
          <a:p>
            <a:r>
              <a:rPr lang="en-US" dirty="0"/>
              <a:t>Change shape of leaves. round = 1 makes the leaves look round.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6953" y="6388411"/>
            <a:ext cx="8838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2"/>
              </a:rPr>
              <a:t>http://data101.cs.rutgers.edu/laboratory/pages/rpart</a:t>
            </a:r>
            <a:r>
              <a:rPr lang="en-US" dirty="0"/>
              <a:t> section of data101 site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0497C-74EA-48B1-8906-BF1EF42FC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42" y="3035435"/>
            <a:ext cx="3048710" cy="31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PRP (plot </a:t>
            </a:r>
            <a:r>
              <a:rPr lang="en-US" dirty="0" err="1"/>
              <a:t>rpart</a:t>
            </a:r>
            <a:r>
              <a:rPr lang="en-US" dirty="0"/>
              <a:t>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prp</a:t>
            </a:r>
            <a:r>
              <a:rPr lang="en-US" dirty="0"/>
              <a:t>(tree, </a:t>
            </a:r>
            <a:r>
              <a:rPr lang="en-US" dirty="0" err="1"/>
              <a:t>box.col</a:t>
            </a:r>
            <a:r>
              <a:rPr lang="en-US" dirty="0"/>
              <a:t> = "green")</a:t>
            </a:r>
          </a:p>
          <a:p>
            <a:r>
              <a:rPr lang="en-US" dirty="0"/>
              <a:t>Change color of leaves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8739" y="6351548"/>
            <a:ext cx="8838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2"/>
              </a:rPr>
              <a:t>http://data101.cs.rutgers.edu/laboratory/pages/rpart</a:t>
            </a:r>
            <a:r>
              <a:rPr lang="en-US" dirty="0"/>
              <a:t> section of data101 site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6E9DD-3D41-47C6-B231-6346769D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11" y="3307404"/>
            <a:ext cx="3562350" cy="24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3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Rpredict</a:t>
            </a:r>
            <a:r>
              <a:rPr lang="en-US" b="1" dirty="0"/>
              <a:t>&lt;-predict(tree, </a:t>
            </a:r>
            <a:r>
              <a:rPr lang="en-US" b="1" dirty="0" err="1"/>
              <a:t>newdata</a:t>
            </a:r>
            <a:r>
              <a:rPr lang="en-US" b="1" dirty="0"/>
              <a:t>=&lt;DATASET&gt;,type="class"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we have the </a:t>
            </a:r>
            <a:r>
              <a:rPr lang="en-US" dirty="0" err="1"/>
              <a:t>rpart</a:t>
            </a:r>
            <a:r>
              <a:rPr lang="en-US" dirty="0"/>
              <a:t> tree, we can use it to predict values on a dataset with above command. &lt;DATASET&gt; should be replaced by a data frame.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moody example, this will print out the predicted grades column.</a:t>
            </a:r>
          </a:p>
        </p:txBody>
      </p:sp>
    </p:spTree>
    <p:extLst>
      <p:ext uri="{BB962C8B-B14F-4D97-AF65-F5344CB8AC3E}">
        <p14:creationId xmlns:p14="http://schemas.microsoft.com/office/powerpoint/2010/main" val="95324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101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Validation Function – Commands to install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740" y="1374900"/>
            <a:ext cx="10838234" cy="435133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sure while reading csv into data frame uncheck option </a:t>
            </a:r>
            <a:r>
              <a:rPr lang="en-US" b="1" dirty="0" err="1">
                <a:solidFill>
                  <a:srgbClr val="FF0000"/>
                </a:solidFill>
              </a:rPr>
              <a:t>stringsAsFactors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m2018_train &lt;- read.csv("~/Moody2018.csv",</a:t>
            </a:r>
            <a:r>
              <a:rPr lang="en-US" b="1" dirty="0">
                <a:solidFill>
                  <a:srgbClr val="FF0000"/>
                </a:solidFill>
              </a:rPr>
              <a:t>stringsAsFactors=FALSE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is available at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devanshagr</a:t>
            </a:r>
            <a:r>
              <a:rPr lang="en-US" dirty="0"/>
              <a:t>/</a:t>
            </a:r>
            <a:r>
              <a:rPr lang="en-US" dirty="0" err="1"/>
              <a:t>CrossValidation</a:t>
            </a:r>
            <a:r>
              <a:rPr lang="en-US" dirty="0"/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CrossValidation</a:t>
            </a:r>
            <a:r>
              <a:rPr lang="en-US" dirty="0"/>
              <a:t>::</a:t>
            </a:r>
            <a:r>
              <a:rPr lang="en-US" dirty="0" err="1"/>
              <a:t>cross_validate</a:t>
            </a:r>
            <a:r>
              <a:rPr lang="en-US" dirty="0"/>
              <a:t>(</a:t>
            </a:r>
            <a:r>
              <a:rPr lang="en-US" b="1" dirty="0" err="1"/>
              <a:t>DataFrame</a:t>
            </a:r>
            <a:r>
              <a:rPr lang="en-US" dirty="0"/>
              <a:t>, </a:t>
            </a:r>
            <a:r>
              <a:rPr lang="en-US" b="1" dirty="0" err="1"/>
              <a:t>RpartOutput</a:t>
            </a:r>
            <a:r>
              <a:rPr lang="en-US" dirty="0"/>
              <a:t>, </a:t>
            </a:r>
            <a:r>
              <a:rPr lang="en-US" b="1" dirty="0"/>
              <a:t>No. of Cross Validations</a:t>
            </a:r>
            <a:r>
              <a:rPr lang="en-US" dirty="0"/>
              <a:t>, </a:t>
            </a:r>
            <a:r>
              <a:rPr lang="en-US" b="1" dirty="0"/>
              <a:t>Split Ratio of Training to Testing Data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CrossValidation</a:t>
            </a:r>
            <a:r>
              <a:rPr lang="en-US" dirty="0"/>
              <a:t>::</a:t>
            </a:r>
            <a:r>
              <a:rPr lang="en-US" dirty="0" err="1"/>
              <a:t>cross_validate</a:t>
            </a:r>
            <a:r>
              <a:rPr lang="en-US" dirty="0"/>
              <a:t>(m2018_train, tree, 2, 0.8)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accuracy scores for 2 iterations.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466" y="6311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2308-AF32-48D1-B311-4E565B741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5726238"/>
            <a:ext cx="4724400" cy="8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2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23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1"/>
            <a:ext cx="10050379" cy="204280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Decision Trees are flow-chart like structures where internal nodes represent tests, branches represent outcomes of those tests and leaves represent class labels (decision taken after computing).</a:t>
            </a:r>
          </a:p>
        </p:txBody>
      </p:sp>
      <p:pic>
        <p:nvPicPr>
          <p:cNvPr id="1026" name="Picture 2" descr="Image result for Decision Trees Examples">
            <a:extLst>
              <a:ext uri="{FF2B5EF4-FFF2-40B4-BE49-F238E27FC236}">
                <a16:creationId xmlns:a16="http://schemas.microsoft.com/office/drawing/2014/main" id="{BC191F25-0D16-4292-BE90-A45D840EE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66" y="3414409"/>
            <a:ext cx="8109034" cy="327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Moody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50" y="2965234"/>
            <a:ext cx="11601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3200" dirty="0"/>
          </a:p>
          <a:p>
            <a:pPr marL="285750" indent="-285750">
              <a:buFont typeface="Arial" charset="0"/>
              <a:buChar char="•"/>
            </a:pPr>
            <a:endParaRPr lang="en-US" sz="3200" dirty="0"/>
          </a:p>
          <a:p>
            <a:pPr marL="285750" indent="-285750">
              <a:buFont typeface="Arial" charset="0"/>
              <a:buChar char="•"/>
            </a:pPr>
            <a:endParaRPr lang="en-US" sz="3200" dirty="0"/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Decision tree for moody based on only score.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Picture shows predicted grades for various scores.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“yes” condition on the left side, “no” on the right.</a:t>
            </a:r>
          </a:p>
        </p:txBody>
      </p:sp>
      <p:pic>
        <p:nvPicPr>
          <p:cNvPr id="3" name="Picture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810" y="1371313"/>
            <a:ext cx="4591878" cy="312117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3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Rpart</a:t>
            </a:r>
            <a:r>
              <a:rPr lang="en-US" dirty="0"/>
              <a:t>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Rpart</a:t>
            </a:r>
            <a:r>
              <a:rPr lang="en-US" sz="4000" dirty="0"/>
              <a:t> is a collection of routines which implement Classification and Regression Tree ideas.</a:t>
            </a:r>
          </a:p>
          <a:p>
            <a:endParaRPr lang="en-US" sz="4000" dirty="0"/>
          </a:p>
          <a:p>
            <a:r>
              <a:rPr lang="en-US" sz="4000" dirty="0" err="1"/>
              <a:t>Rpart</a:t>
            </a:r>
            <a:r>
              <a:rPr lang="en-US" sz="4000" dirty="0"/>
              <a:t> builds classification or regression models based on variables in the data. The resulting model can be represented as a binary tree.</a:t>
            </a:r>
          </a:p>
        </p:txBody>
      </p:sp>
    </p:spTree>
    <p:extLst>
      <p:ext uri="{BB962C8B-B14F-4D97-AF65-F5344CB8AC3E}">
        <p14:creationId xmlns:p14="http://schemas.microsoft.com/office/powerpoint/2010/main" val="1785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building Regression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rpart</a:t>
            </a:r>
            <a:r>
              <a:rPr lang="en-US" b="1" dirty="0"/>
              <a:t>(formula, method=, data=)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formula:</a:t>
            </a:r>
            <a:r>
              <a:rPr lang="en-US" dirty="0"/>
              <a:t> Here we mention the prediction column and other related columns (predictors) as</a:t>
            </a:r>
          </a:p>
          <a:p>
            <a:pPr marL="0" indent="0">
              <a:buNone/>
            </a:pPr>
            <a:r>
              <a:rPr lang="en-US" dirty="0"/>
              <a:t>prediction ~ predictor1+predictor2+predictor3+</a:t>
            </a:r>
            <a:r>
              <a:rPr lang="mr-IN" dirty="0"/>
              <a:t>…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u="sng" dirty="0"/>
              <a:t>Method: </a:t>
            </a:r>
            <a:r>
              <a:rPr lang="en-US" dirty="0"/>
              <a:t> Describes type of tree (“class” for classification; “</a:t>
            </a:r>
            <a:r>
              <a:rPr lang="en-US" dirty="0" err="1"/>
              <a:t>anova</a:t>
            </a:r>
            <a:r>
              <a:rPr lang="en-US" dirty="0"/>
              <a:t>” for regression)</a:t>
            </a:r>
          </a:p>
          <a:p>
            <a:pPr marL="0" indent="0">
              <a:buNone/>
            </a:pPr>
            <a:r>
              <a:rPr lang="en-US" b="1" u="sng" dirty="0"/>
              <a:t>Data:</a:t>
            </a:r>
            <a:r>
              <a:rPr lang="en-US" dirty="0"/>
              <a:t> Data frame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73466" y="6311900"/>
            <a:ext cx="918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3"/>
              </a:rPr>
              <a:t>http://data101.cs.rutgers.edu/laboratory/pages/rpart</a:t>
            </a:r>
            <a:r>
              <a:rPr lang="en-US" dirty="0"/>
              <a:t> section of data101 site </a:t>
            </a:r>
          </a:p>
        </p:txBody>
      </p:sp>
    </p:spTree>
    <p:extLst>
      <p:ext uri="{BB962C8B-B14F-4D97-AF65-F5344CB8AC3E}">
        <p14:creationId xmlns:p14="http://schemas.microsoft.com/office/powerpoint/2010/main" val="170109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rpart</a:t>
            </a:r>
            <a:r>
              <a:rPr lang="en-US" dirty="0"/>
              <a:t> and </a:t>
            </a:r>
            <a:r>
              <a:rPr lang="en-US" dirty="0" err="1"/>
              <a:t>rpart.plot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/>
              <a:t>) – to start using </a:t>
            </a:r>
            <a:r>
              <a:rPr lang="en-US" dirty="0" err="1"/>
              <a:t>rpart</a:t>
            </a:r>
            <a:r>
              <a:rPr lang="en-US" dirty="0"/>
              <a:t> R library</a:t>
            </a:r>
          </a:p>
          <a:p>
            <a:r>
              <a:rPr lang="en-US" dirty="0"/>
              <a:t>library(</a:t>
            </a:r>
            <a:r>
              <a:rPr lang="en-US" dirty="0" err="1"/>
              <a:t>rpart.plot</a:t>
            </a:r>
            <a:r>
              <a:rPr lang="en-US" dirty="0"/>
              <a:t>) – to plot trees generated by </a:t>
            </a:r>
            <a:r>
              <a:rPr lang="en-US" dirty="0" err="1"/>
              <a:t>rpart</a:t>
            </a:r>
            <a:r>
              <a:rPr lang="en-US" dirty="0"/>
              <a:t>.</a:t>
            </a:r>
          </a:p>
          <a:p>
            <a:r>
              <a:rPr lang="en-US" dirty="0"/>
              <a:t>Make sure </a:t>
            </a:r>
            <a:r>
              <a:rPr lang="en-US" dirty="0" err="1"/>
              <a:t>rpart.plot</a:t>
            </a:r>
            <a:r>
              <a:rPr lang="en-US" dirty="0"/>
              <a:t> is installed (Tools-&gt;Install Packages)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466" y="6311900"/>
            <a:ext cx="918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3"/>
              </a:rPr>
              <a:t>http://data101.cs.rutgers.edu/laboratory/pages/rpart</a:t>
            </a:r>
            <a:r>
              <a:rPr lang="en-US" dirty="0"/>
              <a:t> section of data101 site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59" y="3429000"/>
            <a:ext cx="2990850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0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Moody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19" y="1813749"/>
            <a:ext cx="10732746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library(</a:t>
            </a:r>
            <a:r>
              <a:rPr lang="en-US" dirty="0" err="1"/>
              <a:t>rpart.plot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m2018_train &lt;- read.csv("~/Moody2018.csv",</a:t>
            </a:r>
            <a:r>
              <a:rPr lang="en-US" b="1" dirty="0"/>
              <a:t>stringsAsFactors=FALSE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tree &lt;- </a:t>
            </a:r>
            <a:r>
              <a:rPr lang="en-US" dirty="0" err="1"/>
              <a:t>rpart</a:t>
            </a:r>
            <a:r>
              <a:rPr lang="en-US" dirty="0"/>
              <a:t>(GRADE ~ SCORE+DOZES_OFF+TEXTING_IN_CLASS+PARTICIPATION, data = m2018_train)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tree – This shows the prediction tree in text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rpart.plot</a:t>
            </a:r>
            <a:r>
              <a:rPr lang="en-US" dirty="0"/>
              <a:t>(tree)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 this plot as a pdf and zoom in.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2786" y="6294029"/>
            <a:ext cx="8838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3"/>
              </a:rPr>
              <a:t>http://data101.cs.rutgers.edu/laboratory/pages/rpart</a:t>
            </a:r>
            <a:r>
              <a:rPr lang="en-US" dirty="0"/>
              <a:t> section of data101 site 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7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Parameter in </a:t>
            </a:r>
            <a:r>
              <a:rPr lang="en-US" dirty="0" err="1"/>
              <a:t>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b="1" dirty="0" err="1"/>
              <a:t>rpart</a:t>
            </a:r>
            <a:r>
              <a:rPr lang="en-US" sz="4000" b="1" dirty="0"/>
              <a:t>(</a:t>
            </a:r>
            <a:r>
              <a:rPr lang="en-US" sz="4000" i="1" dirty="0"/>
              <a:t>formula</a:t>
            </a:r>
            <a:r>
              <a:rPr lang="en-US" sz="4000" dirty="0"/>
              <a:t>, data=, method=,</a:t>
            </a:r>
            <a:r>
              <a:rPr lang="en-US" sz="4000" b="1" dirty="0">
                <a:solidFill>
                  <a:srgbClr val="FF0000"/>
                </a:solidFill>
              </a:rPr>
              <a:t>control=</a:t>
            </a:r>
            <a:r>
              <a:rPr lang="en-US" sz="4000" b="1" dirty="0"/>
              <a:t>)</a:t>
            </a:r>
          </a:p>
          <a:p>
            <a:pPr marL="0" indent="0">
              <a:buNone/>
            </a:pPr>
            <a:r>
              <a:rPr lang="en-US" sz="4000" dirty="0"/>
              <a:t>   control is an optional parameter to control tree growth.</a:t>
            </a:r>
          </a:p>
          <a:p>
            <a:r>
              <a:rPr lang="en-US" sz="4000" dirty="0" err="1"/>
              <a:t>minsplit</a:t>
            </a:r>
            <a:r>
              <a:rPr lang="en-US" sz="4000" dirty="0"/>
              <a:t> – min number of observations that must exist for a split to be attempted.</a:t>
            </a:r>
          </a:p>
          <a:p>
            <a:r>
              <a:rPr lang="en-US" sz="4000" dirty="0" err="1"/>
              <a:t>minbucket</a:t>
            </a:r>
            <a:r>
              <a:rPr lang="en-US" sz="4000" dirty="0"/>
              <a:t> – minimum number of observations in any terminal node.</a:t>
            </a:r>
          </a:p>
          <a:p>
            <a:r>
              <a:rPr lang="en-US" sz="4000" dirty="0"/>
              <a:t>For example, control=</a:t>
            </a:r>
            <a:r>
              <a:rPr lang="en-US" sz="4000" dirty="0" err="1"/>
              <a:t>rpart.control</a:t>
            </a:r>
            <a:r>
              <a:rPr lang="en-US" sz="4000" dirty="0"/>
              <a:t> (</a:t>
            </a:r>
            <a:r>
              <a:rPr lang="en-US" sz="4000" dirty="0" err="1"/>
              <a:t>minsplit</a:t>
            </a:r>
            <a:r>
              <a:rPr lang="en-US" sz="4000" dirty="0"/>
              <a:t>=30)requires that the minimum number of observations in a node be 30 before attempting a split.</a:t>
            </a:r>
          </a:p>
          <a:p>
            <a:r>
              <a:rPr lang="en-US" sz="4000" dirty="0">
                <a:hlinkClick r:id="rId3"/>
              </a:rPr>
              <a:t>https://gormanalysis.com/decision-trees-in-r-using-rpart/</a:t>
            </a:r>
            <a:r>
              <a:rPr lang="en-US" sz="4000" dirty="0"/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47248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Control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464" y="1348970"/>
            <a:ext cx="71968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plot generated previously is messy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tree &lt;- </a:t>
            </a:r>
            <a:r>
              <a:rPr lang="en-US" sz="1600" dirty="0" err="1"/>
              <a:t>rpart</a:t>
            </a:r>
            <a:r>
              <a:rPr lang="en-US" sz="1600" dirty="0"/>
              <a:t>(GRADE ~ SCORE+DOZES_OFF+TEXTING_IN_CLASS+PARTICIPATION, control = </a:t>
            </a:r>
            <a:r>
              <a:rPr lang="en-US" sz="1600" dirty="0" err="1"/>
              <a:t>rpart.control</a:t>
            </a:r>
            <a:r>
              <a:rPr lang="en-US" sz="1600" dirty="0"/>
              <a:t>(</a:t>
            </a:r>
            <a:r>
              <a:rPr lang="en-US" sz="1600" dirty="0" err="1"/>
              <a:t>minsplit</a:t>
            </a:r>
            <a:r>
              <a:rPr lang="en-US" sz="1600" dirty="0"/>
              <a:t> = 200), data = m2018_train)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Minimum number of observations that must exist in a node for a split to be attempted is 200.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2133" y="6311900"/>
            <a:ext cx="125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2"/>
              </a:rPr>
              <a:t>http://data101.cs.rutgers.edu/laboratory/pages/rpart</a:t>
            </a:r>
            <a:r>
              <a:rPr lang="en-US" dirty="0"/>
              <a:t> section of data101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47654-E3E3-482D-B5CB-251324B7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327" y="1348971"/>
            <a:ext cx="4012091" cy="46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947</Words>
  <Application>Microsoft Office PowerPoint</Application>
  <PresentationFormat>Widescreen</PresentationFormat>
  <Paragraphs>93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Mangal</vt:lpstr>
      <vt:lpstr>Office Theme</vt:lpstr>
      <vt:lpstr>Rpart: Classification and Regression Trees</vt:lpstr>
      <vt:lpstr>Decision Trees</vt:lpstr>
      <vt:lpstr>Example - Moody</vt:lpstr>
      <vt:lpstr>What is Rpart? </vt:lpstr>
      <vt:lpstr>Syntax for building Regression Tree</vt:lpstr>
      <vt:lpstr>How to use rpart and rpart.plot</vt:lpstr>
      <vt:lpstr>Example with Moody Data Set</vt:lpstr>
      <vt:lpstr>Control Parameter in Rpart</vt:lpstr>
      <vt:lpstr>Example with Control Parameters</vt:lpstr>
      <vt:lpstr>Example with Control Parameters</vt:lpstr>
      <vt:lpstr>PRP (plot rpart model)</vt:lpstr>
      <vt:lpstr>PRP (plot rpart model)</vt:lpstr>
      <vt:lpstr>PRP (plot rpart model)</vt:lpstr>
      <vt:lpstr>PRP (plot rpart model)</vt:lpstr>
      <vt:lpstr>Prediction</vt:lpstr>
      <vt:lpstr>Cross Validation Function – Commands to install and run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Rpart: Classification and Regression Trees</dc:title>
  <dc:creator>Microsoft Office User</dc:creator>
  <cp:lastModifiedBy>Vinodh Velemineti</cp:lastModifiedBy>
  <cp:revision>89</cp:revision>
  <cp:lastPrinted>2017-03-27T20:09:14Z</cp:lastPrinted>
  <dcterms:created xsi:type="dcterms:W3CDTF">2017-03-25T22:54:36Z</dcterms:created>
  <dcterms:modified xsi:type="dcterms:W3CDTF">2018-03-27T01:36:17Z</dcterms:modified>
</cp:coreProperties>
</file>