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78" r:id="rId3"/>
    <p:sldId id="279" r:id="rId4"/>
    <p:sldId id="273" r:id="rId5"/>
    <p:sldId id="262" r:id="rId6"/>
    <p:sldId id="281" r:id="rId7"/>
    <p:sldId id="274" r:id="rId8"/>
    <p:sldId id="275" r:id="rId9"/>
    <p:sldId id="280" r:id="rId10"/>
    <p:sldId id="277" r:id="rId11"/>
    <p:sldId id="276" r:id="rId12"/>
    <p:sldId id="27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A850654-247F-C649-8985-EE055E9534A3}">
          <p14:sldIdLst>
            <p14:sldId id="256"/>
            <p14:sldId id="278"/>
            <p14:sldId id="279"/>
          </p14:sldIdLst>
        </p14:section>
        <p14:section name="Untitled Section" id="{756884FA-29EE-F44A-A087-1AD36212F015}">
          <p14:sldIdLst>
            <p14:sldId id="273"/>
            <p14:sldId id="262"/>
            <p14:sldId id="281"/>
            <p14:sldId id="274"/>
            <p14:sldId id="275"/>
            <p14:sldId id="280"/>
            <p14:sldId id="277"/>
            <p14:sldId id="276"/>
            <p14:sldId id="27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570"/>
    <p:restoredTop sz="94729"/>
  </p:normalViewPr>
  <p:slideViewPr>
    <p:cSldViewPr snapToGrid="0" snapToObjects="1">
      <p:cViewPr varScale="1">
        <p:scale>
          <a:sx n="48" d="100"/>
          <a:sy n="48" d="100"/>
        </p:scale>
        <p:origin x="66" y="15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B9F52C-2EA2-254B-B627-01D3E3D036BD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7AF144-DFDF-3042-8696-1C18FDE7B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297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7AF144-DFDF-3042-8696-1C18FDE7BC5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5506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predict &lt;-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rpart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(GRADE ~ . , data = M2017_train)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“.” -&gt; rest of the columns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7AF144-DFDF-3042-8696-1C18FDE7BC5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1006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7AF144-DFDF-3042-8696-1C18FDE7BC5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7193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7AF144-DFDF-3042-8696-1C18FDE7BC5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4746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C5569-5BC1-964A-9A6A-B0C682103ABB}" type="datetime1">
              <a:rPr lang="en-US" smtClean="0"/>
              <a:t>4/4/2018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75833-6292-7448-B527-E52E10F22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259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9E609-B4B5-584C-9EEC-2471A54F37A7}" type="datetime1">
              <a:rPr lang="en-US" smtClean="0"/>
              <a:t>4/4/2018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75833-6292-7448-B527-E52E10F22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924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3B241-D743-9D44-A04E-13C06C674824}" type="datetime1">
              <a:rPr lang="en-US" smtClean="0"/>
              <a:t>4/4/2018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75833-6292-7448-B527-E52E10F22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389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38FCF-7491-F54E-BC09-7AA8CB28742F}" type="datetime1">
              <a:rPr lang="en-US" smtClean="0"/>
              <a:t>4/4/2018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75833-6292-7448-B527-E52E10F22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400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84409-5389-5849-BE24-CE551D30319D}" type="datetime1">
              <a:rPr lang="en-US" smtClean="0"/>
              <a:t>4/4/2018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75833-6292-7448-B527-E52E10F22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644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7B087-BC61-2C48-B5DF-9C320EEE40A3}" type="datetime1">
              <a:rPr lang="en-US" smtClean="0"/>
              <a:t>4/4/2018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75833-6292-7448-B527-E52E10F22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604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54A40-43B9-8A4C-B196-B2F140A494E1}" type="datetime1">
              <a:rPr lang="en-US" smtClean="0"/>
              <a:t>4/4/2018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75833-6292-7448-B527-E52E10F22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69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22B6A-92DD-CE49-A424-4E9E3DF606EE}" type="datetime1">
              <a:rPr lang="en-US" smtClean="0"/>
              <a:t>4/4/2018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75833-6292-7448-B527-E52E10F22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692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C6B4B-D2E0-D14C-AFBD-69D8F63D5045}" type="datetime1">
              <a:rPr lang="en-US" smtClean="0"/>
              <a:t>4/4/2018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75833-6292-7448-B527-E52E10F22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570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EC881-956C-8948-9DB4-D65699C0E3C8}" type="datetime1">
              <a:rPr lang="en-US" smtClean="0"/>
              <a:t>4/4/2018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75833-6292-7448-B527-E52E10F22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820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50577-A345-E445-A6F1-BE36DF2BFDCF}" type="datetime1">
              <a:rPr lang="en-US" smtClean="0"/>
              <a:t>4/4/2018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75833-6292-7448-B527-E52E10F22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011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75404D-9FE9-B74D-89AA-ABD54B411F89}" type="datetime1">
              <a:rPr lang="en-US" smtClean="0"/>
              <a:t>4/4/2018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975833-6292-7448-B527-E52E10F22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31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evanshagr/CrossValidation/blob/master/R/hello.R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data101.cs.rutgers.edu/laboratory/pages/rpar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data101.cs.rutgers.edu/laboratory/pages/rpar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data101.cs.rutgers.edu/laboratory/pages/rpart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data101.cs.rutgers.edu/laboratory/pages/rpart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PREDICTION CHALLENGE – Titanic Data Set Example</a:t>
            </a:r>
          </a:p>
        </p:txBody>
      </p:sp>
    </p:spTree>
    <p:extLst>
      <p:ext uri="{BB962C8B-B14F-4D97-AF65-F5344CB8AC3E}">
        <p14:creationId xmlns:p14="http://schemas.microsoft.com/office/powerpoint/2010/main" val="14586570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After Training your model, CROSS Validation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Code is available at </a:t>
            </a:r>
            <a:r>
              <a:rPr lang="en-US" dirty="0">
                <a:hlinkClick r:id="rId3"/>
              </a:rPr>
              <a:t>github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install.packages</a:t>
            </a:r>
            <a:r>
              <a:rPr lang="en-US" dirty="0"/>
              <a:t>("</a:t>
            </a:r>
            <a:r>
              <a:rPr lang="en-US" dirty="0" err="1"/>
              <a:t>devtools</a:t>
            </a:r>
            <a:r>
              <a:rPr lang="en-US" dirty="0"/>
              <a:t>")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devtools</a:t>
            </a:r>
            <a:r>
              <a:rPr lang="en-US" dirty="0"/>
              <a:t>::</a:t>
            </a:r>
            <a:r>
              <a:rPr lang="en-US" dirty="0" err="1"/>
              <a:t>install_github</a:t>
            </a:r>
            <a:r>
              <a:rPr lang="en-US" dirty="0"/>
              <a:t>("</a:t>
            </a:r>
            <a:r>
              <a:rPr lang="en-US" dirty="0" err="1"/>
              <a:t>devanshagr</a:t>
            </a:r>
            <a:r>
              <a:rPr lang="en-US" dirty="0"/>
              <a:t>/</a:t>
            </a:r>
            <a:r>
              <a:rPr lang="en-US" dirty="0" err="1"/>
              <a:t>CrossValidation</a:t>
            </a:r>
            <a:r>
              <a:rPr lang="en-US" dirty="0"/>
              <a:t>")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CrossValidation</a:t>
            </a:r>
            <a:r>
              <a:rPr lang="en-US" dirty="0"/>
              <a:t>::</a:t>
            </a:r>
            <a:r>
              <a:rPr lang="en-US" dirty="0" err="1"/>
              <a:t>cross_validate</a:t>
            </a:r>
            <a:r>
              <a:rPr lang="en-US" dirty="0"/>
              <a:t>(</a:t>
            </a:r>
            <a:r>
              <a:rPr lang="en-US" b="1" dirty="0" err="1"/>
              <a:t>DataFrame</a:t>
            </a:r>
            <a:r>
              <a:rPr lang="en-US" dirty="0"/>
              <a:t>, </a:t>
            </a:r>
            <a:r>
              <a:rPr lang="en-US" b="1" dirty="0" err="1"/>
              <a:t>RpartOutput</a:t>
            </a:r>
            <a:r>
              <a:rPr lang="en-US" dirty="0"/>
              <a:t>, </a:t>
            </a:r>
            <a:r>
              <a:rPr lang="en-US" b="1" dirty="0"/>
              <a:t>No. of Cross Validations</a:t>
            </a:r>
            <a:r>
              <a:rPr lang="en-US" dirty="0"/>
              <a:t>, </a:t>
            </a:r>
            <a:r>
              <a:rPr lang="en-US" b="1" dirty="0"/>
              <a:t>Split Ratio of Training to Testing Data</a:t>
            </a:r>
            <a:r>
              <a:rPr lang="en-US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CrossValidation</a:t>
            </a:r>
            <a:r>
              <a:rPr lang="en-US" dirty="0"/>
              <a:t>::</a:t>
            </a:r>
            <a:r>
              <a:rPr lang="en-US" dirty="0" err="1"/>
              <a:t>cross_validate</a:t>
            </a:r>
            <a:r>
              <a:rPr lang="en-US" dirty="0"/>
              <a:t>(train, tree, 2, 0.8)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Gives accuracy scores for 2 iterations.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73466" y="63119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http://data101.cs.rutgers.edu/laboratory/pages/crossvalidationfunction2</a:t>
            </a:r>
          </a:p>
        </p:txBody>
      </p:sp>
    </p:spTree>
    <p:extLst>
      <p:ext uri="{BB962C8B-B14F-4D97-AF65-F5344CB8AC3E}">
        <p14:creationId xmlns:p14="http://schemas.microsoft.com/office/powerpoint/2010/main" val="13221126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Then Prediction for Kaggle Submission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prediction &lt;- predict(tree, </a:t>
            </a:r>
            <a:r>
              <a:rPr lang="en-US" b="1" dirty="0" err="1"/>
              <a:t>newdata</a:t>
            </a:r>
            <a:r>
              <a:rPr lang="en-US" b="1" dirty="0"/>
              <a:t>=test, data=“class”)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Once we have the </a:t>
            </a:r>
            <a:r>
              <a:rPr lang="en-US" dirty="0" err="1"/>
              <a:t>rpart</a:t>
            </a:r>
            <a:r>
              <a:rPr lang="en-US" dirty="0"/>
              <a:t> tree, we can use it to predict values on a dataset with above command. &lt;DATASET&gt; should be replaced by a data frame.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You add this prediction Column to the ID’s column and submit this file to </a:t>
            </a:r>
            <a:r>
              <a:rPr lang="en-US" dirty="0" err="1"/>
              <a:t>kaggle</a:t>
            </a:r>
            <a:r>
              <a:rPr lang="en-US" dirty="0"/>
              <a:t>, as shown in last recitation.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 Titanic example, this will print out the predicted Survived column.</a:t>
            </a:r>
          </a:p>
        </p:txBody>
      </p:sp>
    </p:spTree>
    <p:extLst>
      <p:ext uri="{BB962C8B-B14F-4D97-AF65-F5344CB8AC3E}">
        <p14:creationId xmlns:p14="http://schemas.microsoft.com/office/powerpoint/2010/main" val="9532446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11232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4A23B-B05F-4FCF-89F8-2B534B55E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Titanic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142C6B-8E69-4A52-9B94-CC2195BF72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Titanic Tragedy</a:t>
            </a:r>
          </a:p>
          <a:p>
            <a:r>
              <a:rPr lang="en-US" dirty="0"/>
              <a:t>Some People Survived and Some Didn’t</a:t>
            </a:r>
          </a:p>
          <a:p>
            <a:r>
              <a:rPr lang="en-US" dirty="0"/>
              <a:t>This Dataset contains some relevant Information</a:t>
            </a:r>
          </a:p>
          <a:p>
            <a:r>
              <a:rPr lang="en-US" dirty="0"/>
              <a:t>Predict using variables WHO SURVIVED??</a:t>
            </a:r>
          </a:p>
          <a:p>
            <a:r>
              <a:rPr lang="en-US" dirty="0"/>
              <a:t>Variables Include:</a:t>
            </a:r>
          </a:p>
          <a:p>
            <a:pPr lvl="1">
              <a:buFontTx/>
              <a:buChar char="-"/>
            </a:pPr>
            <a:r>
              <a:rPr lang="en-US" dirty="0" err="1"/>
              <a:t>Pclass</a:t>
            </a:r>
            <a:endParaRPr lang="en-US" dirty="0"/>
          </a:p>
          <a:p>
            <a:pPr lvl="1">
              <a:buFontTx/>
              <a:buChar char="-"/>
            </a:pPr>
            <a:r>
              <a:rPr lang="en-US" dirty="0"/>
              <a:t>Name</a:t>
            </a:r>
          </a:p>
          <a:p>
            <a:pPr lvl="1">
              <a:buFontTx/>
              <a:buChar char="-"/>
            </a:pPr>
            <a:r>
              <a:rPr lang="en-US" dirty="0"/>
              <a:t>Sex</a:t>
            </a:r>
          </a:p>
          <a:p>
            <a:pPr lvl="1">
              <a:buFontTx/>
              <a:buChar char="-"/>
            </a:pPr>
            <a:r>
              <a:rPr lang="en-US" dirty="0"/>
              <a:t>Age</a:t>
            </a:r>
          </a:p>
          <a:p>
            <a:pPr lvl="1">
              <a:buFontTx/>
              <a:buChar char="-"/>
            </a:pPr>
            <a:r>
              <a:rPr lang="en-US" dirty="0"/>
              <a:t>Fare</a:t>
            </a:r>
          </a:p>
        </p:txBody>
      </p:sp>
    </p:spTree>
    <p:extLst>
      <p:ext uri="{BB962C8B-B14F-4D97-AF65-F5344CB8AC3E}">
        <p14:creationId xmlns:p14="http://schemas.microsoft.com/office/powerpoint/2010/main" val="2426765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047C4-AE49-47C2-8EEF-0549EBED0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Go About this Prediction Challenge?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AD0FB2-6CA3-4A50-A8C6-231B4D6405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First study the Data, How??  USE SUMMARY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Then See if there is any correlation between variables</a:t>
            </a:r>
          </a:p>
          <a:p>
            <a:endParaRPr lang="en-US" dirty="0"/>
          </a:p>
          <a:p>
            <a:r>
              <a:rPr lang="en-US" dirty="0"/>
              <a:t>Then use the information you gained to create model using </a:t>
            </a:r>
            <a:r>
              <a:rPr lang="en-US" dirty="0" err="1"/>
              <a:t>rpart</a:t>
            </a:r>
            <a:endParaRPr lang="en-US" dirty="0"/>
          </a:p>
          <a:p>
            <a:endParaRPr lang="en-US" dirty="0"/>
          </a:p>
          <a:p>
            <a:r>
              <a:rPr lang="en-US" dirty="0"/>
              <a:t>Then CROSS VALIDATION</a:t>
            </a:r>
          </a:p>
          <a:p>
            <a:endParaRPr lang="en-US" dirty="0"/>
          </a:p>
          <a:p>
            <a:r>
              <a:rPr lang="en-US" dirty="0"/>
              <a:t>Then PREDICT on testing dataset</a:t>
            </a:r>
          </a:p>
        </p:txBody>
      </p:sp>
    </p:spTree>
    <p:extLst>
      <p:ext uri="{BB962C8B-B14F-4D97-AF65-F5344CB8AC3E}">
        <p14:creationId xmlns:p14="http://schemas.microsoft.com/office/powerpoint/2010/main" val="2683330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Importing </a:t>
            </a:r>
            <a:r>
              <a:rPr lang="en-US" dirty="0" err="1"/>
              <a:t>rpart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library(</a:t>
            </a:r>
            <a:r>
              <a:rPr lang="en-US" dirty="0" err="1"/>
              <a:t>rpart</a:t>
            </a:r>
            <a:r>
              <a:rPr lang="en-US" dirty="0"/>
              <a:t>) – to start using </a:t>
            </a:r>
            <a:r>
              <a:rPr lang="en-US" dirty="0" err="1"/>
              <a:t>rpart</a:t>
            </a:r>
            <a:r>
              <a:rPr lang="en-US" dirty="0"/>
              <a:t> R library</a:t>
            </a:r>
          </a:p>
          <a:p>
            <a:r>
              <a:rPr lang="en-US" dirty="0"/>
              <a:t>library(</a:t>
            </a:r>
            <a:r>
              <a:rPr lang="en-US" dirty="0" err="1"/>
              <a:t>rpart.plot</a:t>
            </a:r>
            <a:r>
              <a:rPr lang="en-US" dirty="0"/>
              <a:t>) – to plot trees generated by </a:t>
            </a:r>
            <a:r>
              <a:rPr lang="en-US" dirty="0" err="1"/>
              <a:t>rpart</a:t>
            </a:r>
            <a:r>
              <a:rPr lang="en-US" dirty="0"/>
              <a:t>.</a:t>
            </a:r>
          </a:p>
          <a:p>
            <a:r>
              <a:rPr lang="en-US" dirty="0"/>
              <a:t>Make sure </a:t>
            </a:r>
            <a:r>
              <a:rPr lang="en-US" dirty="0" err="1"/>
              <a:t>rpart.plot</a:t>
            </a:r>
            <a:r>
              <a:rPr lang="en-US" dirty="0"/>
              <a:t> is installed (Tools-&gt;Install Packages)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73466" y="6311900"/>
            <a:ext cx="9180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Have a look at </a:t>
            </a:r>
            <a:r>
              <a:rPr lang="en-US" dirty="0">
                <a:hlinkClick r:id="rId3"/>
              </a:rPr>
              <a:t>http://data101.cs.rutgers.edu/laboratory/pages/rpart</a:t>
            </a:r>
            <a:r>
              <a:rPr lang="en-US" dirty="0"/>
              <a:t> section of data101 site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0159" y="3429000"/>
            <a:ext cx="2990850" cy="225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7072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on Titanic data without Control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0065" y="1813749"/>
            <a:ext cx="10515600" cy="4351338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library(</a:t>
            </a:r>
            <a:r>
              <a:rPr lang="en-US" dirty="0" err="1"/>
              <a:t>rpart</a:t>
            </a:r>
            <a:r>
              <a:rPr lang="en-US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library(</a:t>
            </a:r>
            <a:r>
              <a:rPr lang="en-US" dirty="0" err="1"/>
              <a:t>rpart.plot</a:t>
            </a:r>
            <a:r>
              <a:rPr lang="en-US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tree &lt;- </a:t>
            </a:r>
            <a:r>
              <a:rPr lang="en-US" dirty="0" err="1"/>
              <a:t>rpart</a:t>
            </a:r>
            <a:r>
              <a:rPr lang="en-US" dirty="0"/>
              <a:t>(Survived ~ </a:t>
            </a:r>
            <a:r>
              <a:rPr lang="en-US" dirty="0" err="1"/>
              <a:t>Pclass</a:t>
            </a:r>
            <a:r>
              <a:rPr lang="en-US" dirty="0"/>
              <a:t> + Sex + Age + </a:t>
            </a:r>
            <a:r>
              <a:rPr lang="en-US" dirty="0" err="1"/>
              <a:t>SibSp</a:t>
            </a:r>
            <a:r>
              <a:rPr lang="en-US" dirty="0"/>
              <a:t> + Parch + Fare + Embarked, data = train)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tree – This shows the prediction tree in text format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rpart.plot</a:t>
            </a:r>
            <a:r>
              <a:rPr lang="en-US" dirty="0"/>
              <a:t>(tree)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Export this plot as a pdf and zoom in.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12786" y="6294029"/>
            <a:ext cx="88388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Have a look at </a:t>
            </a:r>
            <a:r>
              <a:rPr lang="en-US" dirty="0">
                <a:hlinkClick r:id="rId3"/>
              </a:rPr>
              <a:t>http://data101.cs.rutgers.edu/laboratory/pages/rpart</a:t>
            </a:r>
            <a:r>
              <a:rPr lang="en-US" dirty="0"/>
              <a:t> section of data101 site </a:t>
            </a:r>
          </a:p>
          <a:p>
            <a:endParaRPr lang="en-US" dirty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374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3DE68D3-025B-471E-A5C9-AD5C42D2F5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1252" y="1012052"/>
            <a:ext cx="7252560" cy="530025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CF9595F-D67B-42C4-8B09-B0CCE1922D8F}"/>
              </a:ext>
            </a:extLst>
          </p:cNvPr>
          <p:cNvSpPr txBox="1"/>
          <p:nvPr/>
        </p:nvSpPr>
        <p:spPr>
          <a:xfrm>
            <a:off x="3778201" y="284080"/>
            <a:ext cx="42386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Plot generated by </a:t>
            </a:r>
            <a:r>
              <a:rPr lang="en-US" sz="2800" dirty="0" err="1"/>
              <a:t>rpart.plot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893451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Titanic Model with Control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Decision tree may be overfitting – too many levels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tree &lt;- </a:t>
            </a:r>
            <a:r>
              <a:rPr lang="en-US" dirty="0" err="1"/>
              <a:t>rpart</a:t>
            </a:r>
            <a:r>
              <a:rPr lang="en-US" dirty="0"/>
              <a:t>(Survived ~ </a:t>
            </a:r>
            <a:r>
              <a:rPr lang="en-US" dirty="0" err="1"/>
              <a:t>Pclass</a:t>
            </a:r>
            <a:r>
              <a:rPr lang="en-US" dirty="0"/>
              <a:t> + Sex + Age + </a:t>
            </a:r>
            <a:r>
              <a:rPr lang="en-US" dirty="0" err="1"/>
              <a:t>SibSp</a:t>
            </a:r>
            <a:r>
              <a:rPr lang="en-US" dirty="0"/>
              <a:t> + Parch + Fare + Embarked, control = </a:t>
            </a:r>
            <a:r>
              <a:rPr lang="en-US" dirty="0" err="1"/>
              <a:t>rpart.control</a:t>
            </a:r>
            <a:r>
              <a:rPr lang="en-US" dirty="0"/>
              <a:t>(</a:t>
            </a:r>
            <a:r>
              <a:rPr lang="en-US" dirty="0" err="1"/>
              <a:t>minsplit</a:t>
            </a:r>
            <a:r>
              <a:rPr lang="en-US" dirty="0"/>
              <a:t> = 200), , data = train)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Minimum number of observations that must exist in a node for a split to be attempted is 200.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82133" y="6311900"/>
            <a:ext cx="12511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Have a look at </a:t>
            </a:r>
            <a:r>
              <a:rPr lang="en-US" dirty="0">
                <a:hlinkClick r:id="rId2"/>
              </a:rPr>
              <a:t>http://data101.cs.rutgers.edu/laboratory/pages/rpart</a:t>
            </a:r>
            <a:r>
              <a:rPr lang="en-US" dirty="0"/>
              <a:t> section of data101 site</a:t>
            </a:r>
          </a:p>
        </p:txBody>
      </p:sp>
    </p:spTree>
    <p:extLst>
      <p:ext uri="{BB962C8B-B14F-4D97-AF65-F5344CB8AC3E}">
        <p14:creationId xmlns:p14="http://schemas.microsoft.com/office/powerpoint/2010/main" val="14439124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Control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tree &lt;- </a:t>
            </a:r>
            <a:r>
              <a:rPr lang="en-US" dirty="0" err="1"/>
              <a:t>rpart</a:t>
            </a:r>
            <a:r>
              <a:rPr lang="en-US" dirty="0"/>
              <a:t>(Survived ~ </a:t>
            </a:r>
            <a:r>
              <a:rPr lang="en-US" dirty="0" err="1"/>
              <a:t>Pclass</a:t>
            </a:r>
            <a:r>
              <a:rPr lang="en-US" dirty="0"/>
              <a:t> + Sex + Age + </a:t>
            </a:r>
            <a:r>
              <a:rPr lang="en-US" dirty="0" err="1"/>
              <a:t>SibSp</a:t>
            </a:r>
            <a:r>
              <a:rPr lang="en-US" dirty="0"/>
              <a:t> + Parch + Fare + Embarked, control = </a:t>
            </a:r>
            <a:r>
              <a:rPr lang="en-US" dirty="0" err="1"/>
              <a:t>rpart.control</a:t>
            </a:r>
            <a:r>
              <a:rPr lang="en-US" dirty="0"/>
              <a:t>(</a:t>
            </a:r>
            <a:r>
              <a:rPr lang="en-US" dirty="0" err="1"/>
              <a:t>minbucket</a:t>
            </a:r>
            <a:r>
              <a:rPr lang="en-US" dirty="0"/>
              <a:t> = 100) , data = train)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Minimum number of observations in any terminal leaf node is 100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82133" y="6311900"/>
            <a:ext cx="12511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Have a look at </a:t>
            </a:r>
            <a:r>
              <a:rPr lang="en-US" dirty="0">
                <a:hlinkClick r:id="rId2"/>
              </a:rPr>
              <a:t>http://data101.cs.rutgers.edu/laboratory/pages/rpart</a:t>
            </a:r>
            <a:r>
              <a:rPr lang="en-US" dirty="0"/>
              <a:t> section of data101 site</a:t>
            </a:r>
          </a:p>
        </p:txBody>
      </p:sp>
    </p:spTree>
    <p:extLst>
      <p:ext uri="{BB962C8B-B14F-4D97-AF65-F5344CB8AC3E}">
        <p14:creationId xmlns:p14="http://schemas.microsoft.com/office/powerpoint/2010/main" val="38596923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148A6-638F-4AC5-B032-989876C83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432"/>
            <a:ext cx="10515600" cy="1325563"/>
          </a:xfrm>
        </p:spPr>
        <p:txBody>
          <a:bodyPr/>
          <a:lstStyle/>
          <a:p>
            <a:r>
              <a:rPr lang="en-US" dirty="0"/>
              <a:t>MODEL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2F2E57-FB3E-4320-828D-0990DE6276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1103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After we have created multiple models, how do we select the Model??</a:t>
            </a:r>
          </a:p>
          <a:p>
            <a:r>
              <a:rPr lang="en-US" dirty="0"/>
              <a:t>Using Cross Validation</a:t>
            </a:r>
          </a:p>
          <a:p>
            <a:r>
              <a:rPr lang="en-US" dirty="0"/>
              <a:t>Example:</a:t>
            </a:r>
          </a:p>
          <a:p>
            <a:r>
              <a:rPr lang="en-US" dirty="0"/>
              <a:t>Model1 : tree &lt;- </a:t>
            </a:r>
            <a:r>
              <a:rPr lang="en-US" dirty="0" err="1"/>
              <a:t>rpart</a:t>
            </a:r>
            <a:r>
              <a:rPr lang="en-US" dirty="0"/>
              <a:t>(Survived ~ Sex + Age, control = </a:t>
            </a:r>
            <a:r>
              <a:rPr lang="en-US" dirty="0" err="1"/>
              <a:t>rpart.control</a:t>
            </a:r>
            <a:r>
              <a:rPr lang="en-US" dirty="0"/>
              <a:t>(</a:t>
            </a:r>
            <a:r>
              <a:rPr lang="en-US" dirty="0" err="1"/>
              <a:t>minbucket</a:t>
            </a:r>
            <a:r>
              <a:rPr lang="en-US" dirty="0"/>
              <a:t> = 100) , data = train)</a:t>
            </a:r>
          </a:p>
          <a:p>
            <a:r>
              <a:rPr lang="en-US" dirty="0"/>
              <a:t>Model 2: tree &lt;- </a:t>
            </a:r>
            <a:r>
              <a:rPr lang="en-US" dirty="0" err="1"/>
              <a:t>rpart</a:t>
            </a:r>
            <a:r>
              <a:rPr lang="en-US" dirty="0"/>
              <a:t>(Survived ~ </a:t>
            </a:r>
            <a:r>
              <a:rPr lang="en-US" dirty="0" err="1"/>
              <a:t>Pclass</a:t>
            </a:r>
            <a:r>
              <a:rPr lang="en-US" dirty="0"/>
              <a:t> + Sex + Age, control = </a:t>
            </a:r>
            <a:r>
              <a:rPr lang="en-US" dirty="0" err="1"/>
              <a:t>rpart.control</a:t>
            </a:r>
            <a:r>
              <a:rPr lang="en-US" dirty="0"/>
              <a:t>(</a:t>
            </a:r>
            <a:r>
              <a:rPr lang="en-US" dirty="0" err="1"/>
              <a:t>minbucket</a:t>
            </a:r>
            <a:r>
              <a:rPr lang="en-US" dirty="0"/>
              <a:t> = 100) , data = train)</a:t>
            </a:r>
          </a:p>
          <a:p>
            <a:r>
              <a:rPr lang="en-US" dirty="0"/>
              <a:t>Model 3: tree &lt;- </a:t>
            </a:r>
            <a:r>
              <a:rPr lang="en-US" dirty="0" err="1"/>
              <a:t>rpart</a:t>
            </a:r>
            <a:r>
              <a:rPr lang="en-US" dirty="0"/>
              <a:t>(Survived ~ </a:t>
            </a:r>
            <a:r>
              <a:rPr lang="en-US" dirty="0" err="1"/>
              <a:t>Pclass</a:t>
            </a:r>
            <a:r>
              <a:rPr lang="en-US" dirty="0"/>
              <a:t> + Sex + Age + </a:t>
            </a:r>
            <a:r>
              <a:rPr lang="en-US" dirty="0" err="1"/>
              <a:t>SibSp</a:t>
            </a:r>
            <a:r>
              <a:rPr lang="en-US" dirty="0"/>
              <a:t> + Parch + Fare + Embarked, control = </a:t>
            </a:r>
            <a:r>
              <a:rPr lang="en-US" dirty="0" err="1"/>
              <a:t>rpart.control</a:t>
            </a:r>
            <a:r>
              <a:rPr lang="en-US" dirty="0"/>
              <a:t>(</a:t>
            </a:r>
            <a:r>
              <a:rPr lang="en-US" dirty="0" err="1"/>
              <a:t>minbucket</a:t>
            </a:r>
            <a:r>
              <a:rPr lang="en-US" dirty="0"/>
              <a:t> = 100) , data = train)</a:t>
            </a:r>
          </a:p>
          <a:p>
            <a:r>
              <a:rPr lang="en-US" dirty="0"/>
              <a:t>Use Cross Validation to see which gives you the least error, implementation on next slide</a:t>
            </a:r>
          </a:p>
          <a:p>
            <a:r>
              <a:rPr lang="en-US" dirty="0"/>
              <a:t>SELECT the Model with the SMALLEST Cross Validation ERROR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06293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747</Words>
  <Application>Microsoft Office PowerPoint</Application>
  <PresentationFormat>Widescreen</PresentationFormat>
  <Paragraphs>77</Paragraphs>
  <Slides>12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PREDICTION CHALLENGE – Titanic Data Set Example</vt:lpstr>
      <vt:lpstr>The Titanic Dataset</vt:lpstr>
      <vt:lpstr>How to Go About this Prediction Challenge? </vt:lpstr>
      <vt:lpstr>Importing rpart</vt:lpstr>
      <vt:lpstr>Modeling on Titanic data without Control Parameters</vt:lpstr>
      <vt:lpstr>PowerPoint Presentation</vt:lpstr>
      <vt:lpstr>Titanic Model with Control Parameters</vt:lpstr>
      <vt:lpstr>Changing Control Parameters</vt:lpstr>
      <vt:lpstr>MODEL SELECTION</vt:lpstr>
      <vt:lpstr>After Training your model, CROSS Validation</vt:lpstr>
      <vt:lpstr>Then Prediction for Kaggle Submission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Rpart: Classification and Regression Trees</dc:title>
  <dc:creator>Microsoft Office User</dc:creator>
  <cp:lastModifiedBy>Gaurav Ahlawat</cp:lastModifiedBy>
  <cp:revision>123</cp:revision>
  <cp:lastPrinted>2017-03-27T20:09:14Z</cp:lastPrinted>
  <dcterms:created xsi:type="dcterms:W3CDTF">2017-03-25T22:54:36Z</dcterms:created>
  <dcterms:modified xsi:type="dcterms:W3CDTF">2018-04-04T15:38:17Z</dcterms:modified>
</cp:coreProperties>
</file>