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Source Code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Shape 6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Shape 12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Shape 13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Shape 1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p:txBody>
      </p:sp>
      <p:sp>
        <p:nvSpPr>
          <p:cNvPr id="13" name="Shape 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4" name="Shape 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59" name="Shape 59"/>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0"/>
              </a:spcBef>
              <a:spcAft>
                <a:spcPts val="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228600" lvl="1" marL="9144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ctr">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60" name="Shape 6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9" name="Shape 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20" name="Shape 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23" name="Shape 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28" name="Shape 28"/>
          <p:cNvSpPr txBox="1"/>
          <p:nvPr>
            <p:ph idx="1" type="body"/>
          </p:nvPr>
        </p:nvSpPr>
        <p:spPr>
          <a:xfrm>
            <a:off x="471900" y="1919075"/>
            <a:ext cx="3999900" cy="2710199"/>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9pPr>
          </a:lstStyle>
          <a:p/>
        </p:txBody>
      </p:sp>
      <p:sp>
        <p:nvSpPr>
          <p:cNvPr id="29" name="Shape 29"/>
          <p:cNvSpPr txBox="1"/>
          <p:nvPr>
            <p:ph idx="2" type="body"/>
          </p:nvPr>
        </p:nvSpPr>
        <p:spPr>
          <a:xfrm>
            <a:off x="4694250" y="1919075"/>
            <a:ext cx="3999900" cy="2710199"/>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9pPr>
          </a:lstStyle>
          <a:p/>
        </p:txBody>
      </p:sp>
      <p:sp>
        <p:nvSpPr>
          <p:cNvPr id="30" name="Shape 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p:txBody>
      </p:sp>
      <p:sp>
        <p:nvSpPr>
          <p:cNvPr id="35" name="Shape 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txBox="1"/>
          <p:nvPr>
            <p:ph type="title"/>
          </p:nvPr>
        </p:nvSpPr>
        <p:spPr>
          <a:xfrm>
            <a:off x="226077" y="357800"/>
            <a:ext cx="2808000" cy="953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lvl="2">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lvl="3">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lvl="4">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lvl="5">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lvl="6">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lvl="7">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lvl="8">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p:txBody>
      </p:sp>
      <p:sp>
        <p:nvSpPr>
          <p:cNvPr id="40" name="Shape 40"/>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9pPr>
          </a:lstStyle>
          <a:p/>
        </p:txBody>
      </p:sp>
      <p:sp>
        <p:nvSpPr>
          <p:cNvPr id="41" name="Shape 4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2pPr>
            <a:lvl3pPr lvl="2">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3pPr>
            <a:lvl4pPr lvl="3">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4pPr>
            <a:lvl5pPr lvl="4">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5pPr>
            <a:lvl6pPr lvl="5">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6pPr>
            <a:lvl7pPr lvl="6">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7pPr>
            <a:lvl8pPr lvl="7">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8pPr>
            <a:lvl9pPr lvl="8">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9pPr>
          </a:lstStyle>
          <a:p/>
        </p:txBody>
      </p:sp>
      <p:sp>
        <p:nvSpPr>
          <p:cNvPr id="44" name="Shape 4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lvl="1"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p:txBody>
      </p:sp>
      <p:sp>
        <p:nvSpPr>
          <p:cNvPr id="49" name="Shape 49"/>
          <p:cNvSpPr txBox="1"/>
          <p:nvPr>
            <p:ph idx="1" type="subTitle"/>
          </p:nvPr>
        </p:nvSpPr>
        <p:spPr>
          <a:xfrm>
            <a:off x="265500" y="2779466"/>
            <a:ext cx="4045200" cy="123509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50" name="Shape 5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9pPr>
          </a:lstStyle>
          <a:p/>
        </p:txBody>
      </p:sp>
      <p:sp>
        <p:nvSpPr>
          <p:cNvPr id="51" name="Shape 5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vl2pPr indent="-228600" lvl="1" marL="914400" marR="0" rtl="0" algn="l">
              <a:lnSpc>
                <a:spcPct val="115000"/>
              </a:lnSpc>
              <a:spcBef>
                <a:spcPts val="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56" name="Shape 5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oboto"/>
              <a:buNone/>
            </a:pPr>
            <a:r>
              <a:rPr i="0" lang="en" sz="4800" u="none" cap="none" strike="noStrike">
                <a:solidFill>
                  <a:schemeClr val="lt1"/>
                </a:solidFill>
                <a:latin typeface="Avenir"/>
                <a:ea typeface="Avenir"/>
                <a:cs typeface="Avenir"/>
                <a:sym typeface="Avenir"/>
              </a:rPr>
              <a:t>Recitation 6	</a:t>
            </a:r>
            <a:endParaRPr>
              <a:latin typeface="Avenir"/>
              <a:ea typeface="Avenir"/>
              <a:cs typeface="Avenir"/>
              <a:sym typeface="Avenir"/>
            </a:endParaRPr>
          </a:p>
        </p:txBody>
      </p:sp>
      <p:sp>
        <p:nvSpPr>
          <p:cNvPr id="68" name="Shape 68"/>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
                <a:latin typeface="Avenir"/>
                <a:ea typeface="Avenir"/>
                <a:cs typeface="Avenir"/>
                <a:sym typeface="Avenir"/>
              </a:rPr>
              <a:t>MULTIPLE HYPOTHESES TESTING AND P-VALUES</a:t>
            </a:r>
            <a:endParaRPr i="0" sz="1800" u="none" cap="none" strike="noStrike">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Calculating P-value (continued)</a:t>
            </a:r>
            <a:endParaRPr>
              <a:latin typeface="Avenir"/>
              <a:ea typeface="Avenir"/>
              <a:cs typeface="Avenir"/>
              <a:sym typeface="Avenir"/>
            </a:endParaRPr>
          </a:p>
        </p:txBody>
      </p:sp>
      <p:sp>
        <p:nvSpPr>
          <p:cNvPr id="122" name="Shape 1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latin typeface="Avenir"/>
                <a:ea typeface="Avenir"/>
                <a:cs typeface="Avenir"/>
                <a:sym typeface="Avenir"/>
              </a:rPr>
              <a:t>We get a P-value = 1.31 x 10-14, which is significantly lower than the cutoff </a:t>
            </a:r>
            <a:r>
              <a:rPr lang="en" sz="1400">
                <a:solidFill>
                  <a:srgbClr val="000000"/>
                </a:solidFill>
                <a:highlight>
                  <a:srgbClr val="FFFFFF"/>
                </a:highlight>
                <a:latin typeface="Avenir"/>
                <a:ea typeface="Avenir"/>
                <a:cs typeface="Avenir"/>
                <a:sym typeface="Avenir"/>
              </a:rPr>
              <a:t>α = 4.13 x 10</a:t>
            </a:r>
            <a:r>
              <a:rPr baseline="30000" lang="en" sz="1400">
                <a:solidFill>
                  <a:srgbClr val="000000"/>
                </a:solidFill>
                <a:highlight>
                  <a:srgbClr val="FFFFFF"/>
                </a:highlight>
                <a:latin typeface="Avenir"/>
                <a:ea typeface="Avenir"/>
                <a:cs typeface="Avenir"/>
                <a:sym typeface="Avenir"/>
              </a:rPr>
              <a:t>-6</a:t>
            </a:r>
            <a:r>
              <a:rPr lang="en" sz="1400">
                <a:solidFill>
                  <a:srgbClr val="000000"/>
                </a:solidFill>
                <a:highlight>
                  <a:srgbClr val="FFFFFF"/>
                </a:highlight>
                <a:latin typeface="Avenir"/>
                <a:ea typeface="Avenir"/>
                <a:cs typeface="Avenir"/>
                <a:sym typeface="Avenir"/>
              </a:rPr>
              <a:t>.</a:t>
            </a:r>
            <a:endParaRPr sz="1400">
              <a:solidFill>
                <a:srgbClr val="000000"/>
              </a:solidFill>
              <a:highlight>
                <a:srgbClr val="FFFFFF"/>
              </a:highlight>
              <a:latin typeface="Avenir"/>
              <a:ea typeface="Avenir"/>
              <a:cs typeface="Avenir"/>
              <a:sym typeface="Avenir"/>
            </a:endParaRPr>
          </a:p>
          <a:p>
            <a:pPr indent="0" lvl="0" marL="0">
              <a:spcBef>
                <a:spcPts val="1600"/>
              </a:spcBef>
              <a:spcAft>
                <a:spcPts val="1600"/>
              </a:spcAft>
              <a:buNone/>
            </a:pPr>
            <a:r>
              <a:rPr lang="en" sz="1400">
                <a:solidFill>
                  <a:srgbClr val="000000"/>
                </a:solidFill>
                <a:highlight>
                  <a:srgbClr val="FFFFFF"/>
                </a:highlight>
                <a:latin typeface="Avenir"/>
                <a:ea typeface="Avenir"/>
                <a:cs typeface="Avenir"/>
                <a:sym typeface="Avenir"/>
              </a:rPr>
              <a:t>Based on this, we can conclude that people from Canada are happier than people from Iceland.</a:t>
            </a:r>
            <a:endParaRPr sz="1400">
              <a:solidFill>
                <a:srgbClr val="000000"/>
              </a:solidFill>
              <a:highlight>
                <a:srgbClr val="FFFFFF"/>
              </a:highlight>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i="0" lang="en" sz="3200" u="none" cap="none" strike="noStrike">
                <a:solidFill>
                  <a:schemeClr val="lt1"/>
                </a:solidFill>
                <a:latin typeface="Avenir"/>
                <a:ea typeface="Avenir"/>
                <a:cs typeface="Avenir"/>
                <a:sym typeface="Avenir"/>
              </a:rPr>
              <a:t>Question 1</a:t>
            </a:r>
            <a:endParaRPr>
              <a:latin typeface="Avenir"/>
              <a:ea typeface="Avenir"/>
              <a:cs typeface="Avenir"/>
              <a:sym typeface="Avenir"/>
            </a:endParaRPr>
          </a:p>
        </p:txBody>
      </p:sp>
      <p:sp>
        <p:nvSpPr>
          <p:cNvPr id="128" name="Shape 12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i="0" lang="en" sz="1800" u="none" cap="none" strike="noStrike">
                <a:solidFill>
                  <a:srgbClr val="000000"/>
                </a:solidFill>
                <a:latin typeface="Avenir"/>
                <a:ea typeface="Avenir"/>
                <a:cs typeface="Avenir"/>
                <a:sym typeface="Avenir"/>
              </a:rPr>
              <a:t>P-Value</a:t>
            </a:r>
            <a:endParaRPr>
              <a:solidFill>
                <a:srgbClr val="000000"/>
              </a:solidFill>
              <a:latin typeface="Avenir"/>
              <a:ea typeface="Avenir"/>
              <a:cs typeface="Avenir"/>
              <a:sym typeface="Avenir"/>
            </a:endParaRPr>
          </a:p>
          <a:p>
            <a:pPr indent="0" lvl="0" marL="0" marR="0" rtl="0" algn="l">
              <a:lnSpc>
                <a:spcPct val="115000"/>
              </a:lnSpc>
              <a:spcBef>
                <a:spcPts val="1600"/>
              </a:spcBef>
              <a:spcAft>
                <a:spcPts val="0"/>
              </a:spcAft>
              <a:buClr>
                <a:schemeClr val="lt2"/>
              </a:buClr>
              <a:buSzPts val="1800"/>
              <a:buFont typeface="Roboto"/>
              <a:buNone/>
            </a:pPr>
            <a:r>
              <a:rPr i="0" lang="en" sz="1800" u="none" cap="none" strike="noStrike">
                <a:solidFill>
                  <a:srgbClr val="000000"/>
                </a:solidFill>
                <a:latin typeface="Avenir"/>
                <a:ea typeface="Avenir"/>
                <a:cs typeface="Avenir"/>
                <a:sym typeface="Avenir"/>
              </a:rPr>
              <a:t>Download the Moody’s dataset. There you will find a column with the name “</a:t>
            </a:r>
            <a:r>
              <a:rPr lang="en">
                <a:solidFill>
                  <a:srgbClr val="000000"/>
                </a:solidFill>
                <a:latin typeface="Avenir"/>
                <a:ea typeface="Avenir"/>
                <a:cs typeface="Avenir"/>
                <a:sym typeface="Avenir"/>
              </a:rPr>
              <a:t>LEAVES_EARLY</a:t>
            </a:r>
            <a:r>
              <a:rPr i="0" lang="en" sz="1800" u="none" cap="none" strike="noStrike">
                <a:solidFill>
                  <a:srgbClr val="000000"/>
                </a:solidFill>
                <a:latin typeface="Avenir"/>
                <a:ea typeface="Avenir"/>
                <a:cs typeface="Avenir"/>
                <a:sym typeface="Avenir"/>
              </a:rPr>
              <a:t>”. The student’s score is also given. Given Moody’s data, can we conclude that students who always leave class early have low score than students who do not leave class early?</a:t>
            </a:r>
            <a:endParaRPr>
              <a:solidFill>
                <a:srgbClr val="000000"/>
              </a:solidFill>
              <a:latin typeface="Avenir"/>
              <a:ea typeface="Avenir"/>
              <a:cs typeface="Avenir"/>
              <a:sym typeface="Avenir"/>
            </a:endParaRPr>
          </a:p>
          <a:p>
            <a:pPr indent="0" lvl="0" marL="0" marR="0" rtl="0" algn="l">
              <a:lnSpc>
                <a:spcPct val="115000"/>
              </a:lnSpc>
              <a:spcBef>
                <a:spcPts val="1600"/>
              </a:spcBef>
              <a:spcAft>
                <a:spcPts val="0"/>
              </a:spcAft>
              <a:buClr>
                <a:schemeClr val="lt2"/>
              </a:buClr>
              <a:buSzPts val="1800"/>
              <a:buFont typeface="Roboto"/>
              <a:buNone/>
            </a:pPr>
            <a:r>
              <a:t/>
            </a:r>
            <a:endParaRPr i="0" sz="1800" u="none" cap="none" strike="noStrike">
              <a:solidFill>
                <a:srgbClr val="000000"/>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How to approach this problem?</a:t>
            </a:r>
            <a:endParaRPr>
              <a:latin typeface="Avenir"/>
              <a:ea typeface="Avenir"/>
              <a:cs typeface="Avenir"/>
              <a:sym typeface="Avenir"/>
            </a:endParaRPr>
          </a:p>
        </p:txBody>
      </p:sp>
      <p:sp>
        <p:nvSpPr>
          <p:cNvPr id="134" name="Shape 1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Avenir"/>
              <a:buChar char="●"/>
            </a:pPr>
            <a:r>
              <a:rPr lang="en" sz="1400">
                <a:solidFill>
                  <a:srgbClr val="000000"/>
                </a:solidFill>
                <a:latin typeface="Avenir"/>
                <a:ea typeface="Avenir"/>
                <a:cs typeface="Avenir"/>
                <a:sym typeface="Avenir"/>
              </a:rPr>
              <a:t>Apply subset() function to Moody dataset to create two data frames having LEAVES_EARLY column “always” and “never” respectively.</a:t>
            </a:r>
            <a:endParaRPr sz="1400">
              <a:solidFill>
                <a:srgbClr val="000000"/>
              </a:solidFill>
              <a:latin typeface="Avenir"/>
              <a:ea typeface="Avenir"/>
              <a:cs typeface="Avenir"/>
              <a:sym typeface="Avenir"/>
            </a:endParaRPr>
          </a:p>
          <a:p>
            <a:pPr indent="-317500" lvl="0" marL="457200" rtl="0" algn="just">
              <a:spcBef>
                <a:spcPts val="0"/>
              </a:spcBef>
              <a:spcAft>
                <a:spcPts val="0"/>
              </a:spcAft>
              <a:buClr>
                <a:srgbClr val="000000"/>
              </a:buClr>
              <a:buSzPts val="1400"/>
              <a:buFont typeface="Avenir"/>
              <a:buChar char="●"/>
            </a:pPr>
            <a:r>
              <a:rPr lang="en" sz="1400">
                <a:solidFill>
                  <a:srgbClr val="000000"/>
                </a:solidFill>
                <a:latin typeface="Avenir"/>
                <a:ea typeface="Avenir"/>
                <a:cs typeface="Avenir"/>
                <a:sym typeface="Avenir"/>
              </a:rPr>
              <a:t>Find mean, standard deviation and length for both the data frames.</a:t>
            </a:r>
            <a:endParaRPr sz="1400">
              <a:solidFill>
                <a:srgbClr val="000000"/>
              </a:solidFill>
              <a:latin typeface="Avenir"/>
              <a:ea typeface="Avenir"/>
              <a:cs typeface="Avenir"/>
              <a:sym typeface="Avenir"/>
            </a:endParaRPr>
          </a:p>
          <a:p>
            <a:pPr indent="-317500" lvl="0" marL="457200" rtl="0" algn="just">
              <a:spcBef>
                <a:spcPts val="0"/>
              </a:spcBef>
              <a:spcAft>
                <a:spcPts val="0"/>
              </a:spcAft>
              <a:buClr>
                <a:srgbClr val="000000"/>
              </a:buClr>
              <a:buSzPts val="1400"/>
              <a:buFont typeface="Avenir"/>
              <a:buChar char="●"/>
            </a:pPr>
            <a:r>
              <a:rPr lang="en" sz="1400">
                <a:solidFill>
                  <a:srgbClr val="000000"/>
                </a:solidFill>
                <a:latin typeface="Avenir"/>
                <a:ea typeface="Avenir"/>
                <a:cs typeface="Avenir"/>
                <a:sym typeface="Avenir"/>
              </a:rPr>
              <a:t>Calculate Z-score from these values.</a:t>
            </a:r>
            <a:endParaRPr sz="1400">
              <a:solidFill>
                <a:srgbClr val="000000"/>
              </a:solidFill>
              <a:latin typeface="Avenir"/>
              <a:ea typeface="Avenir"/>
              <a:cs typeface="Avenir"/>
              <a:sym typeface="Avenir"/>
            </a:endParaRPr>
          </a:p>
          <a:p>
            <a:pPr indent="-317500" lvl="0" marL="457200" rtl="0" algn="just">
              <a:spcBef>
                <a:spcPts val="0"/>
              </a:spcBef>
              <a:spcAft>
                <a:spcPts val="0"/>
              </a:spcAft>
              <a:buClr>
                <a:srgbClr val="000000"/>
              </a:buClr>
              <a:buSzPts val="1400"/>
              <a:buFont typeface="Avenir"/>
              <a:buChar char="●"/>
            </a:pPr>
            <a:r>
              <a:rPr lang="en" sz="1400">
                <a:solidFill>
                  <a:srgbClr val="000000"/>
                </a:solidFill>
                <a:latin typeface="Avenir"/>
                <a:ea typeface="Avenir"/>
                <a:cs typeface="Avenir"/>
                <a:sym typeface="Avenir"/>
              </a:rPr>
              <a:t>Calculate P-value from Z-score.</a:t>
            </a:r>
            <a:endParaRPr sz="1400">
              <a:solidFill>
                <a:srgbClr val="000000"/>
              </a:solidFill>
              <a:latin typeface="Avenir"/>
              <a:ea typeface="Avenir"/>
              <a:cs typeface="Avenir"/>
              <a:sym typeface="Avenir"/>
            </a:endParaRPr>
          </a:p>
          <a:p>
            <a:pPr indent="-317500" lvl="0" marL="457200" rtl="0" algn="just">
              <a:spcBef>
                <a:spcPts val="0"/>
              </a:spcBef>
              <a:spcAft>
                <a:spcPts val="0"/>
              </a:spcAft>
              <a:buClr>
                <a:srgbClr val="000000"/>
              </a:buClr>
              <a:buSzPts val="1400"/>
              <a:buFont typeface="Avenir"/>
              <a:buChar char="●"/>
            </a:pPr>
            <a:r>
              <a:rPr lang="en" sz="1400">
                <a:solidFill>
                  <a:srgbClr val="000000"/>
                </a:solidFill>
                <a:latin typeface="Avenir"/>
                <a:ea typeface="Avenir"/>
                <a:cs typeface="Avenir"/>
                <a:sym typeface="Avenir"/>
              </a:rPr>
              <a:t>If P-value is less than 0.05, reject the null hypothesis.</a:t>
            </a:r>
            <a:endParaRPr sz="1400">
              <a:solidFill>
                <a:srgbClr val="000000"/>
              </a:solidFill>
              <a:latin typeface="Avenir"/>
              <a:ea typeface="Avenir"/>
              <a:cs typeface="Avenir"/>
              <a:sym typeface="Avenir"/>
            </a:endParaRPr>
          </a:p>
          <a:p>
            <a:pPr indent="-317500" lvl="0" marL="457200" algn="just">
              <a:spcBef>
                <a:spcPts val="0"/>
              </a:spcBef>
              <a:spcAft>
                <a:spcPts val="0"/>
              </a:spcAft>
              <a:buClr>
                <a:srgbClr val="000000"/>
              </a:buClr>
              <a:buSzPts val="1400"/>
              <a:buFont typeface="Avenir"/>
              <a:buChar char="●"/>
            </a:pPr>
            <a:r>
              <a:rPr lang="en" sz="1400">
                <a:solidFill>
                  <a:srgbClr val="000000"/>
                </a:solidFill>
                <a:latin typeface="Avenir"/>
                <a:ea typeface="Avenir"/>
                <a:cs typeface="Avenir"/>
                <a:sym typeface="Avenir"/>
              </a:rPr>
              <a:t>If P-value is greater than 0.05, reject the alternative hypothesis.</a:t>
            </a:r>
            <a:endParaRPr sz="1400">
              <a:solidFill>
                <a:srgbClr val="000000"/>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i="0" lang="en" sz="3200" u="none" cap="none" strike="noStrike">
                <a:solidFill>
                  <a:schemeClr val="lt1"/>
                </a:solidFill>
                <a:latin typeface="Avenir"/>
                <a:ea typeface="Avenir"/>
                <a:cs typeface="Avenir"/>
                <a:sym typeface="Avenir"/>
              </a:rPr>
              <a:t>Question 2	</a:t>
            </a:r>
            <a:endParaRPr>
              <a:latin typeface="Avenir"/>
              <a:ea typeface="Avenir"/>
              <a:cs typeface="Avenir"/>
              <a:sym typeface="Avenir"/>
            </a:endParaRPr>
          </a:p>
        </p:txBody>
      </p:sp>
      <p:sp>
        <p:nvSpPr>
          <p:cNvPr id="140" name="Shape 14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i="0" lang="en" sz="1800" u="none" cap="none" strike="noStrike">
                <a:solidFill>
                  <a:srgbClr val="000000"/>
                </a:solidFill>
                <a:latin typeface="Avenir"/>
                <a:ea typeface="Avenir"/>
                <a:cs typeface="Avenir"/>
                <a:sym typeface="Avenir"/>
              </a:rPr>
              <a:t>A hypothesis test is done in which the alternative hypothesis is that more than 10% of a population is left-handed. The p-value for the test is calculated to be 0.25. Which statement is correct? </a:t>
            </a:r>
            <a:endParaRPr>
              <a:solidFill>
                <a:srgbClr val="000000"/>
              </a:solidFill>
              <a:latin typeface="Avenir"/>
              <a:ea typeface="Avenir"/>
              <a:cs typeface="Avenir"/>
              <a:sym typeface="Avenir"/>
            </a:endParaRPr>
          </a:p>
          <a:p>
            <a:pPr indent="0" lvl="0" marL="0" marR="0" rtl="0" algn="l">
              <a:lnSpc>
                <a:spcPct val="115000"/>
              </a:lnSpc>
              <a:spcBef>
                <a:spcPts val="1600"/>
              </a:spcBef>
              <a:spcAft>
                <a:spcPts val="0"/>
              </a:spcAft>
              <a:buClr>
                <a:schemeClr val="lt2"/>
              </a:buClr>
              <a:buSzPts val="1800"/>
              <a:buFont typeface="Roboto"/>
              <a:buNone/>
            </a:pPr>
            <a:r>
              <a:rPr i="0" lang="en" sz="1800" u="none" cap="none" strike="noStrike">
                <a:solidFill>
                  <a:srgbClr val="000000"/>
                </a:solidFill>
                <a:latin typeface="Avenir"/>
                <a:ea typeface="Avenir"/>
                <a:cs typeface="Avenir"/>
                <a:sym typeface="Avenir"/>
              </a:rPr>
              <a:t>A. We can conclude that more than 10% of the population is left-handed. </a:t>
            </a:r>
            <a:br>
              <a:rPr i="0" lang="en" sz="1800" u="none" cap="none" strike="noStrike">
                <a:solidFill>
                  <a:srgbClr val="000000"/>
                </a:solidFill>
                <a:latin typeface="Avenir"/>
                <a:ea typeface="Avenir"/>
                <a:cs typeface="Avenir"/>
                <a:sym typeface="Avenir"/>
              </a:rPr>
            </a:br>
            <a:r>
              <a:rPr i="0" lang="en" sz="1800" u="none" cap="none" strike="noStrike">
                <a:solidFill>
                  <a:srgbClr val="000000"/>
                </a:solidFill>
                <a:latin typeface="Avenir"/>
                <a:ea typeface="Avenir"/>
                <a:cs typeface="Avenir"/>
                <a:sym typeface="Avenir"/>
              </a:rPr>
              <a:t>B. We can conclude that more than 25% of the population is left-handed. </a:t>
            </a:r>
            <a:br>
              <a:rPr i="0" lang="en" sz="1800" u="none" cap="none" strike="noStrike">
                <a:solidFill>
                  <a:srgbClr val="000000"/>
                </a:solidFill>
                <a:latin typeface="Avenir"/>
                <a:ea typeface="Avenir"/>
                <a:cs typeface="Avenir"/>
                <a:sym typeface="Avenir"/>
              </a:rPr>
            </a:br>
            <a:r>
              <a:rPr i="0" lang="en" sz="1800" u="none" cap="none" strike="noStrike">
                <a:solidFill>
                  <a:srgbClr val="000000"/>
                </a:solidFill>
                <a:latin typeface="Avenir"/>
                <a:ea typeface="Avenir"/>
                <a:cs typeface="Avenir"/>
                <a:sym typeface="Avenir"/>
              </a:rPr>
              <a:t>C. We can conclude that exactly 25% of the population is left-handed. </a:t>
            </a:r>
            <a:br>
              <a:rPr i="0" lang="en" sz="1800" u="none" cap="none" strike="noStrike">
                <a:solidFill>
                  <a:srgbClr val="000000"/>
                </a:solidFill>
                <a:latin typeface="Avenir"/>
                <a:ea typeface="Avenir"/>
                <a:cs typeface="Avenir"/>
                <a:sym typeface="Avenir"/>
              </a:rPr>
            </a:br>
            <a:r>
              <a:rPr i="0" lang="en" sz="1800" u="none" cap="none" strike="noStrike">
                <a:solidFill>
                  <a:srgbClr val="000000"/>
                </a:solidFill>
                <a:latin typeface="Avenir"/>
                <a:ea typeface="Avenir"/>
                <a:cs typeface="Avenir"/>
                <a:sym typeface="Avenir"/>
              </a:rPr>
              <a:t>D. We cannot conclude that more than 10% of the population is left-handed. </a:t>
            </a:r>
            <a:endParaRPr>
              <a:solidFill>
                <a:srgbClr val="000000"/>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i="0" lang="en" sz="3200" u="none" cap="none" strike="noStrike">
                <a:solidFill>
                  <a:schemeClr val="lt1"/>
                </a:solidFill>
                <a:latin typeface="Avenir"/>
                <a:ea typeface="Avenir"/>
                <a:cs typeface="Avenir"/>
                <a:sym typeface="Avenir"/>
              </a:rPr>
              <a:t>Question 2	</a:t>
            </a:r>
            <a:endParaRPr>
              <a:latin typeface="Avenir"/>
              <a:ea typeface="Avenir"/>
              <a:cs typeface="Avenir"/>
              <a:sym typeface="Avenir"/>
            </a:endParaRPr>
          </a:p>
        </p:txBody>
      </p:sp>
      <p:sp>
        <p:nvSpPr>
          <p:cNvPr id="146" name="Shape 14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i="0" lang="en" sz="1800" u="none" cap="none" strike="noStrike">
                <a:solidFill>
                  <a:srgbClr val="000000"/>
                </a:solidFill>
                <a:latin typeface="Avenir"/>
                <a:ea typeface="Avenir"/>
                <a:cs typeface="Avenir"/>
                <a:sym typeface="Avenir"/>
              </a:rPr>
              <a:t>A hypothesis test is done in which the alternative hypothesis is that more than 10% of a population is left-handed. The p-value for the test is calculated to be 0.25. Which statement is correct? </a:t>
            </a:r>
            <a:endParaRPr>
              <a:solidFill>
                <a:srgbClr val="000000"/>
              </a:solidFill>
              <a:latin typeface="Avenir"/>
              <a:ea typeface="Avenir"/>
              <a:cs typeface="Avenir"/>
              <a:sym typeface="Avenir"/>
            </a:endParaRPr>
          </a:p>
          <a:p>
            <a:pPr indent="0" lvl="0" marL="0" marR="0" rtl="0" algn="l">
              <a:lnSpc>
                <a:spcPct val="115000"/>
              </a:lnSpc>
              <a:spcBef>
                <a:spcPts val="1600"/>
              </a:spcBef>
              <a:spcAft>
                <a:spcPts val="0"/>
              </a:spcAft>
              <a:buClr>
                <a:schemeClr val="lt2"/>
              </a:buClr>
              <a:buSzPts val="1800"/>
              <a:buFont typeface="Roboto"/>
              <a:buNone/>
            </a:pPr>
            <a:r>
              <a:rPr i="0" lang="en" sz="1800" u="none" cap="none" strike="noStrike">
                <a:solidFill>
                  <a:srgbClr val="000000"/>
                </a:solidFill>
                <a:latin typeface="Avenir"/>
                <a:ea typeface="Avenir"/>
                <a:cs typeface="Avenir"/>
                <a:sym typeface="Avenir"/>
              </a:rPr>
              <a:t>A. We can conclude that more than 10% of the population is left-handed. </a:t>
            </a:r>
            <a:br>
              <a:rPr i="0" lang="en" sz="1800" u="none" cap="none" strike="noStrike">
                <a:solidFill>
                  <a:srgbClr val="000000"/>
                </a:solidFill>
                <a:latin typeface="Avenir"/>
                <a:ea typeface="Avenir"/>
                <a:cs typeface="Avenir"/>
                <a:sym typeface="Avenir"/>
              </a:rPr>
            </a:br>
            <a:r>
              <a:rPr i="0" lang="en" sz="1800" u="none" cap="none" strike="noStrike">
                <a:solidFill>
                  <a:srgbClr val="000000"/>
                </a:solidFill>
                <a:latin typeface="Avenir"/>
                <a:ea typeface="Avenir"/>
                <a:cs typeface="Avenir"/>
                <a:sym typeface="Avenir"/>
              </a:rPr>
              <a:t>B. We can conclude that more than 25% of the population is left-handed. </a:t>
            </a:r>
            <a:br>
              <a:rPr i="0" lang="en" sz="1800" u="none" cap="none" strike="noStrike">
                <a:solidFill>
                  <a:srgbClr val="000000"/>
                </a:solidFill>
                <a:latin typeface="Avenir"/>
                <a:ea typeface="Avenir"/>
                <a:cs typeface="Avenir"/>
                <a:sym typeface="Avenir"/>
              </a:rPr>
            </a:br>
            <a:r>
              <a:rPr i="0" lang="en" sz="1800" u="none" cap="none" strike="noStrike">
                <a:solidFill>
                  <a:srgbClr val="000000"/>
                </a:solidFill>
                <a:latin typeface="Avenir"/>
                <a:ea typeface="Avenir"/>
                <a:cs typeface="Avenir"/>
                <a:sym typeface="Avenir"/>
              </a:rPr>
              <a:t>C. We can conclude that exactly 25% of the population is left-handed. </a:t>
            </a:r>
            <a:br>
              <a:rPr i="0" lang="en" sz="1800" u="none" cap="none" strike="noStrike">
                <a:solidFill>
                  <a:srgbClr val="000000"/>
                </a:solidFill>
                <a:latin typeface="Avenir"/>
                <a:ea typeface="Avenir"/>
                <a:cs typeface="Avenir"/>
                <a:sym typeface="Avenir"/>
              </a:rPr>
            </a:br>
            <a:r>
              <a:rPr i="0" lang="en" sz="1800" u="none" cap="none" strike="noStrike">
                <a:solidFill>
                  <a:srgbClr val="000000"/>
                </a:solidFill>
                <a:highlight>
                  <a:srgbClr val="FFFF00"/>
                </a:highlight>
                <a:latin typeface="Avenir"/>
                <a:ea typeface="Avenir"/>
                <a:cs typeface="Avenir"/>
                <a:sym typeface="Avenir"/>
              </a:rPr>
              <a:t>D. We cannot conclude that more than 10% of the population is left-handed. </a:t>
            </a:r>
            <a:endParaRPr>
              <a:solidFill>
                <a:srgbClr val="000000"/>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Explanation</a:t>
            </a:r>
            <a:endParaRPr>
              <a:latin typeface="Avenir"/>
              <a:ea typeface="Avenir"/>
              <a:cs typeface="Avenir"/>
              <a:sym typeface="Avenir"/>
            </a:endParaRPr>
          </a:p>
        </p:txBody>
      </p:sp>
      <p:sp>
        <p:nvSpPr>
          <p:cNvPr id="152" name="Shape 15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latin typeface="Avenir"/>
                <a:ea typeface="Avenir"/>
                <a:cs typeface="Avenir"/>
                <a:sym typeface="Avenir"/>
              </a:rPr>
              <a:t>If the P-value is greater than the cut-off </a:t>
            </a:r>
            <a:r>
              <a:rPr lang="en">
                <a:solidFill>
                  <a:srgbClr val="000000"/>
                </a:solidFill>
                <a:highlight>
                  <a:schemeClr val="lt1"/>
                </a:highlight>
                <a:latin typeface="Avenir"/>
                <a:ea typeface="Avenir"/>
                <a:cs typeface="Avenir"/>
                <a:sym typeface="Avenir"/>
              </a:rPr>
              <a:t>α (which is 0.05 most commonly), then we can reject the alternative hypothesis. Hence, it is safe to say that the alternative hypothesis is inconclusive here.</a:t>
            </a:r>
            <a:endParaRPr>
              <a:solidFill>
                <a:srgbClr val="000000"/>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i="0" lang="en" sz="3200" u="none" cap="none" strike="noStrike">
                <a:solidFill>
                  <a:schemeClr val="lt1"/>
                </a:solidFill>
                <a:latin typeface="Avenir"/>
                <a:ea typeface="Avenir"/>
                <a:cs typeface="Avenir"/>
                <a:sym typeface="Avenir"/>
              </a:rPr>
              <a:t>Question 3</a:t>
            </a:r>
            <a:endParaRPr>
              <a:latin typeface="Avenir"/>
              <a:ea typeface="Avenir"/>
              <a:cs typeface="Avenir"/>
              <a:sym typeface="Avenir"/>
            </a:endParaRPr>
          </a:p>
        </p:txBody>
      </p:sp>
      <p:sp>
        <p:nvSpPr>
          <p:cNvPr id="158" name="Shape 158"/>
          <p:cNvSpPr txBox="1"/>
          <p:nvPr>
            <p:ph idx="1" type="body"/>
          </p:nvPr>
        </p:nvSpPr>
        <p:spPr>
          <a:xfrm>
            <a:off x="460950" y="16515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1800"/>
              <a:buFont typeface="Roboto"/>
              <a:buNone/>
            </a:pPr>
            <a:r>
              <a:rPr i="0" lang="en" sz="1400" u="none" cap="none" strike="noStrike">
                <a:solidFill>
                  <a:srgbClr val="000000"/>
                </a:solidFill>
                <a:latin typeface="Avenir"/>
                <a:ea typeface="Avenir"/>
                <a:cs typeface="Avenir"/>
                <a:sym typeface="Avenir"/>
              </a:rPr>
              <a:t>Rohit travels to Livingston campus by bus. He finds that the average time taken from College Ave-&gt;Livingston is 10 mins whereas average time taken from Livingston -&gt; College Ave is 15 mins i.e. difference of 5 mins (D=5). We ask Devansh to run a permutation test 100,000 times. He reports that 4000 permutations show D&gt;6 and 6000 permutations show D&gt;4. What can we say about the p-value?</a:t>
            </a:r>
            <a:endParaRPr sz="1400">
              <a:solidFill>
                <a:srgbClr val="000000"/>
              </a:solidFill>
              <a:latin typeface="Avenir"/>
              <a:ea typeface="Avenir"/>
              <a:cs typeface="Avenir"/>
              <a:sym typeface="Avenir"/>
            </a:endParaRPr>
          </a:p>
          <a:p>
            <a:pPr indent="-203200" lvl="0" marL="457200" marR="0" rtl="0" algn="l">
              <a:lnSpc>
                <a:spcPct val="100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p &gt; 0.05</a:t>
            </a:r>
            <a:endParaRPr sz="1400">
              <a:solidFill>
                <a:srgbClr val="000000"/>
              </a:solidFill>
              <a:latin typeface="Avenir"/>
              <a:ea typeface="Avenir"/>
              <a:cs typeface="Avenir"/>
              <a:sym typeface="Avenir"/>
            </a:endParaRPr>
          </a:p>
          <a:p>
            <a:pPr indent="-203200" lvl="0" marL="457200" marR="0" rtl="0" algn="l">
              <a:lnSpc>
                <a:spcPct val="100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p &lt;= 0.05</a:t>
            </a:r>
            <a:endParaRPr sz="1400">
              <a:solidFill>
                <a:srgbClr val="000000"/>
              </a:solidFill>
              <a:latin typeface="Avenir"/>
              <a:ea typeface="Avenir"/>
              <a:cs typeface="Avenir"/>
              <a:sym typeface="Avenir"/>
            </a:endParaRPr>
          </a:p>
          <a:p>
            <a:pPr indent="-203200" lvl="0" marL="457200" marR="0" rtl="0" algn="l">
              <a:lnSpc>
                <a:spcPct val="100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p &lt;= 0.04</a:t>
            </a:r>
            <a:endParaRPr sz="1400">
              <a:solidFill>
                <a:srgbClr val="000000"/>
              </a:solidFill>
              <a:latin typeface="Avenir"/>
              <a:ea typeface="Avenir"/>
              <a:cs typeface="Avenir"/>
              <a:sym typeface="Avenir"/>
            </a:endParaRPr>
          </a:p>
          <a:p>
            <a:pPr indent="-203200" lvl="0" marL="457200" marR="0" rtl="0" algn="l">
              <a:lnSpc>
                <a:spcPct val="100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0.04 &lt;= p &lt;= 0.06</a:t>
            </a:r>
            <a:endParaRPr sz="1400">
              <a:solidFill>
                <a:srgbClr val="000000"/>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i="0" lang="en" sz="3200" u="none" cap="none" strike="noStrike">
                <a:solidFill>
                  <a:schemeClr val="lt1"/>
                </a:solidFill>
                <a:latin typeface="Avenir"/>
                <a:ea typeface="Avenir"/>
                <a:cs typeface="Avenir"/>
                <a:sym typeface="Avenir"/>
              </a:rPr>
              <a:t>Question 3</a:t>
            </a:r>
            <a:endParaRPr>
              <a:latin typeface="Avenir"/>
              <a:ea typeface="Avenir"/>
              <a:cs typeface="Avenir"/>
              <a:sym typeface="Avenir"/>
            </a:endParaRPr>
          </a:p>
        </p:txBody>
      </p:sp>
      <p:sp>
        <p:nvSpPr>
          <p:cNvPr id="164" name="Shape 164"/>
          <p:cNvSpPr txBox="1"/>
          <p:nvPr>
            <p:ph idx="1" type="body"/>
          </p:nvPr>
        </p:nvSpPr>
        <p:spPr>
          <a:xfrm>
            <a:off x="471900" y="16439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i="0" lang="en" sz="1400" u="none" cap="none" strike="noStrike">
                <a:solidFill>
                  <a:srgbClr val="000000"/>
                </a:solidFill>
                <a:latin typeface="Avenir"/>
                <a:ea typeface="Avenir"/>
                <a:cs typeface="Avenir"/>
                <a:sym typeface="Avenir"/>
              </a:rPr>
              <a:t>Rohit travels to Livingston campus by bus. He finds that the average time taken from College Ave-&gt;Livingston is 10 mins whereas average time taken from Livingston -&gt; College Ave is 15 mins i.e. difference of 5 mins (D=5). We ask Devansh to run a permutation test 100,000 times. He reports that 4000 permutations show D&gt;6 and 6000 permutations show D&gt;4. What can we say about the p-value?</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p &gt; 0.05</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p &lt;= 0.05</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p &lt;= 0.04</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highlight>
                  <a:srgbClr val="FFFF00"/>
                </a:highlight>
                <a:latin typeface="Avenir"/>
                <a:ea typeface="Avenir"/>
                <a:cs typeface="Avenir"/>
                <a:sym typeface="Avenir"/>
              </a:rPr>
              <a:t>0.04 &lt;= p &lt;= 0.06</a:t>
            </a:r>
            <a:endParaRPr sz="1400">
              <a:solidFill>
                <a:srgbClr val="000000"/>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Explanation</a:t>
            </a:r>
            <a:endParaRPr>
              <a:latin typeface="Avenir"/>
              <a:ea typeface="Avenir"/>
              <a:cs typeface="Avenir"/>
              <a:sym typeface="Avenir"/>
            </a:endParaRPr>
          </a:p>
        </p:txBody>
      </p:sp>
      <p:sp>
        <p:nvSpPr>
          <p:cNvPr id="170" name="Shape 17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
                <a:solidFill>
                  <a:srgbClr val="000000"/>
                </a:solidFill>
                <a:latin typeface="Avenir"/>
                <a:ea typeface="Avenir"/>
                <a:cs typeface="Avenir"/>
                <a:sym typeface="Avenir"/>
              </a:rPr>
              <a:t>We are getting more extreme value (D = 6) than our observed value (D = 5) for 4000 out of 100,000 times, so the P value must be greater than 4000/100,000 = 0.04. We are getting less extreme value (D = 4) than our observed value (D = 5) for 6000 out of 100,000 times, so the P value must be lesser than 6000/100,000 = 0.06.</a:t>
            </a:r>
            <a:endParaRPr>
              <a:solidFill>
                <a:srgbClr val="000000"/>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i="0" lang="en" sz="3200" u="none" cap="none" strike="noStrike">
                <a:solidFill>
                  <a:schemeClr val="lt1"/>
                </a:solidFill>
                <a:latin typeface="Avenir"/>
                <a:ea typeface="Avenir"/>
                <a:cs typeface="Avenir"/>
                <a:sym typeface="Avenir"/>
              </a:rPr>
              <a:t>Question 4</a:t>
            </a:r>
            <a:endParaRPr>
              <a:latin typeface="Avenir"/>
              <a:ea typeface="Avenir"/>
              <a:cs typeface="Avenir"/>
              <a:sym typeface="Avenir"/>
            </a:endParaRPr>
          </a:p>
        </p:txBody>
      </p:sp>
      <p:sp>
        <p:nvSpPr>
          <p:cNvPr id="176" name="Shape 17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i="0" lang="en" sz="1400" u="none" cap="none" strike="noStrike">
                <a:solidFill>
                  <a:srgbClr val="000000"/>
                </a:solidFill>
                <a:latin typeface="Avenir"/>
                <a:ea typeface="Avenir"/>
                <a:cs typeface="Avenir"/>
                <a:sym typeface="Avenir"/>
              </a:rPr>
              <a:t>Neelesh decided to run a z-test instead. For D=5, he found the z-score to be equal to 1.7𝝈. We know that for a normal distribution, ~68% of the data is within 1𝝈 from the mean. ~86% of the data within 1.5𝝈 from the mean and ~95% of the data is within 2𝝈 from the mean. What can we say about the p-value?</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P &lt; 0.14</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P &gt;= 0.14</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0.003 &lt;= p &lt;= 0.01</a:t>
            </a:r>
            <a:endParaRPr sz="1400">
              <a:solidFill>
                <a:srgbClr val="000000"/>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Multiple Hypotheses Testing</a:t>
            </a:r>
            <a:endParaRPr>
              <a:latin typeface="Avenir"/>
              <a:ea typeface="Avenir"/>
              <a:cs typeface="Avenir"/>
              <a:sym typeface="Avenir"/>
            </a:endParaRPr>
          </a:p>
        </p:txBody>
      </p:sp>
      <p:sp>
        <p:nvSpPr>
          <p:cNvPr id="74" name="Shape 7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
                <a:solidFill>
                  <a:srgbClr val="000000"/>
                </a:solidFill>
                <a:latin typeface="Avenir"/>
                <a:ea typeface="Avenir"/>
                <a:cs typeface="Avenir"/>
                <a:sym typeface="Avenir"/>
              </a:rPr>
              <a:t>With the rise of big data, a data scientist often comes across datasets with several thousands of dimensions. It is possible to get a lot of amazing conclusions and insights from this data. Unfortunately, more often than not, some part of this data would be junk.</a:t>
            </a:r>
            <a:endParaRPr>
              <a:solidFill>
                <a:srgbClr val="000000"/>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i="0" lang="en" sz="3200" u="none" cap="none" strike="noStrike">
                <a:solidFill>
                  <a:schemeClr val="lt1"/>
                </a:solidFill>
                <a:latin typeface="Avenir"/>
                <a:ea typeface="Avenir"/>
                <a:cs typeface="Avenir"/>
                <a:sym typeface="Avenir"/>
              </a:rPr>
              <a:t>Question 4</a:t>
            </a:r>
            <a:endParaRPr>
              <a:latin typeface="Avenir"/>
              <a:ea typeface="Avenir"/>
              <a:cs typeface="Avenir"/>
              <a:sym typeface="Avenir"/>
            </a:endParaRPr>
          </a:p>
        </p:txBody>
      </p:sp>
      <p:sp>
        <p:nvSpPr>
          <p:cNvPr id="182" name="Shape 18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i="0" lang="en" sz="1400" u="none" cap="none" strike="noStrike">
                <a:solidFill>
                  <a:srgbClr val="000000"/>
                </a:solidFill>
                <a:latin typeface="Avenir"/>
                <a:ea typeface="Avenir"/>
                <a:cs typeface="Avenir"/>
                <a:sym typeface="Avenir"/>
              </a:rPr>
              <a:t>Neelesh decided to run a z-test instead. For D=5, he found the z-score to be equal to 1.7𝝈. We know that for a normal distribution, ~68% of the data is within 1𝝈 from the mean. ~86% of the data within 1.5𝝈 from the mean and ~95% of the data is within 2𝝈 from the mean. What can we say about the p-value?</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highlight>
                  <a:srgbClr val="FFFF00"/>
                </a:highlight>
                <a:latin typeface="Avenir"/>
                <a:ea typeface="Avenir"/>
                <a:cs typeface="Avenir"/>
                <a:sym typeface="Avenir"/>
              </a:rPr>
              <a:t>P &lt; 0.14</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P &gt;= 0.14</a:t>
            </a:r>
            <a:endParaRPr sz="1400">
              <a:solidFill>
                <a:srgbClr val="000000"/>
              </a:solidFill>
              <a:latin typeface="Avenir"/>
              <a:ea typeface="Avenir"/>
              <a:cs typeface="Avenir"/>
              <a:sym typeface="Avenir"/>
            </a:endParaRPr>
          </a:p>
          <a:p>
            <a:pPr indent="-203200" lvl="0" marL="457200" marR="0" rtl="0" algn="l">
              <a:lnSpc>
                <a:spcPct val="115000"/>
              </a:lnSpc>
              <a:spcBef>
                <a:spcPts val="1600"/>
              </a:spcBef>
              <a:spcAft>
                <a:spcPts val="0"/>
              </a:spcAft>
              <a:buClr>
                <a:srgbClr val="000000"/>
              </a:buClr>
              <a:buSzPts val="1400"/>
              <a:buFont typeface="Avenir"/>
              <a:buAutoNum type="alphaLcParenR"/>
            </a:pPr>
            <a:r>
              <a:rPr i="0" lang="en" sz="1400" u="none" cap="none" strike="noStrike">
                <a:solidFill>
                  <a:srgbClr val="000000"/>
                </a:solidFill>
                <a:latin typeface="Avenir"/>
                <a:ea typeface="Avenir"/>
                <a:cs typeface="Avenir"/>
                <a:sym typeface="Avenir"/>
              </a:rPr>
              <a:t>0.003 &lt;= p &lt;= 0.01</a:t>
            </a:r>
            <a:endParaRPr sz="1400">
              <a:solidFill>
                <a:srgbClr val="000000"/>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Explanation</a:t>
            </a:r>
            <a:endParaRPr>
              <a:latin typeface="Avenir"/>
              <a:ea typeface="Avenir"/>
              <a:cs typeface="Avenir"/>
              <a:sym typeface="Avenir"/>
            </a:endParaRPr>
          </a:p>
        </p:txBody>
      </p:sp>
      <p:sp>
        <p:nvSpPr>
          <p:cNvPr id="188" name="Shape 18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latin typeface="Avenir"/>
                <a:ea typeface="Avenir"/>
                <a:cs typeface="Avenir"/>
                <a:sym typeface="Avenir"/>
              </a:rPr>
              <a:t>Since 86% of the data is within 1.5𝝈 away from the mean, the Z-score for 1.5 corresponds to P-value of (100-86)/100 = 0.14. Our observation is 1.7𝝈 away (more than 1.5𝝈) from the mean, so the P-value is bound to be &lt; 0.14. Higher the Z-score, lower the P-value.</a:t>
            </a:r>
            <a:endParaRPr>
              <a:solidFill>
                <a:srgbClr val="000000"/>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Avenir"/>
                <a:ea typeface="Avenir"/>
                <a:cs typeface="Avenir"/>
                <a:sym typeface="Avenir"/>
              </a:rPr>
              <a:t>Multiple Hypotheses Testing (continued)</a:t>
            </a:r>
            <a:endParaRPr>
              <a:latin typeface="Avenir"/>
              <a:ea typeface="Avenir"/>
              <a:cs typeface="Avenir"/>
              <a:sym typeface="Avenir"/>
            </a:endParaRPr>
          </a:p>
        </p:txBody>
      </p:sp>
      <p:sp>
        <p:nvSpPr>
          <p:cNvPr id="80" name="Shape 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000000"/>
                </a:solidFill>
                <a:latin typeface="Avenir"/>
                <a:ea typeface="Avenir"/>
                <a:cs typeface="Avenir"/>
                <a:sym typeface="Avenir"/>
              </a:rPr>
              <a:t>If a dataset is large enough, you may see more than one hypotheses. Think of the TRAFFIC.csv dataset we have used earlier, but what if instead of Lincoln and Holland, your dataset contains all the tunnels in the USA? Will you still use </a:t>
            </a:r>
            <a:r>
              <a:rPr lang="en">
                <a:solidFill>
                  <a:srgbClr val="000000"/>
                </a:solidFill>
                <a:highlight>
                  <a:srgbClr val="FFFFFF"/>
                </a:highlight>
                <a:latin typeface="Avenir"/>
                <a:ea typeface="Avenir"/>
                <a:cs typeface="Avenir"/>
                <a:sym typeface="Avenir"/>
              </a:rPr>
              <a:t>α = 0.05 as the cutoff for P-value for hypotheses testing here?</a:t>
            </a:r>
            <a:endParaRPr>
              <a:solidFill>
                <a:srgbClr val="000000"/>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Multiple Hypotheses Testing (continued)</a:t>
            </a:r>
            <a:endParaRPr>
              <a:latin typeface="Avenir"/>
              <a:ea typeface="Avenir"/>
              <a:cs typeface="Avenir"/>
              <a:sym typeface="Avenir"/>
            </a:endParaRPr>
          </a:p>
        </p:txBody>
      </p:sp>
      <p:sp>
        <p:nvSpPr>
          <p:cNvPr id="86" name="Shape 8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n" sz="1400">
                <a:solidFill>
                  <a:srgbClr val="000000"/>
                </a:solidFill>
                <a:latin typeface="Avenir"/>
                <a:ea typeface="Avenir"/>
                <a:cs typeface="Avenir"/>
                <a:sym typeface="Avenir"/>
              </a:rPr>
              <a:t>At first, it seems like a good idea to just go through the set of hypotheses, and check P-value with cutoff </a:t>
            </a:r>
            <a:r>
              <a:rPr lang="en" sz="1400">
                <a:solidFill>
                  <a:srgbClr val="000000"/>
                </a:solidFill>
                <a:highlight>
                  <a:srgbClr val="FFFFFF"/>
                </a:highlight>
                <a:latin typeface="Avenir"/>
                <a:ea typeface="Avenir"/>
                <a:cs typeface="Avenir"/>
                <a:sym typeface="Avenir"/>
              </a:rPr>
              <a:t>α = 0.05. However, it is far from correct. If you have 100 different hypotheses, the odds of getting at least one significant result with </a:t>
            </a:r>
            <a:r>
              <a:rPr lang="en" sz="1400">
                <a:solidFill>
                  <a:srgbClr val="222222"/>
                </a:solidFill>
                <a:highlight>
                  <a:srgbClr val="FFFFFF"/>
                </a:highlight>
                <a:latin typeface="Avenir"/>
                <a:ea typeface="Avenir"/>
                <a:cs typeface="Avenir"/>
                <a:sym typeface="Avenir"/>
              </a:rPr>
              <a:t>α = 0.05,</a:t>
            </a:r>
            <a:endParaRPr sz="1400">
              <a:solidFill>
                <a:srgbClr val="222222"/>
              </a:solidFill>
              <a:highlight>
                <a:srgbClr val="FFFFFF"/>
              </a:highlight>
              <a:latin typeface="Avenir"/>
              <a:ea typeface="Avenir"/>
              <a:cs typeface="Avenir"/>
              <a:sym typeface="Avenir"/>
            </a:endParaRPr>
          </a:p>
          <a:p>
            <a:pPr indent="0" lvl="0" marL="457200" algn="just">
              <a:spcBef>
                <a:spcPts val="1600"/>
              </a:spcBef>
              <a:spcAft>
                <a:spcPts val="0"/>
              </a:spcAft>
              <a:buNone/>
            </a:pPr>
            <a:r>
              <a:rPr lang="en" sz="1400">
                <a:solidFill>
                  <a:srgbClr val="222222"/>
                </a:solidFill>
                <a:highlight>
                  <a:srgbClr val="FFFFFF"/>
                </a:highlight>
                <a:latin typeface="Avenir"/>
                <a:ea typeface="Avenir"/>
                <a:cs typeface="Avenir"/>
                <a:sym typeface="Avenir"/>
              </a:rPr>
              <a:t>P(at least one significant result) = 1 − P(no significant results) = 1 − (1 − 0.05)</a:t>
            </a:r>
            <a:r>
              <a:rPr baseline="30000" lang="en" sz="1400">
                <a:solidFill>
                  <a:srgbClr val="222222"/>
                </a:solidFill>
                <a:highlight>
                  <a:srgbClr val="FFFFFF"/>
                </a:highlight>
                <a:latin typeface="Avenir"/>
                <a:ea typeface="Avenir"/>
                <a:cs typeface="Avenir"/>
                <a:sym typeface="Avenir"/>
              </a:rPr>
              <a:t>100</a:t>
            </a:r>
            <a:r>
              <a:rPr lang="en" sz="1400">
                <a:solidFill>
                  <a:srgbClr val="222222"/>
                </a:solidFill>
                <a:highlight>
                  <a:srgbClr val="FFFFFF"/>
                </a:highlight>
                <a:latin typeface="Avenir"/>
                <a:ea typeface="Avenir"/>
                <a:cs typeface="Avenir"/>
                <a:sym typeface="Avenir"/>
              </a:rPr>
              <a:t> ≈ 0.99</a:t>
            </a:r>
            <a:endParaRPr sz="1400">
              <a:solidFill>
                <a:srgbClr val="222222"/>
              </a:solidFill>
              <a:highlight>
                <a:srgbClr val="FFFFFF"/>
              </a:highlight>
              <a:latin typeface="Avenir"/>
              <a:ea typeface="Avenir"/>
              <a:cs typeface="Avenir"/>
              <a:sym typeface="Avenir"/>
            </a:endParaRPr>
          </a:p>
          <a:p>
            <a:pPr indent="0" lvl="0" marL="0" algn="just">
              <a:spcBef>
                <a:spcPts val="1600"/>
              </a:spcBef>
              <a:spcAft>
                <a:spcPts val="0"/>
              </a:spcAft>
              <a:buNone/>
            </a:pPr>
            <a:r>
              <a:rPr lang="en" sz="1400">
                <a:solidFill>
                  <a:srgbClr val="222222"/>
                </a:solidFill>
                <a:highlight>
                  <a:srgbClr val="FFFFFF"/>
                </a:highlight>
                <a:latin typeface="Avenir"/>
                <a:ea typeface="Avenir"/>
                <a:cs typeface="Avenir"/>
                <a:sym typeface="Avenir"/>
              </a:rPr>
              <a:t>Conclusion: If you use cutoff </a:t>
            </a:r>
            <a:r>
              <a:rPr lang="en" sz="1400">
                <a:solidFill>
                  <a:srgbClr val="000000"/>
                </a:solidFill>
                <a:highlight>
                  <a:srgbClr val="FFFFFF"/>
                </a:highlight>
                <a:latin typeface="Avenir"/>
                <a:ea typeface="Avenir"/>
                <a:cs typeface="Avenir"/>
                <a:sym typeface="Avenir"/>
              </a:rPr>
              <a:t>α = 0.05, then the probability of getting at least one significant result from hypotheses testing is or 99%. This is clearly not working out!</a:t>
            </a:r>
            <a:endParaRPr sz="1400">
              <a:solidFill>
                <a:srgbClr val="222222"/>
              </a:solidFill>
              <a:highlight>
                <a:srgbClr val="FFFFFF"/>
              </a:highlight>
              <a:latin typeface="Avenir"/>
              <a:ea typeface="Avenir"/>
              <a:cs typeface="Avenir"/>
              <a:sym typeface="Avenir"/>
            </a:endParaRPr>
          </a:p>
          <a:p>
            <a:pPr indent="0" lvl="0" marL="0" algn="just">
              <a:spcBef>
                <a:spcPts val="1600"/>
              </a:spcBef>
              <a:spcAft>
                <a:spcPts val="1600"/>
              </a:spcAft>
              <a:buNone/>
            </a:pPr>
            <a:r>
              <a:t/>
            </a:r>
            <a:endParaRPr sz="1400">
              <a:solidFill>
                <a:srgbClr val="222222"/>
              </a:solidFill>
              <a:highlight>
                <a:srgbClr val="FFFFFF"/>
              </a:highlight>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Bonferroni Correction</a:t>
            </a:r>
            <a:endParaRPr>
              <a:latin typeface="Avenir"/>
              <a:ea typeface="Avenir"/>
              <a:cs typeface="Avenir"/>
              <a:sym typeface="Avenir"/>
            </a:endParaRPr>
          </a:p>
        </p:txBody>
      </p:sp>
      <p:sp>
        <p:nvSpPr>
          <p:cNvPr id="92" name="Shape 9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latin typeface="Avenir"/>
                <a:ea typeface="Avenir"/>
                <a:cs typeface="Avenir"/>
                <a:sym typeface="Avenir"/>
              </a:rPr>
              <a:t>What if we take </a:t>
            </a:r>
            <a:r>
              <a:rPr lang="en" sz="1400">
                <a:solidFill>
                  <a:srgbClr val="000000"/>
                </a:solidFill>
                <a:highlight>
                  <a:srgbClr val="FFFFFF"/>
                </a:highlight>
                <a:latin typeface="Avenir"/>
                <a:ea typeface="Avenir"/>
                <a:cs typeface="Avenir"/>
                <a:sym typeface="Avenir"/>
              </a:rPr>
              <a:t>α = 0.0005 here?</a:t>
            </a:r>
            <a:endParaRPr sz="1400">
              <a:solidFill>
                <a:srgbClr val="000000"/>
              </a:solidFill>
              <a:highlight>
                <a:srgbClr val="FFFFFF"/>
              </a:highlight>
              <a:latin typeface="Avenir"/>
              <a:ea typeface="Avenir"/>
              <a:cs typeface="Avenir"/>
              <a:sym typeface="Avenir"/>
            </a:endParaRPr>
          </a:p>
          <a:p>
            <a:pPr indent="0" lvl="0" marL="457200" rtl="0" algn="just">
              <a:spcBef>
                <a:spcPts val="1600"/>
              </a:spcBef>
              <a:spcAft>
                <a:spcPts val="0"/>
              </a:spcAft>
              <a:buNone/>
            </a:pPr>
            <a:r>
              <a:rPr lang="en" sz="1400">
                <a:solidFill>
                  <a:srgbClr val="000000"/>
                </a:solidFill>
                <a:highlight>
                  <a:srgbClr val="FFFFFF"/>
                </a:highlight>
                <a:latin typeface="Avenir"/>
                <a:ea typeface="Avenir"/>
                <a:cs typeface="Avenir"/>
                <a:sym typeface="Avenir"/>
              </a:rPr>
              <a:t>P(at least one significant result) = 1 − P(no significant results) = 1 − (1 − 0.0005)</a:t>
            </a:r>
            <a:r>
              <a:rPr baseline="30000" lang="en" sz="1400">
                <a:solidFill>
                  <a:srgbClr val="000000"/>
                </a:solidFill>
                <a:highlight>
                  <a:srgbClr val="FFFFFF"/>
                </a:highlight>
                <a:latin typeface="Avenir"/>
                <a:ea typeface="Avenir"/>
                <a:cs typeface="Avenir"/>
                <a:sym typeface="Avenir"/>
              </a:rPr>
              <a:t>100</a:t>
            </a:r>
            <a:r>
              <a:rPr lang="en" sz="1400">
                <a:solidFill>
                  <a:srgbClr val="000000"/>
                </a:solidFill>
                <a:highlight>
                  <a:srgbClr val="FFFFFF"/>
                </a:highlight>
                <a:latin typeface="Avenir"/>
                <a:ea typeface="Avenir"/>
                <a:cs typeface="Avenir"/>
                <a:sym typeface="Avenir"/>
              </a:rPr>
              <a:t> ≈ 0.048</a:t>
            </a:r>
            <a:endParaRPr sz="1400">
              <a:solidFill>
                <a:srgbClr val="000000"/>
              </a:solidFill>
              <a:highlight>
                <a:srgbClr val="FFFFFF"/>
              </a:highlight>
              <a:latin typeface="Avenir"/>
              <a:ea typeface="Avenir"/>
              <a:cs typeface="Avenir"/>
              <a:sym typeface="Avenir"/>
            </a:endParaRPr>
          </a:p>
          <a:p>
            <a:pPr indent="0" lvl="0" marL="0" rtl="0" algn="just">
              <a:spcBef>
                <a:spcPts val="1600"/>
              </a:spcBef>
              <a:spcAft>
                <a:spcPts val="0"/>
              </a:spcAft>
              <a:buNone/>
            </a:pPr>
            <a:r>
              <a:rPr lang="en" sz="1400">
                <a:solidFill>
                  <a:srgbClr val="000000"/>
                </a:solidFill>
                <a:highlight>
                  <a:srgbClr val="FFFFFF"/>
                </a:highlight>
                <a:latin typeface="Avenir"/>
                <a:ea typeface="Avenir"/>
                <a:cs typeface="Avenir"/>
                <a:sym typeface="Avenir"/>
              </a:rPr>
              <a:t>Now there is just 4.8% probability of getting at least one significant result. </a:t>
            </a:r>
            <a:endParaRPr sz="1400">
              <a:solidFill>
                <a:srgbClr val="000000"/>
              </a:solidFill>
              <a:highlight>
                <a:srgbClr val="FFFFFF"/>
              </a:highlight>
              <a:latin typeface="Avenir"/>
              <a:ea typeface="Avenir"/>
              <a:cs typeface="Avenir"/>
              <a:sym typeface="Avenir"/>
            </a:endParaRPr>
          </a:p>
          <a:p>
            <a:pPr indent="0" lvl="0" marL="0" rtl="0" algn="just">
              <a:spcBef>
                <a:spcPts val="1600"/>
              </a:spcBef>
              <a:spcAft>
                <a:spcPts val="0"/>
              </a:spcAft>
              <a:buNone/>
            </a:pPr>
            <a:r>
              <a:rPr lang="en" sz="1400">
                <a:solidFill>
                  <a:srgbClr val="000000"/>
                </a:solidFill>
                <a:highlight>
                  <a:srgbClr val="FFFFFF"/>
                </a:highlight>
                <a:latin typeface="Avenir"/>
                <a:ea typeface="Avenir"/>
                <a:cs typeface="Avenir"/>
                <a:sym typeface="Avenir"/>
              </a:rPr>
              <a:t>This is much better.</a:t>
            </a:r>
            <a:endParaRPr sz="1400">
              <a:solidFill>
                <a:srgbClr val="000000"/>
              </a:solidFill>
              <a:highlight>
                <a:srgbClr val="FFFFFF"/>
              </a:highlight>
              <a:latin typeface="Avenir"/>
              <a:ea typeface="Avenir"/>
              <a:cs typeface="Avenir"/>
              <a:sym typeface="Avenir"/>
            </a:endParaRPr>
          </a:p>
          <a:p>
            <a:pPr indent="0" lvl="0" marL="0">
              <a:spcBef>
                <a:spcPts val="1600"/>
              </a:spcBef>
              <a:spcAft>
                <a:spcPts val="1600"/>
              </a:spcAft>
              <a:buNone/>
            </a:pPr>
            <a:r>
              <a:t/>
            </a:r>
            <a:endParaRPr sz="1400">
              <a:solidFill>
                <a:srgbClr val="000000"/>
              </a:solidFill>
              <a:highlight>
                <a:srgbClr val="FFFFFF"/>
              </a:highlight>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Bonferroni Correction (continued)</a:t>
            </a:r>
            <a:endParaRPr>
              <a:latin typeface="Avenir"/>
              <a:ea typeface="Avenir"/>
              <a:cs typeface="Avenir"/>
              <a:sym typeface="Avenir"/>
            </a:endParaRPr>
          </a:p>
        </p:txBody>
      </p:sp>
      <p:sp>
        <p:nvSpPr>
          <p:cNvPr id="98" name="Shape 9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latin typeface="Avenir"/>
                <a:ea typeface="Avenir"/>
                <a:cs typeface="Avenir"/>
                <a:sym typeface="Avenir"/>
              </a:rPr>
              <a:t>The Bonferroni Correction sets the significance cutoff to </a:t>
            </a:r>
            <a:r>
              <a:rPr lang="en">
                <a:solidFill>
                  <a:srgbClr val="000000"/>
                </a:solidFill>
                <a:highlight>
                  <a:srgbClr val="FFFFFF"/>
                </a:highlight>
                <a:latin typeface="Avenir"/>
                <a:ea typeface="Avenir"/>
                <a:cs typeface="Avenir"/>
                <a:sym typeface="Avenir"/>
              </a:rPr>
              <a:t>α/N, where N is the number of hypotheses. As seen in the previous example, the value of α after Bonferroni correction would be 0.05/100 = 0.0005.</a:t>
            </a:r>
            <a:endParaRPr>
              <a:solidFill>
                <a:srgbClr val="000000"/>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Example</a:t>
            </a:r>
            <a:endParaRPr>
              <a:latin typeface="Avenir"/>
              <a:ea typeface="Avenir"/>
              <a:cs typeface="Avenir"/>
              <a:sym typeface="Avenir"/>
            </a:endParaRPr>
          </a:p>
        </p:txBody>
      </p:sp>
      <p:sp>
        <p:nvSpPr>
          <p:cNvPr id="104" name="Shape 10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latin typeface="Avenir"/>
                <a:ea typeface="Avenir"/>
                <a:cs typeface="Avenir"/>
                <a:sym typeface="Avenir"/>
              </a:rPr>
              <a:t>Let’s work with indiv_happiness.csv dataset.</a:t>
            </a:r>
            <a:endParaRPr sz="1400">
              <a:solidFill>
                <a:srgbClr val="000000"/>
              </a:solidFill>
              <a:latin typeface="Avenir"/>
              <a:ea typeface="Avenir"/>
              <a:cs typeface="Avenir"/>
              <a:sym typeface="Avenir"/>
            </a:endParaRPr>
          </a:p>
          <a:p>
            <a:pPr indent="0" lvl="0" marL="0">
              <a:spcBef>
                <a:spcPts val="1600"/>
              </a:spcBef>
              <a:spcAft>
                <a:spcPts val="0"/>
              </a:spcAft>
              <a:buNone/>
            </a:pPr>
            <a:r>
              <a:rPr lang="en" sz="1400">
                <a:solidFill>
                  <a:srgbClr val="000000"/>
                </a:solidFill>
                <a:latin typeface="Avenir"/>
                <a:ea typeface="Avenir"/>
                <a:cs typeface="Avenir"/>
                <a:sym typeface="Avenir"/>
              </a:rPr>
              <a:t>There are 156 unique countries in the dataset. This can be checked using the unique() function -</a:t>
            </a:r>
            <a:endParaRPr sz="1400">
              <a:solidFill>
                <a:srgbClr val="000000"/>
              </a:solidFill>
              <a:latin typeface="Avenir"/>
              <a:ea typeface="Avenir"/>
              <a:cs typeface="Avenir"/>
              <a:sym typeface="Avenir"/>
            </a:endParaRPr>
          </a:p>
          <a:p>
            <a:pPr indent="0" lvl="0" marL="457200" rtl="0">
              <a:spcBef>
                <a:spcPts val="1600"/>
              </a:spcBef>
              <a:spcAft>
                <a:spcPts val="0"/>
              </a:spcAft>
              <a:buNone/>
            </a:pPr>
            <a:r>
              <a:rPr lang="en" sz="1400">
                <a:solidFill>
                  <a:srgbClr val="000000"/>
                </a:solidFill>
                <a:latin typeface="Avenir"/>
                <a:ea typeface="Avenir"/>
                <a:cs typeface="Avenir"/>
                <a:sym typeface="Avenir"/>
              </a:rPr>
              <a:t>unique(indiv_happiness$country)</a:t>
            </a:r>
            <a:endParaRPr sz="1400">
              <a:solidFill>
                <a:srgbClr val="000000"/>
              </a:solidFill>
              <a:latin typeface="Avenir"/>
              <a:ea typeface="Avenir"/>
              <a:cs typeface="Avenir"/>
              <a:sym typeface="Avenir"/>
            </a:endParaRPr>
          </a:p>
          <a:p>
            <a:pPr indent="0" lvl="0" marL="0" rtl="0">
              <a:spcBef>
                <a:spcPts val="1600"/>
              </a:spcBef>
              <a:spcAft>
                <a:spcPts val="1600"/>
              </a:spcAft>
              <a:buNone/>
            </a:pPr>
            <a:r>
              <a:rPr lang="en" sz="1400">
                <a:solidFill>
                  <a:srgbClr val="000000"/>
                </a:solidFill>
                <a:latin typeface="Avenir"/>
                <a:ea typeface="Avenir"/>
                <a:cs typeface="Avenir"/>
                <a:sym typeface="Avenir"/>
              </a:rPr>
              <a:t>Since there are 156 distinct countries, we have (n choose 2) = (156 * 155) / 2 = 12090 different hypotheses. Let’s call this value N. P-value cutoff </a:t>
            </a:r>
            <a:r>
              <a:rPr lang="en" sz="1400">
                <a:solidFill>
                  <a:srgbClr val="000000"/>
                </a:solidFill>
                <a:highlight>
                  <a:srgbClr val="FFFFFF"/>
                </a:highlight>
                <a:latin typeface="Avenir"/>
                <a:ea typeface="Avenir"/>
                <a:cs typeface="Avenir"/>
                <a:sym typeface="Avenir"/>
              </a:rPr>
              <a:t>α = 0.05 / 12090 </a:t>
            </a:r>
            <a:r>
              <a:rPr lang="en" sz="1400">
                <a:solidFill>
                  <a:srgbClr val="222222"/>
                </a:solidFill>
                <a:highlight>
                  <a:srgbClr val="FFFFFF"/>
                </a:highlight>
                <a:latin typeface="Avenir"/>
                <a:ea typeface="Avenir"/>
                <a:cs typeface="Avenir"/>
                <a:sym typeface="Avenir"/>
              </a:rPr>
              <a:t>≈</a:t>
            </a:r>
            <a:r>
              <a:rPr lang="en" sz="1400">
                <a:solidFill>
                  <a:srgbClr val="000000"/>
                </a:solidFill>
                <a:highlight>
                  <a:srgbClr val="FFFFFF"/>
                </a:highlight>
                <a:latin typeface="Avenir"/>
                <a:ea typeface="Avenir"/>
                <a:cs typeface="Avenir"/>
                <a:sym typeface="Avenir"/>
              </a:rPr>
              <a:t> 4.13 x 10</a:t>
            </a:r>
            <a:r>
              <a:rPr baseline="30000" lang="en" sz="1400">
                <a:solidFill>
                  <a:srgbClr val="000000"/>
                </a:solidFill>
                <a:highlight>
                  <a:srgbClr val="FFFFFF"/>
                </a:highlight>
                <a:latin typeface="Avenir"/>
                <a:ea typeface="Avenir"/>
                <a:cs typeface="Avenir"/>
                <a:sym typeface="Avenir"/>
              </a:rPr>
              <a:t>-6</a:t>
            </a:r>
            <a:endParaRPr baseline="30000" sz="1400">
              <a:solidFill>
                <a:srgbClr val="000000"/>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Example (continued)</a:t>
            </a:r>
            <a:endParaRPr>
              <a:latin typeface="Avenir"/>
              <a:ea typeface="Avenir"/>
              <a:cs typeface="Avenir"/>
              <a:sym typeface="Avenir"/>
            </a:endParaRPr>
          </a:p>
        </p:txBody>
      </p:sp>
      <p:sp>
        <p:nvSpPr>
          <p:cNvPr id="110" name="Shape 11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latin typeface="Avenir"/>
                <a:ea typeface="Avenir"/>
                <a:cs typeface="Avenir"/>
                <a:sym typeface="Avenir"/>
              </a:rPr>
              <a:t>Let’s calculate the P-value for the following hypothesis from the dataset -</a:t>
            </a:r>
            <a:endParaRPr sz="1400">
              <a:solidFill>
                <a:srgbClr val="000000"/>
              </a:solidFill>
              <a:latin typeface="Avenir"/>
              <a:ea typeface="Avenir"/>
              <a:cs typeface="Avenir"/>
              <a:sym typeface="Avenir"/>
            </a:endParaRPr>
          </a:p>
          <a:p>
            <a:pPr indent="0" lvl="0" marL="0">
              <a:spcBef>
                <a:spcPts val="1600"/>
              </a:spcBef>
              <a:spcAft>
                <a:spcPts val="0"/>
              </a:spcAft>
              <a:buNone/>
            </a:pPr>
            <a:r>
              <a:rPr lang="en" sz="1400">
                <a:solidFill>
                  <a:srgbClr val="000000"/>
                </a:solidFill>
                <a:latin typeface="Avenir"/>
                <a:ea typeface="Avenir"/>
                <a:cs typeface="Avenir"/>
                <a:sym typeface="Avenir"/>
              </a:rPr>
              <a:t>Our hypothesis: People from Canada are happier than people from Iceland.</a:t>
            </a:r>
            <a:endParaRPr sz="1400">
              <a:solidFill>
                <a:srgbClr val="000000"/>
              </a:solidFill>
              <a:latin typeface="Avenir"/>
              <a:ea typeface="Avenir"/>
              <a:cs typeface="Avenir"/>
              <a:sym typeface="Avenir"/>
            </a:endParaRPr>
          </a:p>
          <a:p>
            <a:pPr indent="0" lvl="0" marL="0">
              <a:spcBef>
                <a:spcPts val="1600"/>
              </a:spcBef>
              <a:spcAft>
                <a:spcPts val="1600"/>
              </a:spcAft>
              <a:buNone/>
            </a:pPr>
            <a:r>
              <a:rPr lang="en" sz="1400">
                <a:solidFill>
                  <a:srgbClr val="000000"/>
                </a:solidFill>
                <a:latin typeface="Avenir"/>
                <a:ea typeface="Avenir"/>
                <a:cs typeface="Avenir"/>
                <a:sym typeface="Avenir"/>
              </a:rPr>
              <a:t>Null hypothesis: There is no difference in happiness levels of people from Canada and people from Iceland.</a:t>
            </a:r>
            <a:endParaRPr sz="1400">
              <a:solidFill>
                <a:srgbClr val="000000"/>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Avenir"/>
                <a:ea typeface="Avenir"/>
                <a:cs typeface="Avenir"/>
                <a:sym typeface="Avenir"/>
              </a:rPr>
              <a:t>Calculating the P-value</a:t>
            </a:r>
            <a:endParaRPr>
              <a:latin typeface="Avenir"/>
              <a:ea typeface="Avenir"/>
              <a:cs typeface="Avenir"/>
              <a:sym typeface="Avenir"/>
            </a:endParaRPr>
          </a:p>
        </p:txBody>
      </p:sp>
      <p:sp>
        <p:nvSpPr>
          <p:cNvPr id="116" name="Shape 1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200">
                <a:solidFill>
                  <a:srgbClr val="000000"/>
                </a:solidFill>
                <a:latin typeface="Source Code Pro"/>
                <a:ea typeface="Source Code Pro"/>
                <a:cs typeface="Source Code Pro"/>
                <a:sym typeface="Source Code Pro"/>
              </a:rPr>
              <a:t>happiness.canada &lt;- subset(indiv_happiness, country == 'Canada')$happiness</a:t>
            </a:r>
            <a:endParaRPr sz="1200">
              <a:solidFill>
                <a:srgbClr val="000000"/>
              </a:solidFill>
              <a:latin typeface="Source Code Pro"/>
              <a:ea typeface="Source Code Pro"/>
              <a:cs typeface="Source Code Pro"/>
              <a:sym typeface="Source Code Pro"/>
            </a:endParaRPr>
          </a:p>
          <a:p>
            <a:pPr indent="0" lvl="0" marL="0">
              <a:lnSpc>
                <a:spcPct val="100000"/>
              </a:lnSpc>
              <a:spcBef>
                <a:spcPts val="600"/>
              </a:spcBef>
              <a:spcAft>
                <a:spcPts val="0"/>
              </a:spcAft>
              <a:buNone/>
            </a:pPr>
            <a:r>
              <a:rPr lang="en" sz="1200">
                <a:solidFill>
                  <a:srgbClr val="000000"/>
                </a:solidFill>
                <a:latin typeface="Source Code Pro"/>
                <a:ea typeface="Source Code Pro"/>
                <a:cs typeface="Source Code Pro"/>
                <a:sym typeface="Source Code Pro"/>
              </a:rPr>
              <a:t>happiness.iceland &lt;- subset(indiv_happiness, country == 'Iceland')$happiness</a:t>
            </a:r>
            <a:endParaRPr sz="1200">
              <a:solidFill>
                <a:srgbClr val="000000"/>
              </a:solidFill>
              <a:latin typeface="Source Code Pro"/>
              <a:ea typeface="Source Code Pro"/>
              <a:cs typeface="Source Code Pro"/>
              <a:sym typeface="Source Code Pro"/>
            </a:endParaRPr>
          </a:p>
          <a:p>
            <a:pPr indent="0" lvl="0" marL="0">
              <a:lnSpc>
                <a:spcPct val="100000"/>
              </a:lnSpc>
              <a:spcBef>
                <a:spcPts val="600"/>
              </a:spcBef>
              <a:spcAft>
                <a:spcPts val="0"/>
              </a:spcAft>
              <a:buNone/>
            </a:pPr>
            <a:r>
              <a:rPr lang="en" sz="1200">
                <a:solidFill>
                  <a:srgbClr val="000000"/>
                </a:solidFill>
                <a:latin typeface="Source Code Pro"/>
                <a:ea typeface="Source Code Pro"/>
                <a:cs typeface="Source Code Pro"/>
                <a:sym typeface="Source Code Pro"/>
              </a:rPr>
              <a:t>mean.canada &lt;- mean(happiness.canada)</a:t>
            </a:r>
            <a:endParaRPr sz="1200">
              <a:solidFill>
                <a:srgbClr val="000000"/>
              </a:solidFill>
              <a:latin typeface="Source Code Pro"/>
              <a:ea typeface="Source Code Pro"/>
              <a:cs typeface="Source Code Pro"/>
              <a:sym typeface="Source Code Pro"/>
            </a:endParaRPr>
          </a:p>
          <a:p>
            <a:pPr indent="0" lvl="0" marL="0">
              <a:lnSpc>
                <a:spcPct val="100000"/>
              </a:lnSpc>
              <a:spcBef>
                <a:spcPts val="600"/>
              </a:spcBef>
              <a:spcAft>
                <a:spcPts val="0"/>
              </a:spcAft>
              <a:buNone/>
            </a:pPr>
            <a:r>
              <a:rPr lang="en" sz="1200">
                <a:solidFill>
                  <a:srgbClr val="000000"/>
                </a:solidFill>
                <a:latin typeface="Source Code Pro"/>
                <a:ea typeface="Source Code Pro"/>
                <a:cs typeface="Source Code Pro"/>
                <a:sym typeface="Source Code Pro"/>
              </a:rPr>
              <a:t>mean.iceland &lt;- mean(happiness.iceland)</a:t>
            </a:r>
            <a:endParaRPr sz="1200">
              <a:solidFill>
                <a:srgbClr val="000000"/>
              </a:solidFill>
              <a:latin typeface="Source Code Pro"/>
              <a:ea typeface="Source Code Pro"/>
              <a:cs typeface="Source Code Pro"/>
              <a:sym typeface="Source Code Pro"/>
            </a:endParaRPr>
          </a:p>
          <a:p>
            <a:pPr indent="0" lvl="0" marL="0">
              <a:lnSpc>
                <a:spcPct val="100000"/>
              </a:lnSpc>
              <a:spcBef>
                <a:spcPts val="600"/>
              </a:spcBef>
              <a:spcAft>
                <a:spcPts val="0"/>
              </a:spcAft>
              <a:buNone/>
            </a:pPr>
            <a:r>
              <a:rPr lang="en" sz="1200">
                <a:solidFill>
                  <a:srgbClr val="000000"/>
                </a:solidFill>
                <a:latin typeface="Source Code Pro"/>
                <a:ea typeface="Source Code Pro"/>
                <a:cs typeface="Source Code Pro"/>
                <a:sym typeface="Source Code Pro"/>
              </a:rPr>
              <a:t>len.canada &lt;- length(happiness.canada)</a:t>
            </a:r>
            <a:endParaRPr sz="1200">
              <a:solidFill>
                <a:srgbClr val="000000"/>
              </a:solidFill>
              <a:latin typeface="Source Code Pro"/>
              <a:ea typeface="Source Code Pro"/>
              <a:cs typeface="Source Code Pro"/>
              <a:sym typeface="Source Code Pro"/>
            </a:endParaRPr>
          </a:p>
          <a:p>
            <a:pPr indent="0" lvl="0" marL="0" rtl="0">
              <a:lnSpc>
                <a:spcPct val="100000"/>
              </a:lnSpc>
              <a:spcBef>
                <a:spcPts val="600"/>
              </a:spcBef>
              <a:spcAft>
                <a:spcPts val="0"/>
              </a:spcAft>
              <a:buNone/>
            </a:pPr>
            <a:r>
              <a:rPr lang="en" sz="1200">
                <a:solidFill>
                  <a:srgbClr val="000000"/>
                </a:solidFill>
                <a:latin typeface="Source Code Pro"/>
                <a:ea typeface="Source Code Pro"/>
                <a:cs typeface="Source Code Pro"/>
                <a:sym typeface="Source Code Pro"/>
              </a:rPr>
              <a:t>len.iceland &lt;- length(happiness.iceland)</a:t>
            </a:r>
            <a:endParaRPr sz="1200">
              <a:solidFill>
                <a:srgbClr val="000000"/>
              </a:solidFill>
              <a:latin typeface="Source Code Pro"/>
              <a:ea typeface="Source Code Pro"/>
              <a:cs typeface="Source Code Pro"/>
              <a:sym typeface="Source Code Pro"/>
            </a:endParaRPr>
          </a:p>
          <a:p>
            <a:pPr indent="0" lvl="0" marL="0" rtl="0">
              <a:lnSpc>
                <a:spcPct val="100000"/>
              </a:lnSpc>
              <a:spcBef>
                <a:spcPts val="600"/>
              </a:spcBef>
              <a:spcAft>
                <a:spcPts val="0"/>
              </a:spcAft>
              <a:buNone/>
            </a:pPr>
            <a:r>
              <a:rPr lang="en" sz="1200">
                <a:solidFill>
                  <a:srgbClr val="000000"/>
                </a:solidFill>
                <a:latin typeface="Source Code Pro"/>
                <a:ea typeface="Source Code Pro"/>
                <a:cs typeface="Source Code Pro"/>
                <a:sym typeface="Source Code Pro"/>
              </a:rPr>
              <a:t>sd.canada &lt;- sd(happiness.canada)</a:t>
            </a:r>
            <a:endParaRPr sz="1200">
              <a:solidFill>
                <a:srgbClr val="000000"/>
              </a:solidFill>
              <a:latin typeface="Source Code Pro"/>
              <a:ea typeface="Source Code Pro"/>
              <a:cs typeface="Source Code Pro"/>
              <a:sym typeface="Source Code Pro"/>
            </a:endParaRPr>
          </a:p>
          <a:p>
            <a:pPr indent="0" lvl="0" marL="0" rtl="0">
              <a:lnSpc>
                <a:spcPct val="100000"/>
              </a:lnSpc>
              <a:spcBef>
                <a:spcPts val="600"/>
              </a:spcBef>
              <a:spcAft>
                <a:spcPts val="0"/>
              </a:spcAft>
              <a:buNone/>
            </a:pPr>
            <a:r>
              <a:rPr lang="en" sz="1200">
                <a:solidFill>
                  <a:srgbClr val="000000"/>
                </a:solidFill>
                <a:latin typeface="Source Code Pro"/>
                <a:ea typeface="Source Code Pro"/>
                <a:cs typeface="Source Code Pro"/>
                <a:sym typeface="Source Code Pro"/>
              </a:rPr>
              <a:t>sd.iceland &lt;- sd(happiness.iceland)</a:t>
            </a:r>
            <a:endParaRPr sz="1200">
              <a:solidFill>
                <a:srgbClr val="000000"/>
              </a:solidFill>
              <a:latin typeface="Source Code Pro"/>
              <a:ea typeface="Source Code Pro"/>
              <a:cs typeface="Source Code Pro"/>
              <a:sym typeface="Source Code Pro"/>
            </a:endParaRPr>
          </a:p>
          <a:p>
            <a:pPr indent="0" lvl="0" marL="0" rtl="0">
              <a:lnSpc>
                <a:spcPct val="100000"/>
              </a:lnSpc>
              <a:spcBef>
                <a:spcPts val="600"/>
              </a:spcBef>
              <a:spcAft>
                <a:spcPts val="0"/>
              </a:spcAft>
              <a:buNone/>
            </a:pPr>
            <a:r>
              <a:rPr lang="en" sz="1200">
                <a:solidFill>
                  <a:srgbClr val="000000"/>
                </a:solidFill>
                <a:latin typeface="Source Code Pro"/>
                <a:ea typeface="Source Code Pro"/>
                <a:cs typeface="Source Code Pro"/>
                <a:sym typeface="Source Code Pro"/>
              </a:rPr>
              <a:t>zeta &lt;- (mean.canada - mean.iceland) / sqrt(sd.canada^2/len.canada + sd.iceland^2/len.iceland)</a:t>
            </a:r>
            <a:endParaRPr sz="1200">
              <a:solidFill>
                <a:srgbClr val="000000"/>
              </a:solidFill>
              <a:latin typeface="Source Code Pro"/>
              <a:ea typeface="Source Code Pro"/>
              <a:cs typeface="Source Code Pro"/>
              <a:sym typeface="Source Code Pro"/>
            </a:endParaRPr>
          </a:p>
          <a:p>
            <a:pPr indent="0" lvl="0" marL="0">
              <a:lnSpc>
                <a:spcPct val="100000"/>
              </a:lnSpc>
              <a:spcBef>
                <a:spcPts val="600"/>
              </a:spcBef>
              <a:spcAft>
                <a:spcPts val="600"/>
              </a:spcAft>
              <a:buNone/>
            </a:pPr>
            <a:r>
              <a:rPr lang="en" sz="1200">
                <a:solidFill>
                  <a:srgbClr val="000000"/>
                </a:solidFill>
                <a:latin typeface="Source Code Pro"/>
                <a:ea typeface="Source Code Pro"/>
                <a:cs typeface="Source Code Pro"/>
                <a:sym typeface="Source Code Pro"/>
              </a:rPr>
              <a:t>p_value &lt;- 1 - pnorm(zeta)</a:t>
            </a:r>
            <a:endParaRPr sz="1200">
              <a:solidFill>
                <a:srgbClr val="000000"/>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