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702160" y="1203480"/>
            <a:ext cx="3738600" cy="2982960"/>
          </a:xfrm>
          <a:prstGeom prst="rect">
            <a:avLst/>
          </a:prstGeom>
          <a:ln>
            <a:noFill/>
          </a:ln>
        </p:spPr>
      </p:pic>
      <p:pic>
        <p:nvPicPr>
          <p:cNvPr id="38"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98280" y="16200"/>
            <a:ext cx="8826120" cy="2793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702160" y="1203480"/>
            <a:ext cx="3738600" cy="2982960"/>
          </a:xfrm>
          <a:prstGeom prst="rect">
            <a:avLst/>
          </a:prstGeom>
          <a:ln>
            <a:noFill/>
          </a:ln>
        </p:spPr>
      </p:pic>
      <p:pic>
        <p:nvPicPr>
          <p:cNvPr id="77" name="" descr=""/>
          <p:cNvPicPr/>
          <p:nvPr/>
        </p:nvPicPr>
        <p:blipFill>
          <a:blip r:embed="rId3"/>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8280" y="16200"/>
            <a:ext cx="8826120" cy="2793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8280" y="16200"/>
            <a:ext cx="8826120" cy="60228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6520" y="4245840"/>
            <a:ext cx="897120" cy="89712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390600" y="1819440"/>
            <a:ext cx="8221680" cy="93312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CA1803AC-3B2F-4E69-A6C8-CF355EE924CF}"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39" name="CustomShape 1"/>
          <p:cNvSpPr/>
          <p:nvPr/>
        </p:nvSpPr>
        <p:spPr>
          <a:xfrm flipH="1" rot="10800000">
            <a:off x="9143280" y="5143680"/>
            <a:ext cx="9143640" cy="4486680"/>
          </a:xfrm>
          <a:prstGeom prst="rect">
            <a:avLst/>
          </a:prstGeom>
          <a:solidFill>
            <a:schemeClr val="accent4"/>
          </a:solidFill>
          <a:ln>
            <a:noFill/>
          </a:ln>
        </p:spPr>
        <p:style>
          <a:lnRef idx="0"/>
          <a:fillRef idx="0"/>
          <a:effectRef idx="0"/>
          <a:fontRef idx="minor"/>
        </p:style>
      </p:sp>
      <p:sp>
        <p:nvSpPr>
          <p:cNvPr id="40" name="CustomShape 2"/>
          <p:cNvSpPr/>
          <p:nvPr/>
        </p:nvSpPr>
        <p:spPr>
          <a:xfrm>
            <a:off x="0" y="656280"/>
            <a:ext cx="914364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1" name="PlaceHolder 3"/>
          <p:cNvSpPr>
            <a:spLocks noGrp="1"/>
          </p:cNvSpPr>
          <p:nvPr>
            <p:ph type="title"/>
          </p:nvPr>
        </p:nvSpPr>
        <p:spPr>
          <a:xfrm>
            <a:off x="98280" y="16200"/>
            <a:ext cx="8826120" cy="602280"/>
          </a:xfrm>
          <a:prstGeom prst="rect">
            <a:avLst/>
          </a:prstGeom>
        </p:spPr>
        <p:txBody>
          <a:bodyPr tIns="91440" bIns="91440" anchor="ctr"/>
          <a:p>
            <a:endParaRPr b="0" lang="en-US" sz="1400" spc="-1" strike="noStrike">
              <a:solidFill>
                <a:srgbClr val="000000"/>
              </a:solidFill>
              <a:uFill>
                <a:solidFill>
                  <a:srgbClr val="ffffff"/>
                </a:solidFill>
              </a:uFill>
              <a:latin typeface="Arial"/>
            </a:endParaRPr>
          </a:p>
        </p:txBody>
      </p:sp>
      <p:sp>
        <p:nvSpPr>
          <p:cNvPr id="42"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96A39746-5FA5-45B0-87BD-B4BEC02838A3}"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90600" y="1819440"/>
            <a:ext cx="8221680" cy="933120"/>
          </a:xfrm>
          <a:prstGeom prst="rect">
            <a:avLst/>
          </a:prstGeom>
          <a:noFill/>
          <a:ln>
            <a:noFill/>
          </a:ln>
        </p:spPr>
        <p:txBody>
          <a:bodyPr tIns="91440" bIns="91440" anchor="b"/>
          <a:p>
            <a:pPr>
              <a:lnSpc>
                <a:spcPct val="100000"/>
              </a:lnSpc>
            </a:pPr>
            <a:r>
              <a:rPr b="0" lang="en-US" sz="4800" spc="-1" strike="noStrike">
                <a:solidFill>
                  <a:srgbClr val="ffffff"/>
                </a:solidFill>
                <a:uFill>
                  <a:solidFill>
                    <a:srgbClr val="ffffff"/>
                  </a:solidFill>
                </a:uFill>
                <a:latin typeface="Roboto"/>
                <a:ea typeface="Roboto"/>
              </a:rPr>
              <a:t>Practice Questions</a:t>
            </a:r>
            <a:endParaRPr b="0" lang="en-US" sz="1400" spc="-1" strike="noStrike">
              <a:solidFill>
                <a:srgbClr val="000000"/>
              </a:solidFill>
              <a:uFill>
                <a:solidFill>
                  <a:srgbClr val="ffffff"/>
                </a:solidFill>
              </a:uFill>
              <a:latin typeface="Arial"/>
            </a:endParaRPr>
          </a:p>
        </p:txBody>
      </p:sp>
      <p:sp>
        <p:nvSpPr>
          <p:cNvPr id="79" name="TextShape 2"/>
          <p:cNvSpPr txBox="1"/>
          <p:nvPr/>
        </p:nvSpPr>
        <p:spPr>
          <a:xfrm>
            <a:off x="390600" y="2789280"/>
            <a:ext cx="8221680" cy="432720"/>
          </a:xfrm>
          <a:prstGeom prst="rect">
            <a:avLst/>
          </a:prstGeom>
          <a:noFill/>
          <a:ln>
            <a:noFill/>
          </a:ln>
        </p:spPr>
        <p:txBody>
          <a:bodyPr tIns="91440" bIns="91440"/>
          <a:p>
            <a:pPr>
              <a:lnSpc>
                <a:spcPct val="100000"/>
              </a:lnSpc>
            </a:pPr>
            <a:r>
              <a:rPr b="0" lang="en-US" sz="1800" spc="-1" strike="noStrike">
                <a:solidFill>
                  <a:srgbClr val="ffffff"/>
                </a:solidFill>
                <a:uFill>
                  <a:solidFill>
                    <a:srgbClr val="ffffff"/>
                  </a:solidFill>
                </a:uFill>
                <a:latin typeface="Roboto"/>
                <a:ea typeface="Roboto"/>
              </a:rPr>
              <a:t>Bayes Theorem and Paradoxes</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Question 5</a:t>
            </a:r>
            <a:endParaRPr b="0" lang="en-US" sz="1400" spc="-1" strike="noStrike">
              <a:solidFill>
                <a:srgbClr val="000000"/>
              </a:solidFill>
              <a:uFill>
                <a:solidFill>
                  <a:srgbClr val="ffffff"/>
                </a:solidFill>
              </a:uFill>
              <a:latin typeface="Arial"/>
            </a:endParaRPr>
          </a:p>
        </p:txBody>
      </p:sp>
      <p:sp>
        <p:nvSpPr>
          <p:cNvPr id="101" name="CustomShape 2"/>
          <p:cNvSpPr/>
          <p:nvPr/>
        </p:nvSpPr>
        <p:spPr>
          <a:xfrm>
            <a:off x="209880" y="979560"/>
            <a:ext cx="8826120" cy="4035240"/>
          </a:xfrm>
          <a:prstGeom prst="rect">
            <a:avLst/>
          </a:prstGeom>
          <a:noFill/>
          <a:ln>
            <a:noFill/>
          </a:ln>
        </p:spPr>
        <p:style>
          <a:lnRef idx="0"/>
          <a:fillRef idx="0"/>
          <a:effectRef idx="0"/>
          <a:fontRef idx="minor"/>
        </p:style>
        <p:txBody>
          <a:bodyPr tIns="91440" bIns="91440"/>
          <a:p>
            <a:pPr algn="just">
              <a:lnSpc>
                <a:spcPct val="150000"/>
              </a:lnSpc>
            </a:pPr>
            <a:r>
              <a:rPr b="0" lang="en-US" sz="2000" spc="-1" strike="noStrike">
                <a:solidFill>
                  <a:srgbClr val="000000"/>
                </a:solidFill>
                <a:uFill>
                  <a:solidFill>
                    <a:srgbClr val="ffffff"/>
                  </a:solidFill>
                </a:uFill>
                <a:latin typeface="Arial"/>
                <a:ea typeface="Arial"/>
              </a:rPr>
              <a:t>People from computer science like using Linux-based operating systems, they call themselves geeks. For example, in Rutgers, 5% of students are from computer science department, 80% of use Linux based operating systems in daily life. For those students who are not from computer science, only 1% of them use Linux-based operating system. One day, you find someone using strange Linux-based operating system in the dining hall, how much confidence can you say he is from computer science department? </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Answer</a:t>
            </a:r>
            <a:endParaRPr b="0" lang="en-US" sz="1400" spc="-1" strike="noStrike">
              <a:solidFill>
                <a:srgbClr val="000000"/>
              </a:solidFill>
              <a:uFill>
                <a:solidFill>
                  <a:srgbClr val="ffffff"/>
                </a:solidFill>
              </a:uFill>
              <a:latin typeface="Arial"/>
            </a:endParaRPr>
          </a:p>
        </p:txBody>
      </p:sp>
      <p:pic>
        <p:nvPicPr>
          <p:cNvPr id="103" name="Shape 144" descr=""/>
          <p:cNvPicPr/>
          <p:nvPr/>
        </p:nvPicPr>
        <p:blipFill>
          <a:blip r:embed="rId1"/>
          <a:stretch/>
        </p:blipFill>
        <p:spPr>
          <a:xfrm>
            <a:off x="587160" y="898200"/>
            <a:ext cx="8178840" cy="3708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Question 1</a:t>
            </a:r>
            <a:endParaRPr b="0" lang="en-US" sz="1400" spc="-1" strike="noStrike">
              <a:solidFill>
                <a:srgbClr val="000000"/>
              </a:solidFill>
              <a:uFill>
                <a:solidFill>
                  <a:srgbClr val="ffffff"/>
                </a:solidFill>
              </a:uFill>
              <a:latin typeface="Arial"/>
            </a:endParaRPr>
          </a:p>
        </p:txBody>
      </p:sp>
      <p:sp>
        <p:nvSpPr>
          <p:cNvPr id="81" name="CustomShape 2"/>
          <p:cNvSpPr/>
          <p:nvPr/>
        </p:nvSpPr>
        <p:spPr>
          <a:xfrm>
            <a:off x="209880" y="979560"/>
            <a:ext cx="8826120" cy="4035240"/>
          </a:xfrm>
          <a:prstGeom prst="rect">
            <a:avLst/>
          </a:prstGeom>
          <a:noFill/>
          <a:ln>
            <a:noFill/>
          </a:ln>
        </p:spPr>
        <p:style>
          <a:lnRef idx="0"/>
          <a:fillRef idx="0"/>
          <a:effectRef idx="0"/>
          <a:fontRef idx="minor"/>
        </p:style>
        <p:txBody>
          <a:bodyPr tIns="91440" bIns="91440"/>
          <a:p>
            <a:pPr algn="just">
              <a:lnSpc>
                <a:spcPct val="150000"/>
              </a:lnSpc>
            </a:pPr>
            <a:r>
              <a:rPr b="0" lang="en-US" sz="2000" spc="-1" strike="noStrike">
                <a:solidFill>
                  <a:srgbClr val="000000"/>
                </a:solidFill>
                <a:uFill>
                  <a:solidFill>
                    <a:srgbClr val="ffffff"/>
                  </a:solidFill>
                </a:uFill>
                <a:latin typeface="Arial"/>
                <a:ea typeface="Arial"/>
              </a:rPr>
              <a:t>The odds of being struck by lightning are 1:1 million. 10% of People struck by lightning were hiking above the tree level during storm.  1% of people who were not struck by lightning were also hiking above the tree level during storm. What is the posterior odds of being struck by lightning if you do hike above tree level during a storm?</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Answer</a:t>
            </a:r>
            <a:endParaRPr b="0" lang="en-US" sz="1400" spc="-1" strike="noStrike">
              <a:solidFill>
                <a:srgbClr val="000000"/>
              </a:solidFill>
              <a:uFill>
                <a:solidFill>
                  <a:srgbClr val="ffffff"/>
                </a:solidFill>
              </a:uFill>
              <a:latin typeface="Arial"/>
            </a:endParaRPr>
          </a:p>
        </p:txBody>
      </p:sp>
      <p:sp>
        <p:nvSpPr>
          <p:cNvPr id="83" name="CustomShape 2"/>
          <p:cNvSpPr/>
          <p:nvPr/>
        </p:nvSpPr>
        <p:spPr>
          <a:xfrm>
            <a:off x="163440" y="839880"/>
            <a:ext cx="8887320" cy="4186800"/>
          </a:xfrm>
          <a:prstGeom prst="rect">
            <a:avLst/>
          </a:prstGeom>
          <a:noFill/>
          <a:ln>
            <a:noFill/>
          </a:ln>
        </p:spPr>
        <p:style>
          <a:lnRef idx="0"/>
          <a:fillRef idx="0"/>
          <a:effectRef idx="0"/>
          <a:fontRef idx="minor"/>
        </p:style>
        <p:txBody>
          <a:bodyPr tIns="91440" bIns="91440"/>
          <a:p>
            <a:pPr>
              <a:lnSpc>
                <a:spcPct val="150000"/>
              </a:lnSpc>
            </a:pPr>
            <a:r>
              <a:rPr b="0" lang="en-US" sz="1700" spc="-1" strike="noStrike">
                <a:solidFill>
                  <a:srgbClr val="000000"/>
                </a:solidFill>
                <a:uFill>
                  <a:solidFill>
                    <a:srgbClr val="ffffff"/>
                  </a:solidFill>
                </a:uFill>
                <a:latin typeface="Calibri"/>
                <a:ea typeface="Calibri"/>
              </a:rPr>
              <a:t>We have, </a:t>
            </a: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Prior odds=P(struck)/P(not struck)= 1/1 million</a:t>
            </a: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P(hiking above tree level |struck)=10/100</a:t>
            </a: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P(hiking above tree level |not struck)=1/100</a:t>
            </a: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Likelihood Ratio=P(hiking above tree level | struck)/P(hiking above tree level | not struck)=10/1=10</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POSTERIOR ODDS = LIKELIHOOD RATIO * PRIOR ODDS</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r>
              <a:rPr b="0" lang="en-US" sz="1700" spc="-1" strike="noStrike">
                <a:solidFill>
                  <a:srgbClr val="000000"/>
                </a:solidFill>
                <a:uFill>
                  <a:solidFill>
                    <a:srgbClr val="ffffff"/>
                  </a:solidFill>
                </a:uFill>
                <a:latin typeface="Calibri"/>
                <a:ea typeface="Calibri"/>
              </a:rPr>
              <a:t>Posterior odds, P(struck|hiking above tree level)/P(not struck|hiking above tree level)= Likelihood Ratio * Prior odds = 10* 1/1 million= 10/1 million</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Question 2</a:t>
            </a:r>
            <a:endParaRPr b="0" lang="en-US" sz="1400" spc="-1" strike="noStrike">
              <a:solidFill>
                <a:srgbClr val="000000"/>
              </a:solidFill>
              <a:uFill>
                <a:solidFill>
                  <a:srgbClr val="ffffff"/>
                </a:solidFill>
              </a:uFill>
              <a:latin typeface="Arial"/>
            </a:endParaRPr>
          </a:p>
        </p:txBody>
      </p:sp>
      <p:sp>
        <p:nvSpPr>
          <p:cNvPr id="85" name="CustomShape 2"/>
          <p:cNvSpPr/>
          <p:nvPr/>
        </p:nvSpPr>
        <p:spPr>
          <a:xfrm>
            <a:off x="209880" y="979560"/>
            <a:ext cx="8826120" cy="4035240"/>
          </a:xfrm>
          <a:prstGeom prst="rect">
            <a:avLst/>
          </a:prstGeom>
          <a:noFill/>
          <a:ln>
            <a:noFill/>
          </a:ln>
        </p:spPr>
        <p:style>
          <a:lnRef idx="0"/>
          <a:fillRef idx="0"/>
          <a:effectRef idx="0"/>
          <a:fontRef idx="minor"/>
        </p:style>
        <p:txBody>
          <a:bodyPr tIns="91440" bIns="91440"/>
          <a:p>
            <a:pPr algn="just">
              <a:lnSpc>
                <a:spcPct val="150000"/>
              </a:lnSpc>
            </a:pPr>
            <a:r>
              <a:rPr b="0" lang="en-US" sz="2000" spc="-1" strike="noStrike">
                <a:solidFill>
                  <a:srgbClr val="000000"/>
                </a:solidFill>
                <a:uFill>
                  <a:solidFill>
                    <a:srgbClr val="ffffff"/>
                  </a:solidFill>
                </a:uFill>
                <a:latin typeface="Arial"/>
                <a:ea typeface="Arial"/>
              </a:rPr>
              <a:t>You sat in a café near the person who had a flu. Assuming that prior probability of getting a flu is 0.0001, what would you need to know in order to calculate the probability that you get a flu, knowing what you know (you sat in a café next to a person who had a flu).</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Answer</a:t>
            </a:r>
            <a:endParaRPr b="0" lang="en-US" sz="1400" spc="-1" strike="noStrike">
              <a:solidFill>
                <a:srgbClr val="000000"/>
              </a:solidFill>
              <a:uFill>
                <a:solidFill>
                  <a:srgbClr val="ffffff"/>
                </a:solidFill>
              </a:uFill>
              <a:latin typeface="Arial"/>
            </a:endParaRPr>
          </a:p>
        </p:txBody>
      </p:sp>
      <p:sp>
        <p:nvSpPr>
          <p:cNvPr id="87" name="CustomShape 2"/>
          <p:cNvSpPr/>
          <p:nvPr/>
        </p:nvSpPr>
        <p:spPr>
          <a:xfrm>
            <a:off x="163440" y="839880"/>
            <a:ext cx="8887320" cy="4186800"/>
          </a:xfrm>
          <a:prstGeom prst="rect">
            <a:avLst/>
          </a:prstGeom>
          <a:noFill/>
          <a:ln>
            <a:noFill/>
          </a:ln>
        </p:spPr>
        <p:style>
          <a:lnRef idx="0"/>
          <a:fillRef idx="0"/>
          <a:effectRef idx="0"/>
          <a:fontRef idx="minor"/>
        </p:style>
        <p:txBody>
          <a:bodyPr tIns="91440" bIns="91440"/>
          <a:p>
            <a:pPr>
              <a:lnSpc>
                <a:spcPct val="90000"/>
              </a:lnSpc>
            </a:pPr>
            <a:r>
              <a:rPr b="0" lang="en-US" sz="1800" spc="-1" strike="noStrike">
                <a:solidFill>
                  <a:srgbClr val="000000"/>
                </a:solidFill>
                <a:uFill>
                  <a:solidFill>
                    <a:srgbClr val="ffffff"/>
                  </a:solidFill>
                </a:uFill>
                <a:latin typeface="Calibri"/>
                <a:ea typeface="Calibri"/>
              </a:rPr>
              <a:t>Write down the Bayes Theorem for this particular question first: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000000"/>
                </a:solidFill>
                <a:uFill>
                  <a:solidFill>
                    <a:srgbClr val="ffffff"/>
                  </a:solidFill>
                </a:uFill>
                <a:latin typeface="Calibri"/>
                <a:ea typeface="Calibri"/>
              </a:rPr>
              <a:t>P(flu | sat next to flu)=                                  P(sat next to flu | flu) * P(flu)</a:t>
            </a: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000000"/>
                </a:solidFill>
                <a:uFill>
                  <a:solidFill>
                    <a:srgbClr val="ffffff"/>
                  </a:solidFill>
                </a:uFill>
                <a:latin typeface="Calibri"/>
                <a:ea typeface="Calibri"/>
              </a:rPr>
              <a:t>	</a:t>
            </a:r>
            <a:r>
              <a:rPr b="0" lang="en-US" sz="1800" spc="-1" strike="noStrike">
                <a:solidFill>
                  <a:srgbClr val="000000"/>
                </a:solidFill>
                <a:uFill>
                  <a:solidFill>
                    <a:srgbClr val="ffffff"/>
                  </a:solidFill>
                </a:uFill>
                <a:latin typeface="Calibri"/>
                <a:ea typeface="Calibri"/>
              </a:rPr>
              <a:t>	</a:t>
            </a:r>
            <a:r>
              <a:rPr b="0" lang="en-US" sz="1800" spc="-1" strike="noStrike">
                <a:solidFill>
                  <a:srgbClr val="000000"/>
                </a:solidFill>
                <a:uFill>
                  <a:solidFill>
                    <a:srgbClr val="ffffff"/>
                  </a:solidFill>
                </a:uFill>
                <a:latin typeface="Calibri"/>
                <a:ea typeface="Calibri"/>
              </a:rPr>
              <a:t>	</a:t>
            </a:r>
            <a:r>
              <a:rPr b="0" lang="en-US" sz="1800" spc="-1" strike="noStrike">
                <a:solidFill>
                  <a:srgbClr val="000000"/>
                </a:solidFill>
                <a:uFill>
                  <a:solidFill>
                    <a:srgbClr val="ffffff"/>
                  </a:solidFill>
                </a:uFill>
                <a:latin typeface="Calibri"/>
                <a:ea typeface="Calibri"/>
              </a:rPr>
              <a:t>	</a:t>
            </a:r>
            <a:r>
              <a:rPr b="0" lang="en-US" sz="1800" spc="-1" strike="noStrike">
                <a:solidFill>
                  <a:srgbClr val="000000"/>
                </a:solidFill>
                <a:uFill>
                  <a:solidFill>
                    <a:srgbClr val="ffffff"/>
                  </a:solidFill>
                </a:uFill>
                <a:latin typeface="Calibri"/>
                <a:ea typeface="Calibri"/>
              </a:rPr>
              <a:t>       </a:t>
            </a:r>
            <a:r>
              <a:rPr b="0" lang="en-US" sz="1800" spc="-1" strike="noStrike">
                <a:solidFill>
                  <a:srgbClr val="000000"/>
                </a:solidFill>
                <a:uFill>
                  <a:solidFill>
                    <a:srgbClr val="ffffff"/>
                  </a:solidFill>
                </a:uFill>
                <a:latin typeface="Calibri"/>
                <a:ea typeface="Calibri"/>
              </a:rPr>
              <a:t>P(sat next to flu | flu) * P(flu) + P(sat next to flu | not flu) * P( not flu)</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000000"/>
                </a:solidFill>
                <a:uFill>
                  <a:solidFill>
                    <a:srgbClr val="ffffff"/>
                  </a:solidFill>
                </a:uFill>
                <a:latin typeface="Calibri"/>
                <a:ea typeface="Calibri"/>
              </a:rPr>
              <a:t>Given: P(flu)</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1800" spc="-1" strike="noStrike">
                <a:solidFill>
                  <a:srgbClr val="000000"/>
                </a:solidFill>
                <a:uFill>
                  <a:solidFill>
                    <a:srgbClr val="ffffff"/>
                  </a:solidFill>
                </a:uFill>
                <a:latin typeface="Calibri"/>
                <a:ea typeface="Calibri"/>
              </a:rPr>
              <a:t>Need the rest of the conditional probabilities.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8" name="CustomShape 3"/>
          <p:cNvSpPr/>
          <p:nvPr/>
        </p:nvSpPr>
        <p:spPr>
          <a:xfrm>
            <a:off x="2460960" y="2286000"/>
            <a:ext cx="641448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Question 3</a:t>
            </a:r>
            <a:endParaRPr b="0" lang="en-US" sz="1400" spc="-1" strike="noStrike">
              <a:solidFill>
                <a:srgbClr val="000000"/>
              </a:solidFill>
              <a:uFill>
                <a:solidFill>
                  <a:srgbClr val="ffffff"/>
                </a:solidFill>
              </a:uFill>
              <a:latin typeface="Arial"/>
            </a:endParaRPr>
          </a:p>
        </p:txBody>
      </p:sp>
      <p:sp>
        <p:nvSpPr>
          <p:cNvPr id="90" name="CustomShape 2"/>
          <p:cNvSpPr/>
          <p:nvPr/>
        </p:nvSpPr>
        <p:spPr>
          <a:xfrm>
            <a:off x="209880" y="979560"/>
            <a:ext cx="8826120" cy="4035240"/>
          </a:xfrm>
          <a:prstGeom prst="rect">
            <a:avLst/>
          </a:prstGeom>
          <a:noFill/>
          <a:ln>
            <a:noFill/>
          </a:ln>
        </p:spPr>
        <p:style>
          <a:lnRef idx="0"/>
          <a:fillRef idx="0"/>
          <a:effectRef idx="0"/>
          <a:fontRef idx="minor"/>
        </p:style>
        <p:txBody>
          <a:bodyPr tIns="91440" bIns="91440"/>
          <a:p>
            <a:pPr algn="just">
              <a:lnSpc>
                <a:spcPct val="150000"/>
              </a:lnSpc>
            </a:pPr>
            <a:r>
              <a:rPr b="0" lang="en-US" sz="2000" spc="-1" strike="noStrike">
                <a:solidFill>
                  <a:srgbClr val="000000"/>
                </a:solidFill>
                <a:uFill>
                  <a:solidFill>
                    <a:srgbClr val="ffffff"/>
                  </a:solidFill>
                </a:uFill>
                <a:latin typeface="Arial"/>
                <a:ea typeface="Arial"/>
              </a:rPr>
              <a:t>The odds of getting a table in Starbucks are 2:3.  But the odds of getting a table during rainy Sunday afternoon are only 1:99. What is the likelihood ratio and how it is computed (explain)?</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Answer</a:t>
            </a:r>
            <a:endParaRPr b="0" lang="en-US" sz="1400" spc="-1" strike="noStrike">
              <a:solidFill>
                <a:srgbClr val="000000"/>
              </a:solidFill>
              <a:uFill>
                <a:solidFill>
                  <a:srgbClr val="ffffff"/>
                </a:solidFill>
              </a:uFill>
              <a:latin typeface="Arial"/>
            </a:endParaRPr>
          </a:p>
        </p:txBody>
      </p:sp>
      <p:sp>
        <p:nvSpPr>
          <p:cNvPr id="92" name="CustomShape 2"/>
          <p:cNvSpPr/>
          <p:nvPr/>
        </p:nvSpPr>
        <p:spPr>
          <a:xfrm>
            <a:off x="163440" y="839880"/>
            <a:ext cx="8887320" cy="4186800"/>
          </a:xfrm>
          <a:prstGeom prst="rect">
            <a:avLst/>
          </a:prstGeom>
          <a:noFill/>
          <a:ln>
            <a:noFill/>
          </a:ln>
        </p:spPr>
        <p:style>
          <a:lnRef idx="0"/>
          <a:fillRef idx="0"/>
          <a:effectRef idx="0"/>
          <a:fontRef idx="minor"/>
        </p:style>
        <p:txBody>
          <a:bodyPr tIns="91440" bIns="91440"/>
          <a:p>
            <a:pPr>
              <a:lnSpc>
                <a:spcPct val="150000"/>
              </a:lnSpc>
            </a:pPr>
            <a:r>
              <a:rPr b="0" lang="en-US" sz="1800" spc="-1" strike="noStrike">
                <a:solidFill>
                  <a:srgbClr val="000000"/>
                </a:solidFill>
                <a:uFill>
                  <a:solidFill>
                    <a:srgbClr val="ffffff"/>
                  </a:solidFill>
                </a:uFill>
                <a:latin typeface="Calibri"/>
                <a:ea typeface="Calibri"/>
              </a:rPr>
              <a:t>We have, </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Calibri"/>
                <a:ea typeface="Calibri"/>
              </a:rPr>
              <a:t>Prior odds=P(getting table)/P(not getting table)= 2/3</a:t>
            </a: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Calibri"/>
                <a:ea typeface="Calibri"/>
              </a:rPr>
              <a:t>Posterior odds= P(getting table |rainy sunday)/P(not getting table|rainy sunday)=1/99</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Calibri"/>
                <a:ea typeface="Calibri"/>
              </a:rPr>
              <a:t>POSTERIOR ODDS = LIKELIHOOD RATIO * PRIOR ODDS</a:t>
            </a:r>
            <a:endParaRPr b="0" lang="en-US" sz="1800" spc="-1" strike="noStrike">
              <a:solidFill>
                <a:srgbClr val="000000"/>
              </a:solidFill>
              <a:uFill>
                <a:solidFill>
                  <a:srgbClr val="ffffff"/>
                </a:solidFill>
              </a:uFill>
              <a:latin typeface="Arial"/>
            </a:endParaRPr>
          </a:p>
          <a:p>
            <a:pPr>
              <a:lnSpc>
                <a:spcPct val="150000"/>
              </a:lnSpc>
            </a:pPr>
            <a:endParaRPr b="0" lang="en-US" sz="1800" spc="-1" strike="noStrike">
              <a:solidFill>
                <a:srgbClr val="000000"/>
              </a:solidFill>
              <a:uFill>
                <a:solidFill>
                  <a:srgbClr val="ffffff"/>
                </a:solidFill>
              </a:uFill>
              <a:latin typeface="Arial"/>
            </a:endParaRPr>
          </a:p>
          <a:p>
            <a:pPr>
              <a:lnSpc>
                <a:spcPct val="150000"/>
              </a:lnSpc>
            </a:pPr>
            <a:r>
              <a:rPr b="0" lang="en-US" sz="1800" spc="-1" strike="noStrike">
                <a:solidFill>
                  <a:srgbClr val="000000"/>
                </a:solidFill>
                <a:uFill>
                  <a:solidFill>
                    <a:srgbClr val="ffffff"/>
                  </a:solidFill>
                </a:uFill>
                <a:latin typeface="Calibri"/>
                <a:ea typeface="Calibri"/>
              </a:rPr>
              <a:t>Likelihood ratio= Posterior odds / Prior odds= (1/99) / (⅔)= 1/66</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Question 4</a:t>
            </a:r>
            <a:endParaRPr b="0" lang="en-US" sz="1400" spc="-1" strike="noStrike">
              <a:solidFill>
                <a:srgbClr val="000000"/>
              </a:solidFill>
              <a:uFill>
                <a:solidFill>
                  <a:srgbClr val="ffffff"/>
                </a:solidFill>
              </a:uFill>
              <a:latin typeface="Arial"/>
            </a:endParaRPr>
          </a:p>
        </p:txBody>
      </p:sp>
      <p:sp>
        <p:nvSpPr>
          <p:cNvPr id="94" name="CustomShape 2"/>
          <p:cNvSpPr/>
          <p:nvPr/>
        </p:nvSpPr>
        <p:spPr>
          <a:xfrm>
            <a:off x="209880" y="979560"/>
            <a:ext cx="8826120" cy="4035240"/>
          </a:xfrm>
          <a:prstGeom prst="rect">
            <a:avLst/>
          </a:prstGeom>
          <a:noFill/>
          <a:ln>
            <a:noFill/>
          </a:ln>
        </p:spPr>
        <p:style>
          <a:lnRef idx="0"/>
          <a:fillRef idx="0"/>
          <a:effectRef idx="0"/>
          <a:fontRef idx="minor"/>
        </p:style>
        <p:txBody>
          <a:bodyPr tIns="91440" bIns="91440"/>
          <a:p>
            <a:pPr algn="just">
              <a:lnSpc>
                <a:spcPct val="150000"/>
              </a:lnSpc>
            </a:pPr>
            <a:r>
              <a:rPr b="0" lang="en-US" sz="2000" spc="-1" strike="noStrike">
                <a:solidFill>
                  <a:srgbClr val="000000"/>
                </a:solidFill>
                <a:uFill>
                  <a:solidFill>
                    <a:srgbClr val="ffffff"/>
                  </a:solidFill>
                </a:uFill>
                <a:latin typeface="Calibri"/>
                <a:ea typeface="Calibri"/>
              </a:rPr>
              <a:t>You have very high fever, What is the probability that you have contracted ebola virus?  You are concerned because you have recently spent several  hours at Newark Airport.  Probability of passenger with ebola  showing up at Newark Airport is 10^-7.  Conditional probability of having high fever when having ebola is  1 (100%), and otherwise  it is 10^-4.</a:t>
            </a:r>
            <a:endParaRPr b="0" lang="en-US" sz="1800" spc="-1" strike="noStrike">
              <a:solidFill>
                <a:srgbClr val="000000"/>
              </a:solidFill>
              <a:uFill>
                <a:solidFill>
                  <a:srgbClr val="ffffff"/>
                </a:solidFill>
              </a:uFill>
              <a:latin typeface="Arial"/>
            </a:endParaRPr>
          </a:p>
          <a:p>
            <a:pPr algn="just">
              <a:lnSpc>
                <a:spcPct val="15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98280" y="16200"/>
            <a:ext cx="8826120" cy="602280"/>
          </a:xfrm>
          <a:prstGeom prst="rect">
            <a:avLst/>
          </a:prstGeom>
          <a:noFill/>
          <a:ln>
            <a:noFill/>
          </a:ln>
        </p:spPr>
        <p:txBody>
          <a:bodyPr tIns="91440" bIns="91440" anchor="ctr"/>
          <a:p>
            <a:pPr>
              <a:lnSpc>
                <a:spcPct val="100000"/>
              </a:lnSpc>
            </a:pPr>
            <a:r>
              <a:rPr b="0" lang="en-US" sz="1800" spc="-1" strike="noStrike">
                <a:solidFill>
                  <a:srgbClr val="ffffff"/>
                </a:solidFill>
                <a:uFill>
                  <a:solidFill>
                    <a:srgbClr val="ffffff"/>
                  </a:solidFill>
                </a:uFill>
                <a:latin typeface="Roboto"/>
                <a:ea typeface="Roboto"/>
              </a:rPr>
              <a:t>Answer</a:t>
            </a:r>
            <a:endParaRPr b="0" lang="en-US" sz="1400" spc="-1" strike="noStrike">
              <a:solidFill>
                <a:srgbClr val="000000"/>
              </a:solidFill>
              <a:uFill>
                <a:solidFill>
                  <a:srgbClr val="ffffff"/>
                </a:solidFill>
              </a:uFill>
              <a:latin typeface="Arial"/>
            </a:endParaRPr>
          </a:p>
        </p:txBody>
      </p:sp>
      <p:sp>
        <p:nvSpPr>
          <p:cNvPr id="96" name="CustomShape 2"/>
          <p:cNvSpPr/>
          <p:nvPr/>
        </p:nvSpPr>
        <p:spPr>
          <a:xfrm>
            <a:off x="163440" y="839880"/>
            <a:ext cx="8887320" cy="4186800"/>
          </a:xfrm>
          <a:prstGeom prst="rect">
            <a:avLst/>
          </a:prstGeom>
          <a:noFill/>
          <a:ln>
            <a:noFill/>
          </a:ln>
        </p:spPr>
        <p:style>
          <a:lnRef idx="0"/>
          <a:fillRef idx="0"/>
          <a:effectRef idx="0"/>
          <a:fontRef idx="minor"/>
        </p:style>
        <p:txBody>
          <a:bodyPr tIns="91440" bIns="91440"/>
          <a:p>
            <a:pPr>
              <a:lnSpc>
                <a:spcPct val="90000"/>
              </a:lnSpc>
            </a:pP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a:lnSpc>
                <a:spcPct val="90000"/>
              </a:lnSpc>
            </a:pPr>
            <a:r>
              <a:rPr b="0" lang="en-US" sz="1500" spc="-1" strike="noStrike">
                <a:solidFill>
                  <a:srgbClr val="000000"/>
                </a:solidFill>
                <a:uFill>
                  <a:solidFill>
                    <a:srgbClr val="ffffff"/>
                  </a:solidFill>
                </a:uFill>
                <a:latin typeface="Calibri"/>
                <a:ea typeface="Calibri"/>
              </a:rPr>
              <a:t>P(ebola | very high fever)=                                  P(very high fever | ebola) * P(ebola) </a:t>
            </a:r>
            <a:endParaRPr b="0" lang="en-US" sz="1800" spc="-1" strike="noStrike">
              <a:solidFill>
                <a:srgbClr val="000000"/>
              </a:solidFill>
              <a:uFill>
                <a:solidFill>
                  <a:srgbClr val="ffffff"/>
                </a:solidFill>
              </a:uFill>
              <a:latin typeface="Arial"/>
            </a:endParaRPr>
          </a:p>
          <a:p>
            <a:pPr>
              <a:lnSpc>
                <a:spcPct val="90000"/>
              </a:lnSpc>
            </a:pP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P(very high fever | ebola) * P(ebola) + P(very high fever | not ebola) * P( not ebola)</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1 * 10^(-7)</a:t>
            </a:r>
            <a:endParaRPr b="0" lang="en-US" sz="1800" spc="-1" strike="noStrike">
              <a:solidFill>
                <a:srgbClr val="000000"/>
              </a:solidFill>
              <a:uFill>
                <a:solidFill>
                  <a:srgbClr val="ffffff"/>
                </a:solidFill>
              </a:uFill>
              <a:latin typeface="Arial"/>
            </a:endParaRPr>
          </a:p>
          <a:p>
            <a:pPr>
              <a:lnSpc>
                <a:spcPct val="90000"/>
              </a:lnSpc>
            </a:pP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	</a:t>
            </a:r>
            <a:r>
              <a:rPr b="0" lang="en-US" sz="1500" spc="-1" strike="noStrike">
                <a:solidFill>
                  <a:srgbClr val="000000"/>
                </a:solidFill>
                <a:uFill>
                  <a:solidFill>
                    <a:srgbClr val="ffffff"/>
                  </a:solidFill>
                </a:uFill>
                <a:latin typeface="Calibri"/>
                <a:ea typeface="Calibri"/>
              </a:rPr>
              <a:t>1 * 10^(-7) + 10^(-4) * (1-10^(-7)</a:t>
            </a:r>
            <a:endParaRPr b="0" lang="en-US" sz="1800" spc="-1" strike="noStrike">
              <a:solidFill>
                <a:srgbClr val="000000"/>
              </a:solidFill>
              <a:uFill>
                <a:solidFill>
                  <a:srgbClr val="ffffff"/>
                </a:solidFill>
              </a:uFill>
              <a:latin typeface="Arial"/>
            </a:endParaRPr>
          </a:p>
          <a:p>
            <a:pPr>
              <a:lnSpc>
                <a:spcPct val="90000"/>
              </a:lnSpc>
            </a:pPr>
            <a:r>
              <a:rPr b="0" lang="en-US" sz="3200" spc="-1" strike="noStrike">
                <a:solidFill>
                  <a:srgbClr val="000000"/>
                </a:solidFill>
                <a:uFill>
                  <a:solidFill>
                    <a:srgbClr val="ffffff"/>
                  </a:solidFill>
                </a:uFill>
                <a:latin typeface="Calibri"/>
                <a:ea typeface="Calibri"/>
              </a:rPr>
              <a:t>	</a:t>
            </a:r>
            <a:r>
              <a:rPr b="0" lang="en-US" sz="3200" spc="-1" strike="noStrike">
                <a:solidFill>
                  <a:srgbClr val="000000"/>
                </a:solidFill>
                <a:uFill>
                  <a:solidFill>
                    <a:srgbClr val="ffffff"/>
                  </a:solidFill>
                </a:uFill>
                <a:latin typeface="Calibri"/>
                <a:ea typeface="Calibri"/>
              </a:rPr>
              <a:t>	</a:t>
            </a:r>
            <a:r>
              <a:rPr b="0" lang="en-US" sz="3200" spc="-1" strike="noStrike">
                <a:solidFill>
                  <a:srgbClr val="000000"/>
                </a:solidFill>
                <a:uFill>
                  <a:solidFill>
                    <a:srgbClr val="ffffff"/>
                  </a:solidFill>
                </a:uFill>
                <a:latin typeface="Calibri"/>
                <a:ea typeface="Calibri"/>
              </a:rPr>
              <a:t>	</a:t>
            </a:r>
            <a:r>
              <a:rPr b="0" lang="en-US" sz="3200" spc="-1" strike="noStrike">
                <a:solidFill>
                  <a:srgbClr val="000000"/>
                </a:solidFill>
                <a:uFill>
                  <a:solidFill>
                    <a:srgbClr val="ffffff"/>
                  </a:solidFill>
                </a:uFill>
                <a:latin typeface="Calibri"/>
                <a:ea typeface="Calibri"/>
              </a:rPr>
              <a:t>	</a:t>
            </a:r>
            <a:r>
              <a:rPr b="0" lang="en-US" sz="32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7" name="CustomShape 3"/>
          <p:cNvSpPr/>
          <p:nvPr/>
        </p:nvSpPr>
        <p:spPr>
          <a:xfrm>
            <a:off x="2414160" y="1376280"/>
            <a:ext cx="649620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98" name="CustomShape 4"/>
          <p:cNvSpPr/>
          <p:nvPr/>
        </p:nvSpPr>
        <p:spPr>
          <a:xfrm>
            <a:off x="455040" y="2577600"/>
            <a:ext cx="3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99" name="CustomShape 5"/>
          <p:cNvSpPr/>
          <p:nvPr/>
        </p:nvSpPr>
        <p:spPr>
          <a:xfrm>
            <a:off x="3790440" y="2519280"/>
            <a:ext cx="302076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LibreOffice/5.1.6.2$Linux_X86_64 LibreOffice_project/10m0$Build-2</Application>
  <Words>932</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2018-03-19T10:52:25Z</dcterms:modified>
  <cp:revision>2</cp:revision>
  <dc:subject/>
  <dc:title>Practice Questions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