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76" r:id="rId13"/>
    <p:sldId id="277" r:id="rId14"/>
    <p:sldId id="278" r:id="rId1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42" y="3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2624" y="1654296"/>
            <a:ext cx="3373754" cy="3192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00674"/>
            <a:ext cx="7761605" cy="762635"/>
          </a:xfrm>
          <a:custGeom>
            <a:avLst/>
            <a:gdLst/>
            <a:ahLst/>
            <a:cxnLst/>
            <a:rect l="l" t="t" r="r" b="b"/>
            <a:pathLst>
              <a:path w="7761605" h="762635">
                <a:moveTo>
                  <a:pt x="0" y="0"/>
                </a:moveTo>
                <a:lnTo>
                  <a:pt x="7760984" y="0"/>
                </a:lnTo>
                <a:lnTo>
                  <a:pt x="7760984" y="762598"/>
                </a:lnTo>
                <a:lnTo>
                  <a:pt x="0" y="762598"/>
                </a:lnTo>
                <a:lnTo>
                  <a:pt x="0" y="0"/>
                </a:lnTo>
                <a:close/>
              </a:path>
            </a:pathLst>
          </a:custGeom>
          <a:solidFill>
            <a:srgbClr val="3B77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6313" y="468109"/>
            <a:ext cx="8491373" cy="5568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7002" y="1628446"/>
            <a:ext cx="6869994" cy="3173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archive.ics.uci.edu/ml/dataset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2584" y="1373091"/>
            <a:ext cx="6594475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2190" marR="5080" indent="-2270125" algn="just">
              <a:lnSpc>
                <a:spcPct val="100299"/>
              </a:lnSpc>
            </a:pPr>
            <a:r>
              <a:rPr lang="en-US" sz="4800" spc="-5" dirty="0">
                <a:solidFill>
                  <a:srgbClr val="000000"/>
                </a:solidFill>
              </a:rPr>
              <a:t>Importing Data and Plotting</a:t>
            </a:r>
            <a:endParaRPr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Read data from </a:t>
            </a:r>
            <a:r>
              <a:rPr dirty="0"/>
              <a:t>csv </a:t>
            </a:r>
            <a:r>
              <a:rPr spc="-5" dirty="0"/>
              <a:t>to</a:t>
            </a:r>
            <a:r>
              <a:rPr spc="-50" dirty="0"/>
              <a:t> </a:t>
            </a:r>
            <a:r>
              <a:rPr spc="-5" dirty="0"/>
              <a:t>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0" y="2724150"/>
            <a:ext cx="3869699" cy="646331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Arial"/>
                <a:cs typeface="Arial"/>
              </a:rPr>
              <a:t>After data loads successfully, you will see </a:t>
            </a:r>
            <a:r>
              <a:rPr lang="en-US" sz="1400" dirty="0" err="1">
                <a:latin typeface="Arial"/>
                <a:cs typeface="Arial"/>
              </a:rPr>
              <a:t>Rstudio</a:t>
            </a:r>
            <a:r>
              <a:rPr lang="en-US" sz="1400" dirty="0">
                <a:latin typeface="Arial"/>
                <a:cs typeface="Arial"/>
              </a:rPr>
              <a:t> as shown in left. In upper left corner of </a:t>
            </a:r>
            <a:r>
              <a:rPr lang="en-US" sz="1400" dirty="0" err="1">
                <a:latin typeface="Arial"/>
                <a:cs typeface="Arial"/>
              </a:rPr>
              <a:t>Rstudio</a:t>
            </a:r>
            <a:r>
              <a:rPr lang="en-US" sz="1400" dirty="0">
                <a:latin typeface="Arial"/>
                <a:cs typeface="Arial"/>
              </a:rPr>
              <a:t>, you can see the dataset you selected.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150"/>
            <a:ext cx="53848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Plots - Histogram</a:t>
            </a:r>
            <a:endParaRPr spc="-5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750"/>
            <a:ext cx="4953000" cy="364483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181600" y="264795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hist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automobile$price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Plots - Boxplot</a:t>
            </a:r>
            <a:endParaRPr spc="-5" dirty="0"/>
          </a:p>
        </p:txBody>
      </p:sp>
      <p:sp>
        <p:nvSpPr>
          <p:cNvPr id="7" name="object 5"/>
          <p:cNvSpPr txBox="1"/>
          <p:nvPr/>
        </p:nvSpPr>
        <p:spPr>
          <a:xfrm>
            <a:off x="5181600" y="3143445"/>
            <a:ext cx="3869699" cy="430887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boxplot(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automobile$price~automobile$make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6350"/>
            <a:ext cx="5181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89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Plots - </a:t>
            </a:r>
            <a:r>
              <a:rPr lang="en-US" spc="-5" dirty="0" err="1"/>
              <a:t>Barplot</a:t>
            </a:r>
            <a:endParaRPr spc="-5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181600" y="2053285"/>
            <a:ext cx="373380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For a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Barplot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you first need to make a table of the column and then use the table to make a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barplot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table(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automobile$make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barplot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(table(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student_performance$GRADE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2550"/>
            <a:ext cx="5181600" cy="372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48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Plots – Mosaic Plot</a:t>
            </a:r>
            <a:endParaRPr spc="-5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105400" y="2876550"/>
            <a:ext cx="4191001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mosaicplot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automobile$make~automobile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$`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fule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type`)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90168"/>
            <a:ext cx="5105401" cy="404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9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3073"/>
            <a:ext cx="7761605" cy="762635"/>
          </a:xfrm>
          <a:custGeom>
            <a:avLst/>
            <a:gdLst/>
            <a:ahLst/>
            <a:cxnLst/>
            <a:rect l="l" t="t" r="r" b="b"/>
            <a:pathLst>
              <a:path w="7761605" h="762635">
                <a:moveTo>
                  <a:pt x="0" y="0"/>
                </a:moveTo>
                <a:lnTo>
                  <a:pt x="7760984" y="0"/>
                </a:lnTo>
                <a:lnTo>
                  <a:pt x="7760984" y="762598"/>
                </a:lnTo>
                <a:lnTo>
                  <a:pt x="0" y="762598"/>
                </a:lnTo>
                <a:lnTo>
                  <a:pt x="0" y="0"/>
                </a:lnTo>
                <a:close/>
              </a:path>
            </a:pathLst>
          </a:custGeom>
          <a:solidFill>
            <a:srgbClr val="3B77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6313" y="620509"/>
            <a:ext cx="6324600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How to do basic data</a:t>
            </a:r>
            <a:r>
              <a:rPr dirty="0"/>
              <a:t> </a:t>
            </a:r>
            <a:r>
              <a:rPr spc="-5" dirty="0"/>
              <a:t>analysis?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5125" y="1747252"/>
            <a:ext cx="4334510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5300" indent="-482600">
              <a:lnSpc>
                <a:spcPts val="2865"/>
              </a:lnSpc>
              <a:buAutoNum type="arabicPeriod"/>
              <a:tabLst>
                <a:tab pos="495300" algn="l"/>
                <a:tab pos="495934" algn="l"/>
              </a:tabLst>
            </a:pPr>
            <a:r>
              <a:rPr sz="2400" spc="-5" dirty="0">
                <a:latin typeface="Arial"/>
                <a:cs typeface="Arial"/>
              </a:rPr>
              <a:t>Download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  <a:p>
            <a:pPr marL="495300" indent="-482600">
              <a:lnSpc>
                <a:spcPts val="2850"/>
              </a:lnSpc>
              <a:buAutoNum type="arabicPeriod"/>
              <a:tabLst>
                <a:tab pos="495300" algn="l"/>
                <a:tab pos="495934" algn="l"/>
              </a:tabLst>
            </a:pPr>
            <a:r>
              <a:rPr sz="2400" spc="-5" dirty="0">
                <a:latin typeface="Arial"/>
                <a:cs typeface="Arial"/>
              </a:rPr>
              <a:t>Load data from file to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</a:t>
            </a:r>
            <a:endParaRPr sz="2400" dirty="0">
              <a:latin typeface="Arial"/>
              <a:cs typeface="Arial"/>
            </a:endParaRPr>
          </a:p>
          <a:p>
            <a:pPr marL="495300" indent="-482600">
              <a:lnSpc>
                <a:spcPts val="2865"/>
              </a:lnSpc>
              <a:buAutoNum type="arabicPeriod"/>
              <a:tabLst>
                <a:tab pos="495300" algn="l"/>
                <a:tab pos="495934" algn="l"/>
              </a:tabLst>
            </a:pPr>
            <a:r>
              <a:rPr lang="en-US" sz="2400" spc="-5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lot</a:t>
            </a:r>
            <a:r>
              <a:rPr lang="en-US" sz="2400" spc="-5" dirty="0">
                <a:latin typeface="Arial"/>
                <a:cs typeface="Arial"/>
              </a:rPr>
              <a:t>!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Download</a:t>
            </a:r>
            <a:r>
              <a:rPr spc="-55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0" y="2190750"/>
            <a:ext cx="3726179" cy="1556836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7874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20"/>
              </a:spcBef>
            </a:pPr>
            <a:r>
              <a:rPr lang="en-US" sz="1600" spc="-5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se </a:t>
            </a:r>
            <a:r>
              <a:rPr lang="en-US" sz="1600" spc="-5" dirty="0">
                <a:latin typeface="Arial"/>
                <a:cs typeface="Arial"/>
              </a:rPr>
              <a:t>UCI ML repository</a:t>
            </a:r>
            <a:r>
              <a:rPr sz="1600" spc="-5" dirty="0">
                <a:latin typeface="Arial"/>
                <a:cs typeface="Arial"/>
              </a:rPr>
              <a:t> archive as an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example.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</a:pPr>
            <a:r>
              <a:rPr sz="1200" u="sng" spc="-5" dirty="0">
                <a:solidFill>
                  <a:srgbClr val="0097A7"/>
                </a:solidFill>
                <a:latin typeface="Arial"/>
                <a:cs typeface="Arial"/>
                <a:hlinkClick r:id="rId2"/>
              </a:rPr>
              <a:t>https://archive.ics.uci.edu/ml/datasets.html</a:t>
            </a:r>
            <a:endParaRPr lang="en-US" sz="1200" u="sng" spc="-5" dirty="0">
              <a:solidFill>
                <a:srgbClr val="0097A7"/>
              </a:solidFill>
              <a:latin typeface="Arial"/>
              <a:cs typeface="Arial"/>
            </a:endParaRPr>
          </a:p>
          <a:p>
            <a:pPr marL="85090">
              <a:lnSpc>
                <a:spcPct val="100000"/>
              </a:lnSpc>
            </a:pPr>
            <a:endParaRPr lang="en-US" sz="1200" u="sng" spc="-5" dirty="0">
              <a:solidFill>
                <a:srgbClr val="0097A7"/>
              </a:solidFill>
              <a:latin typeface="Arial"/>
              <a:cs typeface="Arial"/>
            </a:endParaRPr>
          </a:p>
          <a:p>
            <a:pPr marL="85090">
              <a:lnSpc>
                <a:spcPct val="100000"/>
              </a:lnSpc>
            </a:pPr>
            <a:r>
              <a:rPr lang="en-US" sz="1200" spc="-5" dirty="0">
                <a:solidFill>
                  <a:srgbClr val="0097A7"/>
                </a:solidFill>
                <a:latin typeface="Arial"/>
                <a:cs typeface="Arial"/>
              </a:rPr>
              <a:t>For today, we will download Automobile data.</a:t>
            </a:r>
          </a:p>
          <a:p>
            <a:pPr marL="85090">
              <a:lnSpc>
                <a:spcPct val="100000"/>
              </a:lnSpc>
            </a:pPr>
            <a:endParaRPr sz="1200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23950"/>
            <a:ext cx="4953000" cy="4019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Download</a:t>
            </a:r>
            <a:r>
              <a:rPr spc="-55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80216" y="1628446"/>
            <a:ext cx="3726179" cy="1166986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88900" rIns="0" bIns="0" rtlCol="0">
            <a:spAutoFit/>
          </a:bodyPr>
          <a:lstStyle/>
          <a:p>
            <a:pPr marL="85090">
              <a:lnSpc>
                <a:spcPct val="100000"/>
              </a:lnSpc>
            </a:pPr>
            <a:r>
              <a:rPr lang="en-US" sz="1400" dirty="0">
                <a:latin typeface="Arial"/>
                <a:cs typeface="Arial"/>
              </a:rPr>
              <a:t>Click </a:t>
            </a:r>
            <a:r>
              <a:rPr lang="en-US" sz="1400" spc="-5" dirty="0">
                <a:latin typeface="Arial"/>
                <a:cs typeface="Arial"/>
              </a:rPr>
              <a:t>data folder to download the data</a:t>
            </a:r>
            <a:r>
              <a:rPr lang="en-US" sz="1400" spc="30" dirty="0">
                <a:latin typeface="Arial"/>
                <a:cs typeface="Arial"/>
              </a:rPr>
              <a:t> </a:t>
            </a:r>
            <a:r>
              <a:rPr lang="en-US" sz="1400" spc="-5" dirty="0">
                <a:latin typeface="Arial"/>
                <a:cs typeface="Arial"/>
              </a:rPr>
              <a:t>set.</a:t>
            </a:r>
            <a:endParaRPr lang="en-US" sz="1400" dirty="0">
              <a:latin typeface="Arial"/>
              <a:cs typeface="Arial"/>
            </a:endParaRPr>
          </a:p>
          <a:p>
            <a:pPr marL="85090" marR="195580">
              <a:lnSpc>
                <a:spcPts val="1650"/>
              </a:lnSpc>
            </a:pPr>
            <a:endParaRPr lang="en-US" sz="1400" dirty="0">
              <a:latin typeface="Times New Roman"/>
              <a:cs typeface="Times New Roman"/>
            </a:endParaRPr>
          </a:p>
          <a:p>
            <a:pPr marL="85090" marR="19558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You can find </a:t>
            </a:r>
            <a:r>
              <a:rPr lang="en-US" sz="1400" spc="-5" dirty="0">
                <a:latin typeface="Arial"/>
                <a:cs typeface="Arial"/>
              </a:rPr>
              <a:t>header information, data set information in Data Set Description button.</a:t>
            </a:r>
            <a:r>
              <a:rPr sz="1400" spc="-5" dirty="0">
                <a:latin typeface="Arial"/>
                <a:cs typeface="Arial"/>
              </a:rPr>
              <a:t> 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0969" y="1512171"/>
            <a:ext cx="3296243" cy="3334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Download</a:t>
            </a:r>
            <a:r>
              <a:rPr spc="-55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80216" y="1628446"/>
            <a:ext cx="3726179" cy="170303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88900" rIns="0" bIns="0" rtlCol="0">
            <a:spAutoFit/>
          </a:bodyPr>
          <a:lstStyle/>
          <a:p>
            <a:pPr marL="85090" marR="284480">
              <a:lnSpc>
                <a:spcPts val="1650"/>
              </a:lnSpc>
              <a:spcBef>
                <a:spcPts val="700"/>
              </a:spcBef>
            </a:pPr>
            <a:endParaRPr lang="en-US" sz="1400" spc="-5" dirty="0">
              <a:latin typeface="Arial"/>
              <a:cs typeface="Arial"/>
            </a:endParaRPr>
          </a:p>
          <a:p>
            <a:pPr marL="85090" marR="284480">
              <a:lnSpc>
                <a:spcPts val="1650"/>
              </a:lnSpc>
              <a:spcBef>
                <a:spcPts val="700"/>
              </a:spcBef>
            </a:pPr>
            <a:r>
              <a:rPr lang="en-US" sz="1400" spc="-5" dirty="0">
                <a:latin typeface="Arial"/>
                <a:cs typeface="Arial"/>
              </a:rPr>
              <a:t>Data f</a:t>
            </a:r>
            <a:r>
              <a:rPr sz="1400" spc="-5" dirty="0">
                <a:latin typeface="Arial"/>
                <a:cs typeface="Arial"/>
              </a:rPr>
              <a:t>ile always the has .data extension  name and with biggest file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size.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85090" marR="137160">
              <a:lnSpc>
                <a:spcPts val="1650"/>
              </a:lnSpc>
            </a:pPr>
            <a:r>
              <a:rPr lang="en-US" sz="1400" spc="-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pen the data file. Some browser will start to  download the data file directly, others will  open it in 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browser.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0249" y="1796521"/>
            <a:ext cx="3538292" cy="1957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Download</a:t>
            </a:r>
            <a:r>
              <a:rPr spc="-55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80216" y="1628446"/>
            <a:ext cx="3726179" cy="2046714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88900" rIns="0" bIns="0" rtlCol="0">
            <a:spAutoFit/>
          </a:bodyPr>
          <a:lstStyle/>
          <a:p>
            <a:pPr marL="85090" marR="136525">
              <a:lnSpc>
                <a:spcPts val="1650"/>
              </a:lnSpc>
              <a:spcBef>
                <a:spcPts val="700"/>
              </a:spcBef>
            </a:pPr>
            <a:r>
              <a:rPr sz="1400" spc="-5" dirty="0">
                <a:latin typeface="Arial"/>
                <a:cs typeface="Arial"/>
              </a:rPr>
              <a:t>If the data file is opened in the browser, right  </a:t>
            </a:r>
            <a:r>
              <a:rPr sz="1400" dirty="0">
                <a:latin typeface="Arial"/>
                <a:cs typeface="Arial"/>
              </a:rPr>
              <a:t>click </a:t>
            </a:r>
            <a:r>
              <a:rPr sz="1400" spc="-5" dirty="0">
                <a:latin typeface="Arial"/>
                <a:cs typeface="Arial"/>
              </a:rPr>
              <a:t>on the browser and </a:t>
            </a:r>
            <a:r>
              <a:rPr sz="1400" dirty="0">
                <a:latin typeface="Arial"/>
                <a:cs typeface="Arial"/>
              </a:rPr>
              <a:t>click </a:t>
            </a:r>
            <a:r>
              <a:rPr sz="1400" spc="-5" dirty="0">
                <a:latin typeface="Arial"/>
                <a:cs typeface="Arial"/>
              </a:rPr>
              <a:t>‘save as’.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85090" marR="14605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Change the file extension name from default  to </a:t>
            </a:r>
            <a:r>
              <a:rPr sz="1400" dirty="0">
                <a:latin typeface="Arial"/>
                <a:cs typeface="Arial"/>
              </a:rPr>
              <a:t>‘csv’ </a:t>
            </a:r>
            <a:r>
              <a:rPr sz="1400" spc="-5" dirty="0">
                <a:latin typeface="Arial"/>
                <a:cs typeface="Arial"/>
              </a:rPr>
              <a:t>in order to be processed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easily.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85090" marR="649605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If attribute header information is not  contained</a:t>
            </a:r>
            <a:r>
              <a:rPr lang="en-US" sz="1400" spc="-5" dirty="0">
                <a:latin typeface="Arial"/>
                <a:cs typeface="Arial"/>
              </a:rPr>
              <a:t>, we can get it from data set</a:t>
            </a:r>
            <a:r>
              <a:rPr sz="1400" spc="-5" dirty="0">
                <a:latin typeface="Arial"/>
                <a:cs typeface="Arial"/>
              </a:rPr>
              <a:t>  description</a:t>
            </a:r>
            <a:r>
              <a:rPr lang="en-US" sz="1400" spc="-5" dirty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5724" y="1576771"/>
            <a:ext cx="3566192" cy="3036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Add attribute</a:t>
            </a:r>
            <a:r>
              <a:rPr spc="-35" dirty="0"/>
              <a:t> </a:t>
            </a:r>
            <a:r>
              <a:rPr spc="-5" dirty="0"/>
              <a:t>header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80216" y="1628446"/>
            <a:ext cx="3726179" cy="1395254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88900" rIns="0" bIns="0" rtlCol="0">
            <a:spAutoFit/>
          </a:bodyPr>
          <a:lstStyle/>
          <a:p>
            <a:pPr marL="85090" marR="146685">
              <a:lnSpc>
                <a:spcPts val="1650"/>
              </a:lnSpc>
              <a:spcBef>
                <a:spcPts val="700"/>
              </a:spcBef>
            </a:pPr>
            <a:r>
              <a:rPr sz="1400" spc="-5" dirty="0">
                <a:latin typeface="Arial"/>
                <a:cs typeface="Arial"/>
              </a:rPr>
              <a:t>Find the attribute information on the data set  description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page.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85090" marR="33401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Open the data file in spreadsheet, insert a  new row in the first row and add header  information.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7599" y="1550921"/>
            <a:ext cx="3268543" cy="32242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Add attribute</a:t>
            </a:r>
            <a:r>
              <a:rPr spc="-35" dirty="0"/>
              <a:t> </a:t>
            </a:r>
            <a:r>
              <a:rPr spc="-5" dirty="0"/>
              <a:t>header</a:t>
            </a:r>
          </a:p>
        </p:txBody>
      </p:sp>
      <p:sp>
        <p:nvSpPr>
          <p:cNvPr id="3" name="object 3"/>
          <p:cNvSpPr/>
          <p:nvPr/>
        </p:nvSpPr>
        <p:spPr>
          <a:xfrm>
            <a:off x="265499" y="1292422"/>
            <a:ext cx="7466559" cy="332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Read data from </a:t>
            </a:r>
            <a:r>
              <a:rPr dirty="0"/>
              <a:t>csv </a:t>
            </a:r>
            <a:r>
              <a:rPr spc="-5" dirty="0"/>
              <a:t>to</a:t>
            </a:r>
            <a:r>
              <a:rPr spc="-50" dirty="0"/>
              <a:t> </a:t>
            </a:r>
            <a:r>
              <a:rPr spc="-5" dirty="0"/>
              <a:t>R</a:t>
            </a:r>
          </a:p>
        </p:txBody>
      </p:sp>
      <p:sp>
        <p:nvSpPr>
          <p:cNvPr id="3" name="object 3"/>
          <p:cNvSpPr/>
          <p:nvPr/>
        </p:nvSpPr>
        <p:spPr>
          <a:xfrm>
            <a:off x="4724400" y="1592984"/>
            <a:ext cx="4297680" cy="3173095"/>
          </a:xfrm>
          <a:custGeom>
            <a:avLst/>
            <a:gdLst/>
            <a:ahLst/>
            <a:cxnLst/>
            <a:rect l="l" t="t" r="r" b="b"/>
            <a:pathLst>
              <a:path w="4297680" h="3173095">
                <a:moveTo>
                  <a:pt x="0" y="0"/>
                </a:moveTo>
                <a:lnTo>
                  <a:pt x="4297191" y="0"/>
                </a:lnTo>
                <a:lnTo>
                  <a:pt x="4297191" y="3173093"/>
                </a:lnTo>
                <a:lnTo>
                  <a:pt x="0" y="3173093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95038" y="3267020"/>
            <a:ext cx="568325" cy="180975"/>
          </a:xfrm>
          <a:custGeom>
            <a:avLst/>
            <a:gdLst/>
            <a:ahLst/>
            <a:cxnLst/>
            <a:rect l="l" t="t" r="r" b="b"/>
            <a:pathLst>
              <a:path w="568325" h="180975">
                <a:moveTo>
                  <a:pt x="0" y="0"/>
                </a:moveTo>
                <a:lnTo>
                  <a:pt x="567982" y="0"/>
                </a:lnTo>
                <a:lnTo>
                  <a:pt x="567982" y="180974"/>
                </a:lnTo>
                <a:lnTo>
                  <a:pt x="0" y="1809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95038" y="3447995"/>
            <a:ext cx="3771900" cy="204470"/>
          </a:xfrm>
          <a:custGeom>
            <a:avLst/>
            <a:gdLst/>
            <a:ahLst/>
            <a:cxnLst/>
            <a:rect l="l" t="t" r="r" b="b"/>
            <a:pathLst>
              <a:path w="3771900" h="204470">
                <a:moveTo>
                  <a:pt x="0" y="0"/>
                </a:moveTo>
                <a:lnTo>
                  <a:pt x="3771797" y="0"/>
                </a:lnTo>
                <a:lnTo>
                  <a:pt x="3771797" y="204339"/>
                </a:lnTo>
                <a:lnTo>
                  <a:pt x="0" y="2043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2245991" y="1504950"/>
            <a:ext cx="6869994" cy="1795363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99740" marR="796290" indent="-342900">
              <a:lnSpc>
                <a:spcPts val="1650"/>
              </a:lnSpc>
              <a:spcBef>
                <a:spcPts val="700"/>
              </a:spcBef>
              <a:buAutoNum type="arabicPeriod"/>
            </a:pPr>
            <a:r>
              <a:rPr lang="en-US" spc="-5" dirty="0"/>
              <a:t>Open the </a:t>
            </a:r>
            <a:r>
              <a:rPr lang="en-US" spc="-5" dirty="0" err="1"/>
              <a:t>Rstudio</a:t>
            </a:r>
            <a:endParaRPr lang="en-US" spc="-5" dirty="0"/>
          </a:p>
          <a:p>
            <a:pPr marL="2999740" marR="796290" indent="-342900">
              <a:lnSpc>
                <a:spcPts val="1650"/>
              </a:lnSpc>
              <a:spcBef>
                <a:spcPts val="700"/>
              </a:spcBef>
              <a:buAutoNum type="arabicPeriod"/>
            </a:pPr>
            <a:r>
              <a:rPr lang="en-US" spc="-5" dirty="0"/>
              <a:t>Click “Import Dataset” tab as indicated in left figure. It will be present in upper left window of </a:t>
            </a:r>
            <a:r>
              <a:rPr lang="en-US" spc="-5" dirty="0" err="1"/>
              <a:t>Rstudio</a:t>
            </a:r>
            <a:r>
              <a:rPr lang="en-US" spc="-5" dirty="0"/>
              <a:t>.</a:t>
            </a:r>
          </a:p>
          <a:p>
            <a:pPr marL="2999740" marR="796290" indent="-342900">
              <a:lnSpc>
                <a:spcPts val="1650"/>
              </a:lnSpc>
              <a:spcBef>
                <a:spcPts val="700"/>
              </a:spcBef>
              <a:buAutoNum type="arabicPeriod"/>
            </a:pPr>
            <a:r>
              <a:rPr lang="en-US" spc="-5" dirty="0"/>
              <a:t>Browse for the dataset that you have just downloaded. Click Import button after data loads. </a:t>
            </a:r>
            <a:endParaRPr spc="-5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4" y="1353895"/>
            <a:ext cx="4180483" cy="34121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344</Words>
  <Application>Microsoft Office PowerPoint</Application>
  <PresentationFormat>On-screen Show (16:9)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Lucida Console</vt:lpstr>
      <vt:lpstr>Times New Roman</vt:lpstr>
      <vt:lpstr>Office Theme</vt:lpstr>
      <vt:lpstr>Importing Data and Plotting</vt:lpstr>
      <vt:lpstr>How to do basic data analysis?</vt:lpstr>
      <vt:lpstr>Download data</vt:lpstr>
      <vt:lpstr>Download data</vt:lpstr>
      <vt:lpstr>Download data</vt:lpstr>
      <vt:lpstr>Download data</vt:lpstr>
      <vt:lpstr>Add attribute header</vt:lpstr>
      <vt:lpstr>Add attribute header</vt:lpstr>
      <vt:lpstr>Read data from csv to R</vt:lpstr>
      <vt:lpstr>Read data from csv to R</vt:lpstr>
      <vt:lpstr>Plots - Histogram</vt:lpstr>
      <vt:lpstr>Plots - Boxplot</vt:lpstr>
      <vt:lpstr>Plots - Barplot</vt:lpstr>
      <vt:lpstr>Plots – Mosaic Plot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Data and Plotting</dc:title>
  <dc:creator>DEVANSH AGARWAL</dc:creator>
  <cp:lastModifiedBy>tomasz</cp:lastModifiedBy>
  <cp:revision>11</cp:revision>
  <dcterms:created xsi:type="dcterms:W3CDTF">2017-01-26T23:13:39Z</dcterms:created>
  <dcterms:modified xsi:type="dcterms:W3CDTF">2017-01-29T14:33:07Z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2017-01-26T00:00:00Z</vt:filetime>
  </property>
  <property fmtid="{D5CDD505-2E9C-101B-9397-08002B2CF9AE}" pid="3" name="Creator">
    <vt:lpwstr>PDFium</vt:lpwstr>
  </property>
  <property fmtid="{D5CDD505-2E9C-101B-9397-08002B2CF9AE}" pid="4" name="LastSaved">
    <vt:filetime>2017-01-26T00:00:00Z</vt:filetime>
  </property>
</Properties>
</file>