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2624" y="1654296"/>
            <a:ext cx="3373754" cy="3192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0674"/>
            <a:ext cx="7761605" cy="762635"/>
          </a:xfrm>
          <a:custGeom>
            <a:avLst/>
            <a:gdLst/>
            <a:ahLst/>
            <a:cxnLst/>
            <a:rect l="l" t="t" r="r" b="b"/>
            <a:pathLst>
              <a:path w="7761605" h="762635">
                <a:moveTo>
                  <a:pt x="0" y="0"/>
                </a:moveTo>
                <a:lnTo>
                  <a:pt x="7760984" y="0"/>
                </a:lnTo>
                <a:lnTo>
                  <a:pt x="7760984" y="762598"/>
                </a:lnTo>
                <a:lnTo>
                  <a:pt x="0" y="7625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313" y="468109"/>
            <a:ext cx="8491373" cy="556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7002" y="1628446"/>
            <a:ext cx="6869994" cy="3173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584" y="1373091"/>
            <a:ext cx="65944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2190" marR="5080" indent="-2270125" algn="just">
              <a:lnSpc>
                <a:spcPct val="100299"/>
              </a:lnSpc>
            </a:pPr>
            <a:r>
              <a:rPr lang="en-US" sz="4800" spc="-5" dirty="0" smtClean="0">
                <a:solidFill>
                  <a:srgbClr val="000000"/>
                </a:solidFill>
              </a:rPr>
              <a:t>Subset, </a:t>
            </a:r>
            <a:r>
              <a:rPr lang="en-US" sz="4800" spc="-5" dirty="0" err="1" smtClean="0">
                <a:solidFill>
                  <a:srgbClr val="000000"/>
                </a:solidFill>
              </a:rPr>
              <a:t>tapply</a:t>
            </a:r>
            <a:r>
              <a:rPr lang="en-US" sz="4800" spc="-5" dirty="0">
                <a:solidFill>
                  <a:srgbClr val="000000"/>
                </a:solidFill>
              </a:rPr>
              <a:t> </a:t>
            </a:r>
            <a:r>
              <a:rPr lang="en-US" sz="4800" spc="-5" dirty="0" smtClean="0">
                <a:solidFill>
                  <a:srgbClr val="000000"/>
                </a:solidFill>
              </a:rPr>
              <a:t>and Finding Patterns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53073"/>
            <a:ext cx="7761605" cy="762635"/>
          </a:xfrm>
          <a:custGeom>
            <a:avLst/>
            <a:gdLst/>
            <a:ahLst/>
            <a:cxnLst/>
            <a:rect l="l" t="t" r="r" b="b"/>
            <a:pathLst>
              <a:path w="7761605" h="762635">
                <a:moveTo>
                  <a:pt x="0" y="0"/>
                </a:moveTo>
                <a:lnTo>
                  <a:pt x="7760984" y="0"/>
                </a:lnTo>
                <a:lnTo>
                  <a:pt x="7760984" y="762598"/>
                </a:lnTo>
                <a:lnTo>
                  <a:pt x="0" y="762598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313" y="620509"/>
            <a:ext cx="63246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Subset</a:t>
            </a:r>
            <a:endParaRPr spc="-5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292" y="2488769"/>
            <a:ext cx="874330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zo.US&lt;-subset(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NATIVE=="United-States")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458022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subsets </a:t>
            </a:r>
            <a:r>
              <a:rPr lang="en-US" dirty="0" smtClean="0"/>
              <a:t>of </a:t>
            </a:r>
            <a:r>
              <a:rPr lang="en-US" dirty="0"/>
              <a:t>data frames which meet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1973716"/>
            <a:ext cx="372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Subset of Rows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861729"/>
            <a:ext cx="372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Subset of Columns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48292" y="3419185"/>
            <a:ext cx="874330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zo.except5&lt;-subset(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select = c(1:4,6:9))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3774014"/>
            <a:ext cx="372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Subset of Rows and Columns</a:t>
            </a:r>
            <a:endParaRPr 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28600" y="4353735"/>
            <a:ext cx="87630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zo.except5.virgo&lt;-subset(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select = c(1:4,6:9), ZODIAK=="Virgo")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err="1" smtClean="0"/>
              <a:t>tapply</a:t>
            </a:r>
            <a:endParaRPr spc="-5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35255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</a:t>
            </a:r>
            <a:r>
              <a:rPr lang="en-US" dirty="0" smtClean="0"/>
              <a:t>mean, median, min, max, etc.. </a:t>
            </a:r>
            <a:r>
              <a:rPr lang="en-US" dirty="0" smtClean="0"/>
              <a:t>of a numerical attribute for all categories of a categorical attribute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366" y="209972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zodiac.gainavg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ZodiacChallenge$CAPITALGAINS,ZodiacChallenge$ZODIAK,mean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31" y="2555028"/>
            <a:ext cx="2609850" cy="2428875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3810000" y="3044360"/>
            <a:ext cx="3726179" cy="72840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 smtClean="0">
                <a:latin typeface="Arial"/>
                <a:cs typeface="Arial"/>
              </a:rPr>
              <a:t>Computes mean of Capital Gains for all Zodiac signs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Zodiac Challenge: Pattern 1</a:t>
            </a:r>
            <a:endParaRPr spc="-5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2614" y="1405259"/>
            <a:ext cx="8505072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zo.ind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 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NATIVE == 'India')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4909" y="1713320"/>
            <a:ext cx="8512777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2. boxplot(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zo.ind$CAPITALLOSS~zo.ind$ZODIAK,las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main='Capital Loss Per Zodiac Sign In India')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3229"/>
            <a:ext cx="4496427" cy="3124636"/>
          </a:xfrm>
          <a:prstGeom prst="rect">
            <a:avLst/>
          </a:prstGeom>
        </p:spPr>
      </p:pic>
      <p:sp>
        <p:nvSpPr>
          <p:cNvPr id="10" name="object 3"/>
          <p:cNvSpPr txBox="1"/>
          <p:nvPr/>
        </p:nvSpPr>
        <p:spPr>
          <a:xfrm>
            <a:off x="4724401" y="2326925"/>
            <a:ext cx="3048000" cy="512961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 smtClean="0">
                <a:latin typeface="Arial"/>
                <a:cs typeface="Arial"/>
              </a:rPr>
              <a:t>Indian Virgos suffer most capital loss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Zodiac Challenge: Pattern 2</a:t>
            </a:r>
            <a:endParaRPr spc="-5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1428006"/>
            <a:ext cx="87630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CapitalGainsZodMean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ZodiacChallenge$CAPITALGAINS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ZodiacChallenge$ZODIAK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mean)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754064"/>
            <a:ext cx="71628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barplot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CapitalGainsZodMean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main = "Capital Gains vs. Zodiac Sign",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font.main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4,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col.main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"red",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ZodiacSign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=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CapitalGains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Mean", col = c("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lightblue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mistyrose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lightcyan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", "lavender", 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cornsilk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"))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" y="2480443"/>
            <a:ext cx="4083896" cy="2663057"/>
          </a:xfrm>
          <a:prstGeom prst="rect">
            <a:avLst/>
          </a:prstGeom>
        </p:spPr>
      </p:pic>
      <p:sp>
        <p:nvSpPr>
          <p:cNvPr id="11" name="object 3"/>
          <p:cNvSpPr txBox="1"/>
          <p:nvPr/>
        </p:nvSpPr>
        <p:spPr>
          <a:xfrm>
            <a:off x="4724401" y="2571750"/>
            <a:ext cx="3276600" cy="512961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 smtClean="0">
                <a:latin typeface="Arial"/>
                <a:cs typeface="Arial"/>
              </a:rPr>
              <a:t>Virgos have highest capital gain mean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Zodiac Challenge: Pattern 3</a:t>
            </a:r>
            <a:endParaRPr spc="-5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5457" y="1351806"/>
            <a:ext cx="866614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zo.exceptUS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NATIVE!="United-States")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2056" y="1629507"/>
            <a:ext cx="866614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2. Doctors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zo.exceptUS,EDUCATION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=="Doctorate")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4824" y="2061097"/>
            <a:ext cx="83820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4. </a:t>
            </a:r>
            <a:r>
              <a:rPr lang="en-US" altLang="en-US" sz="1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barplot</a:t>
            </a:r>
            <a:r>
              <a:rPr lang="en-US" altLang="en-US" sz="10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DoctorsByNative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, main = "Number of Doctorates vs Native Country Excluding US", col = 3 ,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ylab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"Number of Doctorates", 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xlab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"Native Country", las = 2, </a:t>
            </a:r>
            <a:r>
              <a:rPr lang="en-US" altLang="en-US" sz="10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cex.names</a:t>
            </a:r>
            <a:r>
              <a:rPr lang="en-US" alt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 = 0.75)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4" y="2435520"/>
            <a:ext cx="4364636" cy="2498430"/>
          </a:xfrm>
          <a:prstGeom prst="rect">
            <a:avLst/>
          </a:prstGeom>
        </p:spPr>
      </p:pic>
      <p:sp>
        <p:nvSpPr>
          <p:cNvPr id="9" name="object 3"/>
          <p:cNvSpPr txBox="1"/>
          <p:nvPr/>
        </p:nvSpPr>
        <p:spPr>
          <a:xfrm>
            <a:off x="4876800" y="3257550"/>
            <a:ext cx="3726179" cy="72840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 smtClean="0">
                <a:latin typeface="Arial"/>
                <a:cs typeface="Arial"/>
              </a:rPr>
              <a:t>Indians have highest number of doctorates, not considering US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4824" y="1873088"/>
            <a:ext cx="738137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3.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DoctorsByNative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 table(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Doctors$EDUCATION,Doctors$NATIVE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Zodiac Challenge: Pattern 4</a:t>
            </a:r>
            <a:endParaRPr spc="-5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6313" y="1428750"/>
            <a:ext cx="6074488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mosaicplot(ZodiacChallenge$EDUCATION~ZodiacChallenge$ZODIAK, main="Education vs. Zodiac", shade = F, color=c("Yellow","Red","Blue","Green"),las=2)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3" y="2140274"/>
            <a:ext cx="5495830" cy="2686486"/>
          </a:xfrm>
          <a:prstGeom prst="rect">
            <a:avLst/>
          </a:prstGeom>
        </p:spPr>
      </p:pic>
      <p:sp>
        <p:nvSpPr>
          <p:cNvPr id="7" name="object 3"/>
          <p:cNvSpPr txBox="1"/>
          <p:nvPr/>
        </p:nvSpPr>
        <p:spPr>
          <a:xfrm>
            <a:off x="5486401" y="2266950"/>
            <a:ext cx="2362200" cy="512961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 smtClean="0">
                <a:latin typeface="Arial"/>
                <a:cs typeface="Arial"/>
              </a:rPr>
              <a:t>Most Doctorates are Virgos.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Zodiac Challenge</a:t>
            </a:r>
            <a:endParaRPr spc="-5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2400" y="1428006"/>
            <a:ext cx="73152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zo.except5&lt;-subset(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ZodiacChallenge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 select = c(1:4,6:9))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2400" y="1733550"/>
            <a:ext cx="84582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zo.except5.virgo&lt;-subset(ZodiacChallenge, select = c(1:4,6:9), ZODIAK=="Virgo")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2039094"/>
            <a:ext cx="67056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boxplot(zodiac.challenge$CAPITALGAINS~zodiac.challenge$EDUCATION)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0441"/>
            <a:ext cx="5177284" cy="2530774"/>
          </a:xfrm>
          <a:prstGeom prst="rect">
            <a:avLst/>
          </a:prstGeom>
        </p:spPr>
      </p:pic>
      <p:sp>
        <p:nvSpPr>
          <p:cNvPr id="8" name="object 3"/>
          <p:cNvSpPr txBox="1"/>
          <p:nvPr/>
        </p:nvSpPr>
        <p:spPr>
          <a:xfrm>
            <a:off x="5486400" y="2952750"/>
            <a:ext cx="2362199" cy="512961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88900" rIns="0" bIns="0" rtlCol="0">
            <a:spAutoFit/>
          </a:bodyPr>
          <a:lstStyle/>
          <a:p>
            <a:pPr marL="85090">
              <a:lnSpc>
                <a:spcPct val="100000"/>
              </a:lnSpc>
            </a:pPr>
            <a:r>
              <a:rPr lang="en-US" sz="1400" dirty="0" smtClean="0">
                <a:latin typeface="Arial"/>
                <a:cs typeface="Arial"/>
              </a:rPr>
              <a:t>Not all plots are informative.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349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Console</vt:lpstr>
      <vt:lpstr>Times New Roman</vt:lpstr>
      <vt:lpstr>Office Theme</vt:lpstr>
      <vt:lpstr>Subset, tapply and Finding Patterns</vt:lpstr>
      <vt:lpstr>Subset</vt:lpstr>
      <vt:lpstr>tapply</vt:lpstr>
      <vt:lpstr>Zodiac Challenge: Pattern 1</vt:lpstr>
      <vt:lpstr>Zodiac Challenge: Pattern 2</vt:lpstr>
      <vt:lpstr>Zodiac Challenge: Pattern 3</vt:lpstr>
      <vt:lpstr>Zodiac Challenge: Pattern 4</vt:lpstr>
      <vt:lpstr>Zodiac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 and Plotting</dc:title>
  <dc:creator>Neelesh</dc:creator>
  <cp:lastModifiedBy>Neelesh</cp:lastModifiedBy>
  <cp:revision>24</cp:revision>
  <dcterms:created xsi:type="dcterms:W3CDTF">2017-01-26T23:13:39Z</dcterms:created>
  <dcterms:modified xsi:type="dcterms:W3CDTF">2017-02-04T07:18:25Z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2017-01-26T00:00:00Z</vt:filetime>
  </property>
  <property fmtid="{D5CDD505-2E9C-101B-9397-08002B2CF9AE}" pid="3" name="Creator">
    <vt:lpwstr>PDFium</vt:lpwstr>
  </property>
  <property fmtid="{D5CDD505-2E9C-101B-9397-08002B2CF9AE}" pid="4" name="LastSaved">
    <vt:filetime>2017-01-26T00:00:00Z</vt:filetime>
  </property>
</Properties>
</file>