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5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2/6/2017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101.cs.rutgers.edu/laboratory/pages/charactercategory" TargetMode="External"/><Relationship Id="rId2" Type="http://schemas.openxmlformats.org/officeDocument/2006/relationships/hyperlink" Target="http://data101.cs.rutgers.edu/laboratory/pages/numericalcateg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data101.cs.rutgers.edu/laboratory/pages/charactercateg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data101.cs.rutgers.edu/laboratory/pages/numericalcateg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&amp; manipulating columns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4" y="1847088"/>
            <a:ext cx="5163271" cy="30388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results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0230" y="4945311"/>
            <a:ext cx="808975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loss.mean</a:t>
            </a:r>
            <a:r>
              <a:rPr lang="en-US" alt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tapply</a:t>
            </a:r>
            <a:r>
              <a:rPr lang="en-US" alt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zod$CAPITALLOSS,zod$EDUCATION,mean</a:t>
            </a:r>
            <a:r>
              <a:rPr lang="en-US" alt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barplot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loss.mean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las = 1 , main = "Education levels VS Capital Loss")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230" y="5343187"/>
            <a:ext cx="910537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higher educated people tend to take higher risks, resulting in higher capital losses</a:t>
            </a:r>
          </a:p>
        </p:txBody>
      </p:sp>
    </p:spTree>
    <p:extLst>
      <p:ext uri="{BB962C8B-B14F-4D97-AF65-F5344CB8AC3E}">
        <p14:creationId xmlns:p14="http://schemas.microsoft.com/office/powerpoint/2010/main" val="2420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09" y="644467"/>
            <a:ext cx="7866512" cy="4389437"/>
          </a:xfr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19506" y="5184668"/>
            <a:ext cx="773128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mosaicplot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zod$ZODIAK~zod$EDUCATION,las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2, col = c("light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green","red","white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 "black"),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main = "Zodiac Sign vs Education",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"Zodiac",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"Education")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http://data101.cs.rutgers.edu/laboratory/pages/numericalcategory</a:t>
            </a:r>
            <a:endParaRPr lang="en-US" dirty="0"/>
          </a:p>
          <a:p>
            <a:r>
              <a:rPr lang="en-US" sz="2800" dirty="0">
                <a:hlinkClick r:id="rId3"/>
              </a:rPr>
              <a:t>http://data101.cs.rutgers.edu/laboratory/pages/charactercategory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07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column: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zod</a:t>
            </a:r>
            <a:r>
              <a:rPr lang="en-US" sz="2000" dirty="0">
                <a:latin typeface="Consolas" panose="020B0609020204030204" pitchFamily="49" charset="0"/>
              </a:rPr>
              <a:t>[,10] &lt;- ""</a:t>
            </a:r>
          </a:p>
          <a:p>
            <a:r>
              <a:rPr lang="en-US" dirty="0"/>
              <a:t>Changing name of column: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colnames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zod</a:t>
            </a:r>
            <a:r>
              <a:rPr lang="en-US" sz="2000" dirty="0">
                <a:latin typeface="Consolas" panose="020B0609020204030204" pitchFamily="49" charset="0"/>
              </a:rPr>
              <a:t>)[10] &lt;- "GOVT"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00699"/>
            <a:ext cx="115824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single condition: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zod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zod$STATUS</a:t>
            </a:r>
            <a:r>
              <a:rPr lang="en-US" sz="2000" dirty="0">
                <a:latin typeface="Consolas" panose="020B0609020204030204" pitchFamily="49" charset="0"/>
              </a:rPr>
              <a:t> == "Federal-gov",10] = "YES"</a:t>
            </a:r>
          </a:p>
          <a:p>
            <a:r>
              <a:rPr lang="en-US" dirty="0"/>
              <a:t>Combining multiple conditions: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zod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zod$STATUS</a:t>
            </a:r>
            <a:r>
              <a:rPr lang="en-US" sz="2000" dirty="0">
                <a:latin typeface="Consolas" panose="020B0609020204030204" pitchFamily="49" charset="0"/>
              </a:rPr>
              <a:t> == "State-</a:t>
            </a:r>
            <a:r>
              <a:rPr lang="en-US" sz="2000" dirty="0" err="1">
                <a:latin typeface="Consolas" panose="020B0609020204030204" pitchFamily="49" charset="0"/>
              </a:rPr>
              <a:t>gov</a:t>
            </a:r>
            <a:r>
              <a:rPr lang="en-US" sz="2000" dirty="0">
                <a:latin typeface="Consolas" panose="020B0609020204030204" pitchFamily="49" charset="0"/>
              </a:rPr>
              <a:t>" | </a:t>
            </a:r>
            <a:r>
              <a:rPr lang="en-US" sz="2000" dirty="0" err="1">
                <a:latin typeface="Consolas" panose="020B0609020204030204" pitchFamily="49" charset="0"/>
              </a:rPr>
              <a:t>zod$STATUS</a:t>
            </a:r>
            <a:r>
              <a:rPr lang="en-US" sz="2000" dirty="0">
                <a:latin typeface="Consolas" panose="020B0609020204030204" pitchFamily="49" charset="0"/>
              </a:rPr>
              <a:t> == "Local-gov",10] = "YES"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column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84"/>
          <a:stretch/>
        </p:blipFill>
        <p:spPr>
          <a:xfrm>
            <a:off x="857250" y="3774114"/>
            <a:ext cx="10477500" cy="24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Manipulating one column’s own data: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zod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zod$GOVT</a:t>
            </a:r>
            <a:r>
              <a:rPr lang="en-US" sz="2000" dirty="0">
                <a:latin typeface="Consolas" panose="020B0609020204030204" pitchFamily="49" charset="0"/>
              </a:rPr>
              <a:t> != "YES",10] = "NO"</a:t>
            </a:r>
          </a:p>
          <a:p>
            <a:r>
              <a:rPr lang="en-US" sz="2400" dirty="0">
                <a:hlinkClick r:id="rId2"/>
              </a:rPr>
              <a:t>http://data101.cs.rutgers.edu/laboratory/pages/charactercategory</a:t>
            </a:r>
            <a:endParaRPr lang="en-US" sz="2400" dirty="0"/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8" y="3696737"/>
            <a:ext cx="10710863" cy="24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http://data101.cs.rutgers.edu/laboratory/pages/numericalcategory</a:t>
            </a:r>
            <a:endParaRPr lang="en-US" dirty="0"/>
          </a:p>
          <a:p>
            <a:r>
              <a:rPr lang="en-US" dirty="0"/>
              <a:t>To find range of values in a column: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range(</a:t>
            </a:r>
            <a:r>
              <a:rPr lang="en-US" sz="2000" dirty="0" err="1">
                <a:latin typeface="Consolas" panose="020B0609020204030204" pitchFamily="49" charset="0"/>
              </a:rPr>
              <a:t>zod$AGE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To make equal interval cuts: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agecuts</a:t>
            </a:r>
            <a:r>
              <a:rPr lang="en-US" sz="2000" dirty="0">
                <a:latin typeface="Consolas" panose="020B0609020204030204" pitchFamily="49" charset="0"/>
              </a:rPr>
              <a:t> = cut(</a:t>
            </a:r>
            <a:r>
              <a:rPr lang="en-US" sz="2000" dirty="0" err="1">
                <a:latin typeface="Consolas" panose="020B0609020204030204" pitchFamily="49" charset="0"/>
              </a:rPr>
              <a:t>zod$AGE</a:t>
            </a:r>
            <a:r>
              <a:rPr lang="en-US" sz="2000" dirty="0">
                <a:latin typeface="Consolas" panose="020B0609020204030204" pitchFamily="49" charset="0"/>
              </a:rPr>
              <a:t>, 3)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agecuts</a:t>
            </a:r>
            <a:r>
              <a:rPr lang="en-US" sz="2000" dirty="0">
                <a:latin typeface="Consolas" panose="020B0609020204030204" pitchFamily="49" charset="0"/>
              </a:rPr>
              <a:t> = cut(</a:t>
            </a:r>
            <a:r>
              <a:rPr lang="en-US" sz="2000" dirty="0" err="1">
                <a:latin typeface="Consolas" panose="020B0609020204030204" pitchFamily="49" charset="0"/>
              </a:rPr>
              <a:t>zod$AGE</a:t>
            </a:r>
            <a:r>
              <a:rPr lang="en-US" sz="2000" dirty="0">
                <a:latin typeface="Consolas" panose="020B0609020204030204" pitchFamily="49" charset="0"/>
              </a:rPr>
              <a:t>, pretty(zod$AGE,3))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summary(</a:t>
            </a:r>
            <a:r>
              <a:rPr lang="en-US" sz="2000" dirty="0" err="1">
                <a:latin typeface="Consolas" panose="020B0609020204030204" pitchFamily="49" charset="0"/>
              </a:rPr>
              <a:t>agecuts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700" dirty="0"/>
              <a:t>This will show the distribution among the groups formed.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Range, Cut,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69" y="5321826"/>
            <a:ext cx="4362450" cy="757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2546" y="2571078"/>
            <a:ext cx="3421129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that 3 cuts make 3 groups,</a:t>
            </a:r>
          </a:p>
          <a:p>
            <a:r>
              <a:rPr lang="en-US" dirty="0"/>
              <a:t>BUT use of pretty() can make</a:t>
            </a:r>
          </a:p>
          <a:p>
            <a:r>
              <a:rPr lang="en-US" dirty="0"/>
              <a:t>different number of groups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21826"/>
            <a:ext cx="3600450" cy="7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used to create a new column with the age groups classification: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zod</a:t>
            </a:r>
            <a:r>
              <a:rPr lang="en-US" sz="2000" dirty="0">
                <a:latin typeface="Consolas" panose="020B0609020204030204" pitchFamily="49" charset="0"/>
              </a:rPr>
              <a:t>[,11] = cut(</a:t>
            </a:r>
            <a:r>
              <a:rPr lang="en-US" sz="2000" dirty="0" err="1">
                <a:latin typeface="Consolas" panose="020B0609020204030204" pitchFamily="49" charset="0"/>
              </a:rPr>
              <a:t>zod$AGE</a:t>
            </a:r>
            <a:r>
              <a:rPr lang="en-US" sz="2000" dirty="0">
                <a:latin typeface="Consolas" panose="020B0609020204030204" pitchFamily="49" charset="0"/>
              </a:rPr>
              <a:t>, pretty(zod$AGE,2), labels = c("</a:t>
            </a:r>
            <a:r>
              <a:rPr lang="en-US" sz="2000" dirty="0" err="1">
                <a:latin typeface="Consolas" panose="020B0609020204030204" pitchFamily="49" charset="0"/>
              </a:rPr>
              <a:t>young","experienced</a:t>
            </a:r>
            <a:r>
              <a:rPr lang="en-US" sz="2000" dirty="0">
                <a:latin typeface="Consolas" panose="020B0609020204030204" pitchFamily="49" charset="0"/>
              </a:rPr>
              <a:t>"))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3637345"/>
            <a:ext cx="117443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your own intervals</a:t>
            </a:r>
          </a:p>
          <a:p>
            <a:pPr lvl="1"/>
            <a:r>
              <a:rPr lang="en-US" dirty="0"/>
              <a:t>To make 2 intervals, below 60 and above 60: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zod</a:t>
            </a:r>
            <a:r>
              <a:rPr lang="en-US" sz="2000" dirty="0">
                <a:latin typeface="Consolas" panose="020B0609020204030204" pitchFamily="49" charset="0"/>
              </a:rPr>
              <a:t>[,11]= cut(</a:t>
            </a:r>
            <a:r>
              <a:rPr lang="en-US" sz="2000" dirty="0" err="1">
                <a:latin typeface="Consolas" panose="020B0609020204030204" pitchFamily="49" charset="0"/>
              </a:rPr>
              <a:t>zod$AGE,breaks</a:t>
            </a:r>
            <a:r>
              <a:rPr lang="en-US" sz="2000" dirty="0">
                <a:latin typeface="Consolas" panose="020B0609020204030204" pitchFamily="49" charset="0"/>
              </a:rPr>
              <a:t>=c(20,60,100),labels = c("young", "senior"))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breakpoints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524194"/>
            <a:ext cx="10896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replace all Education fields below </a:t>
            </a:r>
            <a:r>
              <a:rPr lang="en-US" dirty="0" err="1"/>
              <a:t>HighSchool</a:t>
            </a:r>
            <a:r>
              <a:rPr lang="en-US" dirty="0"/>
              <a:t> with HS:</a:t>
            </a:r>
          </a:p>
          <a:p>
            <a:pPr lvl="1"/>
            <a:r>
              <a:rPr lang="en-US" dirty="0"/>
              <a:t>Find list of education “categories”: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unique(</a:t>
            </a:r>
            <a:r>
              <a:rPr lang="en-US" sz="2000" dirty="0" err="1">
                <a:latin typeface="Consolas" panose="020B0609020204030204" pitchFamily="49" charset="0"/>
              </a:rPr>
              <a:t>zod$EDUCATION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Create a list with below HS education:</a:t>
            </a:r>
          </a:p>
          <a:p>
            <a:pPr lvl="2"/>
            <a:r>
              <a:rPr lang="en-US" sz="2000" dirty="0" err="1">
                <a:latin typeface="Consolas" panose="020B0609020204030204" pitchFamily="49" charset="0"/>
              </a:rPr>
              <a:t>HS.list</a:t>
            </a:r>
            <a:r>
              <a:rPr lang="en-US" sz="2000" dirty="0">
                <a:latin typeface="Consolas" panose="020B0609020204030204" pitchFamily="49" charset="0"/>
              </a:rPr>
              <a:t> = c("1st-4th", "5th-6th", "7th-8th", "9th", "10th", "11th", "12th", "HS-grad")</a:t>
            </a:r>
          </a:p>
          <a:p>
            <a:pPr lvl="1"/>
            <a:r>
              <a:rPr lang="en-US" sz="2600" dirty="0"/>
              <a:t>Add a new </a:t>
            </a:r>
            <a:r>
              <a:rPr lang="en-US" dirty="0"/>
              <a:t>column</a:t>
            </a:r>
            <a:r>
              <a:rPr lang="en-US" sz="2600" dirty="0"/>
              <a:t> with values matching with </a:t>
            </a:r>
            <a:r>
              <a:rPr lang="en-US" sz="2600" dirty="0" err="1"/>
              <a:t>HS.list</a:t>
            </a:r>
            <a:r>
              <a:rPr lang="en-US" sz="2600" dirty="0"/>
              <a:t> data replaced with “HS”:</a:t>
            </a:r>
          </a:p>
          <a:p>
            <a:pPr lvl="2"/>
            <a:r>
              <a:rPr lang="en-US" sz="2000" dirty="0" err="1">
                <a:latin typeface="Consolas" panose="020B0609020204030204" pitchFamily="49" charset="0"/>
              </a:rPr>
              <a:t>zod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zod$EDUCATION</a:t>
            </a:r>
            <a:r>
              <a:rPr lang="en-US" sz="2000" dirty="0">
                <a:latin typeface="Consolas" panose="020B0609020204030204" pitchFamily="49" charset="0"/>
              </a:rPr>
              <a:t> %in% HS.list,12] = "HS"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OR replace existing data with:</a:t>
            </a:r>
          </a:p>
          <a:p>
            <a:pPr lvl="3"/>
            <a:r>
              <a:rPr lang="en-US" sz="1800" dirty="0" err="1">
                <a:latin typeface="Consolas" panose="020B0609020204030204" pitchFamily="49" charset="0"/>
              </a:rPr>
              <a:t>zod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zod$EDUCATION</a:t>
            </a:r>
            <a:r>
              <a:rPr lang="en-US" sz="1800" dirty="0">
                <a:latin typeface="Consolas" panose="020B0609020204030204" pitchFamily="49" charset="0"/>
              </a:rPr>
              <a:t> %in% HS.list,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latin typeface="Consolas" panose="020B0609020204030204" pitchFamily="49" charset="0"/>
              </a:rPr>
              <a:t>] = "HS"</a:t>
            </a:r>
          </a:p>
          <a:p>
            <a:pPr marL="978408" lvl="3" indent="0"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%in%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41906"/>
            <a:ext cx="10972800" cy="28038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Contd...</a:t>
            </a:r>
          </a:p>
        </p:txBody>
      </p:sp>
    </p:spTree>
    <p:extLst>
      <p:ext uri="{BB962C8B-B14F-4D97-AF65-F5344CB8AC3E}">
        <p14:creationId xmlns:p14="http://schemas.microsoft.com/office/powerpoint/2010/main" val="12894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546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Lucida Console</vt:lpstr>
      <vt:lpstr>Palatino Linotype</vt:lpstr>
      <vt:lpstr>Wingdings 2</vt:lpstr>
      <vt:lpstr>Presentation on brainstorming</vt:lpstr>
      <vt:lpstr>Adding &amp; manipulating columns</vt:lpstr>
      <vt:lpstr>Adding a new column</vt:lpstr>
      <vt:lpstr>Populating column data</vt:lpstr>
      <vt:lpstr>Contd…</vt:lpstr>
      <vt:lpstr>Range, Cut, Summary</vt:lpstr>
      <vt:lpstr>Contd…</vt:lpstr>
      <vt:lpstr>Defining breakpoints</vt:lpstr>
      <vt:lpstr>Using %in%</vt:lpstr>
      <vt:lpstr>Contd...</vt:lpstr>
      <vt:lpstr>Some interesting results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2017-02-05T16:54:01Z</dcterms:created>
  <dcterms:modified xsi:type="dcterms:W3CDTF">2017-02-06T20:12:14Z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