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2"/>
    <p:restoredTop sz="94672"/>
  </p:normalViewPr>
  <p:slideViewPr>
    <p:cSldViewPr snapToGrid="0" showGuides="1">
      <p:cViewPr>
        <p:scale>
          <a:sx n="130" d="100"/>
          <a:sy n="130" d="100"/>
        </p:scale>
        <p:origin x="1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2B2B-FE0E-AA26-DDE2-8FDFD94E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362D-1C34-88BA-BE7D-E5B5D82E2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CD4F-83D2-5C88-DF71-9E5A65A8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73AF-E05F-6BC8-BE60-269C596C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620-2DAA-F121-A72D-E1DF39D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690B-44AA-5F51-C240-E3FCDF6F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BA8FE-DB1F-7D0D-4A55-122B5BBB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2093-6727-3A49-582C-8A60C3EA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1923-D747-8301-5A24-DC3CE50E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5064-13D3-8867-8738-B0D8F767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CEEFC-DEEA-F23E-DD27-7D09DF501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0A83-0428-4709-1764-79ED11CF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ED96-FD11-4761-E4AA-14A4A1EC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FE6D-BD55-4B35-4E8A-CE35121A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44E5-45DF-0327-B599-3126E740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E9D0-AE7A-94EA-5591-9028645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FF45-CFFA-C0E5-4B85-0CFDA92D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7D38-746F-BDF7-F196-58CB2C3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694D-C10E-FE01-D9F4-F4DD21E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9866-1E31-9895-EC1D-49CE389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7C80-6D33-EAF5-2DBE-31764D00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2179-179A-740B-F42A-DFCBFCDA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569A-33C6-6C14-3D2C-3B67BE0B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B674-B1F2-F92A-3FB5-2D4658E5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D4C1-9D2B-9A86-D391-0D490B56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C0D5-C537-7008-7FA0-907F4F7C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F7CD-9609-E051-33B6-4BF912706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BBEF-152C-DFA9-81DF-3C787C59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95E4D-5D7C-7033-18CC-F9842CAB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C6DF9-869C-A0B4-E1C0-43E2E2F9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8CF71-11CF-2E55-4999-EB14284F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9237-9F81-3563-9373-2EADDFFE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572F-0643-B8F6-F1CF-13CF814B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ED3B-B616-C6C9-24E3-BF4919B3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19FBE-5E3E-D1D6-51DB-9B86B108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FE16D-2C05-AC72-9D27-37E0122A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63799-20D3-FF54-977A-45C43C41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FCC6B-9426-EDF1-48BD-40B155B4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C2FE8-C925-33F8-4EB0-1862EB6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24A9-70FA-3EB8-A686-2681C523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E74D-4FC1-E6E4-E5C8-B3E30ED5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656B-7FCB-963A-87D0-AEE7DB0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80B0-79A8-EBAA-86C8-41980E1F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81DC-2D68-AFBC-CAE0-615EF56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D676D-AAE7-A3AF-491A-6FD9D64D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7663-69E2-8E43-19D1-9858B425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7120-ACFE-8653-9372-DE1FC463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3216-8B1E-0C8B-8215-30A13012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B9BD5-EA28-115C-A701-9BD6D24EF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FA87-0D7F-52A1-5099-D8EC29A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3717B-FFFA-7213-4D46-CB218D9A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BB23-9132-636C-6E77-CC902E4A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787B-73FC-023C-9BC0-050DF94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CBBD8-4768-F185-E01B-06F96FB96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9FA4-8EC9-2205-391A-4E9B53A5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0FD7-AF7C-76F9-8E2C-D6BEBB6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6656-BEA2-1346-C06F-D6A05353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B5DC-B146-1B49-5147-5B17299F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8FAFA-5072-AE4D-912E-F71FB41D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EA27-1946-9207-B750-019BDE60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077D-9B2C-493C-4C72-CAEFA9E3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D699-374E-7542-B656-E0C537E8444C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729F-907C-CB83-7946-5B9B86D7F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1844-1937-0A6D-5BD1-ED8E2AC9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9BE1ECD-C8F2-0A10-08AA-388640C4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87344"/>
            <a:ext cx="8777066" cy="577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AE87-DEDE-04C4-5849-025A63942AAF}"/>
              </a:ext>
            </a:extLst>
          </p:cNvPr>
          <p:cNvSpPr txBox="1"/>
          <p:nvPr/>
        </p:nvSpPr>
        <p:spPr>
          <a:xfrm>
            <a:off x="875211" y="418011"/>
            <a:ext cx="451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Kayfetz and Kimmerer 2017</a:t>
            </a:r>
          </a:p>
        </p:txBody>
      </p:sp>
    </p:spTree>
    <p:extLst>
      <p:ext uri="{BB962C8B-B14F-4D97-AF65-F5344CB8AC3E}">
        <p14:creationId xmlns:p14="http://schemas.microsoft.com/office/powerpoint/2010/main" val="42835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2B869D2-A9B8-AEC2-5016-09A9576F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1749872"/>
            <a:ext cx="7772400" cy="4301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AB8EE-FA3C-0618-2CF9-C90AC9855D33}"/>
              </a:ext>
            </a:extLst>
          </p:cNvPr>
          <p:cNvSpPr txBox="1"/>
          <p:nvPr/>
        </p:nvSpPr>
        <p:spPr>
          <a:xfrm>
            <a:off x="992188" y="806897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Kayfetz and Kimmerer 2017</a:t>
            </a:r>
          </a:p>
        </p:txBody>
      </p:sp>
    </p:spTree>
    <p:extLst>
      <p:ext uri="{BB962C8B-B14F-4D97-AF65-F5344CB8AC3E}">
        <p14:creationId xmlns:p14="http://schemas.microsoft.com/office/powerpoint/2010/main" val="7535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8726A6-2F7A-7012-DDD9-7CCC4F9A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80" y="407988"/>
            <a:ext cx="5105400" cy="44069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E4731E7-318A-026E-61F0-FF044238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1" y="479425"/>
            <a:ext cx="5143500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C8F03-A04A-83DA-4D85-786A41B877F9}"/>
              </a:ext>
            </a:extLst>
          </p:cNvPr>
          <p:cNvSpPr txBox="1"/>
          <p:nvPr/>
        </p:nvSpPr>
        <p:spPr>
          <a:xfrm>
            <a:off x="364220" y="4916527"/>
            <a:ext cx="32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Bouley and Kimmerer 2006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D944FA2-0B6D-915F-6097-7C89D7466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94" y="4365625"/>
            <a:ext cx="5410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347245-2477-944D-D070-05D85F30FB14}"/>
              </a:ext>
            </a:extLst>
          </p:cNvPr>
          <p:cNvSpPr txBox="1"/>
          <p:nvPr/>
        </p:nvSpPr>
        <p:spPr>
          <a:xfrm>
            <a:off x="700088" y="428625"/>
            <a:ext cx="332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  <p:pic>
        <p:nvPicPr>
          <p:cNvPr id="7" name="Picture 6" descr="Bar chart&#10;&#10;Description automatically generated with low confidence">
            <a:extLst>
              <a:ext uri="{FF2B5EF4-FFF2-40B4-BE49-F238E27FC236}">
                <a16:creationId xmlns:a16="http://schemas.microsoft.com/office/drawing/2014/main" id="{DEE5F825-BAA5-83E3-516A-D9A30087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58" y="751790"/>
            <a:ext cx="7772400" cy="58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1ED133-603F-9011-89CB-CAD779BB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12" y="806450"/>
            <a:ext cx="6731000" cy="52451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DFFD02-9492-D816-EA72-50290310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12" y="573087"/>
            <a:ext cx="1320800" cy="128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93AEB-6E83-DB93-6E90-FF83F595EC6A}"/>
              </a:ext>
            </a:extLst>
          </p:cNvPr>
          <p:cNvSpPr txBox="1"/>
          <p:nvPr/>
        </p:nvSpPr>
        <p:spPr>
          <a:xfrm>
            <a:off x="547687" y="621784"/>
            <a:ext cx="1209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1479B-71EA-B590-5613-45F25DBDEC83}"/>
              </a:ext>
            </a:extLst>
          </p:cNvPr>
          <p:cNvSpPr txBox="1"/>
          <p:nvPr/>
        </p:nvSpPr>
        <p:spPr>
          <a:xfrm>
            <a:off x="978195" y="2668772"/>
            <a:ext cx="2658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 ml pred</a:t>
            </a:r>
            <a:r>
              <a:rPr lang="en-US" sz="1200" baseline="30000" dirty="0"/>
              <a:t>-1</a:t>
            </a:r>
            <a:r>
              <a:rPr lang="en-US" sz="1200" dirty="0"/>
              <a:t> h</a:t>
            </a:r>
            <a:r>
              <a:rPr lang="en-US" sz="1200" baseline="30000" dirty="0"/>
              <a:t>-1 </a:t>
            </a:r>
            <a:r>
              <a:rPr lang="en-US" sz="1200" dirty="0"/>
              <a:t> to d</a:t>
            </a:r>
            <a:r>
              <a:rPr lang="en-US" sz="1200" baseline="30000" dirty="0"/>
              <a:t>-1 </a:t>
            </a:r>
          </a:p>
          <a:p>
            <a:r>
              <a:rPr lang="en-US" sz="1200" dirty="0"/>
              <a:t>Multiply by 24:</a:t>
            </a:r>
          </a:p>
          <a:p>
            <a:r>
              <a:rPr lang="en-US" sz="1200" dirty="0"/>
              <a:t>Ex: </a:t>
            </a:r>
            <a:r>
              <a:rPr lang="en-US" sz="1200" dirty="0" err="1"/>
              <a:t>Acartia</a:t>
            </a:r>
            <a:r>
              <a:rPr lang="en-US" sz="1200" dirty="0"/>
              <a:t> April 2004, aloricate ciliates, ~ 2ml  per hour = ~ 48 ml per day</a:t>
            </a:r>
          </a:p>
          <a:p>
            <a:endParaRPr lang="en-US" sz="1200" dirty="0"/>
          </a:p>
          <a:p>
            <a:r>
              <a:rPr lang="en-US" sz="1200" dirty="0" err="1"/>
              <a:t>Acartia</a:t>
            </a:r>
            <a:r>
              <a:rPr lang="en-US" sz="1200" dirty="0"/>
              <a:t> April 2005, diatoms</a:t>
            </a:r>
          </a:p>
          <a:p>
            <a:r>
              <a:rPr lang="en-US" sz="1200" dirty="0"/>
              <a:t>~ 1.5 ml per hour = ~ 36ml per day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04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802CA1-10E2-803A-81B6-C89392AF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81" y="962127"/>
            <a:ext cx="6654800" cy="534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CE08B-9724-1A96-FAB4-A7B12FF57073}"/>
              </a:ext>
            </a:extLst>
          </p:cNvPr>
          <p:cNvSpPr txBox="1"/>
          <p:nvPr/>
        </p:nvSpPr>
        <p:spPr>
          <a:xfrm>
            <a:off x="420460" y="962126"/>
            <a:ext cx="1320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05AA3C-81C5-5ABB-A926-0DC471F9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581" y="148544"/>
            <a:ext cx="1320800" cy="128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F8B6D-5F6F-B060-E811-EE8DC17DC990}"/>
              </a:ext>
            </a:extLst>
          </p:cNvPr>
          <p:cNvSpPr txBox="1"/>
          <p:nvPr/>
        </p:nvSpPr>
        <p:spPr>
          <a:xfrm>
            <a:off x="420460" y="2604723"/>
            <a:ext cx="3673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Convert ng C pred</a:t>
            </a:r>
            <a:r>
              <a:rPr lang="en-US" sz="1400" baseline="30000" dirty="0"/>
              <a:t>-1</a:t>
            </a:r>
            <a:r>
              <a:rPr lang="en-US" sz="1400" dirty="0"/>
              <a:t> h</a:t>
            </a:r>
            <a:r>
              <a:rPr lang="en-US" sz="1400" baseline="30000" dirty="0"/>
              <a:t>-1 </a:t>
            </a:r>
            <a:r>
              <a:rPr lang="en-US" sz="1400" dirty="0"/>
              <a:t> to  µg C pred</a:t>
            </a:r>
            <a:r>
              <a:rPr lang="en-US" sz="1400" baseline="30000" dirty="0"/>
              <a:t>-1</a:t>
            </a:r>
            <a:r>
              <a:rPr lang="en-US" sz="1400" dirty="0"/>
              <a:t> d</a:t>
            </a:r>
            <a:r>
              <a:rPr lang="en-US" sz="1400" baseline="30000" dirty="0"/>
              <a:t>-1 </a:t>
            </a:r>
          </a:p>
          <a:p>
            <a:r>
              <a:rPr lang="en-US" sz="1400" dirty="0"/>
              <a:t>1 ng = .001 µg</a:t>
            </a:r>
          </a:p>
          <a:p>
            <a:r>
              <a:rPr lang="en-US" sz="1400" dirty="0"/>
              <a:t>1 day = 24 hours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Ex: </a:t>
            </a:r>
            <a:r>
              <a:rPr lang="en-US" sz="1400" dirty="0" err="1"/>
              <a:t>Acartia</a:t>
            </a:r>
            <a:r>
              <a:rPr lang="en-US" sz="1400" dirty="0"/>
              <a:t> April 2004, </a:t>
            </a:r>
            <a:r>
              <a:rPr lang="en-US" sz="1400" b="1" dirty="0"/>
              <a:t>aloricate ciliates</a:t>
            </a:r>
            <a:r>
              <a:rPr lang="en-US" sz="1400" dirty="0"/>
              <a:t>, </a:t>
            </a:r>
          </a:p>
          <a:p>
            <a:r>
              <a:rPr lang="en-US" sz="1400" dirty="0"/>
              <a:t>~ 17 ng C per per hour = ~ .017 µg C per hour</a:t>
            </a:r>
          </a:p>
          <a:p>
            <a:r>
              <a:rPr lang="en-US" sz="1400" dirty="0"/>
              <a:t>Multiply .017 by 24 = ~ </a:t>
            </a:r>
            <a:r>
              <a:rPr lang="en-US" sz="1400" b="1" dirty="0"/>
              <a:t>.408 µg C per day</a:t>
            </a:r>
          </a:p>
          <a:p>
            <a:endParaRPr lang="en-US" sz="1400" dirty="0"/>
          </a:p>
          <a:p>
            <a:r>
              <a:rPr lang="en-US" sz="1400" dirty="0" err="1"/>
              <a:t>Acartia</a:t>
            </a:r>
            <a:r>
              <a:rPr lang="en-US" sz="1400" dirty="0"/>
              <a:t> April 2005, </a:t>
            </a:r>
            <a:r>
              <a:rPr lang="en-US" sz="1400" b="1" dirty="0"/>
              <a:t>diatoms</a:t>
            </a:r>
          </a:p>
          <a:p>
            <a:r>
              <a:rPr lang="en-US" sz="1400" dirty="0"/>
              <a:t>~ 5 ng C per per hour = ~ .005 µg C per hour</a:t>
            </a:r>
          </a:p>
          <a:p>
            <a:r>
              <a:rPr lang="en-US" sz="1400" dirty="0"/>
              <a:t>Multiply .005 by 24 = </a:t>
            </a:r>
            <a:r>
              <a:rPr lang="en-US" sz="1400" b="1" dirty="0"/>
              <a:t>~ .12 µg C per day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00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0D40DE4-6BAD-D40A-1801-416DB1B5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317500"/>
            <a:ext cx="5016500" cy="622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BB16E-74F7-1CA3-1EDF-0254A0715AFF}"/>
              </a:ext>
            </a:extLst>
          </p:cNvPr>
          <p:cNvSpPr txBox="1"/>
          <p:nvPr/>
        </p:nvSpPr>
        <p:spPr>
          <a:xfrm>
            <a:off x="537821" y="909140"/>
            <a:ext cx="1302554" cy="122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</p:spTree>
    <p:extLst>
      <p:ext uri="{BB962C8B-B14F-4D97-AF65-F5344CB8AC3E}">
        <p14:creationId xmlns:p14="http://schemas.microsoft.com/office/powerpoint/2010/main" val="36700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D428F08-4403-43CA-8534-B8CA3B97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23" y="1342663"/>
            <a:ext cx="9521503" cy="4599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138E8-7013-9613-183A-B57B42D11625}"/>
              </a:ext>
            </a:extLst>
          </p:cNvPr>
          <p:cNvSpPr txBox="1"/>
          <p:nvPr/>
        </p:nvSpPr>
        <p:spPr>
          <a:xfrm>
            <a:off x="636608" y="717630"/>
            <a:ext cx="202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Klass</a:t>
            </a:r>
            <a:r>
              <a:rPr lang="en-US" dirty="0"/>
              <a:t> et al 2008</a:t>
            </a:r>
          </a:p>
        </p:txBody>
      </p:sp>
    </p:spTree>
    <p:extLst>
      <p:ext uri="{BB962C8B-B14F-4D97-AF65-F5344CB8AC3E}">
        <p14:creationId xmlns:p14="http://schemas.microsoft.com/office/powerpoint/2010/main" val="364499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171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Adams</dc:creator>
  <cp:lastModifiedBy>Allison Adams</cp:lastModifiedBy>
  <cp:revision>5</cp:revision>
  <cp:lastPrinted>2023-04-13T18:48:25Z</cp:lastPrinted>
  <dcterms:created xsi:type="dcterms:W3CDTF">2023-04-13T17:09:10Z</dcterms:created>
  <dcterms:modified xsi:type="dcterms:W3CDTF">2023-08-25T15:09:37Z</dcterms:modified>
</cp:coreProperties>
</file>