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9DB6C2B-DD79-4FE2-AB88-19506BDFE47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innovation.uci.edu/2017/08/husky-or-wolf-using-a-black-box-learning-model-to-avoid-adoption-errors/" TargetMode="External"/><Relationship Id="rId2" Type="http://schemas.openxmlformats.org/officeDocument/2006/relationships/hyperlink" Target="https://arxiv.org/pdf/1602.04938.pdf" TargetMode="External"/><Relationship Id="rId3" Type="http://schemas.openxmlformats.org/officeDocument/2006/relationships/hyperlink" Target="https://www.cs.ryerson.ca/~aharley/vis/conv/flat.html" TargetMode="External"/><Relationship Id="rId4" Type="http://schemas.openxmlformats.org/officeDocument/2006/relationships/hyperlink" Target="http://yann.lecun.com/exdb/lenet/" TargetMode="External"/><Relationship Id="rId5" Type="http://schemas.openxmlformats.org/officeDocument/2006/relationships/hyperlink" Target="https://www.kaggle.com/arjunharidaspallath/dogcats-xplainable" TargetMode="External"/><Relationship Id="rId6" Type="http://schemas.openxmlformats.org/officeDocument/2006/relationships/hyperlink" Target="https://www.fatml.org/schedule/2016/presentation/why-should-i-trust-you-explaining-predictions" TargetMode="External"/><Relationship Id="rId7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cs.ryerson.ca/~aharley/vis/conv/flat.html" TargetMode="Externa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Visualization of neural network prediction using LIME package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5000"/>
          </a:bodyPr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Spiced Academy Trial Lecture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29.10.2021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Arjun Haridas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4. Into to LIME - Local Interpretable Model-agnostic Explanations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862200" y="1326600"/>
            <a:ext cx="8713440" cy="4110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LIME - 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504000" y="1326600"/>
            <a:ext cx="9071640" cy="4173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Extract super-pixels and create random perturbations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Use model to predict the new perturbed images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Calculate distance between perturbed images and 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original image to get similarity scores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Fit a linear model with perturbed images, predictions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and similarity scores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This gives the importance of each super-pixel segment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for the prediction of a dog/cat.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7454160" y="473400"/>
            <a:ext cx="2145240" cy="2153880"/>
          </a:xfrm>
          <a:prstGeom prst="rect">
            <a:avLst/>
          </a:prstGeom>
          <a:ln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7404840" y="3047760"/>
            <a:ext cx="2189160" cy="213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Code Example - Classification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504000" y="1326600"/>
            <a:ext cx="907164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902520" y="1248120"/>
            <a:ext cx="8334000" cy="321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Resources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326600"/>
            <a:ext cx="9071640" cy="4065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1"/>
              </a:rPr>
              <a:t>Husky vs Wolf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  <a:hlinkClick r:id="rId2"/>
              </a:rPr>
              <a:t>Lime Paper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  <a:hlinkClick r:id="rId3"/>
              </a:rPr>
              <a:t>CNN Visualisation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  <a:hlinkClick r:id="rId4"/>
              </a:rPr>
              <a:t>LeNet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  <a:hlinkClick r:id="rId5"/>
              </a:rPr>
              <a:t>Kaggle notebook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Noto Sans CJK SC"/>
                <a:hlinkClick r:id="rId6"/>
              </a:rPr>
              <a:t>Talk on LIME framework by author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Agenda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2800" spc="-1" strike="noStrike">
                <a:latin typeface="Arial"/>
              </a:rPr>
              <a:t>1. Goal and Motivation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2. The need for Interpretability in models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3. Intro to CNN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4. Intro to LIME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5. Code Example</a:t>
            </a: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Goal - Classification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                              </a:t>
            </a:r>
            <a:r>
              <a:rPr b="0" lang="en-US" sz="2200" spc="-1" strike="noStrike">
                <a:latin typeface="Arial"/>
              </a:rPr>
              <a:t>Which features identify each pets?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902520" y="1248120"/>
            <a:ext cx="8334000" cy="321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latin typeface="Arial"/>
              </a:rPr>
              <a:t>Motivation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640080" y="1280160"/>
            <a:ext cx="1780560" cy="168768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643320" y="3162960"/>
            <a:ext cx="1791360" cy="1809360"/>
          </a:xfrm>
          <a:prstGeom prst="rect">
            <a:avLst/>
          </a:prstGeom>
          <a:ln>
            <a:noFill/>
          </a:ln>
        </p:spPr>
      </p:pic>
      <p:sp>
        <p:nvSpPr>
          <p:cNvPr id="51" name="Line 2"/>
          <p:cNvSpPr/>
          <p:nvPr/>
        </p:nvSpPr>
        <p:spPr>
          <a:xfrm>
            <a:off x="2718360" y="3073320"/>
            <a:ext cx="151128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TextShape 3"/>
          <p:cNvSpPr txBox="1"/>
          <p:nvPr/>
        </p:nvSpPr>
        <p:spPr>
          <a:xfrm>
            <a:off x="3001680" y="2463120"/>
            <a:ext cx="1038960" cy="36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FreeSans"/>
              </a:rPr>
              <a:t>Input</a:t>
            </a:r>
            <a:endParaRPr b="1" lang="en-US" sz="1800" spc="-1" strike="noStrike">
              <a:latin typeface="FreeSans"/>
            </a:endParaRPr>
          </a:p>
        </p:txBody>
      </p:sp>
      <p:sp>
        <p:nvSpPr>
          <p:cNvPr id="53" name="Line 4"/>
          <p:cNvSpPr/>
          <p:nvPr/>
        </p:nvSpPr>
        <p:spPr>
          <a:xfrm>
            <a:off x="6685560" y="3073320"/>
            <a:ext cx="14169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8242560" y="3248640"/>
            <a:ext cx="1654560" cy="182916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4"/>
          <a:stretch/>
        </p:blipFill>
        <p:spPr>
          <a:xfrm>
            <a:off x="8196840" y="1385640"/>
            <a:ext cx="1605960" cy="1687680"/>
          </a:xfrm>
          <a:prstGeom prst="rect">
            <a:avLst/>
          </a:prstGeom>
          <a:ln>
            <a:noFill/>
          </a:ln>
        </p:spPr>
      </p:pic>
      <p:sp>
        <p:nvSpPr>
          <p:cNvPr id="56" name="TextShape 5"/>
          <p:cNvSpPr txBox="1"/>
          <p:nvPr/>
        </p:nvSpPr>
        <p:spPr>
          <a:xfrm>
            <a:off x="6779880" y="2494440"/>
            <a:ext cx="1133640" cy="367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FreeSans"/>
              </a:rPr>
              <a:t>Output</a:t>
            </a:r>
            <a:endParaRPr b="1" lang="en-US" sz="1800" spc="-1" strike="noStrike">
              <a:latin typeface="FreeSans"/>
            </a:endParaRPr>
          </a:p>
        </p:txBody>
      </p:sp>
      <p:sp>
        <p:nvSpPr>
          <p:cNvPr id="57" name="TextShape 6"/>
          <p:cNvSpPr txBox="1"/>
          <p:nvPr/>
        </p:nvSpPr>
        <p:spPr>
          <a:xfrm>
            <a:off x="4701960" y="3021840"/>
            <a:ext cx="1511280" cy="63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US" sz="1800" spc="-1" strike="noStrike">
                <a:latin typeface="FreeSans"/>
              </a:rPr>
              <a:t>Black Box</a:t>
            </a:r>
            <a:endParaRPr b="1" lang="en-US" sz="1800" spc="-1" strike="noStrike">
              <a:latin typeface="Free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2. </a:t>
            </a:r>
            <a:r>
              <a:rPr b="0" lang="en-US" sz="3600" spc="-1" strike="noStrike">
                <a:latin typeface="Arial"/>
              </a:rPr>
              <a:t>The </a:t>
            </a:r>
            <a:r>
              <a:rPr b="0" lang="en-US" sz="3600" spc="-1" strike="noStrike">
                <a:latin typeface="Arial"/>
              </a:rPr>
              <a:t>nee</a:t>
            </a:r>
            <a:r>
              <a:rPr b="0" lang="en-US" sz="3600" spc="-1" strike="noStrike">
                <a:latin typeface="Arial"/>
              </a:rPr>
              <a:t>d for </a:t>
            </a:r>
            <a:r>
              <a:rPr b="0" lang="en-US" sz="3600" spc="-1" strike="noStrike">
                <a:latin typeface="Arial"/>
              </a:rPr>
              <a:t>Inter</a:t>
            </a:r>
            <a:r>
              <a:rPr b="0" lang="en-US" sz="3600" spc="-1" strike="noStrike">
                <a:latin typeface="Arial"/>
              </a:rPr>
              <a:t>pret</a:t>
            </a:r>
            <a:r>
              <a:rPr b="0" lang="en-US" sz="3600" spc="-1" strike="noStrike">
                <a:latin typeface="Arial"/>
              </a:rPr>
              <a:t>abilit</a:t>
            </a:r>
            <a:r>
              <a:rPr b="0" lang="en-US" sz="3600" spc="-1" strike="noStrike">
                <a:latin typeface="Arial"/>
              </a:rPr>
              <a:t>y in </a:t>
            </a:r>
            <a:r>
              <a:rPr b="0" lang="en-US" sz="3600" spc="-1" strike="noStrike">
                <a:latin typeface="Arial"/>
              </a:rPr>
              <a:t>mod</a:t>
            </a:r>
            <a:r>
              <a:rPr b="0" lang="en-US" sz="3600" spc="-1" strike="noStrike">
                <a:latin typeface="Arial"/>
              </a:rPr>
              <a:t>els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326600"/>
            <a:ext cx="9071640" cy="370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Verification of the model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How do we trust the model?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Production ready models (Hospitals etc..)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Detect and improve untrustworthy models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Example - Classification of Husky vs Wolf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Learning from the model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Alpha Go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Compliance to legislation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EU's GDPR law for "Right to explanation" for AI </a:t>
            </a:r>
            <a:r>
              <a:rPr b="0" lang="en-US" sz="2800" spc="-1" strike="noStrike">
                <a:latin typeface="Arial"/>
              </a:rPr>
              <a:t>systems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6675120" y="2194560"/>
            <a:ext cx="2819160" cy="135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187200"/>
            <a:ext cx="9071640" cy="1024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600" spc="-1" strike="noStrike">
                <a:latin typeface="Arial"/>
              </a:rPr>
              <a:t>3. Into to CNN - Convolutional neural network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326600"/>
            <a:ext cx="907164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 Narrow"/>
              </a:rPr>
              <a:t>A CNN takes an input image and passes through several layers which include convolutional layers, pooling layers, and fully connected (FC) layers to produce an output.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 Narrow"/>
              </a:rPr>
              <a:t>Convolution Layer : 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 Narrow"/>
              </a:rPr>
              <a:t>Extracts features from an image to produce feature maps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181520" y="2926080"/>
            <a:ext cx="6865200" cy="2377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 Narrow"/>
              </a:rPr>
              <a:t>Pooling Layer: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 Narrow"/>
              </a:rPr>
              <a:t>Reduces the dimensionality of the feature map while retaining the information of the image by either </a:t>
            </a:r>
            <a:r>
              <a:rPr b="0" lang="en-GB" sz="1800" spc="-1" strike="noStrike">
                <a:solidFill>
                  <a:srgbClr val="000000"/>
                </a:solidFill>
                <a:latin typeface="Arial Narrow"/>
              </a:rPr>
              <a:t>taking the average or the largest value in the feature map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2617920" y="2560320"/>
            <a:ext cx="5273280" cy="246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 Narrow"/>
              </a:rPr>
              <a:t>Fully connected layer : 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 Narrow"/>
              </a:rPr>
              <a:t>Uses the features extracted from the final convolution or pooling layer and uses it to classify the image into the respective classes.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920240" y="2296800"/>
            <a:ext cx="6583680" cy="3098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000" spc="-1" strike="noStrike">
                <a:latin typeface="Arial"/>
              </a:rPr>
              <a:t>Quick look into CNN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</a:rPr>
              <a:t>Interactive visualisation of CNN - Adam Harley</a:t>
            </a:r>
            <a:endParaRPr b="0" lang="en-US" sz="2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latin typeface="Arial"/>
              </a:rPr>
              <a:t>PhD Robotics - CMU</a:t>
            </a:r>
            <a:endParaRPr b="0" lang="en-US" sz="2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latin typeface="Arial"/>
                <a:hlinkClick r:id="rId1"/>
              </a:rPr>
              <a:t>Visualization of CNN</a:t>
            </a:r>
            <a:r>
              <a:rPr b="0" lang="en-US" sz="2200" spc="-1" strike="noStrike">
                <a:latin typeface="Arial"/>
              </a:rPr>
              <a:t> - LeNet Architecture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905040" y="2975400"/>
            <a:ext cx="7989840" cy="2369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2021-10-29T02:16:34Z</dcterms:created>
  <dc:creator/>
  <dc:description/>
  <dc:language>en-US</dc:language>
  <cp:lastModifiedBy/>
  <dcterms:modified xsi:type="dcterms:W3CDTF">2021-10-29T10:20:59Z</dcterms:modified>
  <cp:revision>4</cp:revision>
  <dc:subject/>
  <dc:title/>
</cp:coreProperties>
</file>