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147479252" r:id="rId3"/>
    <p:sldId id="2147479253" r:id="rId4"/>
    <p:sldId id="2147479254" r:id="rId5"/>
    <p:sldId id="2147479255" r:id="rId6"/>
    <p:sldId id="2147479256" r:id="rId7"/>
    <p:sldId id="2147479257" r:id="rId8"/>
    <p:sldId id="2147479195" r:id="rId9"/>
    <p:sldId id="214747919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47157D-2B9A-4EB0-921A-B94F22DF3E6F}" type="datetimeFigureOut">
              <a:rPr lang="en-IN" smtClean="0"/>
              <a:t>27-03-2025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82A6EB-3BF8-4700-8328-9B508973D2CB}" type="slidenum">
              <a:rPr lang="en-IN" smtClean="0"/>
              <a:t>‹#›</a:t>
            </a:fld>
            <a:endParaRPr lang="en-IN"/>
          </a:p>
        </p:txBody>
      </p:sp>
    </p:spTree>
    <p:extLst>
      <p:ext uri="{BB962C8B-B14F-4D97-AF65-F5344CB8AC3E}">
        <p14:creationId xmlns:p14="http://schemas.microsoft.com/office/powerpoint/2010/main" val="3654039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242424"/>
                </a:solidFill>
                <a:effectLst/>
                <a:latin typeface="Segoe UI" panose="020B0502040204020203" pitchFamily="34" charset="0"/>
              </a:rPr>
              <a:t>In this chapter, we are going to cover the following topics:</a:t>
            </a:r>
          </a:p>
          <a:p>
            <a:endParaRPr lang="en-IN" sz="1200" dirty="0"/>
          </a:p>
          <a:p>
            <a:pPr marL="342900" lvl="0" indent="-342900">
              <a:lnSpc>
                <a:spcPct val="250000"/>
              </a:lnSpc>
              <a:buFont typeface="Wingdings" panose="05000000000000000000" pitchFamily="2" charset="2"/>
              <a:buChar char="Ø"/>
            </a:pPr>
            <a:r>
              <a:rPr lang="en-US" dirty="0">
                <a:solidFill>
                  <a:schemeClr val="bg1"/>
                </a:solidFill>
                <a:latin typeface="Arial" panose="020B0604020202020204" pitchFamily="34" charset="0"/>
                <a:cs typeface="Arial" panose="020B0604020202020204" pitchFamily="34" charset="0"/>
              </a:rPr>
              <a:t>Overview of Cypress Architecture</a:t>
            </a:r>
          </a:p>
          <a:p>
            <a:pPr marL="342900" lvl="0" indent="-342900">
              <a:lnSpc>
                <a:spcPct val="250000"/>
              </a:lnSpc>
              <a:buFont typeface="Wingdings" panose="05000000000000000000" pitchFamily="2" charset="2"/>
              <a:buChar char="Ø"/>
            </a:pPr>
            <a:r>
              <a:rPr lang="en-US" dirty="0">
                <a:solidFill>
                  <a:schemeClr val="bg1"/>
                </a:solidFill>
                <a:latin typeface="Arial" panose="020B0604020202020204" pitchFamily="34" charset="0"/>
                <a:cs typeface="Arial" panose="020B0604020202020204" pitchFamily="34" charset="0"/>
              </a:rPr>
              <a:t>How Cypress interacts with browsers</a:t>
            </a:r>
          </a:p>
          <a:p>
            <a:pPr marL="342900" lvl="0" indent="-342900">
              <a:lnSpc>
                <a:spcPct val="250000"/>
              </a:lnSpc>
              <a:buFont typeface="Wingdings" panose="05000000000000000000" pitchFamily="2" charset="2"/>
              <a:buChar char="Ø"/>
            </a:pPr>
            <a:r>
              <a:rPr lang="en-US" dirty="0">
                <a:solidFill>
                  <a:schemeClr val="bg1"/>
                </a:solidFill>
                <a:latin typeface="Arial" panose="020B0604020202020204" pitchFamily="34" charset="0"/>
                <a:cs typeface="Arial" panose="020B0604020202020204" pitchFamily="34" charset="0"/>
              </a:rPr>
              <a:t>Cypress Test Runner</a:t>
            </a:r>
          </a:p>
          <a:p>
            <a:pPr marL="342900" lvl="0" indent="-342900">
              <a:lnSpc>
                <a:spcPct val="250000"/>
              </a:lnSpc>
              <a:buFont typeface="Wingdings" panose="05000000000000000000" pitchFamily="2" charset="2"/>
              <a:buChar char="Ø"/>
            </a:pPr>
            <a:r>
              <a:rPr lang="en-IN" dirty="0">
                <a:solidFill>
                  <a:schemeClr val="bg1"/>
                </a:solidFill>
                <a:latin typeface="Arial" panose="020B0604020202020204" pitchFamily="34" charset="0"/>
                <a:cs typeface="Arial" panose="020B0604020202020204" pitchFamily="34" charset="0"/>
              </a:rPr>
              <a:t>Test Execution Life Cycle</a:t>
            </a:r>
          </a:p>
          <a:p>
            <a:endParaRPr lang="en-IN" sz="1200" dirty="0"/>
          </a:p>
        </p:txBody>
      </p:sp>
      <p:sp>
        <p:nvSpPr>
          <p:cNvPr id="4" name="Slide Number Placeholder 3"/>
          <p:cNvSpPr>
            <a:spLocks noGrp="1"/>
          </p:cNvSpPr>
          <p:nvPr>
            <p:ph type="sldNum" sz="quarter" idx="5"/>
          </p:nvPr>
        </p:nvSpPr>
        <p:spPr/>
        <p:txBody>
          <a:bodyPr/>
          <a:lstStyle/>
          <a:p>
            <a:fld id="{BF9A3903-E1C0-B641-BF09-7903E2AE2EC7}" type="slidenum">
              <a:rPr lang="en-US" smtClean="0"/>
              <a:t>2</a:t>
            </a:fld>
            <a:endParaRPr lang="en-US" dirty="0"/>
          </a:p>
        </p:txBody>
      </p:sp>
    </p:spTree>
    <p:extLst>
      <p:ext uri="{BB962C8B-B14F-4D97-AF65-F5344CB8AC3E}">
        <p14:creationId xmlns:p14="http://schemas.microsoft.com/office/powerpoint/2010/main" val="1133521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B7A7AE-A278-B27C-BC82-1F726D50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0E0499-9389-9D17-29A0-80D976B745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0F3A5F-8873-ADA4-2D92-97BAB6C6EFF8}"/>
              </a:ext>
            </a:extLst>
          </p:cNvPr>
          <p:cNvSpPr>
            <a:spLocks noGrp="1"/>
          </p:cNvSpPr>
          <p:nvPr>
            <p:ph type="body" idx="1"/>
          </p:nvPr>
        </p:nvSpPr>
        <p:spPr/>
        <p:txBody>
          <a:bodyPr/>
          <a:lstStyle/>
          <a:p>
            <a:r>
              <a:rPr lang="en-US" sz="1800" b="1" i="0" u="none" strike="noStrike" dirty="0">
                <a:solidFill>
                  <a:srgbClr val="000000"/>
                </a:solidFill>
                <a:effectLst/>
                <a:latin typeface="Calibri" panose="020F0502020204030204" pitchFamily="34" charset="0"/>
              </a:rPr>
              <a:t>Let’s </a:t>
            </a:r>
            <a:r>
              <a:rPr lang="en-US" sz="1800" b="1" dirty="0">
                <a:solidFill>
                  <a:srgbClr val="002060"/>
                </a:solidFill>
                <a:latin typeface="Arial (body)"/>
                <a:cs typeface="Arial" panose="020B0604020202020204" pitchFamily="34" charset="0"/>
              </a:rPr>
              <a:t>Understanding Test Runner Interface</a:t>
            </a:r>
          </a:p>
          <a:p>
            <a:endParaRPr lang="en-US" sz="1800" b="1" dirty="0">
              <a:solidFill>
                <a:srgbClr val="002060"/>
              </a:solidFill>
              <a:latin typeface="Arial (body)"/>
              <a:cs typeface="Arial" panose="020B0604020202020204" pitchFamily="34" charset="0"/>
            </a:endParaRPr>
          </a:p>
          <a:p>
            <a:pPr algn="l">
              <a:spcBef>
                <a:spcPts val="450"/>
              </a:spcBef>
              <a:spcAft>
                <a:spcPts val="750"/>
              </a:spcAft>
            </a:pPr>
            <a:r>
              <a:rPr lang="en-US" b="0" i="0" dirty="0">
                <a:solidFill>
                  <a:srgbClr val="424242"/>
                </a:solidFill>
                <a:effectLst/>
                <a:latin typeface="Segoe Sans"/>
              </a:rPr>
              <a:t>Cypress Test Runner is a GUI for visualizing and debugging tests. It features a dashboard listing tests, a test runner window showing commands and results, and a browser window displaying the application being tested.</a:t>
            </a:r>
          </a:p>
          <a:p>
            <a:pPr algn="l">
              <a:spcBef>
                <a:spcPts val="450"/>
              </a:spcBef>
              <a:spcAft>
                <a:spcPts val="750"/>
              </a:spcAft>
            </a:pPr>
            <a:endParaRPr lang="en-US" b="0" i="0" dirty="0">
              <a:solidFill>
                <a:srgbClr val="424242"/>
              </a:solidFill>
              <a:effectLst/>
              <a:latin typeface="Segoe Sans"/>
            </a:endParaRPr>
          </a:p>
          <a:p>
            <a:pPr algn="l">
              <a:spcBef>
                <a:spcPts val="450"/>
              </a:spcBef>
              <a:spcAft>
                <a:spcPts val="750"/>
              </a:spcAft>
            </a:pPr>
            <a:r>
              <a:rPr lang="en-US" b="0" i="0" dirty="0">
                <a:solidFill>
                  <a:srgbClr val="424242"/>
                </a:solidFill>
                <a:effectLst/>
                <a:latin typeface="Segoe Sans"/>
              </a:rPr>
              <a:t>Besides running tests, it includes tools for debugging and troubleshooting, such as a console for logging messages and interacting with the application in real-time, and a network tab for monitoring HTTP requests and responses.</a:t>
            </a:r>
          </a:p>
          <a:p>
            <a:pPr algn="l">
              <a:spcBef>
                <a:spcPts val="450"/>
              </a:spcBef>
              <a:spcAft>
                <a:spcPts val="750"/>
              </a:spcAft>
            </a:pPr>
            <a:endParaRPr lang="en-US" b="0" i="0" dirty="0">
              <a:solidFill>
                <a:srgbClr val="424242"/>
              </a:solidFill>
              <a:effectLst/>
              <a:latin typeface="Segoe Sans"/>
            </a:endParaRPr>
          </a:p>
          <a:p>
            <a:pPr algn="l">
              <a:spcBef>
                <a:spcPts val="450"/>
              </a:spcBef>
              <a:spcAft>
                <a:spcPts val="750"/>
              </a:spcAft>
            </a:pPr>
            <a:r>
              <a:rPr lang="en-US" b="0" i="0" dirty="0">
                <a:solidFill>
                  <a:srgbClr val="424242"/>
                </a:solidFill>
                <a:effectLst/>
                <a:latin typeface="Segoe Sans"/>
              </a:rPr>
              <a:t>By providing real-time insights into the application's behavior and execution process, it helps QA and developers promptly identify and resolve issues. The interactive interface allows interaction with the application under test and validation of test results.</a:t>
            </a:r>
          </a:p>
          <a:p>
            <a:endParaRPr lang="en-IN"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424242"/>
                </a:solidFill>
                <a:effectLst/>
                <a:latin typeface="Segoe Sans"/>
              </a:rPr>
              <a:t>Key Features of Cypress Test Runner </a:t>
            </a:r>
          </a:p>
          <a:p>
            <a:endParaRPr lang="en-IN" sz="1200" b="1" dirty="0"/>
          </a:p>
          <a:p>
            <a:r>
              <a:rPr lang="en-US" b="0" i="0" dirty="0">
                <a:solidFill>
                  <a:srgbClr val="333333"/>
                </a:solidFill>
                <a:effectLst/>
                <a:latin typeface="source-sans-pro"/>
              </a:rPr>
              <a:t>The Cypress test runner provides a number of features that make it an ideal choice for end-to-end testing.</a:t>
            </a:r>
          </a:p>
          <a:p>
            <a:endParaRPr lang="en-US" sz="1200" b="0" i="0" dirty="0">
              <a:solidFill>
                <a:srgbClr val="333333"/>
              </a:solidFill>
              <a:effectLst/>
              <a:latin typeface="source-sans-pro"/>
            </a:endParaRPr>
          </a:p>
          <a:p>
            <a:pPr marL="171450" indent="-171450" algn="l">
              <a:lnSpc>
                <a:spcPts val="1800"/>
              </a:lnSpc>
              <a:spcAft>
                <a:spcPts val="300"/>
              </a:spcAft>
              <a:buFont typeface="Arial" panose="020B0604020202020204" pitchFamily="34" charset="0"/>
              <a:buChar char="•"/>
            </a:pPr>
            <a:r>
              <a:rPr lang="en-US" b="1" i="0" dirty="0">
                <a:solidFill>
                  <a:srgbClr val="333333"/>
                </a:solidFill>
                <a:effectLst/>
                <a:latin typeface="source-sans-pro"/>
              </a:rPr>
              <a:t>Interactive Test Execution</a:t>
            </a:r>
            <a:r>
              <a:rPr lang="en-US" b="0" i="0" dirty="0">
                <a:solidFill>
                  <a:srgbClr val="333333"/>
                </a:solidFill>
                <a:effectLst/>
                <a:latin typeface="source-sans-pro"/>
              </a:rPr>
              <a:t>: Cypress test runner provides a graphical interface that allows you to interact with tests in real time. This means that you can see the application being tested and interact with it while the test is running.</a:t>
            </a:r>
          </a:p>
          <a:p>
            <a:pPr marL="171450" indent="-171450" algn="l">
              <a:lnSpc>
                <a:spcPts val="1800"/>
              </a:lnSpc>
              <a:spcAft>
                <a:spcPts val="300"/>
              </a:spcAft>
              <a:buFont typeface="Arial" panose="020B0604020202020204" pitchFamily="34" charset="0"/>
              <a:buChar char="•"/>
            </a:pPr>
            <a:r>
              <a:rPr lang="en-US" b="1" i="0" dirty="0">
                <a:solidFill>
                  <a:srgbClr val="333333"/>
                </a:solidFill>
                <a:effectLst/>
                <a:latin typeface="source-sans-pro"/>
              </a:rPr>
              <a:t>Debugging</a:t>
            </a:r>
            <a:r>
              <a:rPr lang="en-US" b="0" i="0" dirty="0">
                <a:solidFill>
                  <a:srgbClr val="333333"/>
                </a:solidFill>
                <a:effectLst/>
                <a:latin typeface="source-sans-pro"/>
              </a:rPr>
              <a:t>: Cypress test runner allows you to set breakpoints, pause and inspect code during test execution. This makes it easier to identify and fix issues in the code.</a:t>
            </a:r>
          </a:p>
          <a:p>
            <a:pPr marL="171450" indent="-171450" algn="l">
              <a:lnSpc>
                <a:spcPts val="1800"/>
              </a:lnSpc>
              <a:spcAft>
                <a:spcPts val="300"/>
              </a:spcAft>
              <a:buFont typeface="Arial" panose="020B0604020202020204" pitchFamily="34" charset="0"/>
              <a:buChar char="•"/>
            </a:pPr>
            <a:r>
              <a:rPr lang="en-US" b="1" i="0" dirty="0">
                <a:solidFill>
                  <a:srgbClr val="333333"/>
                </a:solidFill>
                <a:effectLst/>
                <a:latin typeface="source-sans-pro"/>
              </a:rPr>
              <a:t>Time Travel:</a:t>
            </a:r>
            <a:r>
              <a:rPr lang="en-US" b="0" i="0" dirty="0">
                <a:solidFill>
                  <a:srgbClr val="333333"/>
                </a:solidFill>
                <a:effectLst/>
                <a:latin typeface="source-sans-pro"/>
              </a:rPr>
              <a:t> Cypress test runner provides a time-travel feature that allows you to go back and forth between the different states of the application being tested. This makes it easier to debug and understand the behavior of the application.</a:t>
            </a:r>
          </a:p>
          <a:p>
            <a:pPr marL="171450" indent="-171450" algn="l">
              <a:lnSpc>
                <a:spcPts val="1800"/>
              </a:lnSpc>
              <a:spcAft>
                <a:spcPts val="300"/>
              </a:spcAft>
              <a:buFont typeface="Arial" panose="020B0604020202020204" pitchFamily="34" charset="0"/>
              <a:buChar char="•"/>
            </a:pPr>
            <a:r>
              <a:rPr lang="en-US" b="1" i="0" dirty="0">
                <a:solidFill>
                  <a:srgbClr val="333333"/>
                </a:solidFill>
                <a:effectLst/>
                <a:latin typeface="source-sans-pro"/>
              </a:rPr>
              <a:t>Rerun Test</a:t>
            </a:r>
            <a:r>
              <a:rPr lang="en-US" b="0" i="0" dirty="0">
                <a:solidFill>
                  <a:srgbClr val="333333"/>
                </a:solidFill>
                <a:effectLst/>
                <a:latin typeface="source-sans-pro"/>
              </a:rPr>
              <a:t>: You can rerun the Cypress test directly from the Test Runner screen, which reduces the amount of time, going back to IDE and starting the test execution.</a:t>
            </a:r>
          </a:p>
          <a:p>
            <a:pPr marL="171450" indent="-171450" algn="l">
              <a:lnSpc>
                <a:spcPts val="1800"/>
              </a:lnSpc>
              <a:buFont typeface="Arial" panose="020B0604020202020204" pitchFamily="34" charset="0"/>
              <a:buChar char="•"/>
            </a:pPr>
            <a:r>
              <a:rPr lang="en-US" b="1" i="0" dirty="0">
                <a:solidFill>
                  <a:srgbClr val="333333"/>
                </a:solidFill>
                <a:effectLst/>
                <a:latin typeface="source-sans-pro"/>
              </a:rPr>
              <a:t>Real-Time Feedback:</a:t>
            </a:r>
            <a:r>
              <a:rPr lang="en-US" b="0" i="0" dirty="0">
                <a:solidFill>
                  <a:srgbClr val="333333"/>
                </a:solidFill>
                <a:effectLst/>
                <a:latin typeface="source-sans-pro"/>
              </a:rPr>
              <a:t> Cypress test runner provides real-time feedback on test results, which allows you to quickly identify issues and fix them.</a:t>
            </a:r>
          </a:p>
          <a:p>
            <a:pPr marL="0" indent="0" algn="l">
              <a:lnSpc>
                <a:spcPts val="1800"/>
              </a:lnSpc>
              <a:buFont typeface="Arial" panose="020B0604020202020204" pitchFamily="34" charset="0"/>
              <a:buNone/>
            </a:pPr>
            <a:endParaRPr lang="en-US" b="0" i="0" dirty="0">
              <a:solidFill>
                <a:srgbClr val="333333"/>
              </a:solidFill>
              <a:effectLst/>
              <a:latin typeface="source-sans-pro"/>
            </a:endParaRPr>
          </a:p>
          <a:p>
            <a:endParaRPr lang="en-IN" sz="1200" b="1" dirty="0"/>
          </a:p>
        </p:txBody>
      </p:sp>
      <p:sp>
        <p:nvSpPr>
          <p:cNvPr id="4" name="Slide Number Placeholder 3">
            <a:extLst>
              <a:ext uri="{FF2B5EF4-FFF2-40B4-BE49-F238E27FC236}">
                <a16:creationId xmlns:a16="http://schemas.microsoft.com/office/drawing/2014/main" id="{39CB2402-8874-4443-2691-FD079F9381C8}"/>
              </a:ext>
            </a:extLst>
          </p:cNvPr>
          <p:cNvSpPr>
            <a:spLocks noGrp="1"/>
          </p:cNvSpPr>
          <p:nvPr>
            <p:ph type="sldNum" sz="quarter" idx="5"/>
          </p:nvPr>
        </p:nvSpPr>
        <p:spPr/>
        <p:txBody>
          <a:bodyPr/>
          <a:lstStyle/>
          <a:p>
            <a:fld id="{BF9A3903-E1C0-B641-BF09-7903E2AE2EC7}" type="slidenum">
              <a:rPr lang="en-US" smtClean="0"/>
              <a:t>3</a:t>
            </a:fld>
            <a:endParaRPr lang="en-US" dirty="0"/>
          </a:p>
        </p:txBody>
      </p:sp>
    </p:spTree>
    <p:extLst>
      <p:ext uri="{BB962C8B-B14F-4D97-AF65-F5344CB8AC3E}">
        <p14:creationId xmlns:p14="http://schemas.microsoft.com/office/powerpoint/2010/main" val="3695768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6A0D9D-D8B9-7861-ED49-746FEAAA25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E3D23A-4A28-B11B-5E10-BDE193E45D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D1C3D2-BE1C-BB7A-D53C-20A74CB8D124}"/>
              </a:ext>
            </a:extLst>
          </p:cNvPr>
          <p:cNvSpPr>
            <a:spLocks noGrp="1"/>
          </p:cNvSpPr>
          <p:nvPr>
            <p:ph type="body" idx="1"/>
          </p:nvPr>
        </p:nvSpPr>
        <p:spPr/>
        <p:txBody>
          <a:bodyPr/>
          <a:lstStyle/>
          <a:p>
            <a:r>
              <a:rPr lang="en-US" sz="1800" b="1" i="0" u="none" strike="noStrike" dirty="0">
                <a:solidFill>
                  <a:srgbClr val="000000"/>
                </a:solidFill>
                <a:effectLst/>
                <a:latin typeface="Calibri" panose="020F0502020204030204" pitchFamily="34" charset="0"/>
              </a:rPr>
              <a:t>Let’s </a:t>
            </a:r>
            <a:r>
              <a:rPr lang="en-US" sz="1800" b="1" dirty="0">
                <a:solidFill>
                  <a:srgbClr val="002060"/>
                </a:solidFill>
                <a:latin typeface="Arial (body)"/>
                <a:cs typeface="Arial" panose="020B0604020202020204" pitchFamily="34" charset="0"/>
              </a:rPr>
              <a:t>Understanding Test Runner Interface</a:t>
            </a:r>
          </a:p>
          <a:p>
            <a:endParaRPr lang="en-US" sz="1800" b="1" dirty="0">
              <a:solidFill>
                <a:srgbClr val="002060"/>
              </a:solidFill>
              <a:latin typeface="Arial (body)"/>
              <a:cs typeface="Arial" panose="020B0604020202020204" pitchFamily="34" charset="0"/>
            </a:endParaRPr>
          </a:p>
          <a:p>
            <a:pPr algn="l">
              <a:spcBef>
                <a:spcPts val="450"/>
              </a:spcBef>
              <a:spcAft>
                <a:spcPts val="750"/>
              </a:spcAft>
            </a:pPr>
            <a:r>
              <a:rPr lang="en-US" b="0" i="0" dirty="0">
                <a:solidFill>
                  <a:srgbClr val="424242"/>
                </a:solidFill>
                <a:effectLst/>
                <a:latin typeface="Segoe Sans"/>
              </a:rPr>
              <a:t>Cypress Test Runner is a GUI for visualizing and debugging tests. It features a dashboard listing tests, a test runner window showing commands and results, and a browser window displaying the application being tested.</a:t>
            </a:r>
          </a:p>
          <a:p>
            <a:pPr algn="l">
              <a:spcBef>
                <a:spcPts val="450"/>
              </a:spcBef>
              <a:spcAft>
                <a:spcPts val="750"/>
              </a:spcAft>
            </a:pPr>
            <a:endParaRPr lang="en-US" b="0" i="0" dirty="0">
              <a:solidFill>
                <a:srgbClr val="424242"/>
              </a:solidFill>
              <a:effectLst/>
              <a:latin typeface="Segoe Sans"/>
            </a:endParaRPr>
          </a:p>
          <a:p>
            <a:pPr algn="l">
              <a:spcBef>
                <a:spcPts val="450"/>
              </a:spcBef>
              <a:spcAft>
                <a:spcPts val="750"/>
              </a:spcAft>
            </a:pPr>
            <a:r>
              <a:rPr lang="en-US" b="0" i="0" dirty="0">
                <a:solidFill>
                  <a:srgbClr val="424242"/>
                </a:solidFill>
                <a:effectLst/>
                <a:latin typeface="Segoe Sans"/>
              </a:rPr>
              <a:t>Besides running tests, it includes tools for debugging and troubleshooting, such as a console for logging messages and interacting with the application in real-time, and a network tab for monitoring HTTP requests and responses.</a:t>
            </a:r>
          </a:p>
          <a:p>
            <a:pPr algn="l">
              <a:spcBef>
                <a:spcPts val="450"/>
              </a:spcBef>
              <a:spcAft>
                <a:spcPts val="750"/>
              </a:spcAft>
            </a:pPr>
            <a:endParaRPr lang="en-US" b="0" i="0" dirty="0">
              <a:solidFill>
                <a:srgbClr val="424242"/>
              </a:solidFill>
              <a:effectLst/>
              <a:latin typeface="Segoe Sans"/>
            </a:endParaRPr>
          </a:p>
          <a:p>
            <a:pPr algn="l">
              <a:spcBef>
                <a:spcPts val="450"/>
              </a:spcBef>
              <a:spcAft>
                <a:spcPts val="750"/>
              </a:spcAft>
            </a:pPr>
            <a:r>
              <a:rPr lang="en-US" b="0" i="0" dirty="0">
                <a:solidFill>
                  <a:srgbClr val="424242"/>
                </a:solidFill>
                <a:effectLst/>
                <a:latin typeface="Segoe Sans"/>
              </a:rPr>
              <a:t>By providing real-time insights into the application's behavior and execution process, it helps QA and developers promptly identify and resolve issues. The interactive interface allows interaction with the application under test and validation of test results.</a:t>
            </a:r>
          </a:p>
          <a:p>
            <a:endParaRPr lang="en-IN"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424242"/>
                </a:solidFill>
                <a:effectLst/>
                <a:latin typeface="Segoe Sans"/>
              </a:rPr>
              <a:t>Key Features of Cypress Test Runner </a:t>
            </a:r>
          </a:p>
          <a:p>
            <a:endParaRPr lang="en-IN" sz="1200" b="1" dirty="0"/>
          </a:p>
          <a:p>
            <a:r>
              <a:rPr lang="en-US" b="0" i="0" dirty="0">
                <a:solidFill>
                  <a:srgbClr val="333333"/>
                </a:solidFill>
                <a:effectLst/>
                <a:latin typeface="source-sans-pro"/>
              </a:rPr>
              <a:t>The Cypress test runner provides a number of features that make it an ideal choice for end-to-end testing.</a:t>
            </a:r>
          </a:p>
          <a:p>
            <a:endParaRPr lang="en-US" sz="1200" b="0" i="0" dirty="0">
              <a:solidFill>
                <a:srgbClr val="333333"/>
              </a:solidFill>
              <a:effectLst/>
              <a:latin typeface="source-sans-pro"/>
            </a:endParaRPr>
          </a:p>
          <a:p>
            <a:pPr marL="171450" indent="-171450" algn="l">
              <a:lnSpc>
                <a:spcPts val="1800"/>
              </a:lnSpc>
              <a:spcAft>
                <a:spcPts val="300"/>
              </a:spcAft>
              <a:buFont typeface="Arial" panose="020B0604020202020204" pitchFamily="34" charset="0"/>
              <a:buChar char="•"/>
            </a:pPr>
            <a:r>
              <a:rPr lang="en-US" b="1" i="0" dirty="0">
                <a:solidFill>
                  <a:srgbClr val="333333"/>
                </a:solidFill>
                <a:effectLst/>
                <a:latin typeface="source-sans-pro"/>
              </a:rPr>
              <a:t>Interactive Test Execution</a:t>
            </a:r>
            <a:r>
              <a:rPr lang="en-US" b="0" i="0" dirty="0">
                <a:solidFill>
                  <a:srgbClr val="333333"/>
                </a:solidFill>
                <a:effectLst/>
                <a:latin typeface="source-sans-pro"/>
              </a:rPr>
              <a:t>: Cypress test runner provides a graphical interface that allows you to interact with tests in real time. This means that you can see the application being tested and interact with it while the test is running.</a:t>
            </a:r>
          </a:p>
          <a:p>
            <a:pPr marL="171450" indent="-171450" algn="l">
              <a:lnSpc>
                <a:spcPts val="1800"/>
              </a:lnSpc>
              <a:spcAft>
                <a:spcPts val="300"/>
              </a:spcAft>
              <a:buFont typeface="Arial" panose="020B0604020202020204" pitchFamily="34" charset="0"/>
              <a:buChar char="•"/>
            </a:pPr>
            <a:r>
              <a:rPr lang="en-US" b="1" i="0" dirty="0">
                <a:solidFill>
                  <a:srgbClr val="333333"/>
                </a:solidFill>
                <a:effectLst/>
                <a:latin typeface="source-sans-pro"/>
              </a:rPr>
              <a:t>Debugging</a:t>
            </a:r>
            <a:r>
              <a:rPr lang="en-US" b="0" i="0" dirty="0">
                <a:solidFill>
                  <a:srgbClr val="333333"/>
                </a:solidFill>
                <a:effectLst/>
                <a:latin typeface="source-sans-pro"/>
              </a:rPr>
              <a:t>: Cypress test runner allows you to set breakpoints, pause and inspect code during test execution. This makes it easier to identify and fix issues in the code.</a:t>
            </a:r>
          </a:p>
          <a:p>
            <a:pPr marL="171450" indent="-171450" algn="l">
              <a:lnSpc>
                <a:spcPts val="1800"/>
              </a:lnSpc>
              <a:spcAft>
                <a:spcPts val="300"/>
              </a:spcAft>
              <a:buFont typeface="Arial" panose="020B0604020202020204" pitchFamily="34" charset="0"/>
              <a:buChar char="•"/>
            </a:pPr>
            <a:r>
              <a:rPr lang="en-US" b="1" i="0" dirty="0">
                <a:solidFill>
                  <a:srgbClr val="333333"/>
                </a:solidFill>
                <a:effectLst/>
                <a:latin typeface="source-sans-pro"/>
              </a:rPr>
              <a:t>Time Travel:</a:t>
            </a:r>
            <a:r>
              <a:rPr lang="en-US" b="0" i="0" dirty="0">
                <a:solidFill>
                  <a:srgbClr val="333333"/>
                </a:solidFill>
                <a:effectLst/>
                <a:latin typeface="source-sans-pro"/>
              </a:rPr>
              <a:t> Cypress test runner provides a time-travel feature that allows you to go back and forth between the different states of the application being tested. This makes it easier to debug and understand the behavior of the application.</a:t>
            </a:r>
          </a:p>
          <a:p>
            <a:pPr marL="171450" indent="-171450" algn="l">
              <a:lnSpc>
                <a:spcPts val="1800"/>
              </a:lnSpc>
              <a:spcAft>
                <a:spcPts val="300"/>
              </a:spcAft>
              <a:buFont typeface="Arial" panose="020B0604020202020204" pitchFamily="34" charset="0"/>
              <a:buChar char="•"/>
            </a:pPr>
            <a:r>
              <a:rPr lang="en-US" b="1" i="0" dirty="0">
                <a:solidFill>
                  <a:srgbClr val="333333"/>
                </a:solidFill>
                <a:effectLst/>
                <a:latin typeface="source-sans-pro"/>
              </a:rPr>
              <a:t>Rerun Test</a:t>
            </a:r>
            <a:r>
              <a:rPr lang="en-US" b="0" i="0" dirty="0">
                <a:solidFill>
                  <a:srgbClr val="333333"/>
                </a:solidFill>
                <a:effectLst/>
                <a:latin typeface="source-sans-pro"/>
              </a:rPr>
              <a:t>: You can rerun the Cypress test directly from the Test Runner screen, which reduces the amount of time, going back to IDE and starting the test execution.</a:t>
            </a:r>
          </a:p>
          <a:p>
            <a:pPr marL="171450" indent="-171450" algn="l">
              <a:lnSpc>
                <a:spcPts val="1800"/>
              </a:lnSpc>
              <a:buFont typeface="Arial" panose="020B0604020202020204" pitchFamily="34" charset="0"/>
              <a:buChar char="•"/>
            </a:pPr>
            <a:r>
              <a:rPr lang="en-US" b="1" i="0" dirty="0">
                <a:solidFill>
                  <a:srgbClr val="333333"/>
                </a:solidFill>
                <a:effectLst/>
                <a:latin typeface="source-sans-pro"/>
              </a:rPr>
              <a:t>Real-Time Feedback:</a:t>
            </a:r>
            <a:r>
              <a:rPr lang="en-US" b="0" i="0" dirty="0">
                <a:solidFill>
                  <a:srgbClr val="333333"/>
                </a:solidFill>
                <a:effectLst/>
                <a:latin typeface="source-sans-pro"/>
              </a:rPr>
              <a:t> Cypress test runner provides real-time feedback on test results, which allows you to quickly identify issues and fix them.</a:t>
            </a:r>
          </a:p>
          <a:p>
            <a:pPr marL="0" indent="0" algn="l">
              <a:lnSpc>
                <a:spcPts val="1800"/>
              </a:lnSpc>
              <a:buFont typeface="Arial" panose="020B0604020202020204" pitchFamily="34" charset="0"/>
              <a:buNone/>
            </a:pPr>
            <a:endParaRPr lang="en-US" b="0" i="0" dirty="0">
              <a:solidFill>
                <a:srgbClr val="333333"/>
              </a:solidFill>
              <a:effectLst/>
              <a:latin typeface="source-sans-pro"/>
            </a:endParaRPr>
          </a:p>
          <a:p>
            <a:endParaRPr lang="en-IN" sz="1200" b="1" dirty="0"/>
          </a:p>
        </p:txBody>
      </p:sp>
      <p:sp>
        <p:nvSpPr>
          <p:cNvPr id="4" name="Slide Number Placeholder 3">
            <a:extLst>
              <a:ext uri="{FF2B5EF4-FFF2-40B4-BE49-F238E27FC236}">
                <a16:creationId xmlns:a16="http://schemas.microsoft.com/office/drawing/2014/main" id="{E91F626B-EC62-8A27-E1C4-48AC7F279716}"/>
              </a:ext>
            </a:extLst>
          </p:cNvPr>
          <p:cNvSpPr>
            <a:spLocks noGrp="1"/>
          </p:cNvSpPr>
          <p:nvPr>
            <p:ph type="sldNum" sz="quarter" idx="5"/>
          </p:nvPr>
        </p:nvSpPr>
        <p:spPr/>
        <p:txBody>
          <a:bodyPr/>
          <a:lstStyle/>
          <a:p>
            <a:fld id="{BF9A3903-E1C0-B641-BF09-7903E2AE2EC7}" type="slidenum">
              <a:rPr lang="en-US" smtClean="0"/>
              <a:t>4</a:t>
            </a:fld>
            <a:endParaRPr lang="en-US" dirty="0"/>
          </a:p>
        </p:txBody>
      </p:sp>
    </p:spTree>
    <p:extLst>
      <p:ext uri="{BB962C8B-B14F-4D97-AF65-F5344CB8AC3E}">
        <p14:creationId xmlns:p14="http://schemas.microsoft.com/office/powerpoint/2010/main" val="3331382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914C87-5B47-2666-A524-8CE57481A7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03A78C-EC36-4C32-FD7A-5D3A56EA53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14F56E-5D9F-3100-496D-9ECCB75711B3}"/>
              </a:ext>
            </a:extLst>
          </p:cNvPr>
          <p:cNvSpPr>
            <a:spLocks noGrp="1"/>
          </p:cNvSpPr>
          <p:nvPr>
            <p:ph type="body" idx="1"/>
          </p:nvPr>
        </p:nvSpPr>
        <p:spPr/>
        <p:txBody>
          <a:bodyPr/>
          <a:lstStyle/>
          <a:p>
            <a:r>
              <a:rPr lang="en-US" sz="1800" b="1" i="0" u="none" strike="noStrike" dirty="0">
                <a:solidFill>
                  <a:srgbClr val="000000"/>
                </a:solidFill>
                <a:effectLst/>
                <a:latin typeface="Calibri" panose="020F0502020204030204" pitchFamily="34" charset="0"/>
              </a:rPr>
              <a:t>Let’s </a:t>
            </a:r>
            <a:r>
              <a:rPr lang="en-US" sz="1800" b="1" dirty="0">
                <a:solidFill>
                  <a:srgbClr val="002060"/>
                </a:solidFill>
                <a:latin typeface="Arial (body)"/>
                <a:cs typeface="Arial" panose="020B0604020202020204" pitchFamily="34" charset="0"/>
              </a:rPr>
              <a:t>Understanding Test Runner Interface</a:t>
            </a:r>
          </a:p>
          <a:p>
            <a:endParaRPr lang="en-US" sz="1800" b="1" dirty="0">
              <a:solidFill>
                <a:srgbClr val="002060"/>
              </a:solidFill>
              <a:latin typeface="Arial (body)"/>
              <a:cs typeface="Arial" panose="020B0604020202020204" pitchFamily="34" charset="0"/>
            </a:endParaRPr>
          </a:p>
          <a:p>
            <a:pPr algn="l">
              <a:spcBef>
                <a:spcPts val="450"/>
              </a:spcBef>
              <a:spcAft>
                <a:spcPts val="750"/>
              </a:spcAft>
            </a:pPr>
            <a:r>
              <a:rPr lang="en-US" b="0" i="0" dirty="0">
                <a:solidFill>
                  <a:srgbClr val="424242"/>
                </a:solidFill>
                <a:effectLst/>
                <a:latin typeface="Segoe Sans"/>
              </a:rPr>
              <a:t>Cypress Test Runner is a GUI for visualizing and debugging tests. It features a dashboard listing tests, a test runner window showing commands and results, and a browser window displaying the application being tested.</a:t>
            </a:r>
          </a:p>
          <a:p>
            <a:pPr algn="l">
              <a:spcBef>
                <a:spcPts val="450"/>
              </a:spcBef>
              <a:spcAft>
                <a:spcPts val="750"/>
              </a:spcAft>
            </a:pPr>
            <a:endParaRPr lang="en-US" b="0" i="0" dirty="0">
              <a:solidFill>
                <a:srgbClr val="424242"/>
              </a:solidFill>
              <a:effectLst/>
              <a:latin typeface="Segoe Sans"/>
            </a:endParaRPr>
          </a:p>
          <a:p>
            <a:pPr algn="l">
              <a:spcBef>
                <a:spcPts val="450"/>
              </a:spcBef>
              <a:spcAft>
                <a:spcPts val="750"/>
              </a:spcAft>
            </a:pPr>
            <a:r>
              <a:rPr lang="en-US" b="0" i="0" dirty="0">
                <a:solidFill>
                  <a:srgbClr val="424242"/>
                </a:solidFill>
                <a:effectLst/>
                <a:latin typeface="Segoe Sans"/>
              </a:rPr>
              <a:t>Besides running tests, it includes tools for debugging and troubleshooting, such as a console for logging messages and interacting with the application in real-time, and a network tab for monitoring HTTP requests and responses.</a:t>
            </a:r>
          </a:p>
          <a:p>
            <a:pPr algn="l">
              <a:spcBef>
                <a:spcPts val="450"/>
              </a:spcBef>
              <a:spcAft>
                <a:spcPts val="750"/>
              </a:spcAft>
            </a:pPr>
            <a:endParaRPr lang="en-US" b="0" i="0" dirty="0">
              <a:solidFill>
                <a:srgbClr val="424242"/>
              </a:solidFill>
              <a:effectLst/>
              <a:latin typeface="Segoe Sans"/>
            </a:endParaRPr>
          </a:p>
          <a:p>
            <a:pPr algn="l">
              <a:spcBef>
                <a:spcPts val="450"/>
              </a:spcBef>
              <a:spcAft>
                <a:spcPts val="750"/>
              </a:spcAft>
            </a:pPr>
            <a:r>
              <a:rPr lang="en-US" b="0" i="0" dirty="0">
                <a:solidFill>
                  <a:srgbClr val="424242"/>
                </a:solidFill>
                <a:effectLst/>
                <a:latin typeface="Segoe Sans"/>
              </a:rPr>
              <a:t>By providing real-time insights into the application's behavior and execution process, it helps QA and developers promptly identify and resolve issues. The interactive interface allows interaction with the application under test and validation of test results.</a:t>
            </a:r>
          </a:p>
          <a:p>
            <a:endParaRPr lang="en-IN"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424242"/>
                </a:solidFill>
                <a:effectLst/>
                <a:latin typeface="Segoe Sans"/>
              </a:rPr>
              <a:t>Key Features of Cypress Test Runner </a:t>
            </a:r>
          </a:p>
          <a:p>
            <a:endParaRPr lang="en-IN" sz="1200" b="1" dirty="0"/>
          </a:p>
          <a:p>
            <a:r>
              <a:rPr lang="en-US" b="0" i="0" dirty="0">
                <a:solidFill>
                  <a:srgbClr val="333333"/>
                </a:solidFill>
                <a:effectLst/>
                <a:latin typeface="source-sans-pro"/>
              </a:rPr>
              <a:t>The Cypress test runner provides a number of features that make it an ideal choice for end-to-end testing.</a:t>
            </a:r>
          </a:p>
          <a:p>
            <a:endParaRPr lang="en-US" sz="1200" b="0" i="0" dirty="0">
              <a:solidFill>
                <a:srgbClr val="333333"/>
              </a:solidFill>
              <a:effectLst/>
              <a:latin typeface="source-sans-pro"/>
            </a:endParaRPr>
          </a:p>
          <a:p>
            <a:pPr marL="171450" indent="-171450" algn="l">
              <a:lnSpc>
                <a:spcPts val="1800"/>
              </a:lnSpc>
              <a:spcAft>
                <a:spcPts val="300"/>
              </a:spcAft>
              <a:buFont typeface="Arial" panose="020B0604020202020204" pitchFamily="34" charset="0"/>
              <a:buChar char="•"/>
            </a:pPr>
            <a:r>
              <a:rPr lang="en-US" b="1" i="0" dirty="0">
                <a:solidFill>
                  <a:srgbClr val="333333"/>
                </a:solidFill>
                <a:effectLst/>
                <a:latin typeface="source-sans-pro"/>
              </a:rPr>
              <a:t>Interactive Test Execution</a:t>
            </a:r>
            <a:r>
              <a:rPr lang="en-US" b="0" i="0" dirty="0">
                <a:solidFill>
                  <a:srgbClr val="333333"/>
                </a:solidFill>
                <a:effectLst/>
                <a:latin typeface="source-sans-pro"/>
              </a:rPr>
              <a:t>: Cypress test runner provides a graphical interface that allows you to interact with tests in real time. This means that you can see the application being tested and interact with it while the test is running.</a:t>
            </a:r>
          </a:p>
          <a:p>
            <a:pPr marL="171450" indent="-171450" algn="l">
              <a:lnSpc>
                <a:spcPts val="1800"/>
              </a:lnSpc>
              <a:spcAft>
                <a:spcPts val="300"/>
              </a:spcAft>
              <a:buFont typeface="Arial" panose="020B0604020202020204" pitchFamily="34" charset="0"/>
              <a:buChar char="•"/>
            </a:pPr>
            <a:r>
              <a:rPr lang="en-US" b="1" i="0" dirty="0">
                <a:solidFill>
                  <a:srgbClr val="333333"/>
                </a:solidFill>
                <a:effectLst/>
                <a:latin typeface="source-sans-pro"/>
              </a:rPr>
              <a:t>Debugging</a:t>
            </a:r>
            <a:r>
              <a:rPr lang="en-US" b="0" i="0" dirty="0">
                <a:solidFill>
                  <a:srgbClr val="333333"/>
                </a:solidFill>
                <a:effectLst/>
                <a:latin typeface="source-sans-pro"/>
              </a:rPr>
              <a:t>: Cypress test runner allows you to set breakpoints, pause and inspect code during test execution. This makes it easier to identify and fix issues in the code.</a:t>
            </a:r>
          </a:p>
          <a:p>
            <a:pPr marL="171450" indent="-171450" algn="l">
              <a:lnSpc>
                <a:spcPts val="1800"/>
              </a:lnSpc>
              <a:spcAft>
                <a:spcPts val="300"/>
              </a:spcAft>
              <a:buFont typeface="Arial" panose="020B0604020202020204" pitchFamily="34" charset="0"/>
              <a:buChar char="•"/>
            </a:pPr>
            <a:r>
              <a:rPr lang="en-US" b="1" i="0" dirty="0">
                <a:solidFill>
                  <a:srgbClr val="333333"/>
                </a:solidFill>
                <a:effectLst/>
                <a:latin typeface="source-sans-pro"/>
              </a:rPr>
              <a:t>Time Travel:</a:t>
            </a:r>
            <a:r>
              <a:rPr lang="en-US" b="0" i="0" dirty="0">
                <a:solidFill>
                  <a:srgbClr val="333333"/>
                </a:solidFill>
                <a:effectLst/>
                <a:latin typeface="source-sans-pro"/>
              </a:rPr>
              <a:t> Cypress test runner provides a time-travel feature that allows you to go back and forth between the different states of the application being tested. This makes it easier to debug and understand the behavior of the application.</a:t>
            </a:r>
          </a:p>
          <a:p>
            <a:pPr marL="171450" indent="-171450" algn="l">
              <a:lnSpc>
                <a:spcPts val="1800"/>
              </a:lnSpc>
              <a:spcAft>
                <a:spcPts val="300"/>
              </a:spcAft>
              <a:buFont typeface="Arial" panose="020B0604020202020204" pitchFamily="34" charset="0"/>
              <a:buChar char="•"/>
            </a:pPr>
            <a:r>
              <a:rPr lang="en-US" b="1" i="0" dirty="0">
                <a:solidFill>
                  <a:srgbClr val="333333"/>
                </a:solidFill>
                <a:effectLst/>
                <a:latin typeface="source-sans-pro"/>
              </a:rPr>
              <a:t>Rerun Test</a:t>
            </a:r>
            <a:r>
              <a:rPr lang="en-US" b="0" i="0" dirty="0">
                <a:solidFill>
                  <a:srgbClr val="333333"/>
                </a:solidFill>
                <a:effectLst/>
                <a:latin typeface="source-sans-pro"/>
              </a:rPr>
              <a:t>: You can rerun the Cypress test directly from the Test Runner screen, which reduces the amount of time, going back to IDE and starting the test execution.</a:t>
            </a:r>
          </a:p>
          <a:p>
            <a:pPr marL="171450" indent="-171450" algn="l">
              <a:lnSpc>
                <a:spcPts val="1800"/>
              </a:lnSpc>
              <a:buFont typeface="Arial" panose="020B0604020202020204" pitchFamily="34" charset="0"/>
              <a:buChar char="•"/>
            </a:pPr>
            <a:r>
              <a:rPr lang="en-US" b="1" i="0" dirty="0">
                <a:solidFill>
                  <a:srgbClr val="333333"/>
                </a:solidFill>
                <a:effectLst/>
                <a:latin typeface="source-sans-pro"/>
              </a:rPr>
              <a:t>Real-Time Feedback:</a:t>
            </a:r>
            <a:r>
              <a:rPr lang="en-US" b="0" i="0" dirty="0">
                <a:solidFill>
                  <a:srgbClr val="333333"/>
                </a:solidFill>
                <a:effectLst/>
                <a:latin typeface="source-sans-pro"/>
              </a:rPr>
              <a:t> Cypress test runner provides real-time feedback on test results, which allows you to quickly identify issues and fix them.</a:t>
            </a:r>
          </a:p>
          <a:p>
            <a:pPr marL="0" indent="0" algn="l">
              <a:lnSpc>
                <a:spcPts val="1800"/>
              </a:lnSpc>
              <a:buFont typeface="Arial" panose="020B0604020202020204" pitchFamily="34" charset="0"/>
              <a:buNone/>
            </a:pPr>
            <a:endParaRPr lang="en-US" b="0" i="0" dirty="0">
              <a:solidFill>
                <a:srgbClr val="333333"/>
              </a:solidFill>
              <a:effectLst/>
              <a:latin typeface="source-sans-pro"/>
            </a:endParaRPr>
          </a:p>
          <a:p>
            <a:endParaRPr lang="en-IN" sz="1200" b="1" dirty="0"/>
          </a:p>
        </p:txBody>
      </p:sp>
      <p:sp>
        <p:nvSpPr>
          <p:cNvPr id="4" name="Slide Number Placeholder 3">
            <a:extLst>
              <a:ext uri="{FF2B5EF4-FFF2-40B4-BE49-F238E27FC236}">
                <a16:creationId xmlns:a16="http://schemas.microsoft.com/office/drawing/2014/main" id="{0F8F947D-D64C-9421-84CF-A70ADADF9BDC}"/>
              </a:ext>
            </a:extLst>
          </p:cNvPr>
          <p:cNvSpPr>
            <a:spLocks noGrp="1"/>
          </p:cNvSpPr>
          <p:nvPr>
            <p:ph type="sldNum" sz="quarter" idx="5"/>
          </p:nvPr>
        </p:nvSpPr>
        <p:spPr/>
        <p:txBody>
          <a:bodyPr/>
          <a:lstStyle/>
          <a:p>
            <a:fld id="{BF9A3903-E1C0-B641-BF09-7903E2AE2EC7}" type="slidenum">
              <a:rPr lang="en-US" smtClean="0"/>
              <a:t>5</a:t>
            </a:fld>
            <a:endParaRPr lang="en-US" dirty="0"/>
          </a:p>
        </p:txBody>
      </p:sp>
    </p:spTree>
    <p:extLst>
      <p:ext uri="{BB962C8B-B14F-4D97-AF65-F5344CB8AC3E}">
        <p14:creationId xmlns:p14="http://schemas.microsoft.com/office/powerpoint/2010/main" val="2110260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646BCB-0130-4D57-DDFB-8074B30E0C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C8EADD-F668-6D3D-2B10-10A0CD42C9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FB4BAD-5A5E-CEBF-82DE-600414F7D3CA}"/>
              </a:ext>
            </a:extLst>
          </p:cNvPr>
          <p:cNvSpPr>
            <a:spLocks noGrp="1"/>
          </p:cNvSpPr>
          <p:nvPr>
            <p:ph type="body" idx="1"/>
          </p:nvPr>
        </p:nvSpPr>
        <p:spPr/>
        <p:txBody>
          <a:bodyPr/>
          <a:lstStyle/>
          <a:p>
            <a:r>
              <a:rPr lang="en-US" sz="1800" b="1" i="0" u="none" strike="noStrike" dirty="0">
                <a:solidFill>
                  <a:srgbClr val="000000"/>
                </a:solidFill>
                <a:effectLst/>
                <a:latin typeface="Calibri" panose="020F0502020204030204" pitchFamily="34" charset="0"/>
              </a:rPr>
              <a:t>Let’s </a:t>
            </a:r>
            <a:r>
              <a:rPr lang="en-US" sz="1800" b="1" dirty="0">
                <a:solidFill>
                  <a:srgbClr val="002060"/>
                </a:solidFill>
                <a:latin typeface="Arial (body)"/>
                <a:cs typeface="Arial" panose="020B0604020202020204" pitchFamily="34" charset="0"/>
              </a:rPr>
              <a:t>Understanding Test Runner Interface</a:t>
            </a:r>
          </a:p>
          <a:p>
            <a:endParaRPr lang="en-US" sz="1800" b="1" dirty="0">
              <a:solidFill>
                <a:srgbClr val="002060"/>
              </a:solidFill>
              <a:latin typeface="Arial (body)"/>
              <a:cs typeface="Arial" panose="020B0604020202020204" pitchFamily="34" charset="0"/>
            </a:endParaRPr>
          </a:p>
          <a:p>
            <a:pPr algn="l">
              <a:spcBef>
                <a:spcPts val="450"/>
              </a:spcBef>
              <a:spcAft>
                <a:spcPts val="750"/>
              </a:spcAft>
            </a:pPr>
            <a:r>
              <a:rPr lang="en-US" b="0" i="0" dirty="0">
                <a:solidFill>
                  <a:srgbClr val="424242"/>
                </a:solidFill>
                <a:effectLst/>
                <a:latin typeface="Segoe Sans"/>
              </a:rPr>
              <a:t>Cypress Test Runner is a GUI for visualizing and debugging tests. It features a dashboard listing tests, a test runner window showing commands and results, and a browser window displaying the application being tested.</a:t>
            </a:r>
          </a:p>
          <a:p>
            <a:pPr algn="l">
              <a:spcBef>
                <a:spcPts val="450"/>
              </a:spcBef>
              <a:spcAft>
                <a:spcPts val="750"/>
              </a:spcAft>
            </a:pPr>
            <a:endParaRPr lang="en-US" b="0" i="0" dirty="0">
              <a:solidFill>
                <a:srgbClr val="424242"/>
              </a:solidFill>
              <a:effectLst/>
              <a:latin typeface="Segoe Sans"/>
            </a:endParaRPr>
          </a:p>
          <a:p>
            <a:pPr algn="l">
              <a:spcBef>
                <a:spcPts val="450"/>
              </a:spcBef>
              <a:spcAft>
                <a:spcPts val="750"/>
              </a:spcAft>
            </a:pPr>
            <a:r>
              <a:rPr lang="en-US" b="0" i="0" dirty="0">
                <a:solidFill>
                  <a:srgbClr val="424242"/>
                </a:solidFill>
                <a:effectLst/>
                <a:latin typeface="Segoe Sans"/>
              </a:rPr>
              <a:t>Besides running tests, it includes tools for debugging and troubleshooting, such as a console for logging messages and interacting with the application in real-time, and a network tab for monitoring HTTP requests and responses.</a:t>
            </a:r>
          </a:p>
          <a:p>
            <a:pPr algn="l">
              <a:spcBef>
                <a:spcPts val="450"/>
              </a:spcBef>
              <a:spcAft>
                <a:spcPts val="750"/>
              </a:spcAft>
            </a:pPr>
            <a:endParaRPr lang="en-US" b="0" i="0" dirty="0">
              <a:solidFill>
                <a:srgbClr val="424242"/>
              </a:solidFill>
              <a:effectLst/>
              <a:latin typeface="Segoe Sans"/>
            </a:endParaRPr>
          </a:p>
          <a:p>
            <a:pPr algn="l">
              <a:spcBef>
                <a:spcPts val="450"/>
              </a:spcBef>
              <a:spcAft>
                <a:spcPts val="750"/>
              </a:spcAft>
            </a:pPr>
            <a:r>
              <a:rPr lang="en-US" b="0" i="0" dirty="0">
                <a:solidFill>
                  <a:srgbClr val="424242"/>
                </a:solidFill>
                <a:effectLst/>
                <a:latin typeface="Segoe Sans"/>
              </a:rPr>
              <a:t>By providing real-time insights into the application's behavior and execution process, it helps QA and developers promptly identify and resolve issues. The interactive interface allows interaction with the application under test and validation of test results.</a:t>
            </a:r>
          </a:p>
          <a:p>
            <a:endParaRPr lang="en-IN"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424242"/>
                </a:solidFill>
                <a:effectLst/>
                <a:latin typeface="Segoe Sans"/>
              </a:rPr>
              <a:t>Key Features of Cypress Test Runner </a:t>
            </a:r>
          </a:p>
          <a:p>
            <a:endParaRPr lang="en-IN" sz="1200" b="1" dirty="0"/>
          </a:p>
          <a:p>
            <a:r>
              <a:rPr lang="en-US" b="0" i="0" dirty="0">
                <a:solidFill>
                  <a:srgbClr val="333333"/>
                </a:solidFill>
                <a:effectLst/>
                <a:latin typeface="source-sans-pro"/>
              </a:rPr>
              <a:t>The Cypress test runner provides a number of features that make it an ideal choice for end-to-end testing.</a:t>
            </a:r>
          </a:p>
          <a:p>
            <a:endParaRPr lang="en-US" sz="1200" b="0" i="0" dirty="0">
              <a:solidFill>
                <a:srgbClr val="333333"/>
              </a:solidFill>
              <a:effectLst/>
              <a:latin typeface="source-sans-pro"/>
            </a:endParaRPr>
          </a:p>
          <a:p>
            <a:pPr marL="171450" indent="-171450" algn="l">
              <a:lnSpc>
                <a:spcPts val="1800"/>
              </a:lnSpc>
              <a:spcAft>
                <a:spcPts val="300"/>
              </a:spcAft>
              <a:buFont typeface="Arial" panose="020B0604020202020204" pitchFamily="34" charset="0"/>
              <a:buChar char="•"/>
            </a:pPr>
            <a:r>
              <a:rPr lang="en-US" b="1" i="0" dirty="0">
                <a:solidFill>
                  <a:srgbClr val="333333"/>
                </a:solidFill>
                <a:effectLst/>
                <a:latin typeface="source-sans-pro"/>
              </a:rPr>
              <a:t>Interactive Test Execution</a:t>
            </a:r>
            <a:r>
              <a:rPr lang="en-US" b="0" i="0" dirty="0">
                <a:solidFill>
                  <a:srgbClr val="333333"/>
                </a:solidFill>
                <a:effectLst/>
                <a:latin typeface="source-sans-pro"/>
              </a:rPr>
              <a:t>: Cypress test runner provides a graphical interface that allows you to interact with tests in real time. This means that you can see the application being tested and interact with it while the test is running.</a:t>
            </a:r>
          </a:p>
          <a:p>
            <a:pPr marL="171450" indent="-171450" algn="l">
              <a:lnSpc>
                <a:spcPts val="1800"/>
              </a:lnSpc>
              <a:spcAft>
                <a:spcPts val="300"/>
              </a:spcAft>
              <a:buFont typeface="Arial" panose="020B0604020202020204" pitchFamily="34" charset="0"/>
              <a:buChar char="•"/>
            </a:pPr>
            <a:r>
              <a:rPr lang="en-US" b="1" i="0" dirty="0">
                <a:solidFill>
                  <a:srgbClr val="333333"/>
                </a:solidFill>
                <a:effectLst/>
                <a:latin typeface="source-sans-pro"/>
              </a:rPr>
              <a:t>Debugging</a:t>
            </a:r>
            <a:r>
              <a:rPr lang="en-US" b="0" i="0" dirty="0">
                <a:solidFill>
                  <a:srgbClr val="333333"/>
                </a:solidFill>
                <a:effectLst/>
                <a:latin typeface="source-sans-pro"/>
              </a:rPr>
              <a:t>: Cypress test runner allows you to set breakpoints, pause and inspect code during test execution. This makes it easier to identify and fix issues in the code.</a:t>
            </a:r>
          </a:p>
          <a:p>
            <a:pPr marL="171450" indent="-171450" algn="l">
              <a:lnSpc>
                <a:spcPts val="1800"/>
              </a:lnSpc>
              <a:spcAft>
                <a:spcPts val="300"/>
              </a:spcAft>
              <a:buFont typeface="Arial" panose="020B0604020202020204" pitchFamily="34" charset="0"/>
              <a:buChar char="•"/>
            </a:pPr>
            <a:r>
              <a:rPr lang="en-US" b="1" i="0" dirty="0">
                <a:solidFill>
                  <a:srgbClr val="333333"/>
                </a:solidFill>
                <a:effectLst/>
                <a:latin typeface="source-sans-pro"/>
              </a:rPr>
              <a:t>Time Travel:</a:t>
            </a:r>
            <a:r>
              <a:rPr lang="en-US" b="0" i="0" dirty="0">
                <a:solidFill>
                  <a:srgbClr val="333333"/>
                </a:solidFill>
                <a:effectLst/>
                <a:latin typeface="source-sans-pro"/>
              </a:rPr>
              <a:t> Cypress test runner provides a time-travel feature that allows you to go back and forth between the different states of the application being tested. This makes it easier to debug and understand the behavior of the application.</a:t>
            </a:r>
          </a:p>
          <a:p>
            <a:pPr marL="171450" indent="-171450" algn="l">
              <a:lnSpc>
                <a:spcPts val="1800"/>
              </a:lnSpc>
              <a:spcAft>
                <a:spcPts val="300"/>
              </a:spcAft>
              <a:buFont typeface="Arial" panose="020B0604020202020204" pitchFamily="34" charset="0"/>
              <a:buChar char="•"/>
            </a:pPr>
            <a:r>
              <a:rPr lang="en-US" b="1" i="0" dirty="0">
                <a:solidFill>
                  <a:srgbClr val="333333"/>
                </a:solidFill>
                <a:effectLst/>
                <a:latin typeface="source-sans-pro"/>
              </a:rPr>
              <a:t>Rerun Test</a:t>
            </a:r>
            <a:r>
              <a:rPr lang="en-US" b="0" i="0" dirty="0">
                <a:solidFill>
                  <a:srgbClr val="333333"/>
                </a:solidFill>
                <a:effectLst/>
                <a:latin typeface="source-sans-pro"/>
              </a:rPr>
              <a:t>: You can rerun the Cypress test directly from the Test Runner screen, which reduces the amount of time, going back to IDE and starting the test execution.</a:t>
            </a:r>
          </a:p>
          <a:p>
            <a:pPr marL="171450" indent="-171450" algn="l">
              <a:lnSpc>
                <a:spcPts val="1800"/>
              </a:lnSpc>
              <a:buFont typeface="Arial" panose="020B0604020202020204" pitchFamily="34" charset="0"/>
              <a:buChar char="•"/>
            </a:pPr>
            <a:r>
              <a:rPr lang="en-US" b="1" i="0" dirty="0">
                <a:solidFill>
                  <a:srgbClr val="333333"/>
                </a:solidFill>
                <a:effectLst/>
                <a:latin typeface="source-sans-pro"/>
              </a:rPr>
              <a:t>Real-Time Feedback:</a:t>
            </a:r>
            <a:r>
              <a:rPr lang="en-US" b="0" i="0" dirty="0">
                <a:solidFill>
                  <a:srgbClr val="333333"/>
                </a:solidFill>
                <a:effectLst/>
                <a:latin typeface="source-sans-pro"/>
              </a:rPr>
              <a:t> Cypress test runner provides real-time feedback on test results, which allows you to quickly identify issues and fix them.</a:t>
            </a:r>
          </a:p>
          <a:p>
            <a:pPr marL="0" indent="0" algn="l">
              <a:lnSpc>
                <a:spcPts val="1800"/>
              </a:lnSpc>
              <a:buFont typeface="Arial" panose="020B0604020202020204" pitchFamily="34" charset="0"/>
              <a:buNone/>
            </a:pPr>
            <a:endParaRPr lang="en-US" b="0" i="0" dirty="0">
              <a:solidFill>
                <a:srgbClr val="333333"/>
              </a:solidFill>
              <a:effectLst/>
              <a:latin typeface="source-sans-pro"/>
            </a:endParaRPr>
          </a:p>
          <a:p>
            <a:endParaRPr lang="en-IN" sz="1200" b="1" dirty="0"/>
          </a:p>
        </p:txBody>
      </p:sp>
      <p:sp>
        <p:nvSpPr>
          <p:cNvPr id="4" name="Slide Number Placeholder 3">
            <a:extLst>
              <a:ext uri="{FF2B5EF4-FFF2-40B4-BE49-F238E27FC236}">
                <a16:creationId xmlns:a16="http://schemas.microsoft.com/office/drawing/2014/main" id="{1D70C4F4-2271-747A-EE13-A34A0F1B132F}"/>
              </a:ext>
            </a:extLst>
          </p:cNvPr>
          <p:cNvSpPr>
            <a:spLocks noGrp="1"/>
          </p:cNvSpPr>
          <p:nvPr>
            <p:ph type="sldNum" sz="quarter" idx="5"/>
          </p:nvPr>
        </p:nvSpPr>
        <p:spPr/>
        <p:txBody>
          <a:bodyPr/>
          <a:lstStyle/>
          <a:p>
            <a:fld id="{BF9A3903-E1C0-B641-BF09-7903E2AE2EC7}" type="slidenum">
              <a:rPr lang="en-US" smtClean="0"/>
              <a:t>6</a:t>
            </a:fld>
            <a:endParaRPr lang="en-US" dirty="0"/>
          </a:p>
        </p:txBody>
      </p:sp>
    </p:spTree>
    <p:extLst>
      <p:ext uri="{BB962C8B-B14F-4D97-AF65-F5344CB8AC3E}">
        <p14:creationId xmlns:p14="http://schemas.microsoft.com/office/powerpoint/2010/main" val="3994591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3A8604-C20A-D076-5A8C-5BD484825A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DD0CC5-C2D2-30A8-F5CF-36A282F0CE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DD726F-07DA-A8BA-63B1-A91FDB4A5D09}"/>
              </a:ext>
            </a:extLst>
          </p:cNvPr>
          <p:cNvSpPr>
            <a:spLocks noGrp="1"/>
          </p:cNvSpPr>
          <p:nvPr>
            <p:ph type="body" idx="1"/>
          </p:nvPr>
        </p:nvSpPr>
        <p:spPr/>
        <p:txBody>
          <a:bodyPr/>
          <a:lstStyle/>
          <a:p>
            <a:r>
              <a:rPr lang="en-US" sz="1800" b="1" i="0" u="none" strike="noStrike" dirty="0">
                <a:solidFill>
                  <a:srgbClr val="000000"/>
                </a:solidFill>
                <a:effectLst/>
                <a:latin typeface="Calibri" panose="020F0502020204030204" pitchFamily="34" charset="0"/>
              </a:rPr>
              <a:t>Let’s </a:t>
            </a:r>
            <a:r>
              <a:rPr lang="en-US" sz="1800" b="1" dirty="0">
                <a:solidFill>
                  <a:srgbClr val="002060"/>
                </a:solidFill>
                <a:latin typeface="Arial (body)"/>
                <a:cs typeface="Arial" panose="020B0604020202020204" pitchFamily="34" charset="0"/>
              </a:rPr>
              <a:t>Understanding Test Runner Interface</a:t>
            </a:r>
          </a:p>
          <a:p>
            <a:endParaRPr lang="en-US" sz="1800" b="1" dirty="0">
              <a:solidFill>
                <a:srgbClr val="002060"/>
              </a:solidFill>
              <a:latin typeface="Arial (body)"/>
              <a:cs typeface="Arial" panose="020B0604020202020204" pitchFamily="34" charset="0"/>
            </a:endParaRPr>
          </a:p>
          <a:p>
            <a:pPr algn="l">
              <a:spcBef>
                <a:spcPts val="450"/>
              </a:spcBef>
              <a:spcAft>
                <a:spcPts val="750"/>
              </a:spcAft>
            </a:pPr>
            <a:r>
              <a:rPr lang="en-US" b="0" i="0" dirty="0">
                <a:solidFill>
                  <a:srgbClr val="424242"/>
                </a:solidFill>
                <a:effectLst/>
                <a:latin typeface="Segoe Sans"/>
              </a:rPr>
              <a:t>Cypress Test Runner is a GUI for visualizing and debugging tests. It features a dashboard listing tests, a test runner window showing commands and results, and a browser window displaying the application being tested.</a:t>
            </a:r>
          </a:p>
          <a:p>
            <a:pPr algn="l">
              <a:spcBef>
                <a:spcPts val="450"/>
              </a:spcBef>
              <a:spcAft>
                <a:spcPts val="750"/>
              </a:spcAft>
            </a:pPr>
            <a:endParaRPr lang="en-US" b="0" i="0" dirty="0">
              <a:solidFill>
                <a:srgbClr val="424242"/>
              </a:solidFill>
              <a:effectLst/>
              <a:latin typeface="Segoe Sans"/>
            </a:endParaRPr>
          </a:p>
          <a:p>
            <a:pPr algn="l">
              <a:spcBef>
                <a:spcPts val="450"/>
              </a:spcBef>
              <a:spcAft>
                <a:spcPts val="750"/>
              </a:spcAft>
            </a:pPr>
            <a:r>
              <a:rPr lang="en-US" b="0" i="0" dirty="0">
                <a:solidFill>
                  <a:srgbClr val="424242"/>
                </a:solidFill>
                <a:effectLst/>
                <a:latin typeface="Segoe Sans"/>
              </a:rPr>
              <a:t>Besides running tests, it includes tools for debugging and troubleshooting, such as a console for logging messages and interacting with the application in real-time, and a network tab for monitoring HTTP requests and responses.</a:t>
            </a:r>
          </a:p>
          <a:p>
            <a:pPr algn="l">
              <a:spcBef>
                <a:spcPts val="450"/>
              </a:spcBef>
              <a:spcAft>
                <a:spcPts val="750"/>
              </a:spcAft>
            </a:pPr>
            <a:endParaRPr lang="en-US" b="0" i="0" dirty="0">
              <a:solidFill>
                <a:srgbClr val="424242"/>
              </a:solidFill>
              <a:effectLst/>
              <a:latin typeface="Segoe Sans"/>
            </a:endParaRPr>
          </a:p>
          <a:p>
            <a:pPr algn="l">
              <a:spcBef>
                <a:spcPts val="450"/>
              </a:spcBef>
              <a:spcAft>
                <a:spcPts val="750"/>
              </a:spcAft>
            </a:pPr>
            <a:r>
              <a:rPr lang="en-US" b="0" i="0" dirty="0">
                <a:solidFill>
                  <a:srgbClr val="424242"/>
                </a:solidFill>
                <a:effectLst/>
                <a:latin typeface="Segoe Sans"/>
              </a:rPr>
              <a:t>By providing real-time insights into the application's behavior and execution process, it helps QA and developers promptly identify and resolve issues. The interactive interface allows interaction with the application under test and validation of test results.</a:t>
            </a:r>
          </a:p>
          <a:p>
            <a:endParaRPr lang="en-IN"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424242"/>
                </a:solidFill>
                <a:effectLst/>
                <a:latin typeface="Segoe Sans"/>
              </a:rPr>
              <a:t>Key Features of Cypress Test Runner </a:t>
            </a:r>
          </a:p>
          <a:p>
            <a:endParaRPr lang="en-IN" sz="1200" b="1" dirty="0"/>
          </a:p>
          <a:p>
            <a:r>
              <a:rPr lang="en-US" b="0" i="0" dirty="0">
                <a:solidFill>
                  <a:srgbClr val="333333"/>
                </a:solidFill>
                <a:effectLst/>
                <a:latin typeface="source-sans-pro"/>
              </a:rPr>
              <a:t>The Cypress test runner provides a number of features that make it an ideal choice for end-to-end testing.</a:t>
            </a:r>
          </a:p>
          <a:p>
            <a:endParaRPr lang="en-US" sz="1200" b="0" i="0" dirty="0">
              <a:solidFill>
                <a:srgbClr val="333333"/>
              </a:solidFill>
              <a:effectLst/>
              <a:latin typeface="source-sans-pro"/>
            </a:endParaRPr>
          </a:p>
          <a:p>
            <a:pPr marL="171450" indent="-171450" algn="l">
              <a:lnSpc>
                <a:spcPts val="1800"/>
              </a:lnSpc>
              <a:spcAft>
                <a:spcPts val="300"/>
              </a:spcAft>
              <a:buFont typeface="Arial" panose="020B0604020202020204" pitchFamily="34" charset="0"/>
              <a:buChar char="•"/>
            </a:pPr>
            <a:r>
              <a:rPr lang="en-US" b="1" i="0" dirty="0">
                <a:solidFill>
                  <a:srgbClr val="333333"/>
                </a:solidFill>
                <a:effectLst/>
                <a:latin typeface="source-sans-pro"/>
              </a:rPr>
              <a:t>Interactive Test Execution</a:t>
            </a:r>
            <a:r>
              <a:rPr lang="en-US" b="0" i="0" dirty="0">
                <a:solidFill>
                  <a:srgbClr val="333333"/>
                </a:solidFill>
                <a:effectLst/>
                <a:latin typeface="source-sans-pro"/>
              </a:rPr>
              <a:t>: Cypress test runner provides a graphical interface that allows you to interact with tests in real time. This means that you can see the application being tested and interact with it while the test is running.</a:t>
            </a:r>
          </a:p>
          <a:p>
            <a:pPr marL="171450" indent="-171450" algn="l">
              <a:lnSpc>
                <a:spcPts val="1800"/>
              </a:lnSpc>
              <a:spcAft>
                <a:spcPts val="300"/>
              </a:spcAft>
              <a:buFont typeface="Arial" panose="020B0604020202020204" pitchFamily="34" charset="0"/>
              <a:buChar char="•"/>
            </a:pPr>
            <a:r>
              <a:rPr lang="en-US" b="1" i="0" dirty="0">
                <a:solidFill>
                  <a:srgbClr val="333333"/>
                </a:solidFill>
                <a:effectLst/>
                <a:latin typeface="source-sans-pro"/>
              </a:rPr>
              <a:t>Debugging</a:t>
            </a:r>
            <a:r>
              <a:rPr lang="en-US" b="0" i="0" dirty="0">
                <a:solidFill>
                  <a:srgbClr val="333333"/>
                </a:solidFill>
                <a:effectLst/>
                <a:latin typeface="source-sans-pro"/>
              </a:rPr>
              <a:t>: Cypress test runner allows you to set breakpoints, pause and inspect code during test execution. This makes it easier to identify and fix issues in the code.</a:t>
            </a:r>
          </a:p>
          <a:p>
            <a:pPr marL="171450" indent="-171450" algn="l">
              <a:lnSpc>
                <a:spcPts val="1800"/>
              </a:lnSpc>
              <a:spcAft>
                <a:spcPts val="300"/>
              </a:spcAft>
              <a:buFont typeface="Arial" panose="020B0604020202020204" pitchFamily="34" charset="0"/>
              <a:buChar char="•"/>
            </a:pPr>
            <a:r>
              <a:rPr lang="en-US" b="1" i="0" dirty="0">
                <a:solidFill>
                  <a:srgbClr val="333333"/>
                </a:solidFill>
                <a:effectLst/>
                <a:latin typeface="source-sans-pro"/>
              </a:rPr>
              <a:t>Time Travel:</a:t>
            </a:r>
            <a:r>
              <a:rPr lang="en-US" b="0" i="0" dirty="0">
                <a:solidFill>
                  <a:srgbClr val="333333"/>
                </a:solidFill>
                <a:effectLst/>
                <a:latin typeface="source-sans-pro"/>
              </a:rPr>
              <a:t> Cypress test runner provides a time-travel feature that allows you to go back and forth between the different states of the application being tested. This makes it easier to debug and understand the behavior of the application.</a:t>
            </a:r>
          </a:p>
          <a:p>
            <a:pPr marL="171450" indent="-171450" algn="l">
              <a:lnSpc>
                <a:spcPts val="1800"/>
              </a:lnSpc>
              <a:spcAft>
                <a:spcPts val="300"/>
              </a:spcAft>
              <a:buFont typeface="Arial" panose="020B0604020202020204" pitchFamily="34" charset="0"/>
              <a:buChar char="•"/>
            </a:pPr>
            <a:r>
              <a:rPr lang="en-US" b="1" i="0" dirty="0">
                <a:solidFill>
                  <a:srgbClr val="333333"/>
                </a:solidFill>
                <a:effectLst/>
                <a:latin typeface="source-sans-pro"/>
              </a:rPr>
              <a:t>Rerun Test</a:t>
            </a:r>
            <a:r>
              <a:rPr lang="en-US" b="0" i="0" dirty="0">
                <a:solidFill>
                  <a:srgbClr val="333333"/>
                </a:solidFill>
                <a:effectLst/>
                <a:latin typeface="source-sans-pro"/>
              </a:rPr>
              <a:t>: You can rerun the Cypress test directly from the Test Runner screen, which reduces the amount of time, going back to IDE and starting the test execution.</a:t>
            </a:r>
          </a:p>
          <a:p>
            <a:pPr marL="171450" indent="-171450" algn="l">
              <a:lnSpc>
                <a:spcPts val="1800"/>
              </a:lnSpc>
              <a:buFont typeface="Arial" panose="020B0604020202020204" pitchFamily="34" charset="0"/>
              <a:buChar char="•"/>
            </a:pPr>
            <a:r>
              <a:rPr lang="en-US" b="1" i="0" dirty="0">
                <a:solidFill>
                  <a:srgbClr val="333333"/>
                </a:solidFill>
                <a:effectLst/>
                <a:latin typeface="source-sans-pro"/>
              </a:rPr>
              <a:t>Real-Time Feedback:</a:t>
            </a:r>
            <a:r>
              <a:rPr lang="en-US" b="0" i="0" dirty="0">
                <a:solidFill>
                  <a:srgbClr val="333333"/>
                </a:solidFill>
                <a:effectLst/>
                <a:latin typeface="source-sans-pro"/>
              </a:rPr>
              <a:t> Cypress test runner provides real-time feedback on test results, which allows you to quickly identify issues and fix them.</a:t>
            </a:r>
          </a:p>
          <a:p>
            <a:pPr marL="0" indent="0" algn="l">
              <a:lnSpc>
                <a:spcPts val="1800"/>
              </a:lnSpc>
              <a:buFont typeface="Arial" panose="020B0604020202020204" pitchFamily="34" charset="0"/>
              <a:buNone/>
            </a:pPr>
            <a:endParaRPr lang="en-US" b="0" i="0" dirty="0">
              <a:solidFill>
                <a:srgbClr val="333333"/>
              </a:solidFill>
              <a:effectLst/>
              <a:latin typeface="source-sans-pro"/>
            </a:endParaRPr>
          </a:p>
          <a:p>
            <a:endParaRPr lang="en-IN" sz="1200" b="1" dirty="0"/>
          </a:p>
        </p:txBody>
      </p:sp>
      <p:sp>
        <p:nvSpPr>
          <p:cNvPr id="4" name="Slide Number Placeholder 3">
            <a:extLst>
              <a:ext uri="{FF2B5EF4-FFF2-40B4-BE49-F238E27FC236}">
                <a16:creationId xmlns:a16="http://schemas.microsoft.com/office/drawing/2014/main" id="{3D4BBFF2-87F1-E36D-6416-5BEE8E4F2CC8}"/>
              </a:ext>
            </a:extLst>
          </p:cNvPr>
          <p:cNvSpPr>
            <a:spLocks noGrp="1"/>
          </p:cNvSpPr>
          <p:nvPr>
            <p:ph type="sldNum" sz="quarter" idx="5"/>
          </p:nvPr>
        </p:nvSpPr>
        <p:spPr/>
        <p:txBody>
          <a:bodyPr/>
          <a:lstStyle/>
          <a:p>
            <a:fld id="{BF9A3903-E1C0-B641-BF09-7903E2AE2EC7}" type="slidenum">
              <a:rPr lang="en-US" smtClean="0"/>
              <a:t>7</a:t>
            </a:fld>
            <a:endParaRPr lang="en-US" dirty="0"/>
          </a:p>
        </p:txBody>
      </p:sp>
    </p:spTree>
    <p:extLst>
      <p:ext uri="{BB962C8B-B14F-4D97-AF65-F5344CB8AC3E}">
        <p14:creationId xmlns:p14="http://schemas.microsoft.com/office/powerpoint/2010/main" val="3942672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dirty="0">
                <a:solidFill>
                  <a:srgbClr val="000000"/>
                </a:solidFill>
                <a:effectLst/>
                <a:latin typeface="Calibri" panose="020F0502020204030204" pitchFamily="34" charset="0"/>
              </a:rPr>
              <a:t>Lets try to find answer for the quizzes</a:t>
            </a:r>
            <a:endParaRPr lang="en-IN" dirty="0"/>
          </a:p>
        </p:txBody>
      </p:sp>
      <p:sp>
        <p:nvSpPr>
          <p:cNvPr id="4" name="Slide Number Placeholder 3"/>
          <p:cNvSpPr>
            <a:spLocks noGrp="1"/>
          </p:cNvSpPr>
          <p:nvPr>
            <p:ph type="sldNum" sz="quarter" idx="5"/>
          </p:nvPr>
        </p:nvSpPr>
        <p:spPr/>
        <p:txBody>
          <a:bodyPr/>
          <a:lstStyle/>
          <a:p>
            <a:fld id="{ACFF2F38-1C2A-41F4-B1AC-C94EE9CA6FDB}" type="slidenum">
              <a:rPr lang="en-IN" smtClean="0"/>
              <a:t>8</a:t>
            </a:fld>
            <a:endParaRPr lang="en-IN"/>
          </a:p>
        </p:txBody>
      </p:sp>
    </p:spTree>
    <p:extLst>
      <p:ext uri="{BB962C8B-B14F-4D97-AF65-F5344CB8AC3E}">
        <p14:creationId xmlns:p14="http://schemas.microsoft.com/office/powerpoint/2010/main" val="864098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1" dirty="0">
              <a:solidFill>
                <a:schemeClr val="bg1"/>
              </a:solidFill>
              <a:latin typeface="Arial (body)"/>
              <a:cs typeface="Arial" panose="020B0604020202020204" pitchFamily="34" charset="0"/>
            </a:endParaRPr>
          </a:p>
        </p:txBody>
      </p:sp>
      <p:sp>
        <p:nvSpPr>
          <p:cNvPr id="4" name="Slide Number Placeholder 3"/>
          <p:cNvSpPr>
            <a:spLocks noGrp="1"/>
          </p:cNvSpPr>
          <p:nvPr>
            <p:ph type="sldNum" sz="quarter" idx="5"/>
          </p:nvPr>
        </p:nvSpPr>
        <p:spPr/>
        <p:txBody>
          <a:bodyPr/>
          <a:lstStyle/>
          <a:p>
            <a:fld id="{BF9A3903-E1C0-B641-BF09-7903E2AE2EC7}" type="slidenum">
              <a:rPr lang="en-US" smtClean="0"/>
              <a:t>9</a:t>
            </a:fld>
            <a:endParaRPr lang="en-US" dirty="0"/>
          </a:p>
        </p:txBody>
      </p:sp>
    </p:spTree>
    <p:extLst>
      <p:ext uri="{BB962C8B-B14F-4D97-AF65-F5344CB8AC3E}">
        <p14:creationId xmlns:p14="http://schemas.microsoft.com/office/powerpoint/2010/main" val="1786101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822BA-D1E8-D38F-CD9A-76494980F0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BCB3DA5-DC58-E643-1DE4-1B1B9E946A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871099D-DEF2-04ED-6F84-E0826C61B8D1}"/>
              </a:ext>
            </a:extLst>
          </p:cNvPr>
          <p:cNvSpPr>
            <a:spLocks noGrp="1"/>
          </p:cNvSpPr>
          <p:nvPr>
            <p:ph type="dt" sz="half" idx="10"/>
          </p:nvPr>
        </p:nvSpPr>
        <p:spPr/>
        <p:txBody>
          <a:bodyPr/>
          <a:lstStyle/>
          <a:p>
            <a:fld id="{CC4AED1A-6078-40C7-98C5-BBF687CB12B0}" type="datetimeFigureOut">
              <a:rPr lang="en-IN" smtClean="0"/>
              <a:t>27-03-2025</a:t>
            </a:fld>
            <a:endParaRPr lang="en-IN"/>
          </a:p>
        </p:txBody>
      </p:sp>
      <p:sp>
        <p:nvSpPr>
          <p:cNvPr id="5" name="Footer Placeholder 4">
            <a:extLst>
              <a:ext uri="{FF2B5EF4-FFF2-40B4-BE49-F238E27FC236}">
                <a16:creationId xmlns:a16="http://schemas.microsoft.com/office/drawing/2014/main" id="{EF8EA649-5A54-BE5D-F738-9BAC50F4A5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16599A-ECB9-FBE2-8804-466C4139AFD3}"/>
              </a:ext>
            </a:extLst>
          </p:cNvPr>
          <p:cNvSpPr>
            <a:spLocks noGrp="1"/>
          </p:cNvSpPr>
          <p:nvPr>
            <p:ph type="sldNum" sz="quarter" idx="12"/>
          </p:nvPr>
        </p:nvSpPr>
        <p:spPr/>
        <p:txBody>
          <a:bodyPr/>
          <a:lstStyle/>
          <a:p>
            <a:fld id="{393DEECC-A559-49CB-ACBD-26D9C59F9DF9}" type="slidenum">
              <a:rPr lang="en-IN" smtClean="0"/>
              <a:t>‹#›</a:t>
            </a:fld>
            <a:endParaRPr lang="en-IN"/>
          </a:p>
        </p:txBody>
      </p:sp>
    </p:spTree>
    <p:extLst>
      <p:ext uri="{BB962C8B-B14F-4D97-AF65-F5344CB8AC3E}">
        <p14:creationId xmlns:p14="http://schemas.microsoft.com/office/powerpoint/2010/main" val="2802793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FEC58-C2ED-A857-4D4E-C8B1B4B45EA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D46750-8E58-5DBE-90E5-A30C7A300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66A26D-6A40-9503-FF75-6A36E12B5D17}"/>
              </a:ext>
            </a:extLst>
          </p:cNvPr>
          <p:cNvSpPr>
            <a:spLocks noGrp="1"/>
          </p:cNvSpPr>
          <p:nvPr>
            <p:ph type="dt" sz="half" idx="10"/>
          </p:nvPr>
        </p:nvSpPr>
        <p:spPr/>
        <p:txBody>
          <a:bodyPr/>
          <a:lstStyle/>
          <a:p>
            <a:fld id="{CC4AED1A-6078-40C7-98C5-BBF687CB12B0}" type="datetimeFigureOut">
              <a:rPr lang="en-IN" smtClean="0"/>
              <a:t>27-03-2025</a:t>
            </a:fld>
            <a:endParaRPr lang="en-IN"/>
          </a:p>
        </p:txBody>
      </p:sp>
      <p:sp>
        <p:nvSpPr>
          <p:cNvPr id="5" name="Footer Placeholder 4">
            <a:extLst>
              <a:ext uri="{FF2B5EF4-FFF2-40B4-BE49-F238E27FC236}">
                <a16:creationId xmlns:a16="http://schemas.microsoft.com/office/drawing/2014/main" id="{643B4AAD-7294-9B21-8F9F-8CA4DEC774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27161A-926B-A845-BE07-5D4EE6868737}"/>
              </a:ext>
            </a:extLst>
          </p:cNvPr>
          <p:cNvSpPr>
            <a:spLocks noGrp="1"/>
          </p:cNvSpPr>
          <p:nvPr>
            <p:ph type="sldNum" sz="quarter" idx="12"/>
          </p:nvPr>
        </p:nvSpPr>
        <p:spPr/>
        <p:txBody>
          <a:bodyPr/>
          <a:lstStyle/>
          <a:p>
            <a:fld id="{393DEECC-A559-49CB-ACBD-26D9C59F9DF9}" type="slidenum">
              <a:rPr lang="en-IN" smtClean="0"/>
              <a:t>‹#›</a:t>
            </a:fld>
            <a:endParaRPr lang="en-IN"/>
          </a:p>
        </p:txBody>
      </p:sp>
    </p:spTree>
    <p:extLst>
      <p:ext uri="{BB962C8B-B14F-4D97-AF65-F5344CB8AC3E}">
        <p14:creationId xmlns:p14="http://schemas.microsoft.com/office/powerpoint/2010/main" val="1866171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DFC788-6FCA-B4D9-34BC-B42D5F2C06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84360A-2835-0AB1-B0D6-1A3D84EDC3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B42816-4D52-A77C-E027-0011D320FA39}"/>
              </a:ext>
            </a:extLst>
          </p:cNvPr>
          <p:cNvSpPr>
            <a:spLocks noGrp="1"/>
          </p:cNvSpPr>
          <p:nvPr>
            <p:ph type="dt" sz="half" idx="10"/>
          </p:nvPr>
        </p:nvSpPr>
        <p:spPr/>
        <p:txBody>
          <a:bodyPr/>
          <a:lstStyle/>
          <a:p>
            <a:fld id="{CC4AED1A-6078-40C7-98C5-BBF687CB12B0}" type="datetimeFigureOut">
              <a:rPr lang="en-IN" smtClean="0"/>
              <a:t>27-03-2025</a:t>
            </a:fld>
            <a:endParaRPr lang="en-IN"/>
          </a:p>
        </p:txBody>
      </p:sp>
      <p:sp>
        <p:nvSpPr>
          <p:cNvPr id="5" name="Footer Placeholder 4">
            <a:extLst>
              <a:ext uri="{FF2B5EF4-FFF2-40B4-BE49-F238E27FC236}">
                <a16:creationId xmlns:a16="http://schemas.microsoft.com/office/drawing/2014/main" id="{F75D94E6-A758-9F13-078B-252C6657AD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C5B70C-1D24-150E-8DCC-FA3C7564AEB9}"/>
              </a:ext>
            </a:extLst>
          </p:cNvPr>
          <p:cNvSpPr>
            <a:spLocks noGrp="1"/>
          </p:cNvSpPr>
          <p:nvPr>
            <p:ph type="sldNum" sz="quarter" idx="12"/>
          </p:nvPr>
        </p:nvSpPr>
        <p:spPr/>
        <p:txBody>
          <a:bodyPr/>
          <a:lstStyle/>
          <a:p>
            <a:fld id="{393DEECC-A559-49CB-ACBD-26D9C59F9DF9}" type="slidenum">
              <a:rPr lang="en-IN" smtClean="0"/>
              <a:t>‹#›</a:t>
            </a:fld>
            <a:endParaRPr lang="en-IN"/>
          </a:p>
        </p:txBody>
      </p:sp>
    </p:spTree>
    <p:extLst>
      <p:ext uri="{BB962C8B-B14F-4D97-AF65-F5344CB8AC3E}">
        <p14:creationId xmlns:p14="http://schemas.microsoft.com/office/powerpoint/2010/main" val="2740874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asic title and content - ligh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35E5E72-A3E8-334F-8440-9071B445F06A}"/>
              </a:ext>
            </a:extLst>
          </p:cNvPr>
          <p:cNvSpPr>
            <a:spLocks noGrp="1"/>
          </p:cNvSpPr>
          <p:nvPr>
            <p:ph sz="quarter" idx="21"/>
          </p:nvPr>
        </p:nvSpPr>
        <p:spPr>
          <a:xfrm>
            <a:off x="457200" y="1524003"/>
            <a:ext cx="10807700" cy="4191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 name="Title 1">
            <a:extLst>
              <a:ext uri="{FF2B5EF4-FFF2-40B4-BE49-F238E27FC236}">
                <a16:creationId xmlns:a16="http://schemas.microsoft.com/office/drawing/2014/main" id="{AE54E4AF-DC74-4D20-8889-EEAA33BF662F}"/>
              </a:ext>
            </a:extLst>
          </p:cNvPr>
          <p:cNvSpPr>
            <a:spLocks noGrp="1"/>
          </p:cNvSpPr>
          <p:nvPr>
            <p:ph type="title"/>
          </p:nvPr>
        </p:nvSpPr>
        <p:spPr>
          <a:xfrm>
            <a:off x="457198" y="557784"/>
            <a:ext cx="10808209" cy="307777"/>
          </a:xfrm>
        </p:spPr>
        <p:txBody>
          <a:bodyPr wrap="square" lIns="0" tIns="0" rIns="0" bIns="0" anchor="t" anchorCtr="0">
            <a:noAutofit/>
          </a:bodyPr>
          <a:lstStyle>
            <a:lvl1pPr>
              <a:lnSpc>
                <a:spcPct val="100000"/>
              </a:lnSpc>
              <a:defRPr sz="2400" b="1">
                <a:solidFill>
                  <a:schemeClr val="tx1"/>
                </a:solidFill>
              </a:defRPr>
            </a:lvl1pPr>
          </a:lstStyle>
          <a:p>
            <a:r>
              <a:rPr lang="en-GB"/>
              <a:t>Click to edit Master title style</a:t>
            </a:r>
            <a:endParaRPr lang="en-US" dirty="0"/>
          </a:p>
        </p:txBody>
      </p:sp>
      <p:sp>
        <p:nvSpPr>
          <p:cNvPr id="11" name="Footer Placeholder 4">
            <a:extLst>
              <a:ext uri="{FF2B5EF4-FFF2-40B4-BE49-F238E27FC236}">
                <a16:creationId xmlns:a16="http://schemas.microsoft.com/office/drawing/2014/main" id="{DF00D856-F97D-6D4D-B68C-59A8B3CA076C}"/>
              </a:ext>
            </a:extLst>
          </p:cNvPr>
          <p:cNvSpPr>
            <a:spLocks noGrp="1"/>
          </p:cNvSpPr>
          <p:nvPr>
            <p:ph type="ftr" sz="quarter" idx="3"/>
          </p:nvPr>
        </p:nvSpPr>
        <p:spPr>
          <a:xfrm>
            <a:off x="1042416" y="6438348"/>
            <a:ext cx="1816531" cy="190747"/>
          </a:xfrm>
          <a:prstGeom prst="rect">
            <a:avLst/>
          </a:prstGeom>
        </p:spPr>
        <p:txBody>
          <a:bodyPr vert="horz" wrap="none" lIns="0" tIns="0" rIns="0" bIns="0" rtlCol="0" anchor="b" anchorCtr="0"/>
          <a:lstStyle>
            <a:lvl1pPr algn="l">
              <a:defRPr sz="700">
                <a:solidFill>
                  <a:schemeClr val="tx1"/>
                </a:solidFill>
              </a:defRPr>
            </a:lvl1pPr>
          </a:lstStyle>
          <a:p>
            <a:r>
              <a:rPr lang="en-US" dirty="0"/>
              <a:t>© 2024 Cognizant | Private</a:t>
            </a:r>
          </a:p>
        </p:txBody>
      </p:sp>
      <p:sp>
        <p:nvSpPr>
          <p:cNvPr id="12" name="Slide Number Placeholder 5">
            <a:extLst>
              <a:ext uri="{FF2B5EF4-FFF2-40B4-BE49-F238E27FC236}">
                <a16:creationId xmlns:a16="http://schemas.microsoft.com/office/drawing/2014/main" id="{308676A9-C75A-6044-B235-6820F466A929}"/>
              </a:ext>
            </a:extLst>
          </p:cNvPr>
          <p:cNvSpPr>
            <a:spLocks noGrp="1"/>
          </p:cNvSpPr>
          <p:nvPr>
            <p:ph type="sldNum" sz="quarter" idx="4"/>
          </p:nvPr>
        </p:nvSpPr>
        <p:spPr>
          <a:xfrm>
            <a:off x="457199" y="6438651"/>
            <a:ext cx="352097" cy="190747"/>
          </a:xfrm>
          <a:prstGeom prst="rect">
            <a:avLst/>
          </a:prstGeom>
        </p:spPr>
        <p:txBody>
          <a:bodyPr vert="horz" wrap="none" lIns="0" tIns="0" rIns="0" bIns="0" rtlCol="0" anchor="b" anchorCtr="0"/>
          <a:lstStyle>
            <a:lvl1pPr algn="l">
              <a:defRPr sz="700">
                <a:solidFill>
                  <a:schemeClr val="tx1"/>
                </a:solidFill>
              </a:defRPr>
            </a:lvl1pPr>
          </a:lstStyle>
          <a:p>
            <a:fld id="{C53E075B-3175-45CF-B3C7-FEDF3F5961E3}" type="slidenum">
              <a:rPr lang="en-US" smtClean="0"/>
              <a:pPr/>
              <a:t>‹#›</a:t>
            </a:fld>
            <a:endParaRPr lang="en-US" dirty="0"/>
          </a:p>
        </p:txBody>
      </p:sp>
      <p:pic>
        <p:nvPicPr>
          <p:cNvPr id="9" name="Picture 5">
            <a:extLst>
              <a:ext uri="{FF2B5EF4-FFF2-40B4-BE49-F238E27FC236}">
                <a16:creationId xmlns:a16="http://schemas.microsoft.com/office/drawing/2014/main" id="{45599541-E568-D346-8D2A-006A8CA8D6F9}"/>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482419" y="6352479"/>
            <a:ext cx="1362108" cy="408632"/>
          </a:xfrm>
          <a:prstGeom prst="rect">
            <a:avLst/>
          </a:prstGeom>
        </p:spPr>
      </p:pic>
    </p:spTree>
    <p:extLst>
      <p:ext uri="{BB962C8B-B14F-4D97-AF65-F5344CB8AC3E}">
        <p14:creationId xmlns:p14="http://schemas.microsoft.com/office/powerpoint/2010/main" val="2499666876"/>
      </p:ext>
    </p:extLst>
  </p:cSld>
  <p:clrMapOvr>
    <a:masterClrMapping/>
  </p:clrMapOvr>
  <p:extLst>
    <p:ext uri="{DCECCB84-F9BA-43D5-87BE-67443E8EF086}">
      <p15:sldGuideLst xmlns:p15="http://schemas.microsoft.com/office/powerpoint/2012/main">
        <p15:guide id="2" orient="horz" pos="3569">
          <p15:clr>
            <a:srgbClr val="FBAE40"/>
          </p15:clr>
        </p15:guide>
        <p15:guide id="3" orient="horz" pos="960">
          <p15:clr>
            <a:srgbClr val="FBAE40"/>
          </p15:clr>
        </p15:guide>
        <p15:guide id="4" pos="71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ivider 1 - gradient 3">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A787BDE-83D1-3544-AC4E-1CFD5F6025F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 y="-5693"/>
            <a:ext cx="12202121" cy="6863693"/>
          </a:xfrm>
          <a:prstGeom prst="rect">
            <a:avLst/>
          </a:prstGeom>
        </p:spPr>
      </p:pic>
      <p:sp>
        <p:nvSpPr>
          <p:cNvPr id="5" name="Footer Placeholder 4">
            <a:extLst>
              <a:ext uri="{FF2B5EF4-FFF2-40B4-BE49-F238E27FC236}">
                <a16:creationId xmlns:a16="http://schemas.microsoft.com/office/drawing/2014/main" id="{C109DE29-D9FA-4B0E-A7C0-43DB36D3CDC1}"/>
              </a:ext>
            </a:extLst>
          </p:cNvPr>
          <p:cNvSpPr>
            <a:spLocks noGrp="1"/>
          </p:cNvSpPr>
          <p:nvPr>
            <p:ph type="ftr" sz="quarter" idx="11"/>
          </p:nvPr>
        </p:nvSpPr>
        <p:spPr>
          <a:xfrm>
            <a:off x="1042416" y="6325193"/>
            <a:ext cx="1804956" cy="303572"/>
          </a:xfrm>
          <a:prstGeom prst="rect">
            <a:avLst/>
          </a:prstGeom>
        </p:spPr>
        <p:txBody>
          <a:bodyPr/>
          <a:lstStyle>
            <a:lvl1pPr>
              <a:defRPr>
                <a:solidFill>
                  <a:schemeClr val="bg1"/>
                </a:solidFill>
              </a:defRPr>
            </a:lvl1pPr>
          </a:lstStyle>
          <a:p>
            <a:r>
              <a:rPr lang="en-US" dirty="0"/>
              <a:t>© 2024 Cognizant | Private</a:t>
            </a:r>
          </a:p>
        </p:txBody>
      </p:sp>
      <p:sp>
        <p:nvSpPr>
          <p:cNvPr id="6" name="Slide Number Placeholder 5">
            <a:extLst>
              <a:ext uri="{FF2B5EF4-FFF2-40B4-BE49-F238E27FC236}">
                <a16:creationId xmlns:a16="http://schemas.microsoft.com/office/drawing/2014/main" id="{7357FC31-4B65-4AE0-A928-66D0B6CC0E7D}"/>
              </a:ext>
            </a:extLst>
          </p:cNvPr>
          <p:cNvSpPr>
            <a:spLocks noGrp="1"/>
          </p:cNvSpPr>
          <p:nvPr>
            <p:ph type="sldNum" sz="quarter" idx="12"/>
          </p:nvPr>
        </p:nvSpPr>
        <p:spPr>
          <a:xfrm>
            <a:off x="457199" y="6325299"/>
            <a:ext cx="352097" cy="304100"/>
          </a:xfrm>
          <a:prstGeom prst="rect">
            <a:avLst/>
          </a:prstGeom>
        </p:spPr>
        <p:txBody>
          <a:bodyPr/>
          <a:lstStyle>
            <a:lvl1pPr>
              <a:defRPr>
                <a:solidFill>
                  <a:schemeClr val="bg1"/>
                </a:solidFill>
              </a:defRPr>
            </a:lvl1pPr>
          </a:lstStyle>
          <a:p>
            <a:fld id="{C53E075B-3175-45CF-B3C7-FEDF3F5961E3}" type="slidenum">
              <a:rPr lang="en-US" smtClean="0"/>
              <a:pPr/>
              <a:t>‹#›</a:t>
            </a:fld>
            <a:endParaRPr lang="en-US" dirty="0"/>
          </a:p>
        </p:txBody>
      </p:sp>
      <p:sp>
        <p:nvSpPr>
          <p:cNvPr id="12" name="Title 1">
            <a:extLst>
              <a:ext uri="{FF2B5EF4-FFF2-40B4-BE49-F238E27FC236}">
                <a16:creationId xmlns:a16="http://schemas.microsoft.com/office/drawing/2014/main" id="{2A919A3B-0146-574E-8595-5525F87CFBCD}"/>
              </a:ext>
            </a:extLst>
          </p:cNvPr>
          <p:cNvSpPr>
            <a:spLocks noGrp="1"/>
          </p:cNvSpPr>
          <p:nvPr>
            <p:ph type="ctrTitle" hasCustomPrompt="1"/>
          </p:nvPr>
        </p:nvSpPr>
        <p:spPr>
          <a:xfrm>
            <a:off x="1042416" y="2036802"/>
            <a:ext cx="9381744" cy="1107996"/>
          </a:xfrm>
        </p:spPr>
        <p:txBody>
          <a:bodyPr anchor="ctr" anchorCtr="0"/>
          <a:lstStyle>
            <a:lvl1pPr algn="l">
              <a:defRPr sz="3600" b="1">
                <a:solidFill>
                  <a:schemeClr val="bg1"/>
                </a:solidFill>
              </a:defRPr>
            </a:lvl1pPr>
          </a:lstStyle>
          <a:p>
            <a:r>
              <a:rPr lang="en-US" dirty="0"/>
              <a:t>Click to edit Master title style, copy can go here on one or two lines</a:t>
            </a:r>
          </a:p>
        </p:txBody>
      </p:sp>
      <p:pic>
        <p:nvPicPr>
          <p:cNvPr id="9" name="Picture 5">
            <a:extLst>
              <a:ext uri="{FF2B5EF4-FFF2-40B4-BE49-F238E27FC236}">
                <a16:creationId xmlns:a16="http://schemas.microsoft.com/office/drawing/2014/main" id="{62FFB9D1-0873-894C-8D31-DBAD9B4DD029}"/>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482419" y="6352479"/>
            <a:ext cx="1362108" cy="408632"/>
          </a:xfrm>
          <a:prstGeom prst="rect">
            <a:avLst/>
          </a:prstGeom>
        </p:spPr>
      </p:pic>
    </p:spTree>
    <p:extLst>
      <p:ext uri="{BB962C8B-B14F-4D97-AF65-F5344CB8AC3E}">
        <p14:creationId xmlns:p14="http://schemas.microsoft.com/office/powerpoint/2010/main" val="3480944286"/>
      </p:ext>
    </p:extLst>
  </p:cSld>
  <p:clrMapOvr>
    <a:masterClrMapping/>
  </p:clrMapOvr>
  <p:extLst>
    <p:ext uri="{DCECCB84-F9BA-43D5-87BE-67443E8EF086}">
      <p15:sldGuideLst xmlns:p15="http://schemas.microsoft.com/office/powerpoint/2012/main">
        <p15:guide id="1" pos="6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955E0-9146-BAD3-6F8C-75F914B067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974A22-9EF6-DC32-8D91-3280B7CE4A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A1D20A-5C65-DF44-38A6-E3F54D0477FD}"/>
              </a:ext>
            </a:extLst>
          </p:cNvPr>
          <p:cNvSpPr>
            <a:spLocks noGrp="1"/>
          </p:cNvSpPr>
          <p:nvPr>
            <p:ph type="dt" sz="half" idx="10"/>
          </p:nvPr>
        </p:nvSpPr>
        <p:spPr/>
        <p:txBody>
          <a:bodyPr/>
          <a:lstStyle/>
          <a:p>
            <a:fld id="{CC4AED1A-6078-40C7-98C5-BBF687CB12B0}" type="datetimeFigureOut">
              <a:rPr lang="en-IN" smtClean="0"/>
              <a:t>27-03-2025</a:t>
            </a:fld>
            <a:endParaRPr lang="en-IN"/>
          </a:p>
        </p:txBody>
      </p:sp>
      <p:sp>
        <p:nvSpPr>
          <p:cNvPr id="5" name="Footer Placeholder 4">
            <a:extLst>
              <a:ext uri="{FF2B5EF4-FFF2-40B4-BE49-F238E27FC236}">
                <a16:creationId xmlns:a16="http://schemas.microsoft.com/office/drawing/2014/main" id="{D4D17B5F-CD67-C71E-71C9-1817B7DCFA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51E1B8-6754-BAAE-8F20-BFA2BE68FBC2}"/>
              </a:ext>
            </a:extLst>
          </p:cNvPr>
          <p:cNvSpPr>
            <a:spLocks noGrp="1"/>
          </p:cNvSpPr>
          <p:nvPr>
            <p:ph type="sldNum" sz="quarter" idx="12"/>
          </p:nvPr>
        </p:nvSpPr>
        <p:spPr/>
        <p:txBody>
          <a:bodyPr/>
          <a:lstStyle/>
          <a:p>
            <a:fld id="{393DEECC-A559-49CB-ACBD-26D9C59F9DF9}" type="slidenum">
              <a:rPr lang="en-IN" smtClean="0"/>
              <a:t>‹#›</a:t>
            </a:fld>
            <a:endParaRPr lang="en-IN"/>
          </a:p>
        </p:txBody>
      </p:sp>
    </p:spTree>
    <p:extLst>
      <p:ext uri="{BB962C8B-B14F-4D97-AF65-F5344CB8AC3E}">
        <p14:creationId xmlns:p14="http://schemas.microsoft.com/office/powerpoint/2010/main" val="2820907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4C123-64EF-F895-C0E5-D4607E839D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8D8797A-1506-3977-D23E-365C66A1306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A30CAE-5BB7-3840-8CCC-1707A9555B1F}"/>
              </a:ext>
            </a:extLst>
          </p:cNvPr>
          <p:cNvSpPr>
            <a:spLocks noGrp="1"/>
          </p:cNvSpPr>
          <p:nvPr>
            <p:ph type="dt" sz="half" idx="10"/>
          </p:nvPr>
        </p:nvSpPr>
        <p:spPr/>
        <p:txBody>
          <a:bodyPr/>
          <a:lstStyle/>
          <a:p>
            <a:fld id="{CC4AED1A-6078-40C7-98C5-BBF687CB12B0}" type="datetimeFigureOut">
              <a:rPr lang="en-IN" smtClean="0"/>
              <a:t>27-03-2025</a:t>
            </a:fld>
            <a:endParaRPr lang="en-IN"/>
          </a:p>
        </p:txBody>
      </p:sp>
      <p:sp>
        <p:nvSpPr>
          <p:cNvPr id="5" name="Footer Placeholder 4">
            <a:extLst>
              <a:ext uri="{FF2B5EF4-FFF2-40B4-BE49-F238E27FC236}">
                <a16:creationId xmlns:a16="http://schemas.microsoft.com/office/drawing/2014/main" id="{063194AD-5AE8-B0A0-37E0-AC8C87035D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A894D8-A999-ECAD-2AB7-B49357A00A01}"/>
              </a:ext>
            </a:extLst>
          </p:cNvPr>
          <p:cNvSpPr>
            <a:spLocks noGrp="1"/>
          </p:cNvSpPr>
          <p:nvPr>
            <p:ph type="sldNum" sz="quarter" idx="12"/>
          </p:nvPr>
        </p:nvSpPr>
        <p:spPr/>
        <p:txBody>
          <a:bodyPr/>
          <a:lstStyle/>
          <a:p>
            <a:fld id="{393DEECC-A559-49CB-ACBD-26D9C59F9DF9}" type="slidenum">
              <a:rPr lang="en-IN" smtClean="0"/>
              <a:t>‹#›</a:t>
            </a:fld>
            <a:endParaRPr lang="en-IN"/>
          </a:p>
        </p:txBody>
      </p:sp>
    </p:spTree>
    <p:extLst>
      <p:ext uri="{BB962C8B-B14F-4D97-AF65-F5344CB8AC3E}">
        <p14:creationId xmlns:p14="http://schemas.microsoft.com/office/powerpoint/2010/main" val="1902237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EE734-8BF4-C226-FE75-6D483A9E60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9F36F9-14B7-6D09-8821-EA8F8E0DFE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CFAB11D-57AA-4F70-5B8E-CC12F27201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40C7103-5D8D-D917-1555-F937B4547815}"/>
              </a:ext>
            </a:extLst>
          </p:cNvPr>
          <p:cNvSpPr>
            <a:spLocks noGrp="1"/>
          </p:cNvSpPr>
          <p:nvPr>
            <p:ph type="dt" sz="half" idx="10"/>
          </p:nvPr>
        </p:nvSpPr>
        <p:spPr/>
        <p:txBody>
          <a:bodyPr/>
          <a:lstStyle/>
          <a:p>
            <a:fld id="{CC4AED1A-6078-40C7-98C5-BBF687CB12B0}" type="datetimeFigureOut">
              <a:rPr lang="en-IN" smtClean="0"/>
              <a:t>27-03-2025</a:t>
            </a:fld>
            <a:endParaRPr lang="en-IN"/>
          </a:p>
        </p:txBody>
      </p:sp>
      <p:sp>
        <p:nvSpPr>
          <p:cNvPr id="6" name="Footer Placeholder 5">
            <a:extLst>
              <a:ext uri="{FF2B5EF4-FFF2-40B4-BE49-F238E27FC236}">
                <a16:creationId xmlns:a16="http://schemas.microsoft.com/office/drawing/2014/main" id="{6D7BD4EC-4D64-6DB6-D9FE-4DBC10F788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2BC640-5A57-929C-D74D-7306E0CD08B7}"/>
              </a:ext>
            </a:extLst>
          </p:cNvPr>
          <p:cNvSpPr>
            <a:spLocks noGrp="1"/>
          </p:cNvSpPr>
          <p:nvPr>
            <p:ph type="sldNum" sz="quarter" idx="12"/>
          </p:nvPr>
        </p:nvSpPr>
        <p:spPr/>
        <p:txBody>
          <a:bodyPr/>
          <a:lstStyle/>
          <a:p>
            <a:fld id="{393DEECC-A559-49CB-ACBD-26D9C59F9DF9}" type="slidenum">
              <a:rPr lang="en-IN" smtClean="0"/>
              <a:t>‹#›</a:t>
            </a:fld>
            <a:endParaRPr lang="en-IN"/>
          </a:p>
        </p:txBody>
      </p:sp>
    </p:spTree>
    <p:extLst>
      <p:ext uri="{BB962C8B-B14F-4D97-AF65-F5344CB8AC3E}">
        <p14:creationId xmlns:p14="http://schemas.microsoft.com/office/powerpoint/2010/main" val="3986542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9512D-7B57-468E-AC25-AB8D5C215B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6A581C-A84D-D1C5-12CC-03F7CA19C9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475353-32C1-979C-900E-E34E765BF8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0A6D421-8C57-B99D-22F4-1B10B581A7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66A733-5CDA-79A5-E4A3-751C6E8E54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17F75A9-E78D-60D4-AA05-61E26BF9517F}"/>
              </a:ext>
            </a:extLst>
          </p:cNvPr>
          <p:cNvSpPr>
            <a:spLocks noGrp="1"/>
          </p:cNvSpPr>
          <p:nvPr>
            <p:ph type="dt" sz="half" idx="10"/>
          </p:nvPr>
        </p:nvSpPr>
        <p:spPr/>
        <p:txBody>
          <a:bodyPr/>
          <a:lstStyle/>
          <a:p>
            <a:fld id="{CC4AED1A-6078-40C7-98C5-BBF687CB12B0}" type="datetimeFigureOut">
              <a:rPr lang="en-IN" smtClean="0"/>
              <a:t>27-03-2025</a:t>
            </a:fld>
            <a:endParaRPr lang="en-IN"/>
          </a:p>
        </p:txBody>
      </p:sp>
      <p:sp>
        <p:nvSpPr>
          <p:cNvPr id="8" name="Footer Placeholder 7">
            <a:extLst>
              <a:ext uri="{FF2B5EF4-FFF2-40B4-BE49-F238E27FC236}">
                <a16:creationId xmlns:a16="http://schemas.microsoft.com/office/drawing/2014/main" id="{54456A8D-B457-C162-2F3C-F051FB95CD4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404B0C1-FFDE-08C9-2773-F35E4BC105ED}"/>
              </a:ext>
            </a:extLst>
          </p:cNvPr>
          <p:cNvSpPr>
            <a:spLocks noGrp="1"/>
          </p:cNvSpPr>
          <p:nvPr>
            <p:ph type="sldNum" sz="quarter" idx="12"/>
          </p:nvPr>
        </p:nvSpPr>
        <p:spPr/>
        <p:txBody>
          <a:bodyPr/>
          <a:lstStyle/>
          <a:p>
            <a:fld id="{393DEECC-A559-49CB-ACBD-26D9C59F9DF9}" type="slidenum">
              <a:rPr lang="en-IN" smtClean="0"/>
              <a:t>‹#›</a:t>
            </a:fld>
            <a:endParaRPr lang="en-IN"/>
          </a:p>
        </p:txBody>
      </p:sp>
    </p:spTree>
    <p:extLst>
      <p:ext uri="{BB962C8B-B14F-4D97-AF65-F5344CB8AC3E}">
        <p14:creationId xmlns:p14="http://schemas.microsoft.com/office/powerpoint/2010/main" val="1022810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904CA-8F12-F19F-8207-F70A6587BBB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08391EF-8257-1E10-E93D-8083F78E3626}"/>
              </a:ext>
            </a:extLst>
          </p:cNvPr>
          <p:cNvSpPr>
            <a:spLocks noGrp="1"/>
          </p:cNvSpPr>
          <p:nvPr>
            <p:ph type="dt" sz="half" idx="10"/>
          </p:nvPr>
        </p:nvSpPr>
        <p:spPr/>
        <p:txBody>
          <a:bodyPr/>
          <a:lstStyle/>
          <a:p>
            <a:fld id="{CC4AED1A-6078-40C7-98C5-BBF687CB12B0}" type="datetimeFigureOut">
              <a:rPr lang="en-IN" smtClean="0"/>
              <a:t>27-03-2025</a:t>
            </a:fld>
            <a:endParaRPr lang="en-IN"/>
          </a:p>
        </p:txBody>
      </p:sp>
      <p:sp>
        <p:nvSpPr>
          <p:cNvPr id="4" name="Footer Placeholder 3">
            <a:extLst>
              <a:ext uri="{FF2B5EF4-FFF2-40B4-BE49-F238E27FC236}">
                <a16:creationId xmlns:a16="http://schemas.microsoft.com/office/drawing/2014/main" id="{E880D617-BBD1-CC8B-96C9-B8026BDAD10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A853CBB-DC83-EEE9-AC2A-C75A148D0B7D}"/>
              </a:ext>
            </a:extLst>
          </p:cNvPr>
          <p:cNvSpPr>
            <a:spLocks noGrp="1"/>
          </p:cNvSpPr>
          <p:nvPr>
            <p:ph type="sldNum" sz="quarter" idx="12"/>
          </p:nvPr>
        </p:nvSpPr>
        <p:spPr/>
        <p:txBody>
          <a:bodyPr/>
          <a:lstStyle/>
          <a:p>
            <a:fld id="{393DEECC-A559-49CB-ACBD-26D9C59F9DF9}" type="slidenum">
              <a:rPr lang="en-IN" smtClean="0"/>
              <a:t>‹#›</a:t>
            </a:fld>
            <a:endParaRPr lang="en-IN"/>
          </a:p>
        </p:txBody>
      </p:sp>
    </p:spTree>
    <p:extLst>
      <p:ext uri="{BB962C8B-B14F-4D97-AF65-F5344CB8AC3E}">
        <p14:creationId xmlns:p14="http://schemas.microsoft.com/office/powerpoint/2010/main" val="883774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87C6E9-CED0-51FD-40C5-F0BC24ACE82F}"/>
              </a:ext>
            </a:extLst>
          </p:cNvPr>
          <p:cNvSpPr>
            <a:spLocks noGrp="1"/>
          </p:cNvSpPr>
          <p:nvPr>
            <p:ph type="dt" sz="half" idx="10"/>
          </p:nvPr>
        </p:nvSpPr>
        <p:spPr/>
        <p:txBody>
          <a:bodyPr/>
          <a:lstStyle/>
          <a:p>
            <a:fld id="{CC4AED1A-6078-40C7-98C5-BBF687CB12B0}" type="datetimeFigureOut">
              <a:rPr lang="en-IN" smtClean="0"/>
              <a:t>27-03-2025</a:t>
            </a:fld>
            <a:endParaRPr lang="en-IN"/>
          </a:p>
        </p:txBody>
      </p:sp>
      <p:sp>
        <p:nvSpPr>
          <p:cNvPr id="3" name="Footer Placeholder 2">
            <a:extLst>
              <a:ext uri="{FF2B5EF4-FFF2-40B4-BE49-F238E27FC236}">
                <a16:creationId xmlns:a16="http://schemas.microsoft.com/office/drawing/2014/main" id="{51D00D0A-6CD8-9F74-6FA2-F782B5613D6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BCB35E2-EFEF-F2E9-11F4-DAF9D523C340}"/>
              </a:ext>
            </a:extLst>
          </p:cNvPr>
          <p:cNvSpPr>
            <a:spLocks noGrp="1"/>
          </p:cNvSpPr>
          <p:nvPr>
            <p:ph type="sldNum" sz="quarter" idx="12"/>
          </p:nvPr>
        </p:nvSpPr>
        <p:spPr/>
        <p:txBody>
          <a:bodyPr/>
          <a:lstStyle/>
          <a:p>
            <a:fld id="{393DEECC-A559-49CB-ACBD-26D9C59F9DF9}" type="slidenum">
              <a:rPr lang="en-IN" smtClean="0"/>
              <a:t>‹#›</a:t>
            </a:fld>
            <a:endParaRPr lang="en-IN"/>
          </a:p>
        </p:txBody>
      </p:sp>
    </p:spTree>
    <p:extLst>
      <p:ext uri="{BB962C8B-B14F-4D97-AF65-F5344CB8AC3E}">
        <p14:creationId xmlns:p14="http://schemas.microsoft.com/office/powerpoint/2010/main" val="1032169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4FEB7-453D-7481-18B8-72F57D81E7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AA6FA47-C233-3118-8034-92EDD35C3A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98F4EC-3365-CB90-4334-5A71F269F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8D797D-BEB2-3266-C9D0-1E64225BDBA3}"/>
              </a:ext>
            </a:extLst>
          </p:cNvPr>
          <p:cNvSpPr>
            <a:spLocks noGrp="1"/>
          </p:cNvSpPr>
          <p:nvPr>
            <p:ph type="dt" sz="half" idx="10"/>
          </p:nvPr>
        </p:nvSpPr>
        <p:spPr/>
        <p:txBody>
          <a:bodyPr/>
          <a:lstStyle/>
          <a:p>
            <a:fld id="{CC4AED1A-6078-40C7-98C5-BBF687CB12B0}" type="datetimeFigureOut">
              <a:rPr lang="en-IN" smtClean="0"/>
              <a:t>27-03-2025</a:t>
            </a:fld>
            <a:endParaRPr lang="en-IN"/>
          </a:p>
        </p:txBody>
      </p:sp>
      <p:sp>
        <p:nvSpPr>
          <p:cNvPr id="6" name="Footer Placeholder 5">
            <a:extLst>
              <a:ext uri="{FF2B5EF4-FFF2-40B4-BE49-F238E27FC236}">
                <a16:creationId xmlns:a16="http://schemas.microsoft.com/office/drawing/2014/main" id="{C190F59F-D313-9787-9CAE-92561CF121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B062FD-C78B-B574-3585-071E5F6804DB}"/>
              </a:ext>
            </a:extLst>
          </p:cNvPr>
          <p:cNvSpPr>
            <a:spLocks noGrp="1"/>
          </p:cNvSpPr>
          <p:nvPr>
            <p:ph type="sldNum" sz="quarter" idx="12"/>
          </p:nvPr>
        </p:nvSpPr>
        <p:spPr/>
        <p:txBody>
          <a:bodyPr/>
          <a:lstStyle/>
          <a:p>
            <a:fld id="{393DEECC-A559-49CB-ACBD-26D9C59F9DF9}" type="slidenum">
              <a:rPr lang="en-IN" smtClean="0"/>
              <a:t>‹#›</a:t>
            </a:fld>
            <a:endParaRPr lang="en-IN"/>
          </a:p>
        </p:txBody>
      </p:sp>
    </p:spTree>
    <p:extLst>
      <p:ext uri="{BB962C8B-B14F-4D97-AF65-F5344CB8AC3E}">
        <p14:creationId xmlns:p14="http://schemas.microsoft.com/office/powerpoint/2010/main" val="3526077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59781-B151-8973-82EB-B43525C37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DD4D324-361A-7600-C571-FED864EEAE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1C0F795-5A8C-F492-D314-943A4AB3B5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390AE0-0B8C-A00F-BE48-4F07D90CE435}"/>
              </a:ext>
            </a:extLst>
          </p:cNvPr>
          <p:cNvSpPr>
            <a:spLocks noGrp="1"/>
          </p:cNvSpPr>
          <p:nvPr>
            <p:ph type="dt" sz="half" idx="10"/>
          </p:nvPr>
        </p:nvSpPr>
        <p:spPr/>
        <p:txBody>
          <a:bodyPr/>
          <a:lstStyle/>
          <a:p>
            <a:fld id="{CC4AED1A-6078-40C7-98C5-BBF687CB12B0}" type="datetimeFigureOut">
              <a:rPr lang="en-IN" smtClean="0"/>
              <a:t>27-03-2025</a:t>
            </a:fld>
            <a:endParaRPr lang="en-IN"/>
          </a:p>
        </p:txBody>
      </p:sp>
      <p:sp>
        <p:nvSpPr>
          <p:cNvPr id="6" name="Footer Placeholder 5">
            <a:extLst>
              <a:ext uri="{FF2B5EF4-FFF2-40B4-BE49-F238E27FC236}">
                <a16:creationId xmlns:a16="http://schemas.microsoft.com/office/drawing/2014/main" id="{46341342-AF58-C5C4-903F-C24B351DCF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E2F324-FB6D-E610-6B58-833FACF50BA8}"/>
              </a:ext>
            </a:extLst>
          </p:cNvPr>
          <p:cNvSpPr>
            <a:spLocks noGrp="1"/>
          </p:cNvSpPr>
          <p:nvPr>
            <p:ph type="sldNum" sz="quarter" idx="12"/>
          </p:nvPr>
        </p:nvSpPr>
        <p:spPr/>
        <p:txBody>
          <a:bodyPr/>
          <a:lstStyle/>
          <a:p>
            <a:fld id="{393DEECC-A559-49CB-ACBD-26D9C59F9DF9}" type="slidenum">
              <a:rPr lang="en-IN" smtClean="0"/>
              <a:t>‹#›</a:t>
            </a:fld>
            <a:endParaRPr lang="en-IN"/>
          </a:p>
        </p:txBody>
      </p:sp>
    </p:spTree>
    <p:extLst>
      <p:ext uri="{BB962C8B-B14F-4D97-AF65-F5344CB8AC3E}">
        <p14:creationId xmlns:p14="http://schemas.microsoft.com/office/powerpoint/2010/main" val="3202891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128D20-3794-DFFE-0976-9CADE705B5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6AA24E-E222-93F6-0CF7-A222E07F17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C25BEC-765C-8554-2383-88DFBFDAA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4AED1A-6078-40C7-98C5-BBF687CB12B0}" type="datetimeFigureOut">
              <a:rPr lang="en-IN" smtClean="0"/>
              <a:t>27-03-2025</a:t>
            </a:fld>
            <a:endParaRPr lang="en-IN"/>
          </a:p>
        </p:txBody>
      </p:sp>
      <p:sp>
        <p:nvSpPr>
          <p:cNvPr id="5" name="Footer Placeholder 4">
            <a:extLst>
              <a:ext uri="{FF2B5EF4-FFF2-40B4-BE49-F238E27FC236}">
                <a16:creationId xmlns:a16="http://schemas.microsoft.com/office/drawing/2014/main" id="{2B50EF4E-83AE-5E6D-BC4E-EDF6AA3FB8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12965691-477C-0911-8F7E-6E2761D0ED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93DEECC-A559-49CB-ACBD-26D9C59F9DF9}" type="slidenum">
              <a:rPr lang="en-IN" smtClean="0"/>
              <a:t>‹#›</a:t>
            </a:fld>
            <a:endParaRPr lang="en-IN"/>
          </a:p>
        </p:txBody>
      </p:sp>
    </p:spTree>
    <p:extLst>
      <p:ext uri="{BB962C8B-B14F-4D97-AF65-F5344CB8AC3E}">
        <p14:creationId xmlns:p14="http://schemas.microsoft.com/office/powerpoint/2010/main" val="1391064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DBA98BF-3DF7-C639-85D0-47C940E77E92}"/>
              </a:ext>
            </a:extLst>
          </p:cNvPr>
          <p:cNvPicPr>
            <a:picLocks noChangeAspect="1"/>
          </p:cNvPicPr>
          <p:nvPr/>
        </p:nvPicPr>
        <p:blipFill>
          <a:blip r:embed="rId2"/>
          <a:stretch>
            <a:fillRect/>
          </a:stretch>
        </p:blipFill>
        <p:spPr>
          <a:xfrm>
            <a:off x="0" y="1"/>
            <a:ext cx="12192000" cy="6857999"/>
          </a:xfrm>
          <a:prstGeom prst="rect">
            <a:avLst/>
          </a:prstGeom>
        </p:spPr>
      </p:pic>
      <p:pic>
        <p:nvPicPr>
          <p:cNvPr id="6" name="Logo">
            <a:extLst>
              <a:ext uri="{FF2B5EF4-FFF2-40B4-BE49-F238E27FC236}">
                <a16:creationId xmlns:a16="http://schemas.microsoft.com/office/drawing/2014/main" id="{5CAAADA1-CD62-758D-4169-0646F6654170}"/>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467678" y="381865"/>
            <a:ext cx="2067983" cy="620394"/>
          </a:xfrm>
          <a:prstGeom prst="rect">
            <a:avLst/>
          </a:prstGeom>
        </p:spPr>
      </p:pic>
      <p:sp>
        <p:nvSpPr>
          <p:cNvPr id="7" name="Footer Placeholder 1">
            <a:extLst>
              <a:ext uri="{FF2B5EF4-FFF2-40B4-BE49-F238E27FC236}">
                <a16:creationId xmlns:a16="http://schemas.microsoft.com/office/drawing/2014/main" id="{B4DEF8F8-F501-EA89-3773-843089853350}"/>
              </a:ext>
            </a:extLst>
          </p:cNvPr>
          <p:cNvSpPr>
            <a:spLocks noGrp="1"/>
          </p:cNvSpPr>
          <p:nvPr>
            <p:ph type="ftr" sz="quarter" idx="11"/>
          </p:nvPr>
        </p:nvSpPr>
        <p:spPr>
          <a:xfrm>
            <a:off x="467678" y="6203734"/>
            <a:ext cx="1956345" cy="272401"/>
          </a:xfrm>
        </p:spPr>
        <p:txBody>
          <a:bodyPr/>
          <a:lstStyle/>
          <a:p>
            <a:r>
              <a:rPr lang="en-US" dirty="0">
                <a:solidFill>
                  <a:schemeClr val="bg1"/>
                </a:solidFill>
              </a:rPr>
              <a:t>© 2025 Cognizant | Private</a:t>
            </a:r>
          </a:p>
        </p:txBody>
      </p:sp>
      <p:sp>
        <p:nvSpPr>
          <p:cNvPr id="10" name="TextBox 9">
            <a:extLst>
              <a:ext uri="{FF2B5EF4-FFF2-40B4-BE49-F238E27FC236}">
                <a16:creationId xmlns:a16="http://schemas.microsoft.com/office/drawing/2014/main" id="{920D338D-04AC-4579-F657-DE174332536F}"/>
              </a:ext>
            </a:extLst>
          </p:cNvPr>
          <p:cNvSpPr txBox="1"/>
          <p:nvPr/>
        </p:nvSpPr>
        <p:spPr>
          <a:xfrm>
            <a:off x="674498" y="2956665"/>
            <a:ext cx="6180826" cy="646331"/>
          </a:xfrm>
          <a:prstGeom prst="rect">
            <a:avLst/>
          </a:prstGeom>
          <a:noFill/>
        </p:spPr>
        <p:txBody>
          <a:bodyPr wrap="square">
            <a:spAutoFit/>
          </a:bodyPr>
          <a:lstStyle/>
          <a:p>
            <a:r>
              <a:rPr lang="en-US" sz="3600" b="0" i="0" dirty="0">
                <a:solidFill>
                  <a:schemeClr val="bg1"/>
                </a:solidFill>
                <a:effectLst/>
                <a:latin typeface="Arial" panose="020B0604020202020204" pitchFamily="34" charset="0"/>
              </a:rPr>
              <a:t>Writing Cypress Test Cases​</a:t>
            </a:r>
            <a:endParaRPr lang="en-IN" sz="3600" dirty="0">
              <a:solidFill>
                <a:schemeClr val="bg1"/>
              </a:solidFill>
            </a:endParaRPr>
          </a:p>
        </p:txBody>
      </p:sp>
    </p:spTree>
    <p:extLst>
      <p:ext uri="{BB962C8B-B14F-4D97-AF65-F5344CB8AC3E}">
        <p14:creationId xmlns:p14="http://schemas.microsoft.com/office/powerpoint/2010/main" val="1719397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A1ECF-BB85-064A-8732-BBBC88BA821A}"/>
              </a:ext>
            </a:extLst>
          </p:cNvPr>
          <p:cNvSpPr>
            <a:spLocks noGrp="1"/>
          </p:cNvSpPr>
          <p:nvPr>
            <p:ph type="title"/>
          </p:nvPr>
        </p:nvSpPr>
        <p:spPr>
          <a:xfrm>
            <a:off x="261648" y="118112"/>
            <a:ext cx="4470010" cy="418917"/>
          </a:xfrm>
        </p:spPr>
        <p:txBody>
          <a:bodyPr wrap="square" anchor="t">
            <a:noAutofit/>
          </a:bodyPr>
          <a:lstStyle/>
          <a:p>
            <a:pPr>
              <a:lnSpc>
                <a:spcPct val="120000"/>
              </a:lnSpc>
              <a:spcAft>
                <a:spcPts val="800"/>
              </a:spcAft>
            </a:pPr>
            <a:r>
              <a:rPr lang="en-US" kern="100" dirty="0">
                <a:solidFill>
                  <a:srgbClr val="002060"/>
                </a:solidFill>
                <a:latin typeface="Arial" panose="020B0604020202020204" pitchFamily="34" charset="0"/>
                <a:cs typeface="Arial" panose="020B0604020202020204" pitchFamily="34" charset="0"/>
              </a:rPr>
              <a:t>Topics are going to Discuss</a:t>
            </a:r>
            <a:endParaRPr lang="en-US" dirty="0">
              <a:solidFill>
                <a:srgbClr val="002060"/>
              </a:solidFill>
              <a:effectLst/>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BC9904D1-6CA9-7040-91EC-26A1950E35B0}"/>
              </a:ext>
            </a:extLst>
          </p:cNvPr>
          <p:cNvSpPr>
            <a:spLocks noGrp="1"/>
          </p:cNvSpPr>
          <p:nvPr>
            <p:ph type="ftr" sz="quarter" idx="3"/>
          </p:nvPr>
        </p:nvSpPr>
        <p:spPr/>
        <p:txBody>
          <a:bodyPr wrap="none" anchor="b">
            <a:normAutofit/>
          </a:bodyPr>
          <a:lstStyle/>
          <a:p>
            <a:pPr>
              <a:spcAft>
                <a:spcPts val="600"/>
              </a:spcAft>
            </a:pPr>
            <a:r>
              <a:rPr lang="en-US" dirty="0"/>
              <a:t>© 2025 Cognizant | Private</a:t>
            </a:r>
          </a:p>
        </p:txBody>
      </p:sp>
      <p:sp>
        <p:nvSpPr>
          <p:cNvPr id="3" name="Slide Number Placeholder 2">
            <a:extLst>
              <a:ext uri="{FF2B5EF4-FFF2-40B4-BE49-F238E27FC236}">
                <a16:creationId xmlns:a16="http://schemas.microsoft.com/office/drawing/2014/main" id="{198C9D8B-0DD9-46D4-454E-B0341307D575}"/>
              </a:ext>
            </a:extLst>
          </p:cNvPr>
          <p:cNvSpPr>
            <a:spLocks noGrp="1"/>
          </p:cNvSpPr>
          <p:nvPr>
            <p:ph type="sldNum" sz="quarter" idx="4"/>
          </p:nvPr>
        </p:nvSpPr>
        <p:spPr/>
        <p:txBody>
          <a:bodyPr wrap="none" anchor="b">
            <a:normAutofit/>
          </a:bodyPr>
          <a:lstStyle/>
          <a:p>
            <a:pPr>
              <a:spcAft>
                <a:spcPts val="600"/>
              </a:spcAft>
            </a:pPr>
            <a:fld id="{C53E075B-3175-45CF-B3C7-FEDF3F5961E3}" type="slidenum">
              <a:rPr lang="en-US" smtClean="0"/>
              <a:pPr>
                <a:spcAft>
                  <a:spcPts val="600"/>
                </a:spcAft>
              </a:pPr>
              <a:t>2</a:t>
            </a:fld>
            <a:endParaRPr lang="en-US" dirty="0"/>
          </a:p>
        </p:txBody>
      </p:sp>
      <p:sp>
        <p:nvSpPr>
          <p:cNvPr id="7" name="Rectangle: Rounded Corners 6">
            <a:extLst>
              <a:ext uri="{FF2B5EF4-FFF2-40B4-BE49-F238E27FC236}">
                <a16:creationId xmlns:a16="http://schemas.microsoft.com/office/drawing/2014/main" id="{EE90A698-68EB-7168-34CA-2264CBED661D}"/>
              </a:ext>
            </a:extLst>
          </p:cNvPr>
          <p:cNvSpPr/>
          <p:nvPr/>
        </p:nvSpPr>
        <p:spPr>
          <a:xfrm>
            <a:off x="373480" y="2115457"/>
            <a:ext cx="4470010" cy="2627086"/>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nSpc>
                <a:spcPct val="200000"/>
              </a:lnSpc>
              <a:buFont typeface="Wingdings" panose="05000000000000000000" pitchFamily="2" charset="2"/>
              <a:buChar char="Ø"/>
            </a:pPr>
            <a:r>
              <a:rPr lang="en-US" sz="1400" b="1" u="none" strike="noStrike" dirty="0">
                <a:effectLst/>
                <a:latin typeface="Arial (body)"/>
              </a:rPr>
              <a:t>Introduction to Mocha and Chai </a:t>
            </a:r>
          </a:p>
          <a:p>
            <a:pPr marL="285750" lvl="0" indent="-285750">
              <a:lnSpc>
                <a:spcPct val="200000"/>
              </a:lnSpc>
              <a:buFont typeface="Wingdings" panose="05000000000000000000" pitchFamily="2" charset="2"/>
              <a:buChar char="Ø"/>
            </a:pPr>
            <a:r>
              <a:rPr lang="en-US" sz="1400" b="1" dirty="0">
                <a:solidFill>
                  <a:schemeClr val="bg1"/>
                </a:solidFill>
                <a:latin typeface="Arial (body)"/>
                <a:cs typeface="Arial" panose="020B0604020202020204" pitchFamily="34" charset="0"/>
              </a:rPr>
              <a:t>Writing Basic Test Cases using describe, it</a:t>
            </a:r>
          </a:p>
        </p:txBody>
      </p:sp>
      <p:pic>
        <p:nvPicPr>
          <p:cNvPr id="1026" name="Picture 2">
            <a:extLst>
              <a:ext uri="{FF2B5EF4-FFF2-40B4-BE49-F238E27FC236}">
                <a16:creationId xmlns:a16="http://schemas.microsoft.com/office/drawing/2014/main" id="{F3EA0D51-196B-C51A-6B80-3F18B0BC96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7521" y="1209548"/>
            <a:ext cx="6732119" cy="4256532"/>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821308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C3F962-2EE6-8132-E451-6E34BF99AB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840706-BDD3-E9CD-513B-7E16D5EB0568}"/>
              </a:ext>
            </a:extLst>
          </p:cNvPr>
          <p:cNvSpPr>
            <a:spLocks noGrp="1"/>
          </p:cNvSpPr>
          <p:nvPr>
            <p:ph type="title"/>
          </p:nvPr>
        </p:nvSpPr>
        <p:spPr>
          <a:xfrm>
            <a:off x="261648" y="0"/>
            <a:ext cx="4593816" cy="594360"/>
          </a:xfrm>
        </p:spPr>
        <p:txBody>
          <a:bodyPr wrap="square" anchor="ctr">
            <a:noAutofit/>
          </a:bodyPr>
          <a:lstStyle/>
          <a:p>
            <a:pPr>
              <a:lnSpc>
                <a:spcPct val="200000"/>
              </a:lnSpc>
            </a:pPr>
            <a:r>
              <a:rPr lang="en-US" sz="2400" b="1" u="none" strike="noStrike" dirty="0">
                <a:solidFill>
                  <a:srgbClr val="002060"/>
                </a:solidFill>
                <a:effectLst/>
                <a:latin typeface="Arial (body)"/>
              </a:rPr>
              <a:t>Introduction to Mocha and Chai</a:t>
            </a:r>
            <a:endParaRPr lang="en-US" sz="1600" b="1" dirty="0">
              <a:solidFill>
                <a:srgbClr val="C00000"/>
              </a:solidFill>
              <a:latin typeface="Arial (body)"/>
              <a:cs typeface="Arial" panose="020B0604020202020204" pitchFamily="34" charset="0"/>
            </a:endParaRPr>
          </a:p>
        </p:txBody>
      </p:sp>
      <p:sp>
        <p:nvSpPr>
          <p:cNvPr id="4" name="Footer Placeholder 3">
            <a:extLst>
              <a:ext uri="{FF2B5EF4-FFF2-40B4-BE49-F238E27FC236}">
                <a16:creationId xmlns:a16="http://schemas.microsoft.com/office/drawing/2014/main" id="{E41F39AF-A501-ACF6-37D8-ED6EFC7F9C15}"/>
              </a:ext>
            </a:extLst>
          </p:cNvPr>
          <p:cNvSpPr>
            <a:spLocks noGrp="1"/>
          </p:cNvSpPr>
          <p:nvPr>
            <p:ph type="ftr" sz="quarter" idx="3"/>
          </p:nvPr>
        </p:nvSpPr>
        <p:spPr/>
        <p:txBody>
          <a:bodyPr wrap="none" anchor="b">
            <a:normAutofit/>
          </a:bodyPr>
          <a:lstStyle/>
          <a:p>
            <a:pPr>
              <a:spcAft>
                <a:spcPts val="600"/>
              </a:spcAft>
            </a:pPr>
            <a:r>
              <a:rPr lang="en-US" dirty="0"/>
              <a:t>© 2025 Cognizant | Private</a:t>
            </a:r>
          </a:p>
        </p:txBody>
      </p:sp>
      <p:sp>
        <p:nvSpPr>
          <p:cNvPr id="3" name="Slide Number Placeholder 2">
            <a:extLst>
              <a:ext uri="{FF2B5EF4-FFF2-40B4-BE49-F238E27FC236}">
                <a16:creationId xmlns:a16="http://schemas.microsoft.com/office/drawing/2014/main" id="{BBE4C6F4-C8E0-F1BF-8D1F-1ED4EA81DB51}"/>
              </a:ext>
            </a:extLst>
          </p:cNvPr>
          <p:cNvSpPr>
            <a:spLocks noGrp="1"/>
          </p:cNvSpPr>
          <p:nvPr>
            <p:ph type="sldNum" sz="quarter" idx="4"/>
          </p:nvPr>
        </p:nvSpPr>
        <p:spPr/>
        <p:txBody>
          <a:bodyPr wrap="none" anchor="b">
            <a:normAutofit/>
          </a:bodyPr>
          <a:lstStyle/>
          <a:p>
            <a:pPr>
              <a:spcAft>
                <a:spcPts val="600"/>
              </a:spcAft>
            </a:pPr>
            <a:fld id="{C53E075B-3175-45CF-B3C7-FEDF3F5961E3}" type="slidenum">
              <a:rPr lang="en-US" smtClean="0"/>
              <a:pPr>
                <a:spcAft>
                  <a:spcPts val="600"/>
                </a:spcAft>
              </a:pPr>
              <a:t>3</a:t>
            </a:fld>
            <a:endParaRPr lang="en-US" dirty="0"/>
          </a:p>
        </p:txBody>
      </p:sp>
      <p:sp>
        <p:nvSpPr>
          <p:cNvPr id="5" name="Rectangle: Rounded Corners 4">
            <a:extLst>
              <a:ext uri="{FF2B5EF4-FFF2-40B4-BE49-F238E27FC236}">
                <a16:creationId xmlns:a16="http://schemas.microsoft.com/office/drawing/2014/main" id="{5714DAA9-48E7-CD0A-62BD-52F038AAC0C3}"/>
              </a:ext>
            </a:extLst>
          </p:cNvPr>
          <p:cNvSpPr/>
          <p:nvPr/>
        </p:nvSpPr>
        <p:spPr>
          <a:xfrm>
            <a:off x="261648" y="1182035"/>
            <a:ext cx="11554432" cy="1006975"/>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nSpc>
                <a:spcPct val="200000"/>
              </a:lnSpc>
              <a:buFont typeface="Arial" panose="020B0604020202020204" pitchFamily="34" charset="0"/>
              <a:buChar char="•"/>
            </a:pPr>
            <a:r>
              <a:rPr lang="en-US" sz="1400" b="1" dirty="0">
                <a:latin typeface="Arial (body)"/>
              </a:rPr>
              <a:t>Mocha</a:t>
            </a:r>
            <a:r>
              <a:rPr lang="en-US" sz="1400" dirty="0">
                <a:latin typeface="Arial (body)"/>
              </a:rPr>
              <a:t> is a popular JavaScript test framework used to write and organize tests in Cypress.</a:t>
            </a:r>
          </a:p>
          <a:p>
            <a:pPr marL="285750" indent="-285750">
              <a:lnSpc>
                <a:spcPct val="200000"/>
              </a:lnSpc>
              <a:buFont typeface="Arial" panose="020B0604020202020204" pitchFamily="34" charset="0"/>
              <a:buChar char="•"/>
            </a:pPr>
            <a:r>
              <a:rPr lang="en-US" sz="1400" dirty="0">
                <a:latin typeface="Arial (body)"/>
              </a:rPr>
              <a:t>It provides a structured and readable way to create tests through features like test suites and test cases.</a:t>
            </a:r>
          </a:p>
        </p:txBody>
      </p:sp>
      <p:sp>
        <p:nvSpPr>
          <p:cNvPr id="7" name="TextBox 6">
            <a:extLst>
              <a:ext uri="{FF2B5EF4-FFF2-40B4-BE49-F238E27FC236}">
                <a16:creationId xmlns:a16="http://schemas.microsoft.com/office/drawing/2014/main" id="{8F3A1623-E51D-D3B1-D30B-394624006DE5}"/>
              </a:ext>
            </a:extLst>
          </p:cNvPr>
          <p:cNvSpPr txBox="1"/>
          <p:nvPr/>
        </p:nvSpPr>
        <p:spPr>
          <a:xfrm>
            <a:off x="188496" y="766735"/>
            <a:ext cx="6094476" cy="338554"/>
          </a:xfrm>
          <a:prstGeom prst="rect">
            <a:avLst/>
          </a:prstGeom>
          <a:noFill/>
        </p:spPr>
        <p:txBody>
          <a:bodyPr wrap="square">
            <a:spAutoFit/>
          </a:bodyPr>
          <a:lstStyle/>
          <a:p>
            <a:r>
              <a:rPr lang="en-IN" sz="1600" b="1" dirty="0">
                <a:solidFill>
                  <a:srgbClr val="C00000"/>
                </a:solidFill>
                <a:latin typeface="Arial (body)"/>
              </a:rPr>
              <a:t>What is Mocha?</a:t>
            </a:r>
          </a:p>
        </p:txBody>
      </p:sp>
      <p:sp>
        <p:nvSpPr>
          <p:cNvPr id="8" name="Rectangle: Rounded Corners 7">
            <a:extLst>
              <a:ext uri="{FF2B5EF4-FFF2-40B4-BE49-F238E27FC236}">
                <a16:creationId xmlns:a16="http://schemas.microsoft.com/office/drawing/2014/main" id="{3057BA05-5AF6-6440-CA1D-8C333CA3B94E}"/>
              </a:ext>
            </a:extLst>
          </p:cNvPr>
          <p:cNvSpPr/>
          <p:nvPr/>
        </p:nvSpPr>
        <p:spPr>
          <a:xfrm>
            <a:off x="261648" y="2969567"/>
            <a:ext cx="5461988" cy="2706398"/>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200000"/>
              </a:lnSpc>
            </a:pPr>
            <a:r>
              <a:rPr lang="en-IN" sz="1600" b="1" dirty="0">
                <a:solidFill>
                  <a:srgbClr val="C00000"/>
                </a:solidFill>
                <a:latin typeface="Arial (body)"/>
              </a:rPr>
              <a:t>Key Features of Mocha:</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Arial (body)"/>
              </a:rPr>
              <a:t>Simple syntax for test suites (</a:t>
            </a:r>
            <a:r>
              <a:rPr kumimoji="0" lang="en-US" altLang="en-US" sz="1400" b="1" i="0" u="none" strike="noStrike" cap="none" normalizeH="0" baseline="0" dirty="0">
                <a:ln>
                  <a:noFill/>
                </a:ln>
                <a:solidFill>
                  <a:schemeClr val="tx1"/>
                </a:solidFill>
                <a:effectLst/>
                <a:latin typeface="Arial (body)"/>
              </a:rPr>
              <a:t>describe</a:t>
            </a:r>
            <a:r>
              <a:rPr kumimoji="0" lang="en-US" altLang="en-US" sz="1400" b="0" i="0" u="none" strike="noStrike" cap="none" normalizeH="0" baseline="0" dirty="0">
                <a:ln>
                  <a:noFill/>
                </a:ln>
                <a:solidFill>
                  <a:schemeClr val="tx1"/>
                </a:solidFill>
                <a:effectLst/>
                <a:latin typeface="Arial (body)"/>
              </a:rPr>
              <a:t>) and test cases (</a:t>
            </a:r>
            <a:r>
              <a:rPr kumimoji="0" lang="en-US" altLang="en-US" sz="1400" b="1" i="0" u="none" strike="noStrike" cap="none" normalizeH="0" baseline="0" dirty="0">
                <a:ln>
                  <a:noFill/>
                </a:ln>
                <a:solidFill>
                  <a:schemeClr val="tx1"/>
                </a:solidFill>
                <a:effectLst/>
                <a:latin typeface="Arial (body)"/>
              </a:rPr>
              <a:t>it</a:t>
            </a:r>
            <a:r>
              <a:rPr kumimoji="0" lang="en-US" altLang="en-US" sz="1400" b="0" i="0" u="none" strike="noStrike" cap="none" normalizeH="0" baseline="0" dirty="0">
                <a:ln>
                  <a:noFill/>
                </a:ln>
                <a:solidFill>
                  <a:schemeClr val="tx1"/>
                </a:solidFill>
                <a:effectLst/>
                <a:latin typeface="Arial (body)"/>
              </a:rPr>
              <a:t>).</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Arial (body)"/>
              </a:rPr>
              <a:t>Clean and hierarchical reporting of test results.</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Arial (body)"/>
              </a:rPr>
              <a:t>Easy integration with Cypress for automated browser testing</a:t>
            </a:r>
            <a:endParaRPr lang="en-IN" sz="1400" b="1" dirty="0">
              <a:solidFill>
                <a:srgbClr val="C00000"/>
              </a:solidFill>
              <a:latin typeface="Arial (body)"/>
            </a:endParaRPr>
          </a:p>
        </p:txBody>
      </p:sp>
      <p:sp>
        <p:nvSpPr>
          <p:cNvPr id="13" name="Rectangle 12">
            <a:extLst>
              <a:ext uri="{FF2B5EF4-FFF2-40B4-BE49-F238E27FC236}">
                <a16:creationId xmlns:a16="http://schemas.microsoft.com/office/drawing/2014/main" id="{187F24D8-D176-B3EE-8EE4-D887EE4038EA}"/>
              </a:ext>
            </a:extLst>
          </p:cNvPr>
          <p:cNvSpPr/>
          <p:nvPr/>
        </p:nvSpPr>
        <p:spPr>
          <a:xfrm>
            <a:off x="6282972" y="2495388"/>
            <a:ext cx="5461988" cy="36362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4" name="Picture 23">
            <a:extLst>
              <a:ext uri="{FF2B5EF4-FFF2-40B4-BE49-F238E27FC236}">
                <a16:creationId xmlns:a16="http://schemas.microsoft.com/office/drawing/2014/main" id="{474636AF-8D59-00C9-3049-9E21905D5234}"/>
              </a:ext>
            </a:extLst>
          </p:cNvPr>
          <p:cNvPicPr>
            <a:picLocks noChangeAspect="1"/>
          </p:cNvPicPr>
          <p:nvPr/>
        </p:nvPicPr>
        <p:blipFill>
          <a:blip r:embed="rId3"/>
          <a:stretch>
            <a:fillRect/>
          </a:stretch>
        </p:blipFill>
        <p:spPr>
          <a:xfrm>
            <a:off x="6488597" y="3441597"/>
            <a:ext cx="5050737" cy="1743862"/>
          </a:xfrm>
          <a:prstGeom prst="rect">
            <a:avLst/>
          </a:prstGeom>
        </p:spPr>
      </p:pic>
      <p:sp>
        <p:nvSpPr>
          <p:cNvPr id="26" name="TextBox 25">
            <a:extLst>
              <a:ext uri="{FF2B5EF4-FFF2-40B4-BE49-F238E27FC236}">
                <a16:creationId xmlns:a16="http://schemas.microsoft.com/office/drawing/2014/main" id="{E249DFDC-FE5C-8FFE-21B9-E6FC57B985D8}"/>
              </a:ext>
            </a:extLst>
          </p:cNvPr>
          <p:cNvSpPr txBox="1"/>
          <p:nvPr/>
        </p:nvSpPr>
        <p:spPr>
          <a:xfrm>
            <a:off x="6404892" y="2600235"/>
            <a:ext cx="6096000" cy="338554"/>
          </a:xfrm>
          <a:prstGeom prst="rect">
            <a:avLst/>
          </a:prstGeom>
          <a:noFill/>
        </p:spPr>
        <p:txBody>
          <a:bodyPr wrap="square">
            <a:spAutoFit/>
          </a:bodyPr>
          <a:lstStyle/>
          <a:p>
            <a:r>
              <a:rPr lang="en-IN" sz="1600" b="1" dirty="0">
                <a:solidFill>
                  <a:srgbClr val="C00000"/>
                </a:solidFill>
                <a:latin typeface="Arial (body)"/>
              </a:rPr>
              <a:t>Mocha Syntax Examples</a:t>
            </a:r>
          </a:p>
        </p:txBody>
      </p:sp>
    </p:spTree>
    <p:extLst>
      <p:ext uri="{BB962C8B-B14F-4D97-AF65-F5344CB8AC3E}">
        <p14:creationId xmlns:p14="http://schemas.microsoft.com/office/powerpoint/2010/main" val="3813669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B6F87-F442-F632-9AF2-6D46267E2D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A1A62A-71F3-3133-678A-70478552CDAB}"/>
              </a:ext>
            </a:extLst>
          </p:cNvPr>
          <p:cNvSpPr>
            <a:spLocks noGrp="1"/>
          </p:cNvSpPr>
          <p:nvPr>
            <p:ph type="title"/>
          </p:nvPr>
        </p:nvSpPr>
        <p:spPr>
          <a:xfrm>
            <a:off x="261648" y="0"/>
            <a:ext cx="4593816" cy="594360"/>
          </a:xfrm>
        </p:spPr>
        <p:txBody>
          <a:bodyPr wrap="square" anchor="ctr">
            <a:noAutofit/>
          </a:bodyPr>
          <a:lstStyle/>
          <a:p>
            <a:pPr>
              <a:lnSpc>
                <a:spcPct val="200000"/>
              </a:lnSpc>
            </a:pPr>
            <a:r>
              <a:rPr lang="en-US" sz="2400" b="1" u="none" strike="noStrike" dirty="0">
                <a:solidFill>
                  <a:srgbClr val="002060"/>
                </a:solidFill>
                <a:effectLst/>
                <a:latin typeface="Arial (body)"/>
              </a:rPr>
              <a:t>Introduction to Mocha and Chai</a:t>
            </a:r>
            <a:endParaRPr lang="en-US" sz="1600" b="1" dirty="0">
              <a:solidFill>
                <a:srgbClr val="C00000"/>
              </a:solidFill>
              <a:latin typeface="Arial (body)"/>
              <a:cs typeface="Arial" panose="020B0604020202020204" pitchFamily="34" charset="0"/>
            </a:endParaRPr>
          </a:p>
        </p:txBody>
      </p:sp>
      <p:sp>
        <p:nvSpPr>
          <p:cNvPr id="4" name="Footer Placeholder 3">
            <a:extLst>
              <a:ext uri="{FF2B5EF4-FFF2-40B4-BE49-F238E27FC236}">
                <a16:creationId xmlns:a16="http://schemas.microsoft.com/office/drawing/2014/main" id="{C5F184B0-6EA6-B2DD-B98E-865A19F352A1}"/>
              </a:ext>
            </a:extLst>
          </p:cNvPr>
          <p:cNvSpPr>
            <a:spLocks noGrp="1"/>
          </p:cNvSpPr>
          <p:nvPr>
            <p:ph type="ftr" sz="quarter" idx="3"/>
          </p:nvPr>
        </p:nvSpPr>
        <p:spPr/>
        <p:txBody>
          <a:bodyPr wrap="none" anchor="b">
            <a:normAutofit/>
          </a:bodyPr>
          <a:lstStyle/>
          <a:p>
            <a:pPr>
              <a:spcAft>
                <a:spcPts val="600"/>
              </a:spcAft>
            </a:pPr>
            <a:r>
              <a:rPr lang="en-US" dirty="0"/>
              <a:t>© 2025 Cognizant | Private</a:t>
            </a:r>
          </a:p>
        </p:txBody>
      </p:sp>
      <p:sp>
        <p:nvSpPr>
          <p:cNvPr id="3" name="Slide Number Placeholder 2">
            <a:extLst>
              <a:ext uri="{FF2B5EF4-FFF2-40B4-BE49-F238E27FC236}">
                <a16:creationId xmlns:a16="http://schemas.microsoft.com/office/drawing/2014/main" id="{7E0CB6C9-4A3D-BAA4-3EE0-DFD1D1BEB703}"/>
              </a:ext>
            </a:extLst>
          </p:cNvPr>
          <p:cNvSpPr>
            <a:spLocks noGrp="1"/>
          </p:cNvSpPr>
          <p:nvPr>
            <p:ph type="sldNum" sz="quarter" idx="4"/>
          </p:nvPr>
        </p:nvSpPr>
        <p:spPr/>
        <p:txBody>
          <a:bodyPr wrap="none" anchor="b">
            <a:normAutofit/>
          </a:bodyPr>
          <a:lstStyle/>
          <a:p>
            <a:pPr>
              <a:spcAft>
                <a:spcPts val="600"/>
              </a:spcAft>
            </a:pPr>
            <a:fld id="{C53E075B-3175-45CF-B3C7-FEDF3F5961E3}" type="slidenum">
              <a:rPr lang="en-US" smtClean="0"/>
              <a:pPr>
                <a:spcAft>
                  <a:spcPts val="600"/>
                </a:spcAft>
              </a:pPr>
              <a:t>4</a:t>
            </a:fld>
            <a:endParaRPr lang="en-US" dirty="0"/>
          </a:p>
        </p:txBody>
      </p:sp>
      <p:sp>
        <p:nvSpPr>
          <p:cNvPr id="5" name="Rectangle: Rounded Corners 4">
            <a:extLst>
              <a:ext uri="{FF2B5EF4-FFF2-40B4-BE49-F238E27FC236}">
                <a16:creationId xmlns:a16="http://schemas.microsoft.com/office/drawing/2014/main" id="{AC208708-7894-BEB7-C5B4-AD67C8C0C048}"/>
              </a:ext>
            </a:extLst>
          </p:cNvPr>
          <p:cNvSpPr/>
          <p:nvPr/>
        </p:nvSpPr>
        <p:spPr>
          <a:xfrm>
            <a:off x="261648" y="1182035"/>
            <a:ext cx="11554432" cy="1006975"/>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nSpc>
                <a:spcPct val="200000"/>
              </a:lnSpc>
              <a:buFont typeface="Arial" panose="020B0604020202020204" pitchFamily="34" charset="0"/>
              <a:buChar char="•"/>
            </a:pPr>
            <a:r>
              <a:rPr lang="en-US" sz="1400" b="1" dirty="0">
                <a:latin typeface="Arial (body)"/>
              </a:rPr>
              <a:t>Chai</a:t>
            </a:r>
            <a:r>
              <a:rPr lang="en-US" sz="1400" dirty="0">
                <a:latin typeface="Arial (body)"/>
              </a:rPr>
              <a:t> is an assertion library that complements Mocha by providing expressive and readable assertions.</a:t>
            </a:r>
          </a:p>
          <a:p>
            <a:pPr marL="285750" indent="-285750">
              <a:lnSpc>
                <a:spcPct val="200000"/>
              </a:lnSpc>
              <a:buFont typeface="Arial" panose="020B0604020202020204" pitchFamily="34" charset="0"/>
              <a:buChar char="•"/>
            </a:pPr>
            <a:r>
              <a:rPr lang="en-US" sz="1400" dirty="0">
                <a:latin typeface="Arial (body)"/>
              </a:rPr>
              <a:t>Assertions are checks or validations within tests to confirm application behavior.</a:t>
            </a:r>
          </a:p>
        </p:txBody>
      </p:sp>
      <p:sp>
        <p:nvSpPr>
          <p:cNvPr id="7" name="TextBox 6">
            <a:extLst>
              <a:ext uri="{FF2B5EF4-FFF2-40B4-BE49-F238E27FC236}">
                <a16:creationId xmlns:a16="http://schemas.microsoft.com/office/drawing/2014/main" id="{B3B561D2-D755-7507-AE25-45C77539527D}"/>
              </a:ext>
            </a:extLst>
          </p:cNvPr>
          <p:cNvSpPr txBox="1"/>
          <p:nvPr/>
        </p:nvSpPr>
        <p:spPr>
          <a:xfrm>
            <a:off x="188496" y="766735"/>
            <a:ext cx="6094476" cy="338554"/>
          </a:xfrm>
          <a:prstGeom prst="rect">
            <a:avLst/>
          </a:prstGeom>
          <a:noFill/>
        </p:spPr>
        <p:txBody>
          <a:bodyPr wrap="square">
            <a:spAutoFit/>
          </a:bodyPr>
          <a:lstStyle/>
          <a:p>
            <a:r>
              <a:rPr lang="en-IN" sz="1600" b="1" dirty="0">
                <a:solidFill>
                  <a:srgbClr val="C00000"/>
                </a:solidFill>
                <a:latin typeface="Arial (body)"/>
              </a:rPr>
              <a:t>What is Chai?</a:t>
            </a:r>
          </a:p>
        </p:txBody>
      </p:sp>
      <p:sp>
        <p:nvSpPr>
          <p:cNvPr id="8" name="Rectangle: Rounded Corners 7">
            <a:extLst>
              <a:ext uri="{FF2B5EF4-FFF2-40B4-BE49-F238E27FC236}">
                <a16:creationId xmlns:a16="http://schemas.microsoft.com/office/drawing/2014/main" id="{1200A218-7A7F-3053-8E13-2379B1FACB55}"/>
              </a:ext>
            </a:extLst>
          </p:cNvPr>
          <p:cNvSpPr/>
          <p:nvPr/>
        </p:nvSpPr>
        <p:spPr>
          <a:xfrm>
            <a:off x="224735" y="2430271"/>
            <a:ext cx="5043904" cy="3766513"/>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200000"/>
              </a:lnSpc>
            </a:pPr>
            <a:r>
              <a:rPr lang="en-IN" sz="1600" b="1" dirty="0">
                <a:solidFill>
                  <a:srgbClr val="C00000"/>
                </a:solidFill>
                <a:latin typeface="Arial (body)"/>
              </a:rPr>
              <a:t>Assertion Styles in Chai :</a:t>
            </a:r>
          </a:p>
          <a:p>
            <a:pPr marL="285750" indent="-285750">
              <a:lnSpc>
                <a:spcPct val="200000"/>
              </a:lnSpc>
              <a:buFont typeface="Arial" panose="020B0604020202020204" pitchFamily="34" charset="0"/>
              <a:buChar char="•"/>
            </a:pPr>
            <a:r>
              <a:rPr lang="en-US" sz="1400" b="1" dirty="0">
                <a:latin typeface="Arial (body)"/>
              </a:rPr>
              <a:t>Expect</a:t>
            </a:r>
            <a:r>
              <a:rPr lang="en-US" sz="1400" dirty="0">
                <a:latin typeface="Arial (body)"/>
              </a:rPr>
              <a:t>: Natural language style, highly expressive.</a:t>
            </a:r>
          </a:p>
          <a:p>
            <a:pPr marL="285750" indent="-285750">
              <a:lnSpc>
                <a:spcPct val="200000"/>
              </a:lnSpc>
              <a:buFont typeface="Arial" panose="020B0604020202020204" pitchFamily="34" charset="0"/>
              <a:buChar char="•"/>
            </a:pPr>
            <a:r>
              <a:rPr lang="en-US" sz="1400" b="1" dirty="0">
                <a:latin typeface="Arial (body)"/>
              </a:rPr>
              <a:t>Should</a:t>
            </a:r>
            <a:r>
              <a:rPr lang="en-US" sz="1400" dirty="0">
                <a:latin typeface="Arial (body)"/>
              </a:rPr>
              <a:t>: Also, natural language, enhances readability (similar to expect).</a:t>
            </a:r>
          </a:p>
          <a:p>
            <a:pPr marL="285750" indent="-285750">
              <a:lnSpc>
                <a:spcPct val="200000"/>
              </a:lnSpc>
              <a:buFont typeface="Arial" panose="020B0604020202020204" pitchFamily="34" charset="0"/>
              <a:buChar char="•"/>
            </a:pPr>
            <a:r>
              <a:rPr lang="en-US" sz="1400" b="1" dirty="0">
                <a:latin typeface="Arial (body)"/>
              </a:rPr>
              <a:t>Assert</a:t>
            </a:r>
            <a:r>
              <a:rPr lang="en-US" sz="1400" dirty="0">
                <a:latin typeface="Arial (body)"/>
              </a:rPr>
              <a:t>: Classical assertion style, familiar to developers from other languages.</a:t>
            </a:r>
          </a:p>
        </p:txBody>
      </p:sp>
      <p:pic>
        <p:nvPicPr>
          <p:cNvPr id="10" name="Picture 9">
            <a:extLst>
              <a:ext uri="{FF2B5EF4-FFF2-40B4-BE49-F238E27FC236}">
                <a16:creationId xmlns:a16="http://schemas.microsoft.com/office/drawing/2014/main" id="{EF7D56CB-ADDE-5B1F-E7C5-B076390ECC2F}"/>
              </a:ext>
            </a:extLst>
          </p:cNvPr>
          <p:cNvPicPr>
            <a:picLocks noChangeAspect="1"/>
          </p:cNvPicPr>
          <p:nvPr/>
        </p:nvPicPr>
        <p:blipFill>
          <a:blip r:embed="rId3"/>
          <a:stretch>
            <a:fillRect/>
          </a:stretch>
        </p:blipFill>
        <p:spPr>
          <a:xfrm>
            <a:off x="6959561" y="2960370"/>
            <a:ext cx="3657678" cy="3154747"/>
          </a:xfrm>
          <a:prstGeom prst="rect">
            <a:avLst/>
          </a:prstGeom>
        </p:spPr>
      </p:pic>
      <p:sp>
        <p:nvSpPr>
          <p:cNvPr id="11" name="Rectangle 10">
            <a:extLst>
              <a:ext uri="{FF2B5EF4-FFF2-40B4-BE49-F238E27FC236}">
                <a16:creationId xmlns:a16="http://schemas.microsoft.com/office/drawing/2014/main" id="{A3B96C15-D132-F27D-B4CB-263DB1287C44}"/>
              </a:ext>
            </a:extLst>
          </p:cNvPr>
          <p:cNvSpPr/>
          <p:nvPr/>
        </p:nvSpPr>
        <p:spPr>
          <a:xfrm>
            <a:off x="5796260" y="2506080"/>
            <a:ext cx="5913120" cy="37665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TextBox 13">
            <a:extLst>
              <a:ext uri="{FF2B5EF4-FFF2-40B4-BE49-F238E27FC236}">
                <a16:creationId xmlns:a16="http://schemas.microsoft.com/office/drawing/2014/main" id="{5A2C2F75-E5DB-1D7E-923A-FE228C1B045B}"/>
              </a:ext>
            </a:extLst>
          </p:cNvPr>
          <p:cNvSpPr txBox="1"/>
          <p:nvPr/>
        </p:nvSpPr>
        <p:spPr>
          <a:xfrm>
            <a:off x="5831840" y="2550160"/>
            <a:ext cx="3592548" cy="338554"/>
          </a:xfrm>
          <a:prstGeom prst="rect">
            <a:avLst/>
          </a:prstGeom>
          <a:noFill/>
        </p:spPr>
        <p:txBody>
          <a:bodyPr wrap="square">
            <a:spAutoFit/>
          </a:bodyPr>
          <a:lstStyle/>
          <a:p>
            <a:r>
              <a:rPr lang="en-IN" sz="1600" b="1" dirty="0">
                <a:solidFill>
                  <a:srgbClr val="C00000"/>
                </a:solidFill>
                <a:latin typeface="Arial (body)"/>
              </a:rPr>
              <a:t>Chai Syntax Examples:</a:t>
            </a:r>
          </a:p>
        </p:txBody>
      </p:sp>
      <p:sp>
        <p:nvSpPr>
          <p:cNvPr id="15" name="Arrow: Right 14">
            <a:extLst>
              <a:ext uri="{FF2B5EF4-FFF2-40B4-BE49-F238E27FC236}">
                <a16:creationId xmlns:a16="http://schemas.microsoft.com/office/drawing/2014/main" id="{39A4263B-55A6-0C8A-67A1-D028D9CD5BF6}"/>
              </a:ext>
            </a:extLst>
          </p:cNvPr>
          <p:cNvSpPr/>
          <p:nvPr/>
        </p:nvSpPr>
        <p:spPr>
          <a:xfrm>
            <a:off x="5268639" y="4240930"/>
            <a:ext cx="527621" cy="296813"/>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367717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B120BE-014C-E494-789D-BD100E681A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46AD7A-3F14-E4F0-7A58-A22CBAD0EC55}"/>
              </a:ext>
            </a:extLst>
          </p:cNvPr>
          <p:cNvSpPr>
            <a:spLocks noGrp="1"/>
          </p:cNvSpPr>
          <p:nvPr>
            <p:ph type="title"/>
          </p:nvPr>
        </p:nvSpPr>
        <p:spPr>
          <a:xfrm>
            <a:off x="261648" y="0"/>
            <a:ext cx="4593816" cy="594360"/>
          </a:xfrm>
        </p:spPr>
        <p:txBody>
          <a:bodyPr wrap="square" anchor="ctr">
            <a:noAutofit/>
          </a:bodyPr>
          <a:lstStyle/>
          <a:p>
            <a:pPr>
              <a:lnSpc>
                <a:spcPct val="200000"/>
              </a:lnSpc>
            </a:pPr>
            <a:r>
              <a:rPr lang="en-US" sz="2400" b="1" u="none" strike="noStrike" dirty="0">
                <a:solidFill>
                  <a:srgbClr val="002060"/>
                </a:solidFill>
                <a:effectLst/>
                <a:latin typeface="Arial (body)"/>
              </a:rPr>
              <a:t>Introduction to Mocha and Chai</a:t>
            </a:r>
            <a:endParaRPr lang="en-US" sz="1600" b="1" dirty="0">
              <a:solidFill>
                <a:srgbClr val="C00000"/>
              </a:solidFill>
              <a:latin typeface="Arial (body)"/>
              <a:cs typeface="Arial" panose="020B0604020202020204" pitchFamily="34" charset="0"/>
            </a:endParaRPr>
          </a:p>
        </p:txBody>
      </p:sp>
      <p:sp>
        <p:nvSpPr>
          <p:cNvPr id="4" name="Footer Placeholder 3">
            <a:extLst>
              <a:ext uri="{FF2B5EF4-FFF2-40B4-BE49-F238E27FC236}">
                <a16:creationId xmlns:a16="http://schemas.microsoft.com/office/drawing/2014/main" id="{0D5FA14C-954F-ECDD-99F7-D29DA68F868D}"/>
              </a:ext>
            </a:extLst>
          </p:cNvPr>
          <p:cNvSpPr>
            <a:spLocks noGrp="1"/>
          </p:cNvSpPr>
          <p:nvPr>
            <p:ph type="ftr" sz="quarter" idx="3"/>
          </p:nvPr>
        </p:nvSpPr>
        <p:spPr/>
        <p:txBody>
          <a:bodyPr wrap="none" anchor="b">
            <a:normAutofit/>
          </a:bodyPr>
          <a:lstStyle/>
          <a:p>
            <a:pPr>
              <a:spcAft>
                <a:spcPts val="600"/>
              </a:spcAft>
            </a:pPr>
            <a:r>
              <a:rPr lang="en-US" dirty="0"/>
              <a:t>© 2025 Cognizant | Private</a:t>
            </a:r>
          </a:p>
        </p:txBody>
      </p:sp>
      <p:sp>
        <p:nvSpPr>
          <p:cNvPr id="3" name="Slide Number Placeholder 2">
            <a:extLst>
              <a:ext uri="{FF2B5EF4-FFF2-40B4-BE49-F238E27FC236}">
                <a16:creationId xmlns:a16="http://schemas.microsoft.com/office/drawing/2014/main" id="{BF870FC9-FE51-0834-814D-8D4789EDA5F1}"/>
              </a:ext>
            </a:extLst>
          </p:cNvPr>
          <p:cNvSpPr>
            <a:spLocks noGrp="1"/>
          </p:cNvSpPr>
          <p:nvPr>
            <p:ph type="sldNum" sz="quarter" idx="4"/>
          </p:nvPr>
        </p:nvSpPr>
        <p:spPr/>
        <p:txBody>
          <a:bodyPr wrap="none" anchor="b">
            <a:normAutofit/>
          </a:bodyPr>
          <a:lstStyle/>
          <a:p>
            <a:pPr>
              <a:spcAft>
                <a:spcPts val="600"/>
              </a:spcAft>
            </a:pPr>
            <a:fld id="{C53E075B-3175-45CF-B3C7-FEDF3F5961E3}" type="slidenum">
              <a:rPr lang="en-US" smtClean="0"/>
              <a:pPr>
                <a:spcAft>
                  <a:spcPts val="600"/>
                </a:spcAft>
              </a:pPr>
              <a:t>5</a:t>
            </a:fld>
            <a:endParaRPr lang="en-US" dirty="0"/>
          </a:p>
        </p:txBody>
      </p:sp>
      <p:sp>
        <p:nvSpPr>
          <p:cNvPr id="10" name="TextBox 9">
            <a:extLst>
              <a:ext uri="{FF2B5EF4-FFF2-40B4-BE49-F238E27FC236}">
                <a16:creationId xmlns:a16="http://schemas.microsoft.com/office/drawing/2014/main" id="{17F106FF-1559-DEBA-81AE-C44F92BCF7E2}"/>
              </a:ext>
            </a:extLst>
          </p:cNvPr>
          <p:cNvSpPr txBox="1"/>
          <p:nvPr/>
        </p:nvSpPr>
        <p:spPr>
          <a:xfrm>
            <a:off x="172720" y="749776"/>
            <a:ext cx="10393680" cy="338554"/>
          </a:xfrm>
          <a:prstGeom prst="rect">
            <a:avLst/>
          </a:prstGeom>
          <a:noFill/>
        </p:spPr>
        <p:txBody>
          <a:bodyPr wrap="square">
            <a:spAutoFit/>
          </a:bodyPr>
          <a:lstStyle/>
          <a:p>
            <a:r>
              <a:rPr lang="en-IN" sz="1600" b="1" dirty="0">
                <a:solidFill>
                  <a:srgbClr val="C00000"/>
                </a:solidFill>
                <a:latin typeface="Arial (body)"/>
              </a:rPr>
              <a:t>Mocha and Chai in Cypress </a:t>
            </a:r>
          </a:p>
        </p:txBody>
      </p:sp>
      <p:sp>
        <p:nvSpPr>
          <p:cNvPr id="11" name="Rectangle: Rounded Corners 10">
            <a:extLst>
              <a:ext uri="{FF2B5EF4-FFF2-40B4-BE49-F238E27FC236}">
                <a16:creationId xmlns:a16="http://schemas.microsoft.com/office/drawing/2014/main" id="{E2458E28-9E19-05E8-F8AB-638B962E3A6C}"/>
              </a:ext>
            </a:extLst>
          </p:cNvPr>
          <p:cNvSpPr/>
          <p:nvPr/>
        </p:nvSpPr>
        <p:spPr>
          <a:xfrm>
            <a:off x="172720" y="1243746"/>
            <a:ext cx="11554432" cy="1006975"/>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nSpc>
                <a:spcPct val="200000"/>
              </a:lnSpc>
              <a:buFont typeface="Arial" panose="020B0604020202020204" pitchFamily="34" charset="0"/>
              <a:buChar char="•"/>
            </a:pPr>
            <a:r>
              <a:rPr lang="en-IN" sz="1400" dirty="0">
                <a:latin typeface="Arial (body)"/>
              </a:rPr>
              <a:t>Cypress integrates Mocha and Chai seamlessly, combining test structuring (</a:t>
            </a:r>
            <a:r>
              <a:rPr lang="en-IN" sz="1400" b="1" dirty="0">
                <a:latin typeface="Arial (body)"/>
              </a:rPr>
              <a:t>Mocha</a:t>
            </a:r>
            <a:r>
              <a:rPr lang="en-IN" sz="1400" dirty="0">
                <a:latin typeface="Arial (body)"/>
              </a:rPr>
              <a:t>) and clear assertions (</a:t>
            </a:r>
            <a:r>
              <a:rPr lang="en-IN" sz="1400" b="1" dirty="0">
                <a:latin typeface="Arial (body)"/>
              </a:rPr>
              <a:t>Chai</a:t>
            </a:r>
            <a:r>
              <a:rPr lang="en-IN" sz="1400" dirty="0">
                <a:latin typeface="Arial (body)"/>
              </a:rPr>
              <a:t>).</a:t>
            </a:r>
          </a:p>
          <a:p>
            <a:pPr marL="285750" indent="-285750">
              <a:lnSpc>
                <a:spcPct val="200000"/>
              </a:lnSpc>
              <a:buFont typeface="Arial" panose="020B0604020202020204" pitchFamily="34" charset="0"/>
              <a:buChar char="•"/>
            </a:pPr>
            <a:r>
              <a:rPr lang="en-IN" sz="1400" dirty="0">
                <a:latin typeface="Arial (body)"/>
              </a:rPr>
              <a:t>Simplifies test creation, enhances readability, and improves debugging through meaningful error messages.</a:t>
            </a:r>
          </a:p>
        </p:txBody>
      </p:sp>
      <p:sp>
        <p:nvSpPr>
          <p:cNvPr id="15" name="Rectangle: Rounded Corners 14">
            <a:extLst>
              <a:ext uri="{FF2B5EF4-FFF2-40B4-BE49-F238E27FC236}">
                <a16:creationId xmlns:a16="http://schemas.microsoft.com/office/drawing/2014/main" id="{FDD8E7AD-79C5-EC81-60A9-4BBF9FC76FE4}"/>
              </a:ext>
            </a:extLst>
          </p:cNvPr>
          <p:cNvSpPr/>
          <p:nvPr/>
        </p:nvSpPr>
        <p:spPr>
          <a:xfrm>
            <a:off x="172720" y="2529840"/>
            <a:ext cx="11554432" cy="369780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200000"/>
              </a:lnSpc>
            </a:pPr>
            <a:r>
              <a:rPr lang="en-US" sz="1600" b="1" dirty="0">
                <a:solidFill>
                  <a:srgbClr val="C00000"/>
                </a:solidFill>
                <a:latin typeface="Arial (body)"/>
              </a:rPr>
              <a:t>Why Use Mocha and Chai ?</a:t>
            </a:r>
          </a:p>
          <a:p>
            <a:pPr marL="285750" indent="-285750">
              <a:lnSpc>
                <a:spcPct val="200000"/>
              </a:lnSpc>
              <a:buFont typeface="Arial" panose="020B0604020202020204" pitchFamily="34" charset="0"/>
              <a:buChar char="•"/>
            </a:pPr>
            <a:r>
              <a:rPr lang="en-US" sz="1400" b="1" dirty="0">
                <a:latin typeface="Arial (body)"/>
              </a:rPr>
              <a:t>Clear Organization:</a:t>
            </a:r>
            <a:r>
              <a:rPr lang="en-US" sz="1400" dirty="0">
                <a:latin typeface="Arial (body)"/>
              </a:rPr>
              <a:t> Mocha's structured test definitions improve clarity.</a:t>
            </a:r>
          </a:p>
          <a:p>
            <a:pPr marL="285750" indent="-285750">
              <a:lnSpc>
                <a:spcPct val="200000"/>
              </a:lnSpc>
              <a:buFont typeface="Arial" panose="020B0604020202020204" pitchFamily="34" charset="0"/>
              <a:buChar char="•"/>
            </a:pPr>
            <a:r>
              <a:rPr lang="en-US" sz="1400" b="1" dirty="0">
                <a:latin typeface="Arial (body)"/>
              </a:rPr>
              <a:t>Readable Assertions:</a:t>
            </a:r>
            <a:r>
              <a:rPr lang="en-US" sz="1400" dirty="0">
                <a:latin typeface="Arial (body)"/>
              </a:rPr>
              <a:t> Chai’s expressive syntax helps teams understand tests faster.</a:t>
            </a:r>
          </a:p>
          <a:p>
            <a:pPr marL="285750" indent="-285750">
              <a:lnSpc>
                <a:spcPct val="200000"/>
              </a:lnSpc>
              <a:buFont typeface="Arial" panose="020B0604020202020204" pitchFamily="34" charset="0"/>
              <a:buChar char="•"/>
            </a:pPr>
            <a:r>
              <a:rPr lang="en-US" sz="1400" b="1" dirty="0">
                <a:latin typeface="Arial (body)"/>
              </a:rPr>
              <a:t>Ease of Use:</a:t>
            </a:r>
            <a:r>
              <a:rPr lang="en-US" sz="1400" dirty="0">
                <a:latin typeface="Arial (body)"/>
              </a:rPr>
              <a:t> Ideal for both beginners and experienced testers, simplifying collaboration between developers and testers.</a:t>
            </a:r>
          </a:p>
          <a:p>
            <a:pPr marL="285750" indent="-285750" algn="l">
              <a:lnSpc>
                <a:spcPct val="200000"/>
              </a:lnSpc>
              <a:buFont typeface="Arial" panose="020B0604020202020204" pitchFamily="34" charset="0"/>
              <a:buChar char="•"/>
            </a:pPr>
            <a:r>
              <a:rPr lang="en-US" sz="1400" b="1" i="0" dirty="0">
                <a:solidFill>
                  <a:srgbClr val="000000"/>
                </a:solidFill>
                <a:effectLst/>
                <a:latin typeface="Arial (body)"/>
              </a:rPr>
              <a:t>Support for BDD and TDD</a:t>
            </a:r>
            <a:r>
              <a:rPr lang="en-US" sz="1400" b="0" i="0" dirty="0">
                <a:solidFill>
                  <a:srgbClr val="000000"/>
                </a:solidFill>
                <a:effectLst/>
                <a:latin typeface="Arial (body)"/>
              </a:rPr>
              <a:t>: Facilitates Behavior-Driven Development and Test-Driven Development practices, encouraging better design and fewer bugs.</a:t>
            </a:r>
          </a:p>
          <a:p>
            <a:pPr marL="285750" indent="-285750" algn="l">
              <a:lnSpc>
                <a:spcPct val="200000"/>
              </a:lnSpc>
              <a:buFont typeface="Arial" panose="020B0604020202020204" pitchFamily="34" charset="0"/>
              <a:buChar char="•"/>
            </a:pPr>
            <a:r>
              <a:rPr lang="en-US" sz="1400" b="1" i="0" dirty="0">
                <a:solidFill>
                  <a:srgbClr val="000000"/>
                </a:solidFill>
                <a:effectLst/>
                <a:latin typeface="Arial (body)"/>
              </a:rPr>
              <a:t>Asynchronous Testing Capabilities</a:t>
            </a:r>
            <a:r>
              <a:rPr lang="en-US" sz="1400" b="0" i="0" dirty="0">
                <a:solidFill>
                  <a:srgbClr val="000000"/>
                </a:solidFill>
                <a:effectLst/>
                <a:latin typeface="Arial (body)"/>
              </a:rPr>
              <a:t>: Effectively handles asynchronous operations, which is crucial for modern web applications.</a:t>
            </a:r>
          </a:p>
        </p:txBody>
      </p:sp>
      <p:pic>
        <p:nvPicPr>
          <p:cNvPr id="3075" name="Picture 3">
            <a:extLst>
              <a:ext uri="{FF2B5EF4-FFF2-40B4-BE49-F238E27FC236}">
                <a16:creationId xmlns:a16="http://schemas.microsoft.com/office/drawing/2014/main" id="{8B09E06E-B3D6-EE8F-96B0-21633FB76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4206" y="2740108"/>
            <a:ext cx="1975425" cy="897172"/>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891816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541E50-3B1F-8D3B-BB04-D9DC50BD4A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0E127F-132D-BEE5-042A-4DA5C847B884}"/>
              </a:ext>
            </a:extLst>
          </p:cNvPr>
          <p:cNvSpPr>
            <a:spLocks noGrp="1"/>
          </p:cNvSpPr>
          <p:nvPr>
            <p:ph type="title"/>
          </p:nvPr>
        </p:nvSpPr>
        <p:spPr>
          <a:xfrm>
            <a:off x="261648" y="0"/>
            <a:ext cx="6860512" cy="594360"/>
          </a:xfrm>
        </p:spPr>
        <p:txBody>
          <a:bodyPr wrap="square" anchor="ctr">
            <a:noAutofit/>
          </a:bodyPr>
          <a:lstStyle/>
          <a:p>
            <a:pPr>
              <a:lnSpc>
                <a:spcPct val="200000"/>
              </a:lnSpc>
            </a:pPr>
            <a:r>
              <a:rPr lang="en-US" b="1" dirty="0">
                <a:solidFill>
                  <a:srgbClr val="002060"/>
                </a:solidFill>
                <a:latin typeface="Arial (body)"/>
                <a:cs typeface="Arial" panose="020B0604020202020204" pitchFamily="34" charset="0"/>
              </a:rPr>
              <a:t>Writing Basic Test Cases using describe, it</a:t>
            </a:r>
          </a:p>
        </p:txBody>
      </p:sp>
      <p:sp>
        <p:nvSpPr>
          <p:cNvPr id="4" name="Footer Placeholder 3">
            <a:extLst>
              <a:ext uri="{FF2B5EF4-FFF2-40B4-BE49-F238E27FC236}">
                <a16:creationId xmlns:a16="http://schemas.microsoft.com/office/drawing/2014/main" id="{F6B4101F-7E65-15B3-3DC0-955D9373710B}"/>
              </a:ext>
            </a:extLst>
          </p:cNvPr>
          <p:cNvSpPr>
            <a:spLocks noGrp="1"/>
          </p:cNvSpPr>
          <p:nvPr>
            <p:ph type="ftr" sz="quarter" idx="3"/>
          </p:nvPr>
        </p:nvSpPr>
        <p:spPr/>
        <p:txBody>
          <a:bodyPr wrap="none" anchor="b">
            <a:normAutofit/>
          </a:bodyPr>
          <a:lstStyle/>
          <a:p>
            <a:pPr>
              <a:spcAft>
                <a:spcPts val="600"/>
              </a:spcAft>
            </a:pPr>
            <a:r>
              <a:rPr lang="en-US" dirty="0"/>
              <a:t>© 2025 Cognizant | Private</a:t>
            </a:r>
          </a:p>
        </p:txBody>
      </p:sp>
      <p:sp>
        <p:nvSpPr>
          <p:cNvPr id="3" name="Slide Number Placeholder 2">
            <a:extLst>
              <a:ext uri="{FF2B5EF4-FFF2-40B4-BE49-F238E27FC236}">
                <a16:creationId xmlns:a16="http://schemas.microsoft.com/office/drawing/2014/main" id="{862F54BA-B39C-78CC-26BC-6207433ABDEA}"/>
              </a:ext>
            </a:extLst>
          </p:cNvPr>
          <p:cNvSpPr>
            <a:spLocks noGrp="1"/>
          </p:cNvSpPr>
          <p:nvPr>
            <p:ph type="sldNum" sz="quarter" idx="4"/>
          </p:nvPr>
        </p:nvSpPr>
        <p:spPr/>
        <p:txBody>
          <a:bodyPr wrap="none" anchor="b">
            <a:normAutofit/>
          </a:bodyPr>
          <a:lstStyle/>
          <a:p>
            <a:pPr>
              <a:spcAft>
                <a:spcPts val="600"/>
              </a:spcAft>
            </a:pPr>
            <a:fld id="{C53E075B-3175-45CF-B3C7-FEDF3F5961E3}" type="slidenum">
              <a:rPr lang="en-US" smtClean="0"/>
              <a:pPr>
                <a:spcAft>
                  <a:spcPts val="600"/>
                </a:spcAft>
              </a:pPr>
              <a:t>6</a:t>
            </a:fld>
            <a:endParaRPr lang="en-US" dirty="0"/>
          </a:p>
        </p:txBody>
      </p:sp>
      <p:sp>
        <p:nvSpPr>
          <p:cNvPr id="11" name="Rectangle: Rounded Corners 10">
            <a:extLst>
              <a:ext uri="{FF2B5EF4-FFF2-40B4-BE49-F238E27FC236}">
                <a16:creationId xmlns:a16="http://schemas.microsoft.com/office/drawing/2014/main" id="{18DDDB6B-78DA-50D4-C805-1EE7F4678458}"/>
              </a:ext>
            </a:extLst>
          </p:cNvPr>
          <p:cNvSpPr/>
          <p:nvPr/>
        </p:nvSpPr>
        <p:spPr>
          <a:xfrm>
            <a:off x="261648" y="1203106"/>
            <a:ext cx="11554432" cy="1006975"/>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nSpc>
                <a:spcPct val="200000"/>
              </a:lnSpc>
              <a:buFont typeface="Arial" panose="020B0604020202020204" pitchFamily="34" charset="0"/>
              <a:buChar char="•"/>
            </a:pPr>
            <a:r>
              <a:rPr lang="en-US" sz="1400" b="1" dirty="0">
                <a:latin typeface="Arial (body)"/>
              </a:rPr>
              <a:t>describe</a:t>
            </a:r>
            <a:r>
              <a:rPr lang="en-US" sz="1400" dirty="0">
                <a:latin typeface="Arial (body)"/>
              </a:rPr>
              <a:t>: Defines a test suite or a group of related tests.</a:t>
            </a:r>
          </a:p>
          <a:p>
            <a:pPr marL="285750" indent="-285750">
              <a:lnSpc>
                <a:spcPct val="200000"/>
              </a:lnSpc>
              <a:buFont typeface="Arial" panose="020B0604020202020204" pitchFamily="34" charset="0"/>
              <a:buChar char="•"/>
            </a:pPr>
            <a:r>
              <a:rPr lang="en-US" sz="1400" b="1" dirty="0">
                <a:latin typeface="Arial (body)"/>
              </a:rPr>
              <a:t>it</a:t>
            </a:r>
            <a:r>
              <a:rPr lang="en-US" sz="1400" dirty="0">
                <a:latin typeface="Arial (body)"/>
              </a:rPr>
              <a:t>: Defines an individual test case within a suite.</a:t>
            </a:r>
          </a:p>
        </p:txBody>
      </p:sp>
      <p:sp>
        <p:nvSpPr>
          <p:cNvPr id="6" name="TextBox 5">
            <a:extLst>
              <a:ext uri="{FF2B5EF4-FFF2-40B4-BE49-F238E27FC236}">
                <a16:creationId xmlns:a16="http://schemas.microsoft.com/office/drawing/2014/main" id="{2C4AC965-3670-F927-1722-684504BDDA0E}"/>
              </a:ext>
            </a:extLst>
          </p:cNvPr>
          <p:cNvSpPr txBox="1"/>
          <p:nvPr/>
        </p:nvSpPr>
        <p:spPr>
          <a:xfrm>
            <a:off x="261648" y="729456"/>
            <a:ext cx="6096000" cy="338554"/>
          </a:xfrm>
          <a:prstGeom prst="rect">
            <a:avLst/>
          </a:prstGeom>
          <a:noFill/>
        </p:spPr>
        <p:txBody>
          <a:bodyPr wrap="square">
            <a:spAutoFit/>
          </a:bodyPr>
          <a:lstStyle/>
          <a:p>
            <a:r>
              <a:rPr lang="en-US" sz="1600" b="1" dirty="0">
                <a:solidFill>
                  <a:srgbClr val="C00000"/>
                </a:solidFill>
                <a:latin typeface="Arial (body)"/>
              </a:rPr>
              <a:t>Structure of a Basic Test</a:t>
            </a:r>
            <a:endParaRPr lang="en-IN" sz="1600" b="1" dirty="0">
              <a:solidFill>
                <a:srgbClr val="C00000"/>
              </a:solidFill>
              <a:latin typeface="Arial (body)"/>
            </a:endParaRPr>
          </a:p>
        </p:txBody>
      </p:sp>
      <p:sp>
        <p:nvSpPr>
          <p:cNvPr id="8" name="TextBox 7">
            <a:extLst>
              <a:ext uri="{FF2B5EF4-FFF2-40B4-BE49-F238E27FC236}">
                <a16:creationId xmlns:a16="http://schemas.microsoft.com/office/drawing/2014/main" id="{6D1ACC45-EE35-07A4-D117-4D5BC68BA284}"/>
              </a:ext>
            </a:extLst>
          </p:cNvPr>
          <p:cNvSpPr txBox="1"/>
          <p:nvPr/>
        </p:nvSpPr>
        <p:spPr>
          <a:xfrm>
            <a:off x="261648" y="2480273"/>
            <a:ext cx="6096000" cy="338554"/>
          </a:xfrm>
          <a:prstGeom prst="rect">
            <a:avLst/>
          </a:prstGeom>
          <a:noFill/>
        </p:spPr>
        <p:txBody>
          <a:bodyPr wrap="square">
            <a:spAutoFit/>
          </a:bodyPr>
          <a:lstStyle/>
          <a:p>
            <a:r>
              <a:rPr lang="en-IN" sz="1600" b="1" dirty="0">
                <a:solidFill>
                  <a:srgbClr val="C00000"/>
                </a:solidFill>
                <a:latin typeface="Arial (body)"/>
              </a:rPr>
              <a:t>Syntax</a:t>
            </a:r>
          </a:p>
        </p:txBody>
      </p:sp>
      <p:sp>
        <p:nvSpPr>
          <p:cNvPr id="9" name="Rectangle 8">
            <a:extLst>
              <a:ext uri="{FF2B5EF4-FFF2-40B4-BE49-F238E27FC236}">
                <a16:creationId xmlns:a16="http://schemas.microsoft.com/office/drawing/2014/main" id="{23E47CE5-F903-7C19-E1F9-C419C2FEC4DF}"/>
              </a:ext>
            </a:extLst>
          </p:cNvPr>
          <p:cNvSpPr/>
          <p:nvPr/>
        </p:nvSpPr>
        <p:spPr>
          <a:xfrm>
            <a:off x="261648" y="2426519"/>
            <a:ext cx="5461988" cy="36362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3" name="Picture 12">
            <a:extLst>
              <a:ext uri="{FF2B5EF4-FFF2-40B4-BE49-F238E27FC236}">
                <a16:creationId xmlns:a16="http://schemas.microsoft.com/office/drawing/2014/main" id="{BEFAC68A-491B-30AA-E59D-BE8A44E15A2F}"/>
              </a:ext>
            </a:extLst>
          </p:cNvPr>
          <p:cNvPicPr>
            <a:picLocks noChangeAspect="1"/>
          </p:cNvPicPr>
          <p:nvPr/>
        </p:nvPicPr>
        <p:blipFill>
          <a:blip r:embed="rId3"/>
          <a:stretch>
            <a:fillRect/>
          </a:stretch>
        </p:blipFill>
        <p:spPr>
          <a:xfrm>
            <a:off x="633247" y="3429000"/>
            <a:ext cx="4365473" cy="1518920"/>
          </a:xfrm>
          <a:prstGeom prst="rect">
            <a:avLst/>
          </a:prstGeom>
        </p:spPr>
        <p:style>
          <a:lnRef idx="2">
            <a:schemeClr val="dk1"/>
          </a:lnRef>
          <a:fillRef idx="1">
            <a:schemeClr val="lt1"/>
          </a:fillRef>
          <a:effectRef idx="0">
            <a:schemeClr val="dk1"/>
          </a:effectRef>
          <a:fontRef idx="minor">
            <a:schemeClr val="dk1"/>
          </a:fontRef>
        </p:style>
      </p:pic>
      <p:sp>
        <p:nvSpPr>
          <p:cNvPr id="14" name="Rectangle 13">
            <a:extLst>
              <a:ext uri="{FF2B5EF4-FFF2-40B4-BE49-F238E27FC236}">
                <a16:creationId xmlns:a16="http://schemas.microsoft.com/office/drawing/2014/main" id="{7C1C6BF3-4D59-4F21-5B07-B7159735EA56}"/>
              </a:ext>
            </a:extLst>
          </p:cNvPr>
          <p:cNvSpPr/>
          <p:nvPr/>
        </p:nvSpPr>
        <p:spPr>
          <a:xfrm>
            <a:off x="6235728" y="2421349"/>
            <a:ext cx="5461988" cy="36362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TextBox 16">
            <a:extLst>
              <a:ext uri="{FF2B5EF4-FFF2-40B4-BE49-F238E27FC236}">
                <a16:creationId xmlns:a16="http://schemas.microsoft.com/office/drawing/2014/main" id="{5C14F0B6-DF79-36CC-8F56-88DF4C67B2CF}"/>
              </a:ext>
            </a:extLst>
          </p:cNvPr>
          <p:cNvSpPr txBox="1"/>
          <p:nvPr/>
        </p:nvSpPr>
        <p:spPr>
          <a:xfrm>
            <a:off x="6235728" y="2464884"/>
            <a:ext cx="6096000" cy="338554"/>
          </a:xfrm>
          <a:prstGeom prst="rect">
            <a:avLst/>
          </a:prstGeom>
          <a:noFill/>
        </p:spPr>
        <p:txBody>
          <a:bodyPr wrap="square">
            <a:spAutoFit/>
          </a:bodyPr>
          <a:lstStyle/>
          <a:p>
            <a:r>
              <a:rPr lang="en-IN" sz="1600" b="1" dirty="0">
                <a:solidFill>
                  <a:srgbClr val="C00000"/>
                </a:solidFill>
                <a:latin typeface="Arial (body)"/>
              </a:rPr>
              <a:t>Example 1: Writing Basic Tests</a:t>
            </a:r>
          </a:p>
        </p:txBody>
      </p:sp>
      <p:pic>
        <p:nvPicPr>
          <p:cNvPr id="21" name="Picture 20">
            <a:extLst>
              <a:ext uri="{FF2B5EF4-FFF2-40B4-BE49-F238E27FC236}">
                <a16:creationId xmlns:a16="http://schemas.microsoft.com/office/drawing/2014/main" id="{C4459B07-0FF4-348C-C4EE-B9F54EFE3648}"/>
              </a:ext>
            </a:extLst>
          </p:cNvPr>
          <p:cNvPicPr>
            <a:picLocks noChangeAspect="1"/>
          </p:cNvPicPr>
          <p:nvPr/>
        </p:nvPicPr>
        <p:blipFill>
          <a:blip r:embed="rId4"/>
          <a:stretch>
            <a:fillRect/>
          </a:stretch>
        </p:blipFill>
        <p:spPr>
          <a:xfrm>
            <a:off x="6610206" y="3370580"/>
            <a:ext cx="4713032" cy="163576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696063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94B14C-0E4F-5BF0-CAA4-F1C8D02574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BD426D-7EA7-91C7-D1AF-083FC00E7F44}"/>
              </a:ext>
            </a:extLst>
          </p:cNvPr>
          <p:cNvSpPr>
            <a:spLocks noGrp="1"/>
          </p:cNvSpPr>
          <p:nvPr>
            <p:ph type="title"/>
          </p:nvPr>
        </p:nvSpPr>
        <p:spPr>
          <a:xfrm>
            <a:off x="261648" y="0"/>
            <a:ext cx="6860512" cy="594360"/>
          </a:xfrm>
        </p:spPr>
        <p:txBody>
          <a:bodyPr wrap="square" anchor="ctr">
            <a:noAutofit/>
          </a:bodyPr>
          <a:lstStyle/>
          <a:p>
            <a:pPr>
              <a:lnSpc>
                <a:spcPct val="200000"/>
              </a:lnSpc>
            </a:pPr>
            <a:r>
              <a:rPr lang="en-US" b="1" dirty="0">
                <a:solidFill>
                  <a:srgbClr val="002060"/>
                </a:solidFill>
                <a:latin typeface="Arial (body)"/>
                <a:cs typeface="Arial" panose="020B0604020202020204" pitchFamily="34" charset="0"/>
              </a:rPr>
              <a:t>Writing Basic Test Cases using describe, it</a:t>
            </a:r>
          </a:p>
        </p:txBody>
      </p:sp>
      <p:sp>
        <p:nvSpPr>
          <p:cNvPr id="4" name="Footer Placeholder 3">
            <a:extLst>
              <a:ext uri="{FF2B5EF4-FFF2-40B4-BE49-F238E27FC236}">
                <a16:creationId xmlns:a16="http://schemas.microsoft.com/office/drawing/2014/main" id="{28C377E9-BD80-AB55-8502-2136490A5D17}"/>
              </a:ext>
            </a:extLst>
          </p:cNvPr>
          <p:cNvSpPr>
            <a:spLocks noGrp="1"/>
          </p:cNvSpPr>
          <p:nvPr>
            <p:ph type="ftr" sz="quarter" idx="3"/>
          </p:nvPr>
        </p:nvSpPr>
        <p:spPr/>
        <p:txBody>
          <a:bodyPr wrap="none" anchor="b">
            <a:normAutofit/>
          </a:bodyPr>
          <a:lstStyle/>
          <a:p>
            <a:pPr>
              <a:spcAft>
                <a:spcPts val="600"/>
              </a:spcAft>
            </a:pPr>
            <a:r>
              <a:rPr lang="en-US" dirty="0"/>
              <a:t>© 2025 Cognizant | Private</a:t>
            </a:r>
          </a:p>
        </p:txBody>
      </p:sp>
      <p:sp>
        <p:nvSpPr>
          <p:cNvPr id="3" name="Slide Number Placeholder 2">
            <a:extLst>
              <a:ext uri="{FF2B5EF4-FFF2-40B4-BE49-F238E27FC236}">
                <a16:creationId xmlns:a16="http://schemas.microsoft.com/office/drawing/2014/main" id="{E909C5AA-56F5-2B9E-2372-46820C31A0D7}"/>
              </a:ext>
            </a:extLst>
          </p:cNvPr>
          <p:cNvSpPr>
            <a:spLocks noGrp="1"/>
          </p:cNvSpPr>
          <p:nvPr>
            <p:ph type="sldNum" sz="quarter" idx="4"/>
          </p:nvPr>
        </p:nvSpPr>
        <p:spPr/>
        <p:txBody>
          <a:bodyPr wrap="none" anchor="b">
            <a:normAutofit/>
          </a:bodyPr>
          <a:lstStyle/>
          <a:p>
            <a:pPr>
              <a:spcAft>
                <a:spcPts val="600"/>
              </a:spcAft>
            </a:pPr>
            <a:fld id="{C53E075B-3175-45CF-B3C7-FEDF3F5961E3}" type="slidenum">
              <a:rPr lang="en-US" smtClean="0"/>
              <a:pPr>
                <a:spcAft>
                  <a:spcPts val="600"/>
                </a:spcAft>
              </a:pPr>
              <a:t>7</a:t>
            </a:fld>
            <a:endParaRPr lang="en-US" dirty="0"/>
          </a:p>
        </p:txBody>
      </p:sp>
      <p:sp>
        <p:nvSpPr>
          <p:cNvPr id="14" name="Rectangle 13">
            <a:extLst>
              <a:ext uri="{FF2B5EF4-FFF2-40B4-BE49-F238E27FC236}">
                <a16:creationId xmlns:a16="http://schemas.microsoft.com/office/drawing/2014/main" id="{EA9CEA45-A805-6E55-5FB4-0792319A40D1}"/>
              </a:ext>
            </a:extLst>
          </p:cNvPr>
          <p:cNvSpPr/>
          <p:nvPr/>
        </p:nvSpPr>
        <p:spPr>
          <a:xfrm>
            <a:off x="5354320" y="914401"/>
            <a:ext cx="6504912" cy="48225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TextBox 16">
            <a:extLst>
              <a:ext uri="{FF2B5EF4-FFF2-40B4-BE49-F238E27FC236}">
                <a16:creationId xmlns:a16="http://schemas.microsoft.com/office/drawing/2014/main" id="{A65153A1-9910-728A-A616-AE480B5BFA45}"/>
              </a:ext>
            </a:extLst>
          </p:cNvPr>
          <p:cNvSpPr txBox="1"/>
          <p:nvPr/>
        </p:nvSpPr>
        <p:spPr>
          <a:xfrm>
            <a:off x="5463568" y="1121043"/>
            <a:ext cx="6096000" cy="338554"/>
          </a:xfrm>
          <a:prstGeom prst="rect">
            <a:avLst/>
          </a:prstGeom>
          <a:noFill/>
        </p:spPr>
        <p:txBody>
          <a:bodyPr wrap="square">
            <a:spAutoFit/>
          </a:bodyPr>
          <a:lstStyle/>
          <a:p>
            <a:r>
              <a:rPr lang="en-US" sz="1600" b="1" dirty="0">
                <a:solidFill>
                  <a:srgbClr val="C00000"/>
                </a:solidFill>
                <a:latin typeface="Arial (body)"/>
              </a:rPr>
              <a:t>Example 2: Very Basic Test Example</a:t>
            </a:r>
            <a:endParaRPr lang="en-IN" sz="1600" b="1" dirty="0">
              <a:solidFill>
                <a:srgbClr val="C00000"/>
              </a:solidFill>
              <a:latin typeface="Arial (body)"/>
            </a:endParaRPr>
          </a:p>
        </p:txBody>
      </p:sp>
      <p:pic>
        <p:nvPicPr>
          <p:cNvPr id="7" name="Picture 6">
            <a:extLst>
              <a:ext uri="{FF2B5EF4-FFF2-40B4-BE49-F238E27FC236}">
                <a16:creationId xmlns:a16="http://schemas.microsoft.com/office/drawing/2014/main" id="{CF4F777E-152E-D18E-2054-453C19D78C4B}"/>
              </a:ext>
            </a:extLst>
          </p:cNvPr>
          <p:cNvPicPr>
            <a:picLocks noChangeAspect="1"/>
          </p:cNvPicPr>
          <p:nvPr/>
        </p:nvPicPr>
        <p:blipFill>
          <a:blip r:embed="rId3"/>
          <a:stretch>
            <a:fillRect/>
          </a:stretch>
        </p:blipFill>
        <p:spPr>
          <a:xfrm>
            <a:off x="5536429" y="2082801"/>
            <a:ext cx="6161898" cy="2824480"/>
          </a:xfrm>
          <a:prstGeom prst="rect">
            <a:avLst/>
          </a:prstGeom>
        </p:spPr>
        <p:style>
          <a:lnRef idx="2">
            <a:schemeClr val="dk1"/>
          </a:lnRef>
          <a:fillRef idx="1">
            <a:schemeClr val="lt1"/>
          </a:fillRef>
          <a:effectRef idx="0">
            <a:schemeClr val="dk1"/>
          </a:effectRef>
          <a:fontRef idx="minor">
            <a:schemeClr val="dk1"/>
          </a:fontRef>
        </p:style>
      </p:pic>
      <p:sp>
        <p:nvSpPr>
          <p:cNvPr id="12" name="Rectangle: Rounded Corners 11">
            <a:extLst>
              <a:ext uri="{FF2B5EF4-FFF2-40B4-BE49-F238E27FC236}">
                <a16:creationId xmlns:a16="http://schemas.microsoft.com/office/drawing/2014/main" id="{9B8280A9-22B7-82D2-488E-7D3A6B7541CD}"/>
              </a:ext>
            </a:extLst>
          </p:cNvPr>
          <p:cNvSpPr/>
          <p:nvPr/>
        </p:nvSpPr>
        <p:spPr>
          <a:xfrm>
            <a:off x="332768" y="1290320"/>
            <a:ext cx="4721888" cy="400304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200000"/>
              </a:lnSpc>
            </a:pPr>
            <a:r>
              <a:rPr kumimoji="0" lang="en-US" altLang="en-US" sz="1600" b="1" i="0" u="none" strike="noStrike" cap="none" normalizeH="0" baseline="0" dirty="0">
                <a:ln>
                  <a:noFill/>
                </a:ln>
                <a:solidFill>
                  <a:srgbClr val="C00000"/>
                </a:solidFill>
                <a:effectLst/>
                <a:latin typeface="Arial (body)"/>
              </a:rPr>
              <a:t>Best Practices:</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Arial (body)"/>
              </a:rPr>
              <a:t>Keep test cases concise and focused on a single functionality.</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Arial (body)"/>
              </a:rPr>
              <a:t>Use descriptive names for suites (</a:t>
            </a:r>
            <a:r>
              <a:rPr kumimoji="0" lang="en-US" altLang="en-US" sz="1400" b="1" i="0" u="none" strike="noStrike" cap="none" normalizeH="0" baseline="0" dirty="0">
                <a:ln>
                  <a:noFill/>
                </a:ln>
                <a:solidFill>
                  <a:schemeClr val="tx1"/>
                </a:solidFill>
                <a:effectLst/>
                <a:latin typeface="Arial (body)"/>
              </a:rPr>
              <a:t>describe</a:t>
            </a:r>
            <a:r>
              <a:rPr kumimoji="0" lang="en-US" altLang="en-US" sz="1400" b="0" i="0" u="none" strike="noStrike" cap="none" normalizeH="0" baseline="0" dirty="0">
                <a:ln>
                  <a:noFill/>
                </a:ln>
                <a:solidFill>
                  <a:schemeClr val="tx1"/>
                </a:solidFill>
                <a:effectLst/>
                <a:latin typeface="Arial (body)"/>
              </a:rPr>
              <a:t>) and test cases (</a:t>
            </a:r>
            <a:r>
              <a:rPr kumimoji="0" lang="en-US" altLang="en-US" sz="1400" b="1" i="0" u="none" strike="noStrike" cap="none" normalizeH="0" baseline="0" dirty="0">
                <a:ln>
                  <a:noFill/>
                </a:ln>
                <a:solidFill>
                  <a:schemeClr val="tx1"/>
                </a:solidFill>
                <a:effectLst/>
                <a:latin typeface="Arial (body)"/>
              </a:rPr>
              <a:t>it</a:t>
            </a:r>
            <a:r>
              <a:rPr kumimoji="0" lang="en-US" altLang="en-US" sz="1400" b="0" i="0" u="none" strike="noStrike" cap="none" normalizeH="0" baseline="0" dirty="0">
                <a:ln>
                  <a:noFill/>
                </a:ln>
                <a:solidFill>
                  <a:schemeClr val="tx1"/>
                </a:solidFill>
                <a:effectLst/>
                <a:latin typeface="Arial (body)"/>
              </a:rPr>
              <a:t>) to clearly convey test purposes.</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Arial (body)"/>
              </a:rPr>
              <a:t>Utilize assertions effectively to verify expected behaviors and outcomes.</a:t>
            </a:r>
            <a:endParaRPr lang="en-IN" sz="1400" b="1" dirty="0">
              <a:solidFill>
                <a:srgbClr val="C00000"/>
              </a:solidFill>
              <a:latin typeface="Arial (body)"/>
            </a:endParaRPr>
          </a:p>
        </p:txBody>
      </p:sp>
    </p:spTree>
    <p:extLst>
      <p:ext uri="{BB962C8B-B14F-4D97-AF65-F5344CB8AC3E}">
        <p14:creationId xmlns:p14="http://schemas.microsoft.com/office/powerpoint/2010/main" val="2840148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1760B972-8D75-4490-29B3-830BC415F5CE}"/>
              </a:ext>
            </a:extLst>
          </p:cNvPr>
          <p:cNvSpPr txBox="1">
            <a:spLocks/>
          </p:cNvSpPr>
          <p:nvPr/>
        </p:nvSpPr>
        <p:spPr>
          <a:xfrm>
            <a:off x="1042416" y="6438348"/>
            <a:ext cx="1816531" cy="190747"/>
          </a:xfrm>
          <a:prstGeom prst="rect">
            <a:avLst/>
          </a:prstGeom>
        </p:spPr>
        <p:txBody>
          <a:bodyPr wrap="none"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000" dirty="0"/>
              <a:t>© 2025 Cognizant | Private</a:t>
            </a:r>
          </a:p>
        </p:txBody>
      </p:sp>
      <p:sp>
        <p:nvSpPr>
          <p:cNvPr id="6" name="Slide Number Placeholder 2">
            <a:extLst>
              <a:ext uri="{FF2B5EF4-FFF2-40B4-BE49-F238E27FC236}">
                <a16:creationId xmlns:a16="http://schemas.microsoft.com/office/drawing/2014/main" id="{1F8145D9-4266-209F-92D5-5439FFB36B71}"/>
              </a:ext>
            </a:extLst>
          </p:cNvPr>
          <p:cNvSpPr txBox="1">
            <a:spLocks/>
          </p:cNvSpPr>
          <p:nvPr/>
        </p:nvSpPr>
        <p:spPr>
          <a:xfrm>
            <a:off x="457199" y="6438651"/>
            <a:ext cx="352097" cy="190747"/>
          </a:xfrm>
          <a:prstGeom prst="rect">
            <a:avLst/>
          </a:prstGeom>
        </p:spPr>
        <p:txBody>
          <a:bodyPr wrap="none" anchor="b">
            <a:normAutofit fontScale="40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C53E075B-3175-45CF-B3C7-FEDF3F5961E3}" type="slidenum">
              <a:rPr lang="en-US" smtClean="0"/>
              <a:pPr>
                <a:spcAft>
                  <a:spcPts val="600"/>
                </a:spcAft>
              </a:pPr>
              <a:t>8</a:t>
            </a:fld>
            <a:endParaRPr lang="en-US"/>
          </a:p>
        </p:txBody>
      </p:sp>
      <p:sp>
        <p:nvSpPr>
          <p:cNvPr id="7" name="Rectangle 6">
            <a:extLst>
              <a:ext uri="{FF2B5EF4-FFF2-40B4-BE49-F238E27FC236}">
                <a16:creationId xmlns:a16="http://schemas.microsoft.com/office/drawing/2014/main" id="{64BB2655-EFA9-B2BA-977A-1F6FC51F031B}"/>
              </a:ext>
            </a:extLst>
          </p:cNvPr>
          <p:cNvSpPr/>
          <p:nvPr/>
        </p:nvSpPr>
        <p:spPr>
          <a:xfrm>
            <a:off x="150514" y="136882"/>
            <a:ext cx="1124026" cy="461665"/>
          </a:xfrm>
          <a:prstGeom prst="rect">
            <a:avLst/>
          </a:prstGeom>
        </p:spPr>
        <p:txBody>
          <a:bodyPr wrap="none">
            <a:spAutoFit/>
          </a:bodyPr>
          <a:lstStyle/>
          <a:p>
            <a:r>
              <a:rPr lang="en-US" sz="2400" b="1" dirty="0">
                <a:solidFill>
                  <a:srgbClr val="002060"/>
                </a:solidFill>
                <a:latin typeface="Arial (body)"/>
                <a:ea typeface="Calibri" panose="020F0502020204030204" pitchFamily="34" charset="0"/>
              </a:rPr>
              <a:t>QUIZE</a:t>
            </a:r>
            <a:endParaRPr lang="en-US" sz="2400" b="1" dirty="0">
              <a:solidFill>
                <a:srgbClr val="002060"/>
              </a:solidFill>
              <a:latin typeface="Arial (body)"/>
            </a:endParaRPr>
          </a:p>
        </p:txBody>
      </p:sp>
      <p:graphicFrame>
        <p:nvGraphicFramePr>
          <p:cNvPr id="8" name="Table 7">
            <a:extLst>
              <a:ext uri="{FF2B5EF4-FFF2-40B4-BE49-F238E27FC236}">
                <a16:creationId xmlns:a16="http://schemas.microsoft.com/office/drawing/2014/main" id="{30454CE1-29A9-C2A6-200D-595B2FC4987F}"/>
              </a:ext>
            </a:extLst>
          </p:cNvPr>
          <p:cNvGraphicFramePr>
            <a:graphicFrameLocks noGrp="1"/>
          </p:cNvGraphicFramePr>
          <p:nvPr>
            <p:extLst>
              <p:ext uri="{D42A27DB-BD31-4B8C-83A1-F6EECF244321}">
                <p14:modId xmlns:p14="http://schemas.microsoft.com/office/powerpoint/2010/main" val="1010535566"/>
              </p:ext>
            </p:extLst>
          </p:nvPr>
        </p:nvGraphicFramePr>
        <p:xfrm>
          <a:off x="282772" y="657063"/>
          <a:ext cx="11552670" cy="5202890"/>
        </p:xfrm>
        <a:graphic>
          <a:graphicData uri="http://schemas.openxmlformats.org/drawingml/2006/table">
            <a:tbl>
              <a:tblPr firstRow="1" bandRow="1">
                <a:tableStyleId>{5C22544A-7EE6-4342-B048-85BDC9FD1C3A}</a:tableStyleId>
              </a:tblPr>
              <a:tblGrid>
                <a:gridCol w="2704268">
                  <a:extLst>
                    <a:ext uri="{9D8B030D-6E8A-4147-A177-3AD203B41FA5}">
                      <a16:colId xmlns:a16="http://schemas.microsoft.com/office/drawing/2014/main" val="3605547949"/>
                    </a:ext>
                  </a:extLst>
                </a:gridCol>
                <a:gridCol w="1701440">
                  <a:extLst>
                    <a:ext uri="{9D8B030D-6E8A-4147-A177-3AD203B41FA5}">
                      <a16:colId xmlns:a16="http://schemas.microsoft.com/office/drawing/2014/main" val="3114271753"/>
                    </a:ext>
                  </a:extLst>
                </a:gridCol>
                <a:gridCol w="1821803">
                  <a:extLst>
                    <a:ext uri="{9D8B030D-6E8A-4147-A177-3AD203B41FA5}">
                      <a16:colId xmlns:a16="http://schemas.microsoft.com/office/drawing/2014/main" val="329696898"/>
                    </a:ext>
                  </a:extLst>
                </a:gridCol>
                <a:gridCol w="1860279">
                  <a:extLst>
                    <a:ext uri="{9D8B030D-6E8A-4147-A177-3AD203B41FA5}">
                      <a16:colId xmlns:a16="http://schemas.microsoft.com/office/drawing/2014/main" val="1055144023"/>
                    </a:ext>
                  </a:extLst>
                </a:gridCol>
                <a:gridCol w="1965156">
                  <a:extLst>
                    <a:ext uri="{9D8B030D-6E8A-4147-A177-3AD203B41FA5}">
                      <a16:colId xmlns:a16="http://schemas.microsoft.com/office/drawing/2014/main" val="3005749737"/>
                    </a:ext>
                  </a:extLst>
                </a:gridCol>
                <a:gridCol w="1499724">
                  <a:extLst>
                    <a:ext uri="{9D8B030D-6E8A-4147-A177-3AD203B41FA5}">
                      <a16:colId xmlns:a16="http://schemas.microsoft.com/office/drawing/2014/main" val="449313664"/>
                    </a:ext>
                  </a:extLst>
                </a:gridCol>
              </a:tblGrid>
              <a:tr h="379525">
                <a:tc>
                  <a:txBody>
                    <a:bodyPr/>
                    <a:lstStyle/>
                    <a:p>
                      <a:pPr algn="ctr"/>
                      <a:r>
                        <a:rPr lang="en-US" sz="1400" dirty="0">
                          <a:latin typeface="+mn-lt"/>
                        </a:rPr>
                        <a:t>Question</a:t>
                      </a:r>
                    </a:p>
                  </a:txBody>
                  <a:tcPr anchor="ctr">
                    <a:solidFill>
                      <a:srgbClr val="002060"/>
                    </a:solidFill>
                  </a:tcPr>
                </a:tc>
                <a:tc>
                  <a:txBody>
                    <a:bodyPr/>
                    <a:lstStyle/>
                    <a:p>
                      <a:pPr algn="ctr"/>
                      <a:r>
                        <a:rPr lang="en-US" sz="1400" dirty="0">
                          <a:latin typeface="+mn-lt"/>
                        </a:rPr>
                        <a:t>A</a:t>
                      </a:r>
                    </a:p>
                  </a:txBody>
                  <a:tcPr anchor="ctr">
                    <a:solidFill>
                      <a:srgbClr val="002060"/>
                    </a:solidFill>
                  </a:tcPr>
                </a:tc>
                <a:tc>
                  <a:txBody>
                    <a:bodyPr/>
                    <a:lstStyle/>
                    <a:p>
                      <a:pPr algn="ctr"/>
                      <a:r>
                        <a:rPr lang="en-US" sz="1400">
                          <a:latin typeface="+mn-lt"/>
                        </a:rPr>
                        <a:t>B </a:t>
                      </a:r>
                      <a:endParaRPr lang="en-US" sz="1400" dirty="0">
                        <a:latin typeface="+mn-lt"/>
                      </a:endParaRPr>
                    </a:p>
                  </a:txBody>
                  <a:tcPr anchor="ctr">
                    <a:solidFill>
                      <a:srgbClr val="002060"/>
                    </a:solidFill>
                  </a:tcPr>
                </a:tc>
                <a:tc>
                  <a:txBody>
                    <a:bodyPr/>
                    <a:lstStyle/>
                    <a:p>
                      <a:pPr algn="ctr"/>
                      <a:r>
                        <a:rPr lang="en-US" sz="1400" dirty="0">
                          <a:latin typeface="+mn-lt"/>
                        </a:rPr>
                        <a:t>C</a:t>
                      </a:r>
                    </a:p>
                  </a:txBody>
                  <a:tcPr anchor="ctr">
                    <a:solidFill>
                      <a:srgbClr val="002060"/>
                    </a:solidFill>
                  </a:tcPr>
                </a:tc>
                <a:tc>
                  <a:txBody>
                    <a:bodyPr/>
                    <a:lstStyle/>
                    <a:p>
                      <a:pPr algn="ctr"/>
                      <a:r>
                        <a:rPr lang="en-US" sz="1400" dirty="0">
                          <a:latin typeface="+mn-lt"/>
                        </a:rPr>
                        <a:t>D</a:t>
                      </a:r>
                    </a:p>
                  </a:txBody>
                  <a:tcPr anchor="ctr">
                    <a:solidFill>
                      <a:srgbClr val="002060"/>
                    </a:solidFill>
                  </a:tcPr>
                </a:tc>
                <a:tc>
                  <a:txBody>
                    <a:bodyPr/>
                    <a:lstStyle/>
                    <a:p>
                      <a:pPr algn="ctr"/>
                      <a:r>
                        <a:rPr lang="en-US" sz="1400" dirty="0">
                          <a:latin typeface="+mn-lt"/>
                        </a:rPr>
                        <a:t>Answer</a:t>
                      </a:r>
                    </a:p>
                  </a:txBody>
                  <a:tcPr anchor="ctr">
                    <a:solidFill>
                      <a:srgbClr val="002060"/>
                    </a:solidFill>
                  </a:tcPr>
                </a:tc>
                <a:extLst>
                  <a:ext uri="{0D108BD9-81ED-4DB2-BD59-A6C34878D82A}">
                    <a16:rowId xmlns:a16="http://schemas.microsoft.com/office/drawing/2014/main" val="2015209976"/>
                  </a:ext>
                </a:extLst>
              </a:tr>
              <a:tr h="816215">
                <a:tc>
                  <a:txBody>
                    <a:bodyPr/>
                    <a:lstStyle/>
                    <a:p>
                      <a:pPr algn="ctr" fontAlgn="b"/>
                      <a:r>
                        <a:rPr lang="en-US" sz="1400" dirty="0">
                          <a:latin typeface="Arial (body)"/>
                        </a:rPr>
                        <a:t>What is Mocha primarily used for?</a:t>
                      </a:r>
                      <a:endParaRPr lang="en-US" sz="1400" b="0" i="0" u="none" strike="noStrike" dirty="0">
                        <a:solidFill>
                          <a:srgbClr val="000000"/>
                        </a:solidFill>
                        <a:effectLst/>
                        <a:latin typeface="Arial (body)"/>
                        <a:cs typeface="Arial" panose="020B0604020202020204" pitchFamily="34" charset="0"/>
                      </a:endParaRPr>
                    </a:p>
                  </a:txBody>
                  <a:tcPr marL="6350" marR="6350" marT="6350" marB="0" anchor="ctr"/>
                </a:tc>
                <a:tc>
                  <a:txBody>
                    <a:bodyPr/>
                    <a:lstStyle/>
                    <a:p>
                      <a:pPr algn="ctr" fontAlgn="b"/>
                      <a:r>
                        <a:rPr lang="en-IN" sz="1400" dirty="0">
                          <a:latin typeface="Arial (body)"/>
                        </a:rPr>
                        <a:t>Styling webpages</a:t>
                      </a:r>
                      <a:endParaRPr lang="en-US" sz="1400" b="0" i="0" u="none" strike="noStrike" dirty="0">
                        <a:solidFill>
                          <a:srgbClr val="000000"/>
                        </a:solidFill>
                        <a:effectLst/>
                        <a:latin typeface="Arial (body)"/>
                        <a:cs typeface="Arial" panose="020B0604020202020204" pitchFamily="34" charset="0"/>
                      </a:endParaRPr>
                    </a:p>
                  </a:txBody>
                  <a:tcPr marL="6350" marR="6350" marT="6350" marB="0" anchor="ctr"/>
                </a:tc>
                <a:tc>
                  <a:txBody>
                    <a:bodyPr/>
                    <a:lstStyle/>
                    <a:p>
                      <a:pPr algn="ctr" fontAlgn="b"/>
                      <a:r>
                        <a:rPr lang="en-IN" sz="1400" dirty="0">
                          <a:latin typeface="Arial (body)"/>
                        </a:rPr>
                        <a:t>Database management</a:t>
                      </a:r>
                      <a:endParaRPr lang="en-US" sz="1400" b="0" i="0" u="none" strike="noStrike" dirty="0">
                        <a:solidFill>
                          <a:srgbClr val="000000"/>
                        </a:solidFill>
                        <a:effectLst/>
                        <a:latin typeface="Arial (body)"/>
                        <a:cs typeface="Arial" panose="020B0604020202020204" pitchFamily="34" charset="0"/>
                      </a:endParaRPr>
                    </a:p>
                  </a:txBody>
                  <a:tcPr marL="6350" marR="6350" marT="6350" marB="0" anchor="ctr"/>
                </a:tc>
                <a:tc>
                  <a:txBody>
                    <a:bodyPr/>
                    <a:lstStyle/>
                    <a:p>
                      <a:pPr algn="ctr" fontAlgn="b"/>
                      <a:r>
                        <a:rPr lang="en-US" sz="1400" dirty="0">
                          <a:latin typeface="Arial (body)"/>
                        </a:rPr>
                        <a:t>Writing and organizing JavaScript tests</a:t>
                      </a:r>
                      <a:endParaRPr lang="en-US" sz="1400" b="0" i="0" u="none" strike="noStrike" dirty="0">
                        <a:solidFill>
                          <a:srgbClr val="000000"/>
                        </a:solidFill>
                        <a:effectLst/>
                        <a:latin typeface="Arial (body)"/>
                        <a:cs typeface="Arial" panose="020B0604020202020204" pitchFamily="34" charset="0"/>
                      </a:endParaRPr>
                    </a:p>
                  </a:txBody>
                  <a:tcPr marL="6350" marR="6350" marT="6350" marB="0" anchor="ctr"/>
                </a:tc>
                <a:tc>
                  <a:txBody>
                    <a:bodyPr/>
                    <a:lstStyle/>
                    <a:p>
                      <a:pPr algn="ctr" fontAlgn="b"/>
                      <a:r>
                        <a:rPr lang="en-IN" sz="1400" dirty="0">
                          <a:latin typeface="Arial (body)"/>
                        </a:rPr>
                        <a:t>Deploying applications</a:t>
                      </a:r>
                      <a:endParaRPr lang="en-US" sz="1400" b="0" i="0" u="none" strike="noStrike" dirty="0">
                        <a:solidFill>
                          <a:srgbClr val="000000"/>
                        </a:solidFill>
                        <a:effectLst/>
                        <a:latin typeface="Arial (body)"/>
                        <a:cs typeface="Arial" panose="020B0604020202020204" pitchFamily="34" charset="0"/>
                      </a:endParaRPr>
                    </a:p>
                  </a:txBody>
                  <a:tcPr marL="6350" marR="6350" marT="6350" marB="0" anchor="ctr"/>
                </a:tc>
                <a:tc>
                  <a:txBody>
                    <a:bodyPr/>
                    <a:lstStyle/>
                    <a:p>
                      <a:pPr algn="ctr"/>
                      <a:r>
                        <a:rPr lang="en-US" sz="1400" dirty="0">
                          <a:latin typeface="Arial (body)"/>
                          <a:cs typeface="Arial" panose="020B0604020202020204" pitchFamily="34" charset="0"/>
                        </a:rPr>
                        <a:t>C</a:t>
                      </a:r>
                    </a:p>
                  </a:txBody>
                  <a:tcPr anchor="ctr"/>
                </a:tc>
                <a:extLst>
                  <a:ext uri="{0D108BD9-81ED-4DB2-BD59-A6C34878D82A}">
                    <a16:rowId xmlns:a16="http://schemas.microsoft.com/office/drawing/2014/main" val="3210822299"/>
                  </a:ext>
                </a:extLst>
              </a:tr>
              <a:tr h="816215">
                <a:tc>
                  <a:txBody>
                    <a:bodyPr/>
                    <a:lstStyle/>
                    <a:p>
                      <a:pPr algn="ctr" fontAlgn="b"/>
                      <a:r>
                        <a:rPr lang="en-US" sz="1400" dirty="0">
                          <a:latin typeface="Arial (body)"/>
                        </a:rPr>
                        <a:t>Which term refers to a single test case in Mocha?</a:t>
                      </a:r>
                      <a:endParaRPr lang="en-US" sz="1400" b="0" i="0" u="none" strike="noStrike" dirty="0">
                        <a:solidFill>
                          <a:srgbClr val="000000"/>
                        </a:solidFill>
                        <a:effectLst/>
                        <a:latin typeface="Arial (body)"/>
                        <a:cs typeface="Arial" panose="020B0604020202020204" pitchFamily="34" charset="0"/>
                      </a:endParaRPr>
                    </a:p>
                  </a:txBody>
                  <a:tcPr marL="6350" marR="6350" marT="6350" marB="0" anchor="ctr"/>
                </a:tc>
                <a:tc>
                  <a:txBody>
                    <a:bodyPr/>
                    <a:lstStyle/>
                    <a:p>
                      <a:pPr algn="ctr" fontAlgn="b"/>
                      <a:r>
                        <a:rPr lang="en-IN" sz="1400" dirty="0">
                          <a:latin typeface="Arial (body)"/>
                        </a:rPr>
                        <a:t>describe</a:t>
                      </a:r>
                      <a:endParaRPr lang="en-US" sz="1400" b="0" i="0" u="none" strike="noStrike" dirty="0">
                        <a:solidFill>
                          <a:srgbClr val="000000"/>
                        </a:solidFill>
                        <a:effectLst/>
                        <a:latin typeface="Arial (body)"/>
                        <a:cs typeface="Arial" panose="020B0604020202020204" pitchFamily="34" charset="0"/>
                      </a:endParaRPr>
                    </a:p>
                  </a:txBody>
                  <a:tcPr marL="6350" marR="6350" marT="6350" marB="0" anchor="ctr"/>
                </a:tc>
                <a:tc>
                  <a:txBody>
                    <a:bodyPr/>
                    <a:lstStyle/>
                    <a:p>
                      <a:pPr algn="ctr" fontAlgn="b"/>
                      <a:r>
                        <a:rPr lang="en-IN" sz="1400" dirty="0">
                          <a:latin typeface="Arial (body)"/>
                        </a:rPr>
                        <a:t>it</a:t>
                      </a:r>
                      <a:endParaRPr lang="en-US" sz="1400" b="0" i="0" u="none" strike="noStrike" dirty="0">
                        <a:solidFill>
                          <a:srgbClr val="000000"/>
                        </a:solidFill>
                        <a:effectLst/>
                        <a:latin typeface="Arial (body)"/>
                        <a:cs typeface="Arial" panose="020B0604020202020204" pitchFamily="34" charset="0"/>
                      </a:endParaRPr>
                    </a:p>
                  </a:txBody>
                  <a:tcPr marL="6350" marR="6350" marT="6350" marB="0" anchor="ctr"/>
                </a:tc>
                <a:tc>
                  <a:txBody>
                    <a:bodyPr/>
                    <a:lstStyle/>
                    <a:p>
                      <a:pPr algn="ctr" fontAlgn="b"/>
                      <a:r>
                        <a:rPr lang="en-IN" sz="1400" dirty="0">
                          <a:latin typeface="Arial (body)"/>
                        </a:rPr>
                        <a:t>test</a:t>
                      </a:r>
                      <a:endParaRPr lang="en-US" sz="1400" b="0" i="0" u="none" strike="noStrike" dirty="0">
                        <a:solidFill>
                          <a:srgbClr val="000000"/>
                        </a:solidFill>
                        <a:effectLst/>
                        <a:latin typeface="Arial (body)"/>
                        <a:cs typeface="Arial" panose="020B0604020202020204" pitchFamily="34" charset="0"/>
                      </a:endParaRPr>
                    </a:p>
                  </a:txBody>
                  <a:tcPr marL="6350" marR="6350" marT="6350" marB="0" anchor="ctr"/>
                </a:tc>
                <a:tc>
                  <a:txBody>
                    <a:bodyPr/>
                    <a:lstStyle/>
                    <a:p>
                      <a:pPr algn="ctr"/>
                      <a:r>
                        <a:rPr lang="en-IN" sz="1400" dirty="0">
                          <a:latin typeface="Arial (body)"/>
                        </a:rPr>
                        <a:t>expect</a:t>
                      </a:r>
                      <a:endParaRPr lang="en-IN" sz="1400" b="0" i="0" kern="1200" dirty="0">
                        <a:solidFill>
                          <a:schemeClr val="dk1"/>
                        </a:solidFill>
                        <a:effectLst/>
                        <a:latin typeface="Arial (body)"/>
                        <a:ea typeface="+mn-ea"/>
                        <a:cs typeface="Arial" panose="020B0604020202020204" pitchFamily="34" charset="0"/>
                      </a:endParaRPr>
                    </a:p>
                  </a:txBody>
                  <a:tcPr marL="6350" marR="6350" marT="6350" marB="0" anchor="ctr"/>
                </a:tc>
                <a:tc>
                  <a:txBody>
                    <a:bodyPr/>
                    <a:lstStyle/>
                    <a:p>
                      <a:pPr algn="ctr"/>
                      <a:r>
                        <a:rPr lang="en-US" sz="1400" dirty="0">
                          <a:latin typeface="Arial (body)"/>
                          <a:cs typeface="Arial" panose="020B0604020202020204" pitchFamily="34" charset="0"/>
                        </a:rPr>
                        <a:t>B</a:t>
                      </a:r>
                    </a:p>
                  </a:txBody>
                  <a:tcPr anchor="ctr"/>
                </a:tc>
                <a:extLst>
                  <a:ext uri="{0D108BD9-81ED-4DB2-BD59-A6C34878D82A}">
                    <a16:rowId xmlns:a16="http://schemas.microsoft.com/office/drawing/2014/main" val="2603794322"/>
                  </a:ext>
                </a:extLst>
              </a:tr>
              <a:tr h="9391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dirty="0">
                          <a:latin typeface="Arial (body)"/>
                        </a:rPr>
                        <a:t>Why are hooks like </a:t>
                      </a:r>
                      <a:r>
                        <a:rPr lang="en-US" sz="1400" dirty="0" err="1">
                          <a:latin typeface="Arial (body)"/>
                        </a:rPr>
                        <a:t>beforeEach</a:t>
                      </a:r>
                      <a:r>
                        <a:rPr lang="en-US" sz="1400" dirty="0">
                          <a:latin typeface="Arial (body)"/>
                        </a:rPr>
                        <a:t> and </a:t>
                      </a:r>
                      <a:r>
                        <a:rPr lang="en-US" sz="1400" dirty="0" err="1">
                          <a:latin typeface="Arial (body)"/>
                        </a:rPr>
                        <a:t>afterEach</a:t>
                      </a:r>
                      <a:r>
                        <a:rPr lang="en-US" sz="1400" dirty="0">
                          <a:latin typeface="Arial (body)"/>
                        </a:rPr>
                        <a:t> used?</a:t>
                      </a:r>
                      <a:endParaRPr lang="en-US" sz="1400" b="0" i="0" u="none" strike="noStrike" dirty="0">
                        <a:solidFill>
                          <a:srgbClr val="000000"/>
                        </a:solidFill>
                        <a:effectLst/>
                        <a:latin typeface="Arial (body)"/>
                        <a:cs typeface="Arial" panose="020B0604020202020204" pitchFamily="34" charset="0"/>
                      </a:endParaRPr>
                    </a:p>
                  </a:txBody>
                  <a:tcPr marL="6350" marR="6350" marT="6350" marB="0" anchor="ctr"/>
                </a:tc>
                <a:tc>
                  <a:txBody>
                    <a:bodyPr/>
                    <a:lstStyle/>
                    <a:p>
                      <a:pPr algn="ctr"/>
                      <a:r>
                        <a:rPr lang="en-US" sz="1400" dirty="0">
                          <a:latin typeface="Arial (body)"/>
                        </a:rPr>
                        <a:t>To style tests</a:t>
                      </a:r>
                    </a:p>
                  </a:txBody>
                  <a:tcPr marL="6350" marR="6350" marT="6350" marB="0" anchor="ctr"/>
                </a:tc>
                <a:tc>
                  <a:txBody>
                    <a:bodyPr/>
                    <a:lstStyle/>
                    <a:p>
                      <a:pPr algn="ctr"/>
                      <a:r>
                        <a:rPr lang="en-US" sz="1400" dirty="0">
                          <a:latin typeface="Arial (body)"/>
                        </a:rPr>
                        <a:t>To define assertions</a:t>
                      </a:r>
                    </a:p>
                  </a:txBody>
                  <a:tcPr marL="6350" marR="6350" marT="6350" marB="0" anchor="ctr"/>
                </a:tc>
                <a:tc>
                  <a:txBody>
                    <a:bodyPr/>
                    <a:lstStyle/>
                    <a:p>
                      <a:pPr algn="ctr"/>
                      <a:r>
                        <a:rPr lang="en-US" sz="1400" dirty="0">
                          <a:latin typeface="Arial (body)"/>
                        </a:rPr>
                        <a:t>To perform setup and cleanup actions</a:t>
                      </a:r>
                    </a:p>
                  </a:txBody>
                  <a:tcPr marL="6350" marR="6350" marT="6350" marB="0" anchor="ctr"/>
                </a:tc>
                <a:tc>
                  <a:txBody>
                    <a:bodyPr/>
                    <a:lstStyle/>
                    <a:p>
                      <a:pPr algn="ctr" fontAlgn="b"/>
                      <a:r>
                        <a:rPr lang="en-US" sz="1400" dirty="0">
                          <a:latin typeface="Arial (body)"/>
                        </a:rPr>
                        <a:t>To organize test descriptions</a:t>
                      </a:r>
                      <a:endParaRPr lang="en-US" sz="1400" b="0" i="0" u="none" strike="noStrike" dirty="0">
                        <a:solidFill>
                          <a:srgbClr val="000000"/>
                        </a:solidFill>
                        <a:effectLst/>
                        <a:latin typeface="Arial (body)"/>
                        <a:cs typeface="Arial" panose="020B0604020202020204" pitchFamily="34" charset="0"/>
                      </a:endParaRPr>
                    </a:p>
                  </a:txBody>
                  <a:tcPr marL="6350" marR="6350" marT="6350" marB="0" anchor="ctr"/>
                </a:tc>
                <a:tc>
                  <a:txBody>
                    <a:bodyPr/>
                    <a:lstStyle/>
                    <a:p>
                      <a:pPr algn="ctr"/>
                      <a:r>
                        <a:rPr lang="en-US" sz="1400" dirty="0">
                          <a:latin typeface="Arial (body)"/>
                          <a:cs typeface="Arial" panose="020B0604020202020204" pitchFamily="34" charset="0"/>
                        </a:rPr>
                        <a:t>C</a:t>
                      </a:r>
                    </a:p>
                  </a:txBody>
                  <a:tcPr anchor="ctr"/>
                </a:tc>
                <a:extLst>
                  <a:ext uri="{0D108BD9-81ED-4DB2-BD59-A6C34878D82A}">
                    <a16:rowId xmlns:a16="http://schemas.microsoft.com/office/drawing/2014/main" val="2807337394"/>
                  </a:ext>
                </a:extLst>
              </a:tr>
              <a:tr h="1312607">
                <a:tc>
                  <a:txBody>
                    <a:bodyPr/>
                    <a:lstStyle/>
                    <a:p>
                      <a:pPr algn="ctr" fontAlgn="b"/>
                      <a:r>
                        <a:rPr lang="en-US" sz="1400" dirty="0">
                          <a:latin typeface="Arial (body)"/>
                        </a:rPr>
                        <a:t>Which assertion styles in Chai are easy to read and natural?</a:t>
                      </a:r>
                      <a:endParaRPr lang="en-US" sz="1400" b="0" i="0" u="none" strike="noStrike" dirty="0">
                        <a:solidFill>
                          <a:srgbClr val="000000"/>
                        </a:solidFill>
                        <a:effectLst/>
                        <a:latin typeface="Arial (body)"/>
                        <a:cs typeface="Arial" panose="020B0604020202020204" pitchFamily="34" charset="0"/>
                      </a:endParaRPr>
                    </a:p>
                  </a:txBody>
                  <a:tcPr marL="6350" marR="6350" marT="6350" marB="0" anchor="ctr"/>
                </a:tc>
                <a:tc>
                  <a:txBody>
                    <a:bodyPr/>
                    <a:lstStyle/>
                    <a:p>
                      <a:pPr algn="ctr" fontAlgn="b"/>
                      <a:r>
                        <a:rPr lang="en-IN" sz="1400" dirty="0">
                          <a:latin typeface="Arial (body)"/>
                        </a:rPr>
                        <a:t>expect and should</a:t>
                      </a:r>
                      <a:endParaRPr lang="en-US" sz="1400" b="0" i="0" u="none" strike="noStrike" dirty="0">
                        <a:solidFill>
                          <a:srgbClr val="000000"/>
                        </a:solidFill>
                        <a:effectLst/>
                        <a:latin typeface="Arial (body)"/>
                        <a:cs typeface="Arial" panose="020B0604020202020204" pitchFamily="34" charset="0"/>
                      </a:endParaRPr>
                    </a:p>
                  </a:txBody>
                  <a:tcPr marL="6350" marR="6350" marT="6350" marB="0" anchor="ctr"/>
                </a:tc>
                <a:tc>
                  <a:txBody>
                    <a:bodyPr/>
                    <a:lstStyle/>
                    <a:p>
                      <a:pPr algn="ctr" fontAlgn="b"/>
                      <a:r>
                        <a:rPr lang="en-IN" sz="1400" dirty="0">
                          <a:latin typeface="Arial (body)"/>
                        </a:rPr>
                        <a:t>assert and test</a:t>
                      </a:r>
                      <a:endParaRPr lang="en-US" sz="1400" b="0" i="0" u="none" strike="noStrike" dirty="0">
                        <a:solidFill>
                          <a:srgbClr val="000000"/>
                        </a:solidFill>
                        <a:effectLst/>
                        <a:latin typeface="Arial (body)"/>
                        <a:cs typeface="Arial" panose="020B0604020202020204" pitchFamily="34" charset="0"/>
                      </a:endParaRPr>
                    </a:p>
                  </a:txBody>
                  <a:tcPr marL="6350" marR="6350" marT="6350" marB="0" anchor="ctr"/>
                </a:tc>
                <a:tc>
                  <a:txBody>
                    <a:bodyPr/>
                    <a:lstStyle/>
                    <a:p>
                      <a:pPr algn="ctr" fontAlgn="b"/>
                      <a:r>
                        <a:rPr lang="en-IN" sz="1400" dirty="0">
                          <a:latin typeface="Arial (body)"/>
                        </a:rPr>
                        <a:t>describe and it</a:t>
                      </a:r>
                      <a:endParaRPr lang="en-US" sz="1400" b="0" i="0" u="none" strike="noStrike" dirty="0">
                        <a:solidFill>
                          <a:srgbClr val="000000"/>
                        </a:solidFill>
                        <a:effectLst/>
                        <a:latin typeface="Arial (body)"/>
                        <a:cs typeface="Arial" panose="020B0604020202020204" pitchFamily="34" charset="0"/>
                      </a:endParaRPr>
                    </a:p>
                  </a:txBody>
                  <a:tcPr marL="6350" marR="6350" marT="6350" marB="0" anchor="ctr"/>
                </a:tc>
                <a:tc>
                  <a:txBody>
                    <a:bodyPr/>
                    <a:lstStyle/>
                    <a:p>
                      <a:pPr algn="ctr" fontAlgn="b"/>
                      <a:r>
                        <a:rPr lang="en-IN" sz="1400" dirty="0">
                          <a:latin typeface="Arial (body)"/>
                        </a:rPr>
                        <a:t>before and after</a:t>
                      </a:r>
                      <a:endParaRPr lang="en-US" sz="1400" b="0" i="0" u="none" strike="noStrike" dirty="0">
                        <a:solidFill>
                          <a:srgbClr val="000000"/>
                        </a:solidFill>
                        <a:effectLst/>
                        <a:latin typeface="Arial (body)"/>
                        <a:cs typeface="Arial" panose="020B0604020202020204" pitchFamily="34" charset="0"/>
                      </a:endParaRPr>
                    </a:p>
                  </a:txBody>
                  <a:tcPr marL="6350" marR="6350" marT="6350" marB="0" anchor="ctr"/>
                </a:tc>
                <a:tc>
                  <a:txBody>
                    <a:bodyPr/>
                    <a:lstStyle/>
                    <a:p>
                      <a:pPr algn="ctr"/>
                      <a:r>
                        <a:rPr lang="en-US" sz="1400" dirty="0">
                          <a:latin typeface="Arial (body)"/>
                          <a:cs typeface="Arial" panose="020B0604020202020204" pitchFamily="34" charset="0"/>
                        </a:rPr>
                        <a:t>A</a:t>
                      </a:r>
                    </a:p>
                  </a:txBody>
                  <a:tcPr anchor="ctr"/>
                </a:tc>
                <a:extLst>
                  <a:ext uri="{0D108BD9-81ED-4DB2-BD59-A6C34878D82A}">
                    <a16:rowId xmlns:a16="http://schemas.microsoft.com/office/drawing/2014/main" val="4264635614"/>
                  </a:ext>
                </a:extLst>
              </a:tr>
              <a:tr h="939164">
                <a:tc>
                  <a:txBody>
                    <a:bodyPr/>
                    <a:lstStyle/>
                    <a:p>
                      <a:pPr algn="ctr" fontAlgn="b"/>
                      <a:r>
                        <a:rPr lang="en-US" sz="1400" dirty="0">
                          <a:latin typeface="Arial (body)"/>
                        </a:rPr>
                        <a:t>Mocha and Chai are primarily useful because they:</a:t>
                      </a:r>
                      <a:endParaRPr lang="en-US" sz="1400" b="0" i="0" u="none" strike="noStrike" dirty="0">
                        <a:solidFill>
                          <a:srgbClr val="000000"/>
                        </a:solidFill>
                        <a:effectLst/>
                        <a:latin typeface="Arial (body)"/>
                        <a:cs typeface="Arial" panose="020B0604020202020204" pitchFamily="34" charset="0"/>
                      </a:endParaRPr>
                    </a:p>
                  </a:txBody>
                  <a:tcPr marL="6350" marR="6350" marT="6350" marB="0" anchor="ctr"/>
                </a:tc>
                <a:tc>
                  <a:txBody>
                    <a:bodyPr/>
                    <a:lstStyle/>
                    <a:p>
                      <a:pPr algn="ctr" fontAlgn="b"/>
                      <a:r>
                        <a:rPr lang="en-IN" sz="1400" dirty="0">
                          <a:latin typeface="Arial (body)"/>
                        </a:rPr>
                        <a:t>Improve database performance</a:t>
                      </a:r>
                      <a:endParaRPr lang="en-US" sz="1400" b="0" i="0" u="none" strike="noStrike" dirty="0">
                        <a:solidFill>
                          <a:srgbClr val="000000"/>
                        </a:solidFill>
                        <a:effectLst/>
                        <a:latin typeface="Arial (body)"/>
                        <a:cs typeface="Arial" panose="020B0604020202020204" pitchFamily="34" charset="0"/>
                      </a:endParaRPr>
                    </a:p>
                  </a:txBody>
                  <a:tcPr marL="6350" marR="6350" marT="6350" marB="0" anchor="ctr"/>
                </a:tc>
                <a:tc>
                  <a:txBody>
                    <a:bodyPr/>
                    <a:lstStyle/>
                    <a:p>
                      <a:pPr algn="ctr" fontAlgn="b"/>
                      <a:r>
                        <a:rPr lang="en-IN" sz="1400" dirty="0">
                          <a:latin typeface="Arial (body)"/>
                        </a:rPr>
                        <a:t>Enhance website styling</a:t>
                      </a:r>
                      <a:endParaRPr lang="en-US" sz="1400" b="0" i="0" u="none" strike="noStrike" dirty="0">
                        <a:solidFill>
                          <a:srgbClr val="000000"/>
                        </a:solidFill>
                        <a:effectLst/>
                        <a:latin typeface="Arial (body)"/>
                        <a:cs typeface="Arial" panose="020B0604020202020204" pitchFamily="34" charset="0"/>
                      </a:endParaRPr>
                    </a:p>
                  </a:txBody>
                  <a:tcPr marL="6350" marR="6350" marT="6350" marB="0" anchor="ctr"/>
                </a:tc>
                <a:tc>
                  <a:txBody>
                    <a:bodyPr/>
                    <a:lstStyle/>
                    <a:p>
                      <a:pPr algn="ctr" fontAlgn="b"/>
                      <a:r>
                        <a:rPr lang="en-US" sz="1400" dirty="0">
                          <a:latin typeface="Arial (body)"/>
                        </a:rPr>
                        <a:t>Make JavaScript testing structured and clear</a:t>
                      </a:r>
                      <a:endParaRPr lang="en-US" sz="1400" b="0" i="0" u="none" strike="noStrike" dirty="0">
                        <a:solidFill>
                          <a:srgbClr val="000000"/>
                        </a:solidFill>
                        <a:effectLst/>
                        <a:latin typeface="Arial (body)"/>
                        <a:cs typeface="Arial" panose="020B0604020202020204" pitchFamily="34" charset="0"/>
                      </a:endParaRPr>
                    </a:p>
                  </a:txBody>
                  <a:tcPr marL="6350" marR="6350" marT="6350" marB="0" anchor="ctr"/>
                </a:tc>
                <a:tc>
                  <a:txBody>
                    <a:bodyPr/>
                    <a:lstStyle/>
                    <a:p>
                      <a:pPr algn="ctr" fontAlgn="b"/>
                      <a:r>
                        <a:rPr lang="en-IN" sz="1400" dirty="0">
                          <a:latin typeface="Arial (body)"/>
                        </a:rPr>
                        <a:t>Help deploy applications faster</a:t>
                      </a:r>
                      <a:endParaRPr lang="en-US" sz="1400" b="0" i="0" u="none" strike="noStrike" dirty="0">
                        <a:solidFill>
                          <a:srgbClr val="000000"/>
                        </a:solidFill>
                        <a:effectLst/>
                        <a:latin typeface="Arial (body)"/>
                        <a:cs typeface="Arial" panose="020B0604020202020204" pitchFamily="34" charset="0"/>
                      </a:endParaRPr>
                    </a:p>
                  </a:txBody>
                  <a:tcPr marL="6350" marR="6350" marT="6350" marB="0" anchor="ctr"/>
                </a:tc>
                <a:tc>
                  <a:txBody>
                    <a:bodyPr/>
                    <a:lstStyle/>
                    <a:p>
                      <a:pPr algn="ctr"/>
                      <a:r>
                        <a:rPr lang="en-US" sz="1400" dirty="0">
                          <a:latin typeface="Arial (body)"/>
                          <a:cs typeface="Arial" panose="020B0604020202020204" pitchFamily="34" charset="0"/>
                        </a:rPr>
                        <a:t>C</a:t>
                      </a:r>
                    </a:p>
                  </a:txBody>
                  <a:tcPr anchor="ctr"/>
                </a:tc>
                <a:extLst>
                  <a:ext uri="{0D108BD9-81ED-4DB2-BD59-A6C34878D82A}">
                    <a16:rowId xmlns:a16="http://schemas.microsoft.com/office/drawing/2014/main" val="2269099462"/>
                  </a:ext>
                </a:extLst>
              </a:tr>
            </a:tbl>
          </a:graphicData>
        </a:graphic>
      </p:graphicFrame>
      <p:pic>
        <p:nvPicPr>
          <p:cNvPr id="2" name="Picture 5">
            <a:extLst>
              <a:ext uri="{FF2B5EF4-FFF2-40B4-BE49-F238E27FC236}">
                <a16:creationId xmlns:a16="http://schemas.microsoft.com/office/drawing/2014/main" id="{9136D99D-76D2-6474-70EC-55E7A5B0E9AB}"/>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566189" y="6329405"/>
            <a:ext cx="1362108" cy="408632"/>
          </a:xfrm>
          <a:prstGeom prst="rect">
            <a:avLst/>
          </a:prstGeom>
        </p:spPr>
      </p:pic>
    </p:spTree>
    <p:extLst>
      <p:ext uri="{BB962C8B-B14F-4D97-AF65-F5344CB8AC3E}">
        <p14:creationId xmlns:p14="http://schemas.microsoft.com/office/powerpoint/2010/main" val="1696271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DB528F8-2FF1-870C-8316-B47E7E9C3AAE}"/>
              </a:ext>
            </a:extLst>
          </p:cNvPr>
          <p:cNvSpPr>
            <a:spLocks noGrp="1"/>
          </p:cNvSpPr>
          <p:nvPr>
            <p:ph type="sldNum" sz="quarter" idx="12"/>
          </p:nvPr>
        </p:nvSpPr>
        <p:spPr>
          <a:xfrm>
            <a:off x="457199" y="6325299"/>
            <a:ext cx="352097" cy="304100"/>
          </a:xfrm>
        </p:spPr>
        <p:txBody>
          <a:bodyPr wrap="none" anchor="b">
            <a:normAutofit/>
          </a:bodyPr>
          <a:lstStyle/>
          <a:p>
            <a:pPr>
              <a:spcAft>
                <a:spcPts val="600"/>
              </a:spcAft>
            </a:pPr>
            <a:fld id="{C53E075B-3175-45CF-B3C7-FEDF3F5961E3}" type="slidenum">
              <a:rPr lang="en-US" smtClean="0"/>
              <a:pPr>
                <a:spcAft>
                  <a:spcPts val="600"/>
                </a:spcAft>
              </a:pPr>
              <a:t>9</a:t>
            </a:fld>
            <a:endParaRPr lang="en-US" dirty="0"/>
          </a:p>
        </p:txBody>
      </p:sp>
      <p:sp>
        <p:nvSpPr>
          <p:cNvPr id="4" name="Footer Placeholder 3">
            <a:extLst>
              <a:ext uri="{FF2B5EF4-FFF2-40B4-BE49-F238E27FC236}">
                <a16:creationId xmlns:a16="http://schemas.microsoft.com/office/drawing/2014/main" id="{68D2F504-6B18-390B-845A-2E4E61B758AD}"/>
              </a:ext>
            </a:extLst>
          </p:cNvPr>
          <p:cNvSpPr>
            <a:spLocks noGrp="1"/>
          </p:cNvSpPr>
          <p:nvPr>
            <p:ph type="ftr" sz="quarter" idx="11"/>
          </p:nvPr>
        </p:nvSpPr>
        <p:spPr>
          <a:xfrm>
            <a:off x="1042416" y="6325193"/>
            <a:ext cx="1804956" cy="303572"/>
          </a:xfrm>
        </p:spPr>
        <p:txBody>
          <a:bodyPr wrap="none" anchor="b">
            <a:normAutofit/>
          </a:bodyPr>
          <a:lstStyle/>
          <a:p>
            <a:pPr>
              <a:spcAft>
                <a:spcPts val="600"/>
              </a:spcAft>
            </a:pPr>
            <a:r>
              <a:rPr lang="en-US" dirty="0"/>
              <a:t>© 2025 Cognizant | Private</a:t>
            </a:r>
          </a:p>
        </p:txBody>
      </p:sp>
      <p:sp>
        <p:nvSpPr>
          <p:cNvPr id="11" name="TextBox 10">
            <a:extLst>
              <a:ext uri="{FF2B5EF4-FFF2-40B4-BE49-F238E27FC236}">
                <a16:creationId xmlns:a16="http://schemas.microsoft.com/office/drawing/2014/main" id="{56BD224F-813A-514B-387B-166B78BB9872}"/>
              </a:ext>
            </a:extLst>
          </p:cNvPr>
          <p:cNvSpPr txBox="1"/>
          <p:nvPr/>
        </p:nvSpPr>
        <p:spPr>
          <a:xfrm>
            <a:off x="6593116" y="2487258"/>
            <a:ext cx="5874655" cy="646331"/>
          </a:xfrm>
          <a:prstGeom prst="rect">
            <a:avLst/>
          </a:prstGeom>
          <a:noFill/>
        </p:spPr>
        <p:txBody>
          <a:bodyPr wrap="square">
            <a:spAutoFit/>
          </a:bodyPr>
          <a:lstStyle/>
          <a:p>
            <a:r>
              <a:rPr lang="en-US" sz="3600" b="1" dirty="0">
                <a:solidFill>
                  <a:schemeClr val="bg1"/>
                </a:solidFill>
                <a:latin typeface="+mn-lt"/>
              </a:rPr>
              <a:t>Thank you!</a:t>
            </a:r>
            <a:endParaRPr lang="en-US" sz="3600" b="1" dirty="0">
              <a:solidFill>
                <a:schemeClr val="bg1"/>
              </a:solidFill>
            </a:endParaRPr>
          </a:p>
        </p:txBody>
      </p:sp>
      <p:sp>
        <p:nvSpPr>
          <p:cNvPr id="2" name="Title 5">
            <a:extLst>
              <a:ext uri="{FF2B5EF4-FFF2-40B4-BE49-F238E27FC236}">
                <a16:creationId xmlns:a16="http://schemas.microsoft.com/office/drawing/2014/main" id="{7D24FAA1-F5A9-27DD-8809-72A6DBF55A6E}"/>
              </a:ext>
            </a:extLst>
          </p:cNvPr>
          <p:cNvSpPr>
            <a:spLocks noGrp="1"/>
          </p:cNvSpPr>
          <p:nvPr>
            <p:ph type="ctrTitle"/>
          </p:nvPr>
        </p:nvSpPr>
        <p:spPr>
          <a:xfrm>
            <a:off x="457199" y="229235"/>
            <a:ext cx="9966961" cy="5808708"/>
          </a:xfrm>
        </p:spPr>
        <p:txBody>
          <a:bodyPr wrap="square" anchor="ctr">
            <a:normAutofit fontScale="90000"/>
          </a:bodyPr>
          <a:lstStyle/>
          <a:p>
            <a:pPr marL="285750" lvl="0" indent="-285750">
              <a:lnSpc>
                <a:spcPct val="200000"/>
              </a:lnSpc>
              <a:buFont typeface="Wingdings" panose="05000000000000000000" pitchFamily="2" charset="2"/>
              <a:buChar char="Ø"/>
            </a:pPr>
            <a:br>
              <a:rPr lang="en-US" dirty="0">
                <a:solidFill>
                  <a:schemeClr val="bg1"/>
                </a:solidFill>
              </a:rPr>
            </a:br>
            <a:br>
              <a:rPr lang="en-US" dirty="0">
                <a:solidFill>
                  <a:schemeClr val="bg1"/>
                </a:solidFill>
                <a:latin typeface="+mn-lt"/>
              </a:rPr>
            </a:br>
            <a:br>
              <a:rPr lang="en-US" dirty="0">
                <a:solidFill>
                  <a:schemeClr val="bg1"/>
                </a:solidFill>
                <a:latin typeface="+mn-lt"/>
              </a:rPr>
            </a:br>
            <a:br>
              <a:rPr lang="en-US" dirty="0">
                <a:solidFill>
                  <a:schemeClr val="bg1"/>
                </a:solidFill>
                <a:latin typeface="+mn-lt"/>
              </a:rPr>
            </a:br>
            <a:r>
              <a:rPr lang="en-US" sz="2700" dirty="0">
                <a:solidFill>
                  <a:schemeClr val="bg1"/>
                </a:solidFill>
                <a:latin typeface="Arial" panose="020B0604020202020204" pitchFamily="34" charset="0"/>
                <a:cs typeface="Arial" panose="020B0604020202020204" pitchFamily="34" charset="0"/>
              </a:rPr>
              <a:t>Topics covered in the session</a:t>
            </a:r>
            <a:br>
              <a:rPr lang="en-US" sz="2200" dirty="0">
                <a:solidFill>
                  <a:schemeClr val="bg1"/>
                </a:solidFill>
                <a:latin typeface="Arial" panose="020B0604020202020204" pitchFamily="34" charset="0"/>
                <a:cs typeface="Arial" panose="020B0604020202020204" pitchFamily="34" charset="0"/>
              </a:rPr>
            </a:br>
            <a:br>
              <a:rPr lang="en-US" sz="2200" dirty="0">
                <a:solidFill>
                  <a:schemeClr val="bg1"/>
                </a:solidFill>
                <a:latin typeface="Arial" panose="020B0604020202020204" pitchFamily="34" charset="0"/>
                <a:cs typeface="Arial" panose="020B0604020202020204" pitchFamily="34" charset="0"/>
              </a:rPr>
            </a:br>
            <a:r>
              <a:rPr lang="en-US" sz="1600" b="1" u="none" strike="noStrike" dirty="0">
                <a:effectLst/>
                <a:latin typeface="Arial (body)"/>
              </a:rPr>
              <a:t>Introduction to Mocha and Chai </a:t>
            </a:r>
            <a:br>
              <a:rPr lang="en-US" sz="1600" b="1" u="none" strike="noStrike" dirty="0">
                <a:effectLst/>
                <a:latin typeface="Arial (body)"/>
              </a:rPr>
            </a:br>
            <a:r>
              <a:rPr lang="en-US" sz="1600" b="1" dirty="0">
                <a:solidFill>
                  <a:schemeClr val="bg1"/>
                </a:solidFill>
                <a:latin typeface="Arial (body)"/>
                <a:cs typeface="Arial" panose="020B0604020202020204" pitchFamily="34" charset="0"/>
              </a:rPr>
              <a:t>Writing Basic Test Cases using describe, it</a:t>
            </a:r>
            <a:br>
              <a:rPr lang="en-US" sz="2200" dirty="0">
                <a:solidFill>
                  <a:schemeClr val="bg1"/>
                </a:solidFill>
                <a:latin typeface="+mn-lt"/>
              </a:rPr>
            </a:br>
            <a:br>
              <a:rPr lang="en-US" sz="1800" dirty="0">
                <a:solidFill>
                  <a:schemeClr val="bg1"/>
                </a:solidFill>
                <a:latin typeface="+mn-lt"/>
              </a:rPr>
            </a:br>
            <a:b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br>
              <a:rPr lang="en-US" sz="1800" dirty="0">
                <a:solidFill>
                  <a:schemeClr val="bg1"/>
                </a:solidFill>
              </a:rPr>
            </a:br>
            <a:br>
              <a:rPr lang="en-US" dirty="0">
                <a:solidFill>
                  <a:schemeClr val="bg1"/>
                </a:solidFill>
              </a:rPr>
            </a:br>
            <a:br>
              <a:rPr lang="en-US" dirty="0">
                <a:solidFill>
                  <a:schemeClr val="bg1"/>
                </a:solidFill>
              </a:rPr>
            </a:br>
            <a:endParaRPr lang="en-US" dirty="0">
              <a:solidFill>
                <a:schemeClr val="bg1"/>
              </a:solidFill>
            </a:endParaRPr>
          </a:p>
        </p:txBody>
      </p:sp>
    </p:spTree>
    <p:extLst>
      <p:ext uri="{BB962C8B-B14F-4D97-AF65-F5344CB8AC3E}">
        <p14:creationId xmlns:p14="http://schemas.microsoft.com/office/powerpoint/2010/main" val="14228878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1345</TotalTime>
  <Words>2259</Words>
  <Application>Microsoft Office PowerPoint</Application>
  <PresentationFormat>Widescreen</PresentationFormat>
  <Paragraphs>200</Paragraphs>
  <Slides>9</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Aptos</vt:lpstr>
      <vt:lpstr>Aptos Display</vt:lpstr>
      <vt:lpstr>Arial</vt:lpstr>
      <vt:lpstr>Arial (body)</vt:lpstr>
      <vt:lpstr>Calibri</vt:lpstr>
      <vt:lpstr>Segoe Sans</vt:lpstr>
      <vt:lpstr>Segoe UI</vt:lpstr>
      <vt:lpstr>source-sans-pro</vt:lpstr>
      <vt:lpstr>Wingdings</vt:lpstr>
      <vt:lpstr>Office Theme</vt:lpstr>
      <vt:lpstr>PowerPoint Presentation</vt:lpstr>
      <vt:lpstr>Topics are going to Discuss</vt:lpstr>
      <vt:lpstr>Introduction to Mocha and Chai</vt:lpstr>
      <vt:lpstr>Introduction to Mocha and Chai</vt:lpstr>
      <vt:lpstr>Introduction to Mocha and Chai</vt:lpstr>
      <vt:lpstr>Writing Basic Test Cases using describe, it</vt:lpstr>
      <vt:lpstr>Writing Basic Test Cases using describe, it</vt:lpstr>
      <vt:lpstr>PowerPoint Presentation</vt:lpstr>
      <vt:lpstr>    Topics covered in the session  Introduction to Mocha and Chai  Writing Basic Test Cases using describe, it      </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Lakshmanan, Ajithkumar (Cognizant)</dc:creator>
  <cp:lastModifiedBy>Lakshmanan, Ajithkumar (Cognizant)</cp:lastModifiedBy>
  <cp:revision>1</cp:revision>
  <dcterms:created xsi:type="dcterms:W3CDTF">2025-03-26T07:22:56Z</dcterms:created>
  <dcterms:modified xsi:type="dcterms:W3CDTF">2025-03-27T05:49:54Z</dcterms:modified>
</cp:coreProperties>
</file>