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40" r:id="rId7"/>
    <p:sldId id="329" r:id="rId8"/>
    <p:sldId id="336" r:id="rId9"/>
    <p:sldId id="34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3" d="100"/>
          <a:sy n="93" d="100"/>
        </p:scale>
        <p:origin x="691" y="8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18/11/2024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A139                                             Name of Student Presenting: Prinsi Mangukiya</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23094700           Names of Student: Manav </a:t>
            </a:r>
            <a:r>
              <a:rPr lang="en-GB" dirty="0" err="1"/>
              <a:t>Mavani</a:t>
            </a:r>
            <a:endParaRPr lang="en-GB" dirty="0"/>
          </a:p>
          <a:p>
            <a:r>
              <a:rPr lang="en-GB" dirty="0"/>
              <a:t>						               Prinsi Mangukiya</a:t>
            </a:r>
          </a:p>
          <a:p>
            <a:r>
              <a:rPr lang="en-GB" dirty="0"/>
              <a:t>						               Joe</a:t>
            </a:r>
          </a:p>
          <a:p>
            <a:r>
              <a:rPr lang="en-GB" dirty="0"/>
              <a:t>						               Ajay</a:t>
            </a:r>
          </a:p>
          <a:p>
            <a:r>
              <a:rPr lang="en-GB" dirty="0"/>
              <a:t>						               </a:t>
            </a:r>
            <a:r>
              <a:rPr lang="en-GB" dirty="0" err="1"/>
              <a:t>Twinkal</a:t>
            </a:r>
            <a:r>
              <a:rPr lang="en-GB" dirty="0"/>
              <a:t> </a:t>
            </a:r>
            <a:r>
              <a:rPr lang="en-GB" dirty="0" err="1"/>
              <a:t>Pambhar</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1ACDDD-DB53-6B52-A15B-71288849307F}"/>
              </a:ext>
            </a:extLst>
          </p:cNvPr>
          <p:cNvSpPr>
            <a:spLocks noGrp="1"/>
          </p:cNvSpPr>
          <p:nvPr>
            <p:ph type="sldNum" sz="quarter" idx="12"/>
          </p:nvPr>
        </p:nvSpPr>
        <p:spPr/>
        <p:txBody>
          <a:bodyPr/>
          <a:lstStyle/>
          <a:p>
            <a:fld id="{E4D355CA-84B7-41B1-B164-8BB439CC7C6B}" type="slidenum">
              <a:rPr lang="en-GB" smtClean="0"/>
              <a:pPr/>
              <a:t>3</a:t>
            </a:fld>
            <a:endParaRPr lang="en-GB" dirty="0"/>
          </a:p>
        </p:txBody>
      </p:sp>
      <p:pic>
        <p:nvPicPr>
          <p:cNvPr id="6" name="Picture 5">
            <a:extLst>
              <a:ext uri="{FF2B5EF4-FFF2-40B4-BE49-F238E27FC236}">
                <a16:creationId xmlns:a16="http://schemas.microsoft.com/office/drawing/2014/main" id="{810EC88C-F037-34B5-AB31-4F1FA088CBA4}"/>
              </a:ext>
            </a:extLst>
          </p:cNvPr>
          <p:cNvPicPr>
            <a:picLocks noChangeAspect="1"/>
          </p:cNvPicPr>
          <p:nvPr/>
        </p:nvPicPr>
        <p:blipFill>
          <a:blip r:embed="rId2"/>
          <a:stretch>
            <a:fillRect/>
          </a:stretch>
        </p:blipFill>
        <p:spPr>
          <a:xfrm>
            <a:off x="412103" y="1175659"/>
            <a:ext cx="11367793" cy="3309256"/>
          </a:xfrm>
          <a:prstGeom prst="rect">
            <a:avLst/>
          </a:prstGeom>
        </p:spPr>
      </p:pic>
      <p:sp>
        <p:nvSpPr>
          <p:cNvPr id="7" name="TextBox 6">
            <a:extLst>
              <a:ext uri="{FF2B5EF4-FFF2-40B4-BE49-F238E27FC236}">
                <a16:creationId xmlns:a16="http://schemas.microsoft.com/office/drawing/2014/main" id="{F86460C1-F9CB-118C-8C02-872DA1E1E0E6}"/>
              </a:ext>
            </a:extLst>
          </p:cNvPr>
          <p:cNvSpPr txBox="1"/>
          <p:nvPr/>
        </p:nvSpPr>
        <p:spPr>
          <a:xfrm>
            <a:off x="4267199" y="4703805"/>
            <a:ext cx="3657600"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Our dataset has total 7386 rows.</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151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000" dirty="0">
                <a:solidFill>
                  <a:srgbClr val="FF0000"/>
                </a:solidFill>
              </a:rPr>
              <a:t>DS322 (CO2 Emissions_Canada.csv)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it gives information about co2 emissions by cars from different makes.</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u="sng" dirty="0">
                <a:latin typeface="Calibri"/>
                <a:cs typeface="Calibri"/>
              </a:rPr>
              <a:t>Make</a:t>
            </a:r>
            <a:br>
              <a:rPr lang="en-US" sz="2400" b="0" dirty="0">
                <a:latin typeface="Calibri"/>
                <a:cs typeface="Calibri"/>
              </a:rPr>
            </a:br>
            <a:r>
              <a:rPr lang="en-US" sz="2400" b="0" dirty="0">
                <a:solidFill>
                  <a:srgbClr val="FF0000"/>
                </a:solidFill>
                <a:latin typeface="Calibri"/>
                <a:cs typeface="Calibri"/>
              </a:rPr>
              <a:t>                   </a:t>
            </a:r>
            <a:r>
              <a:rPr lang="en-US" sz="2400" b="0" dirty="0">
                <a:latin typeface="Calibri"/>
                <a:cs typeface="Calibri"/>
              </a:rPr>
              <a:t>This  Independent variable </a:t>
            </a:r>
            <a:r>
              <a:rPr lang="en-US" sz="2400" b="0">
                <a:latin typeface="Calibri"/>
                <a:cs typeface="Calibri"/>
              </a:rPr>
              <a:t>datatype is </a:t>
            </a:r>
            <a:r>
              <a:rPr lang="en-US" sz="2400" b="0">
                <a:solidFill>
                  <a:srgbClr val="FF0000"/>
                </a:solidFill>
                <a:latin typeface="Calibri"/>
                <a:cs typeface="Calibri"/>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u="sng" dirty="0">
                <a:latin typeface="Calibri"/>
                <a:cs typeface="Calibri"/>
              </a:rPr>
              <a:t>CO2 Emissions (g/km)</a:t>
            </a:r>
            <a:br>
              <a:rPr lang="en-US" sz="2400" b="0" u="sng"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a:solidFill>
                  <a:srgbClr val="FF0000"/>
                </a:solidFill>
                <a:latin typeface="Calibri"/>
                <a:cs typeface="Calibri"/>
              </a:rPr>
              <a:t>Interval.</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latin typeface="Calibri" panose="020F0502020204030204" pitchFamily="34" charset="0"/>
                <a:ea typeface="Calibri" panose="020F0502020204030204" pitchFamily="34" charset="0"/>
                <a:cs typeface="Calibri" panose="020F0502020204030204" pitchFamily="34" charset="0"/>
              </a:rPr>
              <a:t>Our Research Question:</a:t>
            </a:r>
            <a:endParaRPr lang="en-GB" sz="1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GB" sz="2800" dirty="0">
                <a:latin typeface="Calibri" panose="020F0502020204030204" pitchFamily="34" charset="0"/>
                <a:ea typeface="Calibri" panose="020F0502020204030204" pitchFamily="34" charset="0"/>
                <a:cs typeface="Calibri" panose="020F0502020204030204" pitchFamily="34" charset="0"/>
              </a:rPr>
              <a:t>Is there a difference in mean of CO2 emissions between AUDI and BMW?</a:t>
            </a: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92709" y="1355294"/>
            <a:ext cx="10406581" cy="2458826"/>
          </a:xfrm>
        </p:spPr>
        <p:txBody>
          <a:bodyPr vert="horz" lIns="0" tIns="0" rIns="0" bIns="0" rtlCol="0" anchor="t">
            <a:noAutofit/>
          </a:bodyPr>
          <a:lstStyle/>
          <a:p>
            <a:pPr>
              <a:lnSpc>
                <a:spcPct val="100000"/>
              </a:lnSpc>
            </a:pPr>
            <a:r>
              <a:rPr lang="en-GB" sz="2800" dirty="0">
                <a:latin typeface="Calibri" panose="020F0502020204030204" pitchFamily="34" charset="0"/>
                <a:ea typeface="Calibri" panose="020F0502020204030204" pitchFamily="34" charset="0"/>
                <a:cs typeface="Calibri" panose="020F0502020204030204" pitchFamily="34" charset="0"/>
              </a:rPr>
              <a:t>1. Null hypothesis (H</a:t>
            </a:r>
            <a:r>
              <a:rPr lang="en-GB" sz="2800" baseline="-25000" dirty="0">
                <a:latin typeface="Calibri" panose="020F0502020204030204" pitchFamily="34" charset="0"/>
                <a:ea typeface="Calibri" panose="020F0502020204030204" pitchFamily="34" charset="0"/>
                <a:cs typeface="Calibri" panose="020F0502020204030204" pitchFamily="34" charset="0"/>
              </a:rPr>
              <a:t>0</a:t>
            </a:r>
            <a:r>
              <a:rPr lang="en-GB" sz="2800" dirty="0">
                <a:latin typeface="Calibri" panose="020F0502020204030204" pitchFamily="34" charset="0"/>
                <a:ea typeface="Calibri" panose="020F0502020204030204" pitchFamily="34" charset="0"/>
                <a:cs typeface="Calibri" panose="020F0502020204030204" pitchFamily="34" charset="0"/>
              </a:rPr>
              <a:t>):</a:t>
            </a:r>
          </a:p>
          <a:p>
            <a:pPr>
              <a:lnSpc>
                <a:spcPct val="100000"/>
              </a:lnSpc>
            </a:pPr>
            <a:r>
              <a:rPr lang="en-GB" sz="2400" b="0" dirty="0">
                <a:solidFill>
                  <a:srgbClr val="FF0000"/>
                </a:solidFill>
                <a:latin typeface="Calibri" panose="020F0502020204030204" pitchFamily="34" charset="0"/>
                <a:ea typeface="Calibri" panose="020F0502020204030204" pitchFamily="34" charset="0"/>
                <a:cs typeface="Calibri" panose="020F0502020204030204" pitchFamily="34" charset="0"/>
              </a:rPr>
              <a:t>There is no difference in the mean of the CO2 Emissions between AUDI and BMW.</a:t>
            </a:r>
          </a:p>
          <a:p>
            <a:pPr>
              <a:lnSpc>
                <a:spcPct val="100000"/>
              </a:lnSpc>
            </a:pPr>
            <a:endParaRPr lang="en-GB" sz="24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GB" sz="2800" b="0" dirty="0">
                <a:latin typeface="Calibri" panose="020F0502020204030204" pitchFamily="34" charset="0"/>
                <a:ea typeface="Calibri" panose="020F0502020204030204" pitchFamily="34" charset="0"/>
                <a:cs typeface="Calibri" panose="020F0502020204030204" pitchFamily="34" charset="0"/>
              </a:rPr>
              <a:t>2. </a:t>
            </a:r>
            <a:r>
              <a:rPr lang="en-GB" sz="2800" dirty="0">
                <a:latin typeface="Calibri" panose="020F0502020204030204" pitchFamily="34" charset="0"/>
                <a:ea typeface="Calibri" panose="020F0502020204030204" pitchFamily="34" charset="0"/>
                <a:cs typeface="Calibri" panose="020F0502020204030204" pitchFamily="34" charset="0"/>
              </a:rPr>
              <a:t>Alternative hypothesis (H</a:t>
            </a:r>
            <a:r>
              <a:rPr lang="en-GB" sz="2800" baseline="-25000" dirty="0">
                <a:latin typeface="Calibri" panose="020F0502020204030204" pitchFamily="34" charset="0"/>
                <a:ea typeface="Calibri" panose="020F0502020204030204" pitchFamily="34" charset="0"/>
                <a:cs typeface="Calibri" panose="020F0502020204030204" pitchFamily="34" charset="0"/>
              </a:rPr>
              <a:t>1</a:t>
            </a:r>
            <a:r>
              <a:rPr lang="en-GB" sz="2800" dirty="0">
                <a:latin typeface="Calibri" panose="020F0502020204030204" pitchFamily="34" charset="0"/>
                <a:ea typeface="Calibri" panose="020F0502020204030204" pitchFamily="34" charset="0"/>
                <a:cs typeface="Calibri" panose="020F0502020204030204" pitchFamily="34" charset="0"/>
              </a:rPr>
              <a:t>):  </a:t>
            </a:r>
          </a:p>
          <a:p>
            <a:pPr>
              <a:lnSpc>
                <a:spcPct val="100000"/>
              </a:lnSpc>
            </a:pPr>
            <a:r>
              <a:rPr lang="en-GB" sz="2400" b="0" dirty="0">
                <a:solidFill>
                  <a:srgbClr val="FF0000"/>
                </a:solidFill>
                <a:latin typeface="Calibri" panose="020F0502020204030204" pitchFamily="34" charset="0"/>
                <a:ea typeface="Calibri" panose="020F0502020204030204" pitchFamily="34" charset="0"/>
                <a:cs typeface="Calibri" panose="020F0502020204030204" pitchFamily="34" charset="0"/>
              </a:rPr>
              <a:t>There is a difference in the mean of the CO2 Emissions between AUDI and BMW.</a:t>
            </a:r>
          </a:p>
          <a:p>
            <a:pPr>
              <a:lnSpc>
                <a:spcPct val="100000"/>
              </a:lnSpc>
            </a:pPr>
            <a:endParaRPr lang="en-GB"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39132282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10785</TotalTime>
  <Words>700</Words>
  <Application>Microsoft Office PowerPoint</Application>
  <PresentationFormat>Widescreen</PresentationFormat>
  <Paragraphs>39</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18/11/2024  </vt:lpstr>
      <vt:lpstr>PowerPoint Presentation</vt:lpstr>
      <vt:lpstr>This dataset is interesting to us because it gives information about co2 emissions by cars from different makes.   Our  Independent variable is Make                    This  Independent variable datatype is Nominal. Our Dependent variable is CO2 Emissions (g/km)                    This Dependent variable datatype is Interval.</vt:lpstr>
      <vt:lpstr>Is there a difference in mean of CO2 emissions between AUDI and BMW?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prinsi mangukiya</cp:lastModifiedBy>
  <cp:revision>240</cp:revision>
  <dcterms:created xsi:type="dcterms:W3CDTF">2019-10-01T08:37:56Z</dcterms:created>
  <dcterms:modified xsi:type="dcterms:W3CDTF">2024-11-25T09:52:16Z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