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0"/>
  </p:notesMasterIdLst>
  <p:sldIdLst>
    <p:sldId id="256" r:id="rId2"/>
    <p:sldId id="257" r:id="rId3"/>
    <p:sldId id="277" r:id="rId4"/>
    <p:sldId id="259" r:id="rId5"/>
    <p:sldId id="260" r:id="rId6"/>
    <p:sldId id="288" r:id="rId7"/>
    <p:sldId id="262" r:id="rId8"/>
    <p:sldId id="275" r:id="rId9"/>
  </p:sldIdLst>
  <p:sldSz cx="9144000" cy="6858000" type="screen4x3"/>
  <p:notesSz cx="6858000" cy="9144000"/>
  <p:embeddedFontLst>
    <p:embeddedFont>
      <p:font typeface="Open Sans ExtraBold" panose="020B0906030804020204" pitchFamily="34" charset="0"/>
      <p:bold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5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2" autoAdjust="0"/>
    <p:restoredTop sz="92308" autoAdjust="0"/>
  </p:normalViewPr>
  <p:slideViewPr>
    <p:cSldViewPr snapToGrid="0" showGuides="1">
      <p:cViewPr varScale="1">
        <p:scale>
          <a:sx n="86" d="100"/>
          <a:sy n="86" d="100"/>
        </p:scale>
        <p:origin x="1363" y="48"/>
      </p:cViewPr>
      <p:guideLst>
        <p:guide orient="horz" pos="215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Calibri" panose="020F0502020204030204"/>
              <a:buNone/>
              <a:defRPr>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lvl1pPr marL="457200" lvl="0" indent="-381000" algn="l">
              <a:lnSpc>
                <a:spcPct val="114000"/>
              </a:lnSpc>
              <a:spcBef>
                <a:spcPts val="480"/>
              </a:spcBef>
              <a:spcAft>
                <a:spcPts val="0"/>
              </a:spcAft>
              <a:buClr>
                <a:schemeClr val="dk1"/>
              </a:buClr>
              <a:buSzPts val="2400"/>
              <a:buFont typeface="Noto Sans Symbols"/>
              <a:buChar char="▪"/>
              <a:defRPr sz="2400">
                <a:latin typeface="Calibri" panose="020F0502020204030204"/>
                <a:ea typeface="Calibri" panose="020F0502020204030204"/>
                <a:cs typeface="Calibri" panose="020F0502020204030204"/>
                <a:sym typeface="Calibri" panose="020F0502020204030204"/>
              </a:defRPr>
            </a:lvl1pPr>
            <a:lvl2pPr marL="914400" lvl="1" indent="-355600" algn="l">
              <a:lnSpc>
                <a:spcPct val="114000"/>
              </a:lnSpc>
              <a:spcBef>
                <a:spcPts val="400"/>
              </a:spcBef>
              <a:spcAft>
                <a:spcPts val="0"/>
              </a:spcAft>
              <a:buClr>
                <a:schemeClr val="dk1"/>
              </a:buClr>
              <a:buSzPts val="2000"/>
              <a:buFont typeface="Arial" panose="020B0604020202020204"/>
              <a:buChar char="•"/>
              <a:defRPr sz="2000">
                <a:latin typeface="Calibri" panose="020F0502020204030204"/>
                <a:ea typeface="Calibri" panose="020F0502020204030204"/>
                <a:cs typeface="Calibri" panose="020F0502020204030204"/>
                <a:sym typeface="Calibri" panose="020F0502020204030204"/>
              </a:defRPr>
            </a:lvl2pPr>
            <a:lvl3pPr marL="1371600" lvl="2" indent="-342900" algn="l">
              <a:lnSpc>
                <a:spcPct val="114000"/>
              </a:lnSpc>
              <a:spcBef>
                <a:spcPts val="360"/>
              </a:spcBef>
              <a:spcAft>
                <a:spcPts val="0"/>
              </a:spcAft>
              <a:buClr>
                <a:schemeClr val="dk1"/>
              </a:buClr>
              <a:buSzPts val="1800"/>
              <a:buChar char="•"/>
              <a:defRPr sz="1800">
                <a:latin typeface="Calibri" panose="020F0502020204030204"/>
                <a:ea typeface="Calibri" panose="020F0502020204030204"/>
                <a:cs typeface="Calibri" panose="020F0502020204030204"/>
                <a:sym typeface="Calibri" panose="020F0502020204030204"/>
              </a:defRPr>
            </a:lvl3pPr>
            <a:lvl4pPr marL="1828800" lvl="3" indent="-330200" algn="l">
              <a:lnSpc>
                <a:spcPct val="114000"/>
              </a:lnSpc>
              <a:spcBef>
                <a:spcPts val="320"/>
              </a:spcBef>
              <a:spcAft>
                <a:spcPts val="0"/>
              </a:spcAft>
              <a:buClr>
                <a:schemeClr val="dk1"/>
              </a:buClr>
              <a:buSzPts val="1600"/>
              <a:buChar char="–"/>
              <a:defRPr sz="1600">
                <a:latin typeface="Calibri" panose="020F0502020204030204"/>
                <a:ea typeface="Calibri" panose="020F0502020204030204"/>
                <a:cs typeface="Calibri" panose="020F0502020204030204"/>
                <a:sym typeface="Calibri" panose="020F0502020204030204"/>
              </a:defRPr>
            </a:lvl4pPr>
            <a:lvl5pPr marL="2286000" lvl="4" indent="-330200" algn="l">
              <a:lnSpc>
                <a:spcPct val="114000"/>
              </a:lnSpc>
              <a:spcBef>
                <a:spcPts val="320"/>
              </a:spcBef>
              <a:spcAft>
                <a:spcPts val="0"/>
              </a:spcAft>
              <a:buClr>
                <a:schemeClr val="dk1"/>
              </a:buClr>
              <a:buSzPts val="1600"/>
              <a:buChar char="»"/>
              <a:defRPr sz="1600">
                <a:latin typeface="Calibri" panose="020F0502020204030204"/>
                <a:ea typeface="Calibri" panose="020F0502020204030204"/>
                <a:cs typeface="Calibri" panose="020F0502020204030204"/>
                <a:sym typeface="Calibri" panose="020F0502020204030204"/>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3"/>
          <p:cNvSpPr/>
          <p:nvPr/>
        </p:nvSpPr>
        <p:spPr>
          <a:xfrm>
            <a:off x="0" y="647700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panose="020F0502020204030204"/>
                <a:ea typeface="Calibri" panose="020F0502020204030204"/>
                <a:cs typeface="Calibri" panose="020F0502020204030204"/>
                <a:sym typeface="Calibri" panose="020F0502020204030204"/>
              </a:rPr>
              <a:t>Department of Computer Science and Engineering</a:t>
            </a:r>
            <a:endParaRPr sz="1600">
              <a:solidFill>
                <a:srgbClr val="FFFFFF"/>
              </a:solidFill>
              <a:latin typeface="Calibri" panose="020F0502020204030204"/>
              <a:ea typeface="Calibri" panose="020F0502020204030204"/>
              <a:cs typeface="Calibri" panose="020F0502020204030204"/>
              <a:sym typeface="Calibri" panose="020F0502020204030204"/>
            </a:endParaRPr>
          </a:p>
        </p:txBody>
      </p:sp>
      <p:cxnSp>
        <p:nvCxnSpPr>
          <p:cNvPr id="23" name="Google Shape;23;p3"/>
          <p:cNvCxnSpPr/>
          <p:nvPr/>
        </p:nvCxnSpPr>
        <p:spPr>
          <a:xfrm>
            <a:off x="190500" y="914400"/>
            <a:ext cx="8763000" cy="0"/>
          </a:xfrm>
          <a:prstGeom prst="straightConnector1">
            <a:avLst/>
          </a:prstGeom>
          <a:noFill/>
          <a:ln w="9525" cap="flat" cmpd="sng">
            <a:solidFill>
              <a:srgbClr val="D8D8D8"/>
            </a:solidFill>
            <a:prstDash val="solid"/>
            <a:round/>
            <a:headEnd type="none" w="sm" len="sm"/>
            <a:tailEnd type="none" w="sm" len="sm"/>
          </a:ln>
        </p:spPr>
      </p:cxnSp>
      <p:sp>
        <p:nvSpPr>
          <p:cNvPr id="24" name="Google Shape;24;p3"/>
          <p:cNvSpPr/>
          <p:nvPr/>
        </p:nvSpPr>
        <p:spPr>
          <a:xfrm>
            <a:off x="4572000" y="647749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panose="020F0502020204030204"/>
                <a:ea typeface="Calibri" panose="020F0502020204030204"/>
                <a:cs typeface="Calibri" panose="020F0502020204030204"/>
                <a:sym typeface="Calibri" panose="020F0502020204030204"/>
              </a:rPr>
              <a:t>Rajalakshmi Engineering College 		</a:t>
            </a:r>
            <a:fld id="{00000000-1234-1234-1234-123412341234}" type="slidenum">
              <a:rPr lang="en-US" sz="1600">
                <a:solidFill>
                  <a:srgbClr val="FFFFFF"/>
                </a:solidFill>
                <a:latin typeface="Calibri" panose="020F0502020204030204"/>
                <a:ea typeface="Calibri" panose="020F0502020204030204"/>
                <a:cs typeface="Calibri" panose="020F0502020204030204"/>
                <a:sym typeface="Calibri" panose="020F0502020204030204"/>
              </a:rPr>
              <a:t>‹#›</a:t>
            </a:fld>
            <a:endParaRPr sz="16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Open Sans ExtraBold" panose="020B0906030804020204"/>
              <a:buNone/>
              <a:defRPr b="1">
                <a:latin typeface="Open Sans ExtraBold" panose="020B0906030804020204"/>
                <a:ea typeface="Open Sans ExtraBold" panose="020B0906030804020204"/>
                <a:cs typeface="Open Sans ExtraBold" panose="020B0906030804020204"/>
                <a:sym typeface="Open Sans ExtraBold" panose="020B0906030804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3"/>
          <p:cNvPicPr preferRelativeResize="0"/>
          <p:nvPr/>
        </p:nvPicPr>
        <p:blipFill rotWithShape="1">
          <a:blip r:embed="rId3"/>
          <a:srcRect l="-776" t="63278" r="776" b="-30897"/>
          <a:stretch>
            <a:fillRect/>
          </a:stretch>
        </p:blipFill>
        <p:spPr>
          <a:xfrm>
            <a:off x="-72010" y="-2532"/>
            <a:ext cx="9216010" cy="3231811"/>
          </a:xfrm>
          <a:prstGeom prst="rect">
            <a:avLst/>
          </a:prstGeom>
          <a:noFill/>
          <a:ln>
            <a:noFill/>
          </a:ln>
        </p:spPr>
      </p:pic>
      <p:grpSp>
        <p:nvGrpSpPr>
          <p:cNvPr id="89" name="Google Shape;89;p13"/>
          <p:cNvGrpSpPr/>
          <p:nvPr/>
        </p:nvGrpSpPr>
        <p:grpSpPr>
          <a:xfrm>
            <a:off x="-14748" y="986564"/>
            <a:ext cx="9158748" cy="5302828"/>
            <a:chOff x="-14748" y="986564"/>
            <a:chExt cx="9158748" cy="5302828"/>
          </a:xfrm>
        </p:grpSpPr>
        <p:sp>
          <p:nvSpPr>
            <p:cNvPr id="90" name="Google Shape;90;p13"/>
            <p:cNvSpPr txBox="1"/>
            <p:nvPr/>
          </p:nvSpPr>
          <p:spPr>
            <a:xfrm>
              <a:off x="177781" y="4812105"/>
              <a:ext cx="4322209" cy="147728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000" b="1" dirty="0">
                  <a:solidFill>
                    <a:schemeClr val="dk1"/>
                  </a:solidFill>
                  <a:latin typeface="Calibri" panose="020F0502020204030204"/>
                  <a:ea typeface="Calibri" panose="020F0502020204030204"/>
                  <a:cs typeface="Calibri" panose="020F0502020204030204"/>
                  <a:sym typeface="Calibri" panose="020F0502020204030204"/>
                </a:rPr>
                <a:t>AJAY </a:t>
              </a:r>
              <a:r>
                <a:rPr lang="en-IN" sz="20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(2107010</a:t>
              </a:r>
              <a:r>
                <a:rPr lang="en-US" sz="2000" b="1" dirty="0">
                  <a:solidFill>
                    <a:schemeClr val="dk1"/>
                  </a:solidFill>
                  <a:latin typeface="Calibri" panose="020F0502020204030204"/>
                  <a:ea typeface="Calibri" panose="020F0502020204030204"/>
                  <a:cs typeface="Calibri" panose="020F0502020204030204"/>
                  <a:sym typeface="Calibri" panose="020F0502020204030204"/>
                </a:rPr>
                <a:t>20</a:t>
              </a:r>
              <a:r>
                <a:rPr lang="en-IN" sz="20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a:t>
              </a:r>
            </a:p>
            <a:p>
              <a:pPr marL="0" marR="0" lvl="0" indent="0" algn="l" rtl="0">
                <a:lnSpc>
                  <a:spcPct val="150000"/>
                </a:lnSpc>
                <a:spcBef>
                  <a:spcPts val="0"/>
                </a:spcBef>
                <a:spcAft>
                  <a:spcPts val="0"/>
                </a:spcAft>
                <a:buNone/>
              </a:pPr>
              <a:r>
                <a:rPr lang="en-IN" sz="2000" b="1" dirty="0">
                  <a:solidFill>
                    <a:schemeClr val="dk1"/>
                  </a:solidFill>
                  <a:latin typeface="Calibri" panose="020F0502020204030204"/>
                  <a:ea typeface="Calibri" panose="020F0502020204030204"/>
                  <a:cs typeface="Calibri" panose="020F0502020204030204"/>
                  <a:sym typeface="Calibri" panose="020F0502020204030204"/>
                </a:rPr>
                <a:t>A</a:t>
              </a:r>
              <a:r>
                <a:rPr lang="en-US" altLang="en-IN" sz="2000" b="1" dirty="0">
                  <a:solidFill>
                    <a:schemeClr val="dk1"/>
                  </a:solidFill>
                  <a:latin typeface="Calibri" panose="020F0502020204030204"/>
                  <a:ea typeface="Calibri" panose="020F0502020204030204"/>
                  <a:cs typeface="Calibri" panose="020F0502020204030204"/>
                  <a:sym typeface="Calibri" panose="020F0502020204030204"/>
                </a:rPr>
                <a:t>KSHAY </a:t>
              </a:r>
              <a:r>
                <a:rPr lang="en-IN" sz="2000" b="1" dirty="0">
                  <a:solidFill>
                    <a:schemeClr val="dk1"/>
                  </a:solidFill>
                  <a:latin typeface="Calibri" panose="020F0502020204030204"/>
                  <a:ea typeface="Calibri" panose="020F0502020204030204"/>
                  <a:cs typeface="Calibri" panose="020F0502020204030204"/>
                  <a:sym typeface="Calibri" panose="020F0502020204030204"/>
                </a:rPr>
                <a:t>(2107010</a:t>
              </a:r>
              <a:r>
                <a:rPr lang="en-US" altLang="en-IN" sz="2000" b="1" dirty="0">
                  <a:solidFill>
                    <a:schemeClr val="dk1"/>
                  </a:solidFill>
                  <a:latin typeface="Calibri" panose="020F0502020204030204"/>
                  <a:ea typeface="Calibri" panose="020F0502020204030204"/>
                  <a:cs typeface="Calibri" panose="020F0502020204030204"/>
                  <a:sym typeface="Calibri" panose="020F0502020204030204"/>
                </a:rPr>
                <a:t>22</a:t>
              </a:r>
              <a:r>
                <a:rPr lang="en-IN" sz="2000" b="1" dirty="0">
                  <a:solidFill>
                    <a:schemeClr val="dk1"/>
                  </a:solidFill>
                  <a:latin typeface="Calibri" panose="020F0502020204030204"/>
                  <a:ea typeface="Calibri" panose="020F0502020204030204"/>
                  <a:cs typeface="Calibri" panose="020F0502020204030204"/>
                  <a:sym typeface="Calibri" panose="020F0502020204030204"/>
                </a:rPr>
                <a:t>)</a:t>
              </a:r>
            </a:p>
            <a:p>
              <a:pPr marL="0" marR="0" lvl="0" indent="0" algn="l" rtl="0">
                <a:lnSpc>
                  <a:spcPct val="150000"/>
                </a:lnSpc>
                <a:spcBef>
                  <a:spcPts val="0"/>
                </a:spcBef>
                <a:spcAft>
                  <a:spcPts val="0"/>
                </a:spcAft>
                <a:buNone/>
              </a:pPr>
              <a:r>
                <a:rPr lang="en-IN" sz="2000" b="1" dirty="0">
                  <a:solidFill>
                    <a:schemeClr val="dk1"/>
                  </a:solidFill>
                  <a:latin typeface="Calibri" panose="020F0502020204030204"/>
                  <a:cs typeface="Calibri" panose="020F0502020204030204"/>
                  <a:sym typeface="Calibri" panose="020F0502020204030204"/>
                </a:rPr>
                <a:t>ANTO ROSHAN (210701029)</a:t>
              </a:r>
              <a:endParaRPr dirty="0"/>
            </a:p>
          </p:txBody>
        </p:sp>
        <p:grpSp>
          <p:nvGrpSpPr>
            <p:cNvPr id="91" name="Google Shape;91;p13"/>
            <p:cNvGrpSpPr/>
            <p:nvPr/>
          </p:nvGrpSpPr>
          <p:grpSpPr>
            <a:xfrm>
              <a:off x="-14748" y="986564"/>
              <a:ext cx="9158748" cy="3628907"/>
              <a:chOff x="-14748" y="986564"/>
              <a:chExt cx="9158748" cy="3628907"/>
            </a:xfrm>
          </p:grpSpPr>
          <p:sp>
            <p:nvSpPr>
              <p:cNvPr id="92" name="Google Shape;92;p13"/>
              <p:cNvSpPr/>
              <p:nvPr/>
            </p:nvSpPr>
            <p:spPr>
              <a:xfrm>
                <a:off x="5003203" y="1761199"/>
                <a:ext cx="4140797" cy="2622445"/>
              </a:xfrm>
              <a:custGeom>
                <a:avLst/>
                <a:gdLst/>
                <a:ahLst/>
                <a:cxnLst/>
                <a:rect l="l" t="t" r="r" b="b"/>
                <a:pathLst>
                  <a:path w="4140797" h="2622445" extrusionOk="0">
                    <a:moveTo>
                      <a:pt x="1" y="0"/>
                    </a:moveTo>
                    <a:lnTo>
                      <a:pt x="4140797" y="0"/>
                    </a:lnTo>
                    <a:lnTo>
                      <a:pt x="4140797" y="2622445"/>
                    </a:lnTo>
                    <a:lnTo>
                      <a:pt x="0" y="2622445"/>
                    </a:lnTo>
                    <a:lnTo>
                      <a:pt x="1311223" y="1311222"/>
                    </a:lnTo>
                    <a:lnTo>
                      <a:pt x="1" y="0"/>
                    </a:lnTo>
                    <a:close/>
                  </a:path>
                </a:pathLst>
              </a:custGeom>
              <a:solidFill>
                <a:srgbClr val="00AAA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3" name="Google Shape;93;p13"/>
              <p:cNvSpPr/>
              <p:nvPr/>
            </p:nvSpPr>
            <p:spPr>
              <a:xfrm>
                <a:off x="0" y="1529371"/>
                <a:ext cx="5743977" cy="3086100"/>
              </a:xfrm>
              <a:prstGeom prst="homePlate">
                <a:avLst>
                  <a:gd name="adj" fmla="val 50000"/>
                </a:avLst>
              </a:prstGeom>
              <a:solidFill>
                <a:srgbClr val="59595B"/>
              </a:solidFill>
              <a:ln w="25400" cap="flat" cmpd="sng">
                <a:solidFill>
                  <a:srgbClr val="59595B"/>
                </a:solidFill>
                <a:prstDash val="solid"/>
                <a:round/>
                <a:headEnd type="none" w="sm" len="sm"/>
                <a:tailEnd type="none" w="sm" len="sm"/>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94" name="Google Shape;94;p13"/>
              <p:cNvGrpSpPr/>
              <p:nvPr/>
            </p:nvGrpSpPr>
            <p:grpSpPr>
              <a:xfrm>
                <a:off x="-14748" y="986564"/>
                <a:ext cx="4014973" cy="1075928"/>
                <a:chOff x="-19391" y="1011603"/>
                <a:chExt cx="5278947" cy="1075928"/>
              </a:xfrm>
            </p:grpSpPr>
            <p:sp>
              <p:nvSpPr>
                <p:cNvPr id="95" name="Google Shape;95;p13"/>
                <p:cNvSpPr/>
                <p:nvPr/>
              </p:nvSpPr>
              <p:spPr>
                <a:xfrm>
                  <a:off x="-19391" y="1011603"/>
                  <a:ext cx="5278947" cy="1075928"/>
                </a:xfrm>
                <a:prstGeom prst="homePlate">
                  <a:avLst>
                    <a:gd name="adj" fmla="val 50000"/>
                  </a:avLst>
                </a:prstGeom>
                <a:solidFill>
                  <a:srgbClr val="00AAAD"/>
                </a:solidFill>
                <a:ln>
                  <a:noFill/>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6" name="Google Shape;96;p13"/>
                <p:cNvSpPr txBox="1"/>
                <p:nvPr/>
              </p:nvSpPr>
              <p:spPr>
                <a:xfrm>
                  <a:off x="237041" y="1309588"/>
                  <a:ext cx="4572026" cy="52318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800" b="1" dirty="0">
                      <a:solidFill>
                        <a:schemeClr val="lt1"/>
                      </a:solidFill>
                      <a:latin typeface="Calibri" panose="020F0502020204030204"/>
                      <a:ea typeface="Calibri" panose="020F0502020204030204"/>
                      <a:cs typeface="Calibri" panose="020F0502020204030204"/>
                      <a:sym typeface="Calibri" panose="020F0502020204030204"/>
                    </a:rPr>
                    <a:t>INTERNET OF THINGS</a:t>
                  </a:r>
                </a:p>
              </p:txBody>
            </p:sp>
          </p:grpSp>
          <p:sp>
            <p:nvSpPr>
              <p:cNvPr id="97" name="Google Shape;97;p13"/>
              <p:cNvSpPr txBox="1"/>
              <p:nvPr/>
            </p:nvSpPr>
            <p:spPr>
              <a:xfrm>
                <a:off x="-3318" y="2074954"/>
                <a:ext cx="5491480" cy="20015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sz="2800" b="1" dirty="0">
                  <a:solidFill>
                    <a:schemeClr val="bg1"/>
                  </a:solidFill>
                  <a:latin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sz="2800" b="1" dirty="0">
                    <a:solidFill>
                      <a:schemeClr val="bg1"/>
                    </a:solidFill>
                    <a:latin typeface="Calibri" panose="020F0502020204030204" pitchFamily="34" charset="0"/>
                    <a:cs typeface="Calibri" panose="020F0502020204030204" pitchFamily="34" charset="0"/>
                  </a:rPr>
                  <a:t>OBJECT DETECTION SYSTEM FOR VISUALLY IMPAIRED USING ULTRASONIC SENSOR</a:t>
                </a:r>
              </a:p>
            </p:txBody>
          </p:sp>
          <p:sp>
            <p:nvSpPr>
              <p:cNvPr id="98" name="Google Shape;98;p13"/>
              <p:cNvSpPr/>
              <p:nvPr/>
            </p:nvSpPr>
            <p:spPr>
              <a:xfrm>
                <a:off x="4652237" y="1529372"/>
                <a:ext cx="1672363" cy="3086099"/>
              </a:xfrm>
              <a:custGeom>
                <a:avLst/>
                <a:gdLst/>
                <a:ahLst/>
                <a:cxnLst/>
                <a:rect l="l" t="t" r="r" b="b"/>
                <a:pathLst>
                  <a:path w="1672363" h="3086099" extrusionOk="0">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grpSp>
      <p:pic>
        <p:nvPicPr>
          <p:cNvPr id="99" name="Google Shape;99;p13"/>
          <p:cNvPicPr preferRelativeResize="0"/>
          <p:nvPr/>
        </p:nvPicPr>
        <p:blipFill rotWithShape="1">
          <a:blip r:embed="rId4"/>
          <a:srcRect/>
          <a:stretch>
            <a:fillRect/>
          </a:stretch>
        </p:blipFill>
        <p:spPr>
          <a:xfrm>
            <a:off x="7128284" y="4441459"/>
            <a:ext cx="1813542" cy="154151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panose="020F0502020204030204"/>
              <a:buNone/>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sym typeface="Calibri" panose="020F0502020204030204"/>
            </a:endParaRPr>
          </a:p>
        </p:txBody>
      </p:sp>
      <p:sp>
        <p:nvSpPr>
          <p:cNvPr id="106" name="Google Shape;106;p14"/>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Autofit/>
          </a:bodyPr>
          <a:lstStyle/>
          <a:p>
            <a:pPr marL="0" marR="352425" indent="0" algn="just">
              <a:spcBef>
                <a:spcPts val="380"/>
              </a:spcBef>
              <a:buNone/>
            </a:pPr>
            <a:r>
              <a:rPr lang="en-US" dirty="0"/>
              <a:t>This project proposes the development of an object detection system tailored for visually impaired individuals to enhance their mobility and safety. The system utilizes an Arduino microcontroller, an ultrasonic sensor (HC-SR04), and a buzzer to detect obstacles in the user's path and provide auditory alerts when necessary. The ultrasonic sensor measures distances by emitting sound waves and The project outlines the components, functionality, implementation details, simulation using </a:t>
            </a:r>
            <a:r>
              <a:rPr lang="en-US" dirty="0" err="1"/>
              <a:t>Tinkercad</a:t>
            </a:r>
            <a:r>
              <a:rPr lang="en-US" dirty="0"/>
              <a:t>, and future improvements. With further refinement, the system has the potential to significantly improve the independence and quality of life for visually impaired individuals by assisting them in navigating their surroundings more confidently and safely.</a:t>
            </a:r>
          </a:p>
          <a:p>
            <a:pPr marL="0" marR="352425" indent="0" algn="just">
              <a:spcBef>
                <a:spcPts val="380"/>
              </a:spcBef>
              <a:spcAft>
                <a:spcPts val="0"/>
              </a:spcAft>
              <a:buNone/>
            </a:pPr>
            <a:endParaRPr lang="en-US" altLang="en-IN"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HARDWARE COMPONENTS</a:t>
            </a:r>
            <a:endParaRPr lang="en-IN" sz="3600" dirty="0"/>
          </a:p>
        </p:txBody>
      </p:sp>
      <p:sp>
        <p:nvSpPr>
          <p:cNvPr id="3" name="Text Placeholder 2"/>
          <p:cNvSpPr>
            <a:spLocks noGrp="1"/>
          </p:cNvSpPr>
          <p:nvPr>
            <p:ph type="body" idx="1"/>
          </p:nvPr>
        </p:nvSpPr>
        <p:spPr/>
        <p:txBody>
          <a:bodyPr>
            <a:noAutofit/>
          </a:bodyPr>
          <a:lstStyle/>
          <a:p>
            <a:r>
              <a:rPr lang="en-US" sz="2800" b="1" dirty="0"/>
              <a:t>Arduino Uno</a:t>
            </a:r>
            <a:r>
              <a:rPr lang="en-US" sz="2800" dirty="0"/>
              <a:t>: This microcontroller serves as the brain of the system, orchestrating the interactions between the sensor and the buzzer.</a:t>
            </a:r>
          </a:p>
          <a:p>
            <a:r>
              <a:rPr lang="en-US" sz="2800" b="1" dirty="0"/>
              <a:t>Ultrasonic Sensor (HC-SR04</a:t>
            </a:r>
            <a:r>
              <a:rPr lang="en-US" sz="2800" dirty="0"/>
              <a:t>): This sensor plays a crucial role in detecting objects by emitting sound waves and measuring the time taken for them to bounce back.</a:t>
            </a:r>
          </a:p>
          <a:p>
            <a:r>
              <a:rPr lang="en-US" sz="2800" b="1" dirty="0"/>
              <a:t>Buzzer</a:t>
            </a:r>
            <a:r>
              <a:rPr lang="en-US" sz="2800" dirty="0"/>
              <a:t>: The buzzer provides auditory feedback to the user, alerting them when obstacles are detected.</a:t>
            </a:r>
          </a:p>
          <a:p>
            <a:r>
              <a:rPr lang="en-US" sz="2800" b="1" dirty="0"/>
              <a:t>Jumpers</a:t>
            </a:r>
            <a:r>
              <a:rPr lang="en-US" sz="2800" dirty="0"/>
              <a:t> as required</a:t>
            </a:r>
          </a:p>
          <a:p>
            <a:pPr marL="76200" indent="0">
              <a:buNone/>
            </a:pPr>
            <a:endParaRPr lang="en-US" alt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panose="020F0502020204030204"/>
              <a:buNone/>
            </a:pPr>
            <a:r>
              <a:rPr lang="en-US" dirty="0">
                <a:latin typeface="Calibri" panose="020F0502020204030204"/>
                <a:ea typeface="Calibri" panose="020F0502020204030204"/>
                <a:cs typeface="Calibri" panose="020F0502020204030204"/>
                <a:sym typeface="Calibri" panose="020F0502020204030204"/>
              </a:rPr>
              <a:t>ARCHITECTURE</a:t>
            </a:r>
            <a:endParaRPr dirty="0">
              <a:latin typeface="Calibri" panose="020F0502020204030204"/>
              <a:ea typeface="Calibri" panose="020F0502020204030204"/>
              <a:cs typeface="Calibri" panose="020F0502020204030204"/>
              <a:sym typeface="Calibri" panose="020F0502020204030204"/>
            </a:endParaRPr>
          </a:p>
        </p:txBody>
      </p:sp>
      <p:sp>
        <p:nvSpPr>
          <p:cNvPr id="120" name="Google Shape;120;p16"/>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95000"/>
          </a:bodyPr>
          <a:lstStyle/>
          <a:p>
            <a:pPr marL="0" lvl="0" indent="0" algn="l" rtl="0">
              <a:lnSpc>
                <a:spcPct val="114000"/>
              </a:lnSpc>
              <a:spcBef>
                <a:spcPts val="0"/>
              </a:spcBef>
              <a:spcAft>
                <a:spcPts val="0"/>
              </a:spcAft>
              <a:buClr>
                <a:schemeClr val="dk1"/>
              </a:buClr>
              <a:buSzPts val="2400"/>
              <a:buNone/>
            </a:pPr>
            <a:endParaRPr dirty="0"/>
          </a:p>
        </p:txBody>
      </p:sp>
      <p:pic>
        <p:nvPicPr>
          <p:cNvPr id="2" name="Content Placeholder 6">
            <a:extLst>
              <a:ext uri="{FF2B5EF4-FFF2-40B4-BE49-F238E27FC236}">
                <a16:creationId xmlns:a16="http://schemas.microsoft.com/office/drawing/2014/main" id="{EE7975CD-46B0-4429-B743-FDA26C078BB2}"/>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190500" y="850748"/>
            <a:ext cx="7936362" cy="481836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panose="020F0502020204030204"/>
              <a:buNone/>
            </a:pPr>
            <a:r>
              <a:rPr lang="en-US" dirty="0">
                <a:latin typeface="Calibri" panose="020F0502020204030204"/>
                <a:ea typeface="Calibri" panose="020F0502020204030204"/>
                <a:cs typeface="Calibri" panose="020F0502020204030204"/>
                <a:sym typeface="Calibri" panose="020F0502020204030204"/>
              </a:rPr>
              <a:t>SYSTEM DESIGN</a:t>
            </a:r>
            <a:endParaRPr dirty="0">
              <a:latin typeface="Calibri" panose="020F0502020204030204"/>
              <a:ea typeface="Calibri" panose="020F0502020204030204"/>
              <a:cs typeface="Calibri" panose="020F0502020204030204"/>
              <a:sym typeface="Calibri" panose="020F0502020204030204"/>
            </a:endParaRPr>
          </a:p>
        </p:txBody>
      </p:sp>
      <p:sp>
        <p:nvSpPr>
          <p:cNvPr id="127" name="Google Shape;127;p17"/>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Autofit/>
          </a:bodyPr>
          <a:lstStyle/>
          <a:p>
            <a:pPr marL="342900" lvl="0" indent="-190500" algn="l" rtl="0">
              <a:lnSpc>
                <a:spcPct val="114000"/>
              </a:lnSpc>
              <a:spcBef>
                <a:spcPts val="480"/>
              </a:spcBef>
              <a:spcAft>
                <a:spcPts val="0"/>
              </a:spcAft>
              <a:buClr>
                <a:schemeClr val="dk1"/>
              </a:buClr>
              <a:buSzPts val="2400"/>
              <a:buFont typeface="Noto Sans Symbols"/>
              <a:buNone/>
            </a:pPr>
            <a:endParaRPr sz="1700" dirty="0"/>
          </a:p>
        </p:txBody>
      </p:sp>
      <p:pic>
        <p:nvPicPr>
          <p:cNvPr id="2" name="Content Placeholder 4">
            <a:extLst>
              <a:ext uri="{FF2B5EF4-FFF2-40B4-BE49-F238E27FC236}">
                <a16:creationId xmlns:a16="http://schemas.microsoft.com/office/drawing/2014/main" id="{1C7A3178-455C-427A-850E-629658CBC701}"/>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363984" y="921519"/>
            <a:ext cx="7952432" cy="473871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a:t>
            </a:r>
          </a:p>
        </p:txBody>
      </p:sp>
      <p:sp>
        <p:nvSpPr>
          <p:cNvPr id="3" name="Text Placeholder 2"/>
          <p:cNvSpPr>
            <a:spLocks noGrp="1"/>
          </p:cNvSpPr>
          <p:nvPr>
            <p:ph type="body" idx="1"/>
          </p:nvPr>
        </p:nvSpPr>
        <p:spPr/>
        <p:txBody>
          <a:bodyPr>
            <a:noAutofit/>
          </a:bodyPr>
          <a:lstStyle/>
          <a:p>
            <a:pPr marL="76200" indent="0">
              <a:buNone/>
            </a:pPr>
            <a:r>
              <a:rPr lang="en-US" dirty="0"/>
              <a:t>The object detection system for visually impaired individuals operates by utilizing an Arduino microcontroller, an ultrasonic sensor, and a buzzer to enhance mobility and safety. Initially, the system initializes the necessary components and pins for the sensor and buzzer. The ultrasonic sensor emits high-frequency sound waves and measures the time it takes for them to bounce back after encountering obstacles, allowing the system to calculate the distance to nearby objects. If an obstacle is detected within a predefined range, typically set at 10 cm or less, the buzzer is activated to provide auditory feedback to the user. This alerts them to the presence of obstacles in their path, enabling them to navigate their surroundings more confidently and safely.</a:t>
            </a:r>
          </a:p>
          <a:p>
            <a:pPr marL="7620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514905" y="266330"/>
            <a:ext cx="7119700" cy="68934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panose="020F0502020204030204"/>
              <a:buNone/>
            </a:pPr>
            <a:r>
              <a:rPr lang="en-US" sz="3200" dirty="0"/>
              <a:t>IMPLEMENTATION AND SIMULATION</a:t>
            </a:r>
            <a:endParaRPr sz="3200" dirty="0">
              <a:latin typeface="Calibri" panose="020F0502020204030204"/>
              <a:ea typeface="Calibri" panose="020F0502020204030204"/>
              <a:cs typeface="Calibri" panose="020F0502020204030204"/>
              <a:sym typeface="Calibri" panose="020F0502020204030204"/>
            </a:endParaRPr>
          </a:p>
        </p:txBody>
      </p:sp>
      <p:sp>
        <p:nvSpPr>
          <p:cNvPr id="141" name="Google Shape;141;p19"/>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114000"/>
              </a:lnSpc>
              <a:spcBef>
                <a:spcPts val="0"/>
              </a:spcBef>
              <a:spcAft>
                <a:spcPts val="0"/>
              </a:spcAft>
              <a:buClr>
                <a:schemeClr val="dk1"/>
              </a:buClr>
              <a:buSzPts val="2400"/>
              <a:buNone/>
            </a:pPr>
            <a:r>
              <a:rPr lang="en-IN" dirty="0"/>
              <a:t> </a:t>
            </a:r>
            <a:endParaRPr dirty="0"/>
          </a:p>
        </p:txBody>
      </p:sp>
      <p:sp>
        <p:nvSpPr>
          <p:cNvPr id="8" name="Picture Placeholder 7">
            <a:extLst>
              <a:ext uri="{FF2B5EF4-FFF2-40B4-BE49-F238E27FC236}">
                <a16:creationId xmlns:a16="http://schemas.microsoft.com/office/drawing/2014/main" id="{D62497B0-7059-D40A-ADEB-603D55BCFDB3}"/>
              </a:ext>
            </a:extLst>
          </p:cNvPr>
          <p:cNvSpPr>
            <a:spLocks noGrp="1"/>
          </p:cNvSpPr>
          <p:nvPr>
            <p:ph type="pic" idx="2"/>
          </p:nvPr>
        </p:nvSpPr>
        <p:spPr>
          <a:xfrm>
            <a:off x="213064" y="955675"/>
            <a:ext cx="8930936" cy="5610687"/>
          </a:xfrm>
        </p:spPr>
      </p:sp>
      <p:sp>
        <p:nvSpPr>
          <p:cNvPr id="12" name="TextBox 11">
            <a:extLst>
              <a:ext uri="{FF2B5EF4-FFF2-40B4-BE49-F238E27FC236}">
                <a16:creationId xmlns:a16="http://schemas.microsoft.com/office/drawing/2014/main" id="{AB8CF937-84AE-8A84-D4BC-46D817831967}"/>
              </a:ext>
            </a:extLst>
          </p:cNvPr>
          <p:cNvSpPr txBox="1"/>
          <p:nvPr/>
        </p:nvSpPr>
        <p:spPr>
          <a:xfrm>
            <a:off x="284085" y="1633491"/>
            <a:ext cx="8353887" cy="7109639"/>
          </a:xfrm>
          <a:prstGeom prst="rect">
            <a:avLst/>
          </a:prstGeom>
          <a:noFill/>
        </p:spPr>
        <p:txBody>
          <a:bodyPr wrap="square">
            <a:spAutoFit/>
          </a:bodyPr>
          <a:lstStyle/>
          <a:p>
            <a:r>
              <a:rPr lang="en-US" sz="2400" dirty="0"/>
              <a:t>The object detection system for visually impaired individuals is simulated and implemented using Arduino and </a:t>
            </a:r>
            <a:r>
              <a:rPr lang="en-US" sz="2400" dirty="0" err="1"/>
              <a:t>Tinkercad</a:t>
            </a:r>
            <a:r>
              <a:rPr lang="en-US" sz="2400" dirty="0"/>
              <a:t>. In the simulation phase, the system's functionality is tested virtually, ensuring that it operates as intended in a controlled environment. </a:t>
            </a:r>
            <a:r>
              <a:rPr lang="en-US" sz="2400" dirty="0" err="1"/>
              <a:t>Tinkercad</a:t>
            </a:r>
            <a:r>
              <a:rPr lang="en-US" sz="2400" dirty="0"/>
              <a:t> provides a platform for designing and simulating the circuitry, allowing for testing and debugging without the need for physical components. Once the simulation is successful, the system is implemented using physical components, including an Arduino microcontroller, an ultrasonic sensor (HC-SR04), and a buzzer. The Arduino code initializes the components and defines the logic for distance measurement and obstacle detection. During implementation, the circuit is assembled, and the code is uploaded to the Arduino board, enabling real-time operation of the object detection system. This iterative process of simulation and implementation ensures the reliability and effectiveness of the system in aiding visually impaired individuals in navigating their surroundings safely.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p:nvPr/>
        </p:nvSpPr>
        <p:spPr>
          <a:xfrm>
            <a:off x="1844234" y="2321005"/>
            <a:ext cx="5455532"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a:solidFill>
                  <a:schemeClr val="dk1"/>
                </a:solidFill>
                <a:latin typeface="Calibri" panose="020F0502020204030204"/>
                <a:ea typeface="Calibri" panose="020F0502020204030204"/>
                <a:cs typeface="Calibri" panose="020F0502020204030204"/>
                <a:sym typeface="Calibri" panose="020F0502020204030204"/>
              </a:rPr>
              <a:t>Thank You</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526</Words>
  <Application>Microsoft Office PowerPoint</Application>
  <PresentationFormat>On-screen Show (4:3)</PresentationFormat>
  <Paragraphs>26</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Arial</vt:lpstr>
      <vt:lpstr>Open Sans ExtraBold</vt:lpstr>
      <vt:lpstr>Noto Sans Symbols</vt:lpstr>
      <vt:lpstr>Times New Roman</vt:lpstr>
      <vt:lpstr>Office Theme</vt:lpstr>
      <vt:lpstr>PowerPoint Presentation</vt:lpstr>
      <vt:lpstr>INTRODUCTION</vt:lpstr>
      <vt:lpstr>HARDWARE COMPONENTS</vt:lpstr>
      <vt:lpstr>ARCHITECTURE</vt:lpstr>
      <vt:lpstr>SYSTEM DESIGN</vt:lpstr>
      <vt:lpstr>FUNCTIONALITY</vt:lpstr>
      <vt:lpstr>IMPLEMENTATION AND SIMULATION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Akshaya Raja</dc:creator>
  <cp:lastModifiedBy>Akshay S</cp:lastModifiedBy>
  <cp:revision>8</cp:revision>
  <dcterms:created xsi:type="dcterms:W3CDTF">2024-05-17T17:20:21Z</dcterms:created>
  <dcterms:modified xsi:type="dcterms:W3CDTF">2024-05-19T17:37:10Z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23525E51B8EB4C84BF89B376696D97C8_12</vt:lpwstr>
  </property>
  <property fmtid="{D5CDD505-2E9C-101B-9397-08002B2CF9AE}" pid="3" name="KSOProductBuildVer">
    <vt:lpwstr>1033-12.2.0.13489</vt:lpwstr>
  </property>
</Properties>
</file>