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8" r:id="rId3"/>
    <p:sldId id="259" r:id="rId4"/>
    <p:sldId id="260" r:id="rId5"/>
    <p:sldId id="265"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8" r:id="rId41"/>
    <p:sldId id="296" r:id="rId42"/>
    <p:sldId id="299" r:id="rId43"/>
    <p:sldId id="300" r:id="rId44"/>
    <p:sldId id="301" r:id="rId45"/>
    <p:sldId id="302" r:id="rId46"/>
    <p:sldId id="303"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20" r:id="rId62"/>
    <p:sldId id="319" r:id="rId63"/>
    <p:sldId id="321" r:id="rId64"/>
    <p:sldId id="322" r:id="rId65"/>
    <p:sldId id="323" r:id="rId66"/>
    <p:sldId id="324" r:id="rId67"/>
    <p:sldId id="327" r:id="rId68"/>
    <p:sldId id="328" r:id="rId69"/>
    <p:sldId id="329" r:id="rId70"/>
    <p:sldId id="325" r:id="rId71"/>
    <p:sldId id="326" r:id="rId72"/>
    <p:sldId id="330" r:id="rId73"/>
    <p:sldId id="332" r:id="rId74"/>
    <p:sldId id="333"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77"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574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7667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65381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9281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44106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42633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95188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7653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7173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343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313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09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2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8/29/2022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427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598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322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576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8/29/2022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17362200"/>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9.xml"/><Relationship Id="rId4" Type="http://schemas.openxmlformats.org/officeDocument/2006/relationships/image" Target="../media/image74.png"/></Relationships>
</file>

<file path=ppt/slides/_rels/slide5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9.xml"/><Relationship Id="rId4" Type="http://schemas.openxmlformats.org/officeDocument/2006/relationships/image" Target="../media/image81.png"/></Relationships>
</file>

<file path=ppt/slides/_rels/slide6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9.xml"/><Relationship Id="rId4" Type="http://schemas.openxmlformats.org/officeDocument/2006/relationships/image" Target="../media/image84.png"/></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9.xml"/><Relationship Id="rId4" Type="http://schemas.openxmlformats.org/officeDocument/2006/relationships/image" Target="../media/image94.png"/></Relationships>
</file>

<file path=ppt/slides/_rels/slide7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9.xml"/><Relationship Id="rId4" Type="http://schemas.openxmlformats.org/officeDocument/2006/relationships/image" Target="../media/image9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Program </a:t>
            </a:r>
            <a:r>
              <a:rPr lang="en-GB" dirty="0" smtClean="0"/>
              <a:t>Final </a:t>
            </a:r>
            <a:r>
              <a:rPr lang="en-GB" dirty="0"/>
              <a:t>Project</a:t>
            </a:r>
          </a:p>
        </p:txBody>
      </p:sp>
      <p:sp>
        <p:nvSpPr>
          <p:cNvPr id="3" name="Subtitle 2"/>
          <p:cNvSpPr>
            <a:spLocks noGrp="1"/>
          </p:cNvSpPr>
          <p:nvPr>
            <p:ph type="subTitle" idx="1"/>
          </p:nvPr>
        </p:nvSpPr>
        <p:spPr/>
        <p:txBody>
          <a:bodyPr/>
          <a:lstStyle/>
          <a:p>
            <a:r>
              <a:rPr lang="en-GB" dirty="0" smtClean="0"/>
              <a:t>AJUZIEOGU EGBULEFU</a:t>
            </a:r>
            <a:endParaRPr lang="en-GB" dirty="0"/>
          </a:p>
        </p:txBody>
      </p:sp>
    </p:spTree>
    <p:extLst>
      <p:ext uri="{BB962C8B-B14F-4D97-AF65-F5344CB8AC3E}">
        <p14:creationId xmlns:p14="http://schemas.microsoft.com/office/powerpoint/2010/main" val="417826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a:solidFill>
                  <a:schemeClr val="bg1"/>
                </a:solidFill>
              </a:rPr>
              <a:t>Thefts of $500 AND UNDER </a:t>
            </a:r>
            <a:r>
              <a:rPr lang="en-US" dirty="0" smtClean="0">
                <a:solidFill>
                  <a:schemeClr val="bg1"/>
                </a:solidFill>
              </a:rPr>
              <a:t>happen </a:t>
            </a:r>
            <a:r>
              <a:rPr lang="en-US" dirty="0">
                <a:solidFill>
                  <a:schemeClr val="bg1"/>
                </a:solidFill>
              </a:rPr>
              <a:t>more often in the streets of these community areas </a:t>
            </a:r>
            <a:endParaRPr lang="en-GB" dirty="0">
              <a:solidFill>
                <a:schemeClr val="bg1"/>
              </a:solidFill>
            </a:endParaRP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2028" b="2028"/>
          <a:stretch>
            <a:fillRect/>
          </a:stretch>
        </p:blipFill>
        <p:spPr>
          <a:xfrm>
            <a:off x="2966936" y="738456"/>
            <a:ext cx="8239429" cy="6272584"/>
          </a:xfrm>
        </p:spPr>
      </p:pic>
    </p:spTree>
    <p:extLst>
      <p:ext uri="{BB962C8B-B14F-4D97-AF65-F5344CB8AC3E}">
        <p14:creationId xmlns:p14="http://schemas.microsoft.com/office/powerpoint/2010/main" val="320234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a:solidFill>
                  <a:schemeClr val="bg1"/>
                </a:solidFill>
              </a:rPr>
              <a:t>There have been very few arrest made for thefts of </a:t>
            </a:r>
            <a:r>
              <a:rPr lang="en-US" dirty="0" smtClean="0">
                <a:solidFill>
                  <a:schemeClr val="bg1"/>
                </a:solidFill>
              </a:rPr>
              <a:t>$500 </a:t>
            </a:r>
            <a:r>
              <a:rPr lang="en-US" dirty="0">
                <a:solidFill>
                  <a:schemeClr val="bg1"/>
                </a:solidFill>
              </a:rPr>
              <a:t>AND </a:t>
            </a:r>
            <a:r>
              <a:rPr lang="en-US" dirty="0" smtClean="0">
                <a:solidFill>
                  <a:schemeClr val="bg1"/>
                </a:solidFill>
              </a:rPr>
              <a:t>UNDER in all of the locations combined.</a:t>
            </a:r>
            <a:endParaRPr lang="en-GB" dirty="0">
              <a:solidFill>
                <a:schemeClr val="bg1"/>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885" r="1885"/>
          <a:stretch>
            <a:fillRect/>
          </a:stretch>
        </p:blipFill>
        <p:spPr>
          <a:xfrm>
            <a:off x="3112850" y="1135690"/>
            <a:ext cx="8631676" cy="5722310"/>
          </a:xfrm>
        </p:spPr>
      </p:pic>
    </p:spTree>
    <p:extLst>
      <p:ext uri="{BB962C8B-B14F-4D97-AF65-F5344CB8AC3E}">
        <p14:creationId xmlns:p14="http://schemas.microsoft.com/office/powerpoint/2010/main" val="12849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a:solidFill>
                  <a:schemeClr val="bg1"/>
                </a:solidFill>
              </a:rPr>
              <a:t>These are areas that can be classified as hot zones with high rates for theft of OVER $500</a:t>
            </a:r>
            <a:r>
              <a:rPr lang="en-US" dirty="0" smtClean="0">
                <a:solidFill>
                  <a:schemeClr val="bg1"/>
                </a:solidFill>
              </a:rPr>
              <a:t>;</a:t>
            </a:r>
            <a:endParaRPr lang="en-US" dirty="0">
              <a:solidFill>
                <a:schemeClr val="bg1"/>
              </a:solidFill>
            </a:endParaRPr>
          </a:p>
          <a:p>
            <a:r>
              <a:rPr lang="en-US" dirty="0">
                <a:solidFill>
                  <a:schemeClr val="bg1"/>
                </a:solidFill>
              </a:rPr>
              <a:t>- Areas 21-33</a:t>
            </a:r>
          </a:p>
          <a:p>
            <a:r>
              <a:rPr lang="en-US" dirty="0">
                <a:solidFill>
                  <a:schemeClr val="bg1"/>
                </a:solidFill>
              </a:rPr>
              <a:t>- Areas 6-8</a:t>
            </a:r>
            <a:endParaRPr lang="en-GB" dirty="0">
              <a:solidFill>
                <a:schemeClr val="bg1"/>
              </a:solidFill>
            </a:endParaRP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1459" r="1459"/>
          <a:stretch>
            <a:fillRect/>
          </a:stretch>
        </p:blipFill>
        <p:spPr>
          <a:xfrm>
            <a:off x="2690856" y="1420237"/>
            <a:ext cx="9274131" cy="5175825"/>
          </a:xfrm>
        </p:spPr>
      </p:pic>
    </p:spTree>
    <p:extLst>
      <p:ext uri="{BB962C8B-B14F-4D97-AF65-F5344CB8AC3E}">
        <p14:creationId xmlns:p14="http://schemas.microsoft.com/office/powerpoint/2010/main" val="416533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smtClean="0">
                <a:solidFill>
                  <a:schemeClr val="bg1"/>
                </a:solidFill>
              </a:rPr>
              <a:t>Theft of OVER </a:t>
            </a:r>
            <a:r>
              <a:rPr lang="en-US" dirty="0">
                <a:solidFill>
                  <a:schemeClr val="bg1"/>
                </a:solidFill>
              </a:rPr>
              <a:t>$</a:t>
            </a:r>
            <a:r>
              <a:rPr lang="en-US" dirty="0" smtClean="0">
                <a:solidFill>
                  <a:schemeClr val="bg1"/>
                </a:solidFill>
              </a:rPr>
              <a:t>500 happen </a:t>
            </a:r>
            <a:r>
              <a:rPr lang="en-US" dirty="0">
                <a:solidFill>
                  <a:schemeClr val="bg1"/>
                </a:solidFill>
              </a:rPr>
              <a:t>more often in the streets of these community areas </a:t>
            </a:r>
            <a:endParaRPr lang="en-GB" dirty="0">
              <a:solidFill>
                <a:schemeClr val="bg1"/>
              </a:solidFill>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804" r="804"/>
          <a:stretch>
            <a:fillRect/>
          </a:stretch>
        </p:blipFill>
        <p:spPr>
          <a:xfrm>
            <a:off x="2830750" y="623472"/>
            <a:ext cx="8855412" cy="6234528"/>
          </a:xfrm>
        </p:spPr>
      </p:pic>
    </p:spTree>
    <p:extLst>
      <p:ext uri="{BB962C8B-B14F-4D97-AF65-F5344CB8AC3E}">
        <p14:creationId xmlns:p14="http://schemas.microsoft.com/office/powerpoint/2010/main" val="53212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smtClean="0">
                <a:solidFill>
                  <a:schemeClr val="bg1"/>
                </a:solidFill>
              </a:rPr>
              <a:t>There </a:t>
            </a:r>
            <a:r>
              <a:rPr lang="en-US" dirty="0">
                <a:solidFill>
                  <a:schemeClr val="bg1"/>
                </a:solidFill>
              </a:rPr>
              <a:t>have been very </a:t>
            </a:r>
            <a:r>
              <a:rPr lang="en-US" dirty="0" smtClean="0">
                <a:solidFill>
                  <a:schemeClr val="bg1"/>
                </a:solidFill>
              </a:rPr>
              <a:t>little </a:t>
            </a:r>
            <a:r>
              <a:rPr lang="en-US" dirty="0">
                <a:solidFill>
                  <a:schemeClr val="bg1"/>
                </a:solidFill>
              </a:rPr>
              <a:t>arrest made for thefts </a:t>
            </a:r>
            <a:r>
              <a:rPr lang="en-US" dirty="0" smtClean="0">
                <a:solidFill>
                  <a:schemeClr val="bg1"/>
                </a:solidFill>
              </a:rPr>
              <a:t>of OVER </a:t>
            </a:r>
            <a:r>
              <a:rPr lang="en-US" dirty="0">
                <a:solidFill>
                  <a:schemeClr val="bg1"/>
                </a:solidFill>
              </a:rPr>
              <a:t>$500 </a:t>
            </a:r>
            <a:r>
              <a:rPr lang="en-US" dirty="0" smtClean="0">
                <a:solidFill>
                  <a:schemeClr val="bg1"/>
                </a:solidFill>
              </a:rPr>
              <a:t>all </a:t>
            </a:r>
            <a:r>
              <a:rPr lang="en-US" dirty="0">
                <a:solidFill>
                  <a:schemeClr val="bg1"/>
                </a:solidFill>
              </a:rPr>
              <a:t>of the locations combined.</a:t>
            </a:r>
            <a:endParaRPr lang="en-GB" dirty="0">
              <a:solidFill>
                <a:schemeClr val="bg1"/>
              </a:solidFill>
            </a:endParaRPr>
          </a:p>
          <a:p>
            <a:r>
              <a:rPr lang="en-US" dirty="0" smtClean="0">
                <a:solidFill>
                  <a:schemeClr val="bg1"/>
                </a:solidFill>
              </a:rPr>
              <a:t> </a:t>
            </a:r>
            <a:endParaRPr lang="en-GB" dirty="0">
              <a:solidFill>
                <a:schemeClr val="bg1"/>
              </a:solidFill>
            </a:endParaRP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2045" r="2045"/>
          <a:stretch>
            <a:fillRect/>
          </a:stretch>
        </p:blipFill>
        <p:spPr>
          <a:xfrm>
            <a:off x="2879388" y="788434"/>
            <a:ext cx="8822885" cy="5937747"/>
          </a:xfrm>
        </p:spPr>
      </p:pic>
    </p:spTree>
    <p:extLst>
      <p:ext uri="{BB962C8B-B14F-4D97-AF65-F5344CB8AC3E}">
        <p14:creationId xmlns:p14="http://schemas.microsoft.com/office/powerpoint/2010/main" val="327046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a:solidFill>
                  <a:schemeClr val="bg1"/>
                </a:solidFill>
              </a:rPr>
              <a:t>These are areas that can be classified as hot zones with high rates for theft </a:t>
            </a:r>
            <a:r>
              <a:rPr lang="en-US" dirty="0" smtClean="0">
                <a:solidFill>
                  <a:schemeClr val="bg1"/>
                </a:solidFill>
              </a:rPr>
              <a:t>FROM BUILDING;</a:t>
            </a:r>
          </a:p>
          <a:p>
            <a:pPr marL="285750" indent="-285750">
              <a:buFontTx/>
              <a:buChar char="-"/>
            </a:pPr>
            <a:r>
              <a:rPr lang="en-US" dirty="0" smtClean="0">
                <a:solidFill>
                  <a:schemeClr val="bg1"/>
                </a:solidFill>
              </a:rPr>
              <a:t>Areas 6-8</a:t>
            </a:r>
          </a:p>
          <a:p>
            <a:pPr marL="285750" indent="-285750">
              <a:buFontTx/>
              <a:buChar char="-"/>
            </a:pPr>
            <a:r>
              <a:rPr lang="en-US" dirty="0" smtClean="0">
                <a:solidFill>
                  <a:schemeClr val="bg1"/>
                </a:solidFill>
              </a:rPr>
              <a:t>Areas 28-32</a:t>
            </a:r>
            <a:endParaRPr lang="en-US" dirty="0">
              <a:solidFill>
                <a:schemeClr val="bg1"/>
              </a:solidFill>
            </a:endParaRPr>
          </a:p>
          <a:p>
            <a:pPr marL="285750" indent="-285750">
              <a:buFontTx/>
              <a:buChar char="-"/>
            </a:pPr>
            <a:endParaRPr lang="en-GB" dirty="0">
              <a:solidFill>
                <a:schemeClr val="bg1"/>
              </a:solidFill>
            </a:endParaRPr>
          </a:p>
        </p:txBody>
      </p:sp>
      <p:pic>
        <p:nvPicPr>
          <p:cNvPr id="13" name="Picture Placeholder 12"/>
          <p:cNvPicPr>
            <a:picLocks noGrp="1" noChangeAspect="1"/>
          </p:cNvPicPr>
          <p:nvPr>
            <p:ph type="pic" idx="1"/>
          </p:nvPr>
        </p:nvPicPr>
        <p:blipFill>
          <a:blip r:embed="rId2">
            <a:extLst>
              <a:ext uri="{28A0092B-C50C-407E-A947-70E740481C1C}">
                <a14:useLocalDpi xmlns:a14="http://schemas.microsoft.com/office/drawing/2010/main" val="0"/>
              </a:ext>
            </a:extLst>
          </a:blip>
          <a:srcRect t="518" b="518"/>
          <a:stretch>
            <a:fillRect/>
          </a:stretch>
        </p:blipFill>
        <p:spPr>
          <a:xfrm>
            <a:off x="2752928" y="1344849"/>
            <a:ext cx="8898925" cy="4987858"/>
          </a:xfrm>
        </p:spPr>
      </p:pic>
    </p:spTree>
    <p:extLst>
      <p:ext uri="{BB962C8B-B14F-4D97-AF65-F5344CB8AC3E}">
        <p14:creationId xmlns:p14="http://schemas.microsoft.com/office/powerpoint/2010/main" val="318044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smtClean="0">
                <a:solidFill>
                  <a:schemeClr val="bg1"/>
                </a:solidFill>
              </a:rPr>
              <a:t>Theft FROM BUILDING happen </a:t>
            </a:r>
            <a:r>
              <a:rPr lang="en-US" dirty="0">
                <a:solidFill>
                  <a:schemeClr val="bg1"/>
                </a:solidFill>
              </a:rPr>
              <a:t>more often in the </a:t>
            </a:r>
            <a:r>
              <a:rPr lang="en-US" dirty="0" smtClean="0">
                <a:solidFill>
                  <a:schemeClr val="bg1"/>
                </a:solidFill>
              </a:rPr>
              <a:t>Residence, Apartment, Restaurant, and Other Buildings </a:t>
            </a:r>
            <a:r>
              <a:rPr lang="en-US" dirty="0">
                <a:solidFill>
                  <a:schemeClr val="bg1"/>
                </a:solidFill>
              </a:rPr>
              <a:t>of these community areas </a:t>
            </a:r>
            <a:endParaRPr lang="en-GB" dirty="0">
              <a:solidFill>
                <a:schemeClr val="bg1"/>
              </a:solidFill>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3638" b="3638"/>
          <a:stretch>
            <a:fillRect/>
          </a:stretch>
        </p:blipFill>
        <p:spPr>
          <a:xfrm>
            <a:off x="2898843" y="978993"/>
            <a:ext cx="9017845" cy="5704179"/>
          </a:xfrm>
        </p:spPr>
      </p:pic>
    </p:spTree>
    <p:extLst>
      <p:ext uri="{BB962C8B-B14F-4D97-AF65-F5344CB8AC3E}">
        <p14:creationId xmlns:p14="http://schemas.microsoft.com/office/powerpoint/2010/main" val="384591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smtClean="0">
                <a:solidFill>
                  <a:schemeClr val="bg1"/>
                </a:solidFill>
              </a:rPr>
              <a:t>There </a:t>
            </a:r>
            <a:r>
              <a:rPr lang="en-US" dirty="0">
                <a:solidFill>
                  <a:schemeClr val="bg1"/>
                </a:solidFill>
              </a:rPr>
              <a:t>have been very </a:t>
            </a:r>
            <a:r>
              <a:rPr lang="en-US" dirty="0" smtClean="0">
                <a:solidFill>
                  <a:schemeClr val="bg1"/>
                </a:solidFill>
              </a:rPr>
              <a:t>little </a:t>
            </a:r>
            <a:r>
              <a:rPr lang="en-US" dirty="0">
                <a:solidFill>
                  <a:schemeClr val="bg1"/>
                </a:solidFill>
              </a:rPr>
              <a:t>arrest made for thefts </a:t>
            </a:r>
            <a:r>
              <a:rPr lang="en-US" dirty="0" smtClean="0">
                <a:solidFill>
                  <a:schemeClr val="bg1"/>
                </a:solidFill>
              </a:rPr>
              <a:t>FROM BUILDING IN all </a:t>
            </a:r>
            <a:r>
              <a:rPr lang="en-US" dirty="0">
                <a:solidFill>
                  <a:schemeClr val="bg1"/>
                </a:solidFill>
              </a:rPr>
              <a:t>of the locations combined.</a:t>
            </a:r>
            <a:endParaRPr lang="en-GB" dirty="0">
              <a:solidFill>
                <a:schemeClr val="bg1"/>
              </a:solidFill>
            </a:endParaRPr>
          </a:p>
          <a:p>
            <a:r>
              <a:rPr lang="en-US" dirty="0" smtClean="0">
                <a:solidFill>
                  <a:schemeClr val="bg1"/>
                </a:solidFill>
              </a:rPr>
              <a:t> </a:t>
            </a:r>
            <a:endParaRPr lang="en-GB" dirty="0">
              <a:solidFill>
                <a:schemeClr val="bg1"/>
              </a:solidFill>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1591" b="1591"/>
          <a:stretch>
            <a:fillRect/>
          </a:stretch>
        </p:blipFill>
        <p:spPr>
          <a:xfrm>
            <a:off x="2840477" y="1344849"/>
            <a:ext cx="9047230" cy="5173412"/>
          </a:xfrm>
        </p:spPr>
      </p:pic>
    </p:spTree>
    <p:extLst>
      <p:ext uri="{BB962C8B-B14F-4D97-AF65-F5344CB8AC3E}">
        <p14:creationId xmlns:p14="http://schemas.microsoft.com/office/powerpoint/2010/main" val="107357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a:solidFill>
                  <a:schemeClr val="bg1"/>
                </a:solidFill>
              </a:rPr>
              <a:t>These are areas that can be classified as hot zones with high rates for theft </a:t>
            </a:r>
            <a:r>
              <a:rPr lang="en-US" dirty="0" smtClean="0">
                <a:solidFill>
                  <a:schemeClr val="bg1"/>
                </a:solidFill>
              </a:rPr>
              <a:t>of RETAIL THEFT;</a:t>
            </a:r>
          </a:p>
          <a:p>
            <a:r>
              <a:rPr lang="en-US" dirty="0" smtClean="0">
                <a:solidFill>
                  <a:schemeClr val="bg1"/>
                </a:solidFill>
              </a:rPr>
              <a:t>- Areas 25-32</a:t>
            </a:r>
          </a:p>
          <a:p>
            <a:r>
              <a:rPr lang="en-US" dirty="0" smtClean="0">
                <a:solidFill>
                  <a:schemeClr val="bg1"/>
                </a:solidFill>
              </a:rPr>
              <a:t>- Areas 6-8</a:t>
            </a:r>
          </a:p>
          <a:p>
            <a:pPr marL="285750" indent="-285750">
              <a:buFontTx/>
              <a:buChar char="-"/>
            </a:pPr>
            <a:endParaRPr lang="en-GB" dirty="0">
              <a:solidFill>
                <a:schemeClr val="bg1"/>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59" r="159"/>
          <a:stretch>
            <a:fillRect/>
          </a:stretch>
        </p:blipFill>
        <p:spPr>
          <a:xfrm>
            <a:off x="2588419" y="1344849"/>
            <a:ext cx="9377143" cy="5096753"/>
          </a:xfrm>
        </p:spPr>
      </p:pic>
    </p:spTree>
    <p:extLst>
      <p:ext uri="{BB962C8B-B14F-4D97-AF65-F5344CB8AC3E}">
        <p14:creationId xmlns:p14="http://schemas.microsoft.com/office/powerpoint/2010/main" val="167404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smtClean="0">
                <a:solidFill>
                  <a:schemeClr val="bg1"/>
                </a:solidFill>
              </a:rPr>
              <a:t>RETAIL THEFT happens more </a:t>
            </a:r>
            <a:r>
              <a:rPr lang="en-US" dirty="0">
                <a:solidFill>
                  <a:schemeClr val="bg1"/>
                </a:solidFill>
              </a:rPr>
              <a:t>often in the </a:t>
            </a:r>
            <a:r>
              <a:rPr lang="en-US" dirty="0" smtClean="0">
                <a:solidFill>
                  <a:schemeClr val="bg1"/>
                </a:solidFill>
              </a:rPr>
              <a:t>Department Stores, Small Apartment Store, Grocery Food Store, and Drug Stores </a:t>
            </a:r>
            <a:r>
              <a:rPr lang="en-US" dirty="0">
                <a:solidFill>
                  <a:schemeClr val="bg1"/>
                </a:solidFill>
              </a:rPr>
              <a:t>of these community areas </a:t>
            </a:r>
            <a:endParaRPr lang="en-GB" dirty="0">
              <a:solidFill>
                <a:schemeClr val="bg1"/>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2012" b="2012"/>
          <a:stretch>
            <a:fillRect/>
          </a:stretch>
        </p:blipFill>
        <p:spPr>
          <a:xfrm>
            <a:off x="2752928" y="1143000"/>
            <a:ext cx="9046048" cy="5551993"/>
          </a:xfrm>
        </p:spPr>
      </p:pic>
    </p:spTree>
    <p:extLst>
      <p:ext uri="{BB962C8B-B14F-4D97-AF65-F5344CB8AC3E}">
        <p14:creationId xmlns:p14="http://schemas.microsoft.com/office/powerpoint/2010/main" val="256993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INTRODUCTION</a:t>
            </a:r>
            <a:endParaRPr lang="en-GB" dirty="0">
              <a:solidFill>
                <a:schemeClr val="bg1"/>
              </a:solidFill>
            </a:endParaRPr>
          </a:p>
        </p:txBody>
      </p:sp>
      <p:sp>
        <p:nvSpPr>
          <p:cNvPr id="3" name="Content Placeholder 2"/>
          <p:cNvSpPr>
            <a:spLocks noGrp="1"/>
          </p:cNvSpPr>
          <p:nvPr>
            <p:ph idx="1"/>
          </p:nvPr>
        </p:nvSpPr>
        <p:spPr>
          <a:xfrm>
            <a:off x="1103312" y="1410512"/>
            <a:ext cx="8946541" cy="4837888"/>
          </a:xfrm>
        </p:spPr>
        <p:txBody>
          <a:bodyPr/>
          <a:lstStyle/>
          <a:p>
            <a:pPr marL="0" indent="0">
              <a:buNone/>
            </a:pPr>
            <a:r>
              <a:rPr lang="en-GB" dirty="0" smtClean="0">
                <a:solidFill>
                  <a:schemeClr val="bg1"/>
                </a:solidFill>
              </a:rPr>
              <a:t>This analysis focuses on identifying the key regions and periods when violent crimes occur in Chicago. This is done to fully prepare the Chicago Police Department on how to effectively prepare for and </a:t>
            </a:r>
            <a:r>
              <a:rPr lang="en-US" dirty="0">
                <a:solidFill>
                  <a:schemeClr val="bg1"/>
                </a:solidFill>
              </a:rPr>
              <a:t>drastically reduce the </a:t>
            </a:r>
            <a:r>
              <a:rPr lang="en-US" dirty="0" smtClean="0">
                <a:solidFill>
                  <a:schemeClr val="bg1"/>
                </a:solidFill>
              </a:rPr>
              <a:t>rate at which </a:t>
            </a:r>
            <a:r>
              <a:rPr lang="en-US" dirty="0">
                <a:solidFill>
                  <a:schemeClr val="bg1"/>
                </a:solidFill>
              </a:rPr>
              <a:t>violent crimes </a:t>
            </a:r>
            <a:r>
              <a:rPr lang="en-US" dirty="0" smtClean="0">
                <a:solidFill>
                  <a:schemeClr val="bg1"/>
                </a:solidFill>
              </a:rPr>
              <a:t>are reported </a:t>
            </a:r>
            <a:r>
              <a:rPr lang="en-US" dirty="0">
                <a:solidFill>
                  <a:schemeClr val="bg1"/>
                </a:solidFill>
              </a:rPr>
              <a:t>in the </a:t>
            </a:r>
            <a:r>
              <a:rPr lang="en-US" dirty="0" smtClean="0">
                <a:solidFill>
                  <a:schemeClr val="bg1"/>
                </a:solidFill>
              </a:rPr>
              <a:t>city</a:t>
            </a:r>
            <a:r>
              <a:rPr lang="en-GB" dirty="0" smtClean="0">
                <a:solidFill>
                  <a:schemeClr val="bg1"/>
                </a:solidFill>
              </a:rPr>
              <a:t>.</a:t>
            </a:r>
          </a:p>
          <a:p>
            <a:pPr marL="0" indent="0">
              <a:buNone/>
            </a:pPr>
            <a:r>
              <a:rPr lang="en-GB" dirty="0" smtClean="0">
                <a:solidFill>
                  <a:schemeClr val="bg1"/>
                </a:solidFill>
              </a:rPr>
              <a:t>This analysis provides answers to;</a:t>
            </a:r>
          </a:p>
          <a:p>
            <a:r>
              <a:rPr lang="en-GB" dirty="0" smtClean="0">
                <a:solidFill>
                  <a:schemeClr val="bg1"/>
                </a:solidFill>
              </a:rPr>
              <a:t>What violent crimes occur in the city of Chicago?</a:t>
            </a:r>
          </a:p>
          <a:p>
            <a:r>
              <a:rPr lang="en-GB" dirty="0" smtClean="0">
                <a:solidFill>
                  <a:schemeClr val="bg1"/>
                </a:solidFill>
              </a:rPr>
              <a:t>Where do they often occur?</a:t>
            </a:r>
          </a:p>
          <a:p>
            <a:r>
              <a:rPr lang="en-GB" dirty="0" smtClean="0">
                <a:solidFill>
                  <a:schemeClr val="bg1"/>
                </a:solidFill>
              </a:rPr>
              <a:t>Which days of the week or periods do they frequently occur?</a:t>
            </a:r>
          </a:p>
          <a:p>
            <a:r>
              <a:rPr lang="en-GB" dirty="0" smtClean="0">
                <a:solidFill>
                  <a:schemeClr val="bg1"/>
                </a:solidFill>
              </a:rPr>
              <a:t>How could the Chicago police department reduce the rate of these crimes?</a:t>
            </a:r>
          </a:p>
          <a:p>
            <a:endParaRPr lang="en-GB" dirty="0" smtClean="0">
              <a:solidFill>
                <a:schemeClr val="bg1"/>
              </a:solidFill>
            </a:endParaRPr>
          </a:p>
          <a:p>
            <a:pPr marL="0" indent="0">
              <a:buNone/>
            </a:pPr>
            <a:endParaRPr lang="en-GB" dirty="0">
              <a:solidFill>
                <a:schemeClr val="bg1"/>
              </a:solidFill>
            </a:endParaRPr>
          </a:p>
        </p:txBody>
      </p:sp>
    </p:spTree>
    <p:extLst>
      <p:ext uri="{BB962C8B-B14F-4D97-AF65-F5344CB8AC3E}">
        <p14:creationId xmlns:p14="http://schemas.microsoft.com/office/powerpoint/2010/main" val="224474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a:solidFill>
                  <a:schemeClr val="bg1"/>
                </a:solidFill>
              </a:rPr>
              <a:t>- Arrest was made 67.5% of the time RETAIL THEFT was reported in DEPARTMENT </a:t>
            </a:r>
            <a:r>
              <a:rPr lang="en-US" dirty="0" smtClean="0">
                <a:solidFill>
                  <a:schemeClr val="bg1"/>
                </a:solidFill>
              </a:rPr>
              <a:t>STORE</a:t>
            </a:r>
            <a:endParaRPr lang="en-US" dirty="0">
              <a:solidFill>
                <a:schemeClr val="bg1"/>
              </a:solidFill>
            </a:endParaRPr>
          </a:p>
          <a:p>
            <a:r>
              <a:rPr lang="en-US" dirty="0">
                <a:solidFill>
                  <a:schemeClr val="bg1"/>
                </a:solidFill>
              </a:rPr>
              <a:t>- Arrest was made 26.2% of the time RETAIL THEFT was reported in  SMALL RETAIL </a:t>
            </a:r>
            <a:r>
              <a:rPr lang="en-US" dirty="0" smtClean="0">
                <a:solidFill>
                  <a:schemeClr val="bg1"/>
                </a:solidFill>
              </a:rPr>
              <a:t>STORE</a:t>
            </a:r>
            <a:endParaRPr lang="en-US" dirty="0">
              <a:solidFill>
                <a:schemeClr val="bg1"/>
              </a:solidFill>
            </a:endParaRPr>
          </a:p>
          <a:p>
            <a:r>
              <a:rPr lang="en-US" dirty="0">
                <a:solidFill>
                  <a:schemeClr val="bg1"/>
                </a:solidFill>
              </a:rPr>
              <a:t>- Arrest was made 69.7% of the time RETAIL THEFT was reported in GROCERY FOOD </a:t>
            </a:r>
            <a:r>
              <a:rPr lang="en-US" dirty="0" smtClean="0">
                <a:solidFill>
                  <a:schemeClr val="bg1"/>
                </a:solidFill>
              </a:rPr>
              <a:t>STORE</a:t>
            </a:r>
            <a:endParaRPr lang="en-US" dirty="0">
              <a:solidFill>
                <a:schemeClr val="bg1"/>
              </a:solidFill>
            </a:endParaRPr>
          </a:p>
          <a:p>
            <a:r>
              <a:rPr lang="en-US" dirty="0">
                <a:solidFill>
                  <a:schemeClr val="bg1"/>
                </a:solidFill>
              </a:rPr>
              <a:t>- Arrest was made 60.0% of the time RETAIL THEFT was reported in DRUG STORE</a:t>
            </a:r>
            <a:endParaRPr lang="en-GB" dirty="0">
              <a:solidFill>
                <a:schemeClr val="bg1"/>
              </a:solidFill>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1899" b="1899"/>
          <a:stretch>
            <a:fillRect/>
          </a:stretch>
        </p:blipFill>
        <p:spPr>
          <a:xfrm>
            <a:off x="2752928" y="1344849"/>
            <a:ext cx="8901551" cy="5091124"/>
          </a:xfrm>
        </p:spPr>
      </p:pic>
    </p:spTree>
    <p:extLst>
      <p:ext uri="{BB962C8B-B14F-4D97-AF65-F5344CB8AC3E}">
        <p14:creationId xmlns:p14="http://schemas.microsoft.com/office/powerpoint/2010/main" val="138037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2324910" cy="4824918"/>
          </a:xfrm>
        </p:spPr>
        <p:txBody>
          <a:bodyPr>
            <a:normAutofit/>
          </a:bodyPr>
          <a:lstStyle/>
          <a:p>
            <a:r>
              <a:rPr lang="en-US" dirty="0" smtClean="0">
                <a:solidFill>
                  <a:schemeClr val="bg1"/>
                </a:solidFill>
              </a:rPr>
              <a:t>The </a:t>
            </a:r>
            <a:r>
              <a:rPr lang="en-US" dirty="0" smtClean="0">
                <a:solidFill>
                  <a:schemeClr val="bg1"/>
                </a:solidFill>
              </a:rPr>
              <a:t>charts show that </a:t>
            </a:r>
            <a:r>
              <a:rPr lang="en-US" dirty="0" smtClean="0">
                <a:solidFill>
                  <a:schemeClr val="bg1"/>
                </a:solidFill>
              </a:rPr>
              <a:t>Theft </a:t>
            </a:r>
            <a:r>
              <a:rPr lang="en-US" dirty="0" smtClean="0">
                <a:solidFill>
                  <a:schemeClr val="bg1"/>
                </a:solidFill>
              </a:rPr>
              <a:t>in general </a:t>
            </a:r>
            <a:r>
              <a:rPr lang="en-US" dirty="0" smtClean="0">
                <a:solidFill>
                  <a:schemeClr val="bg1"/>
                </a:solidFill>
              </a:rPr>
              <a:t>occurs more often in the afternoon and evenings and at the same rate all through the week</a:t>
            </a:r>
          </a:p>
          <a:p>
            <a:r>
              <a:rPr lang="en-US" dirty="0" smtClean="0">
                <a:solidFill>
                  <a:schemeClr val="bg1"/>
                </a:solidFill>
              </a:rPr>
              <a:t>The line plot also reveals that they </a:t>
            </a:r>
            <a:r>
              <a:rPr lang="en-US" dirty="0" smtClean="0">
                <a:solidFill>
                  <a:schemeClr val="bg1"/>
                </a:solidFill>
              </a:rPr>
              <a:t>to </a:t>
            </a:r>
            <a:r>
              <a:rPr lang="en-US" dirty="0" smtClean="0">
                <a:solidFill>
                  <a:schemeClr val="bg1"/>
                </a:solidFill>
              </a:rPr>
              <a:t>occur at </a:t>
            </a:r>
            <a:r>
              <a:rPr lang="en-US" dirty="0" smtClean="0">
                <a:solidFill>
                  <a:schemeClr val="bg1"/>
                </a:solidFill>
              </a:rPr>
              <a:t>much </a:t>
            </a:r>
            <a:r>
              <a:rPr lang="en-US" dirty="0">
                <a:solidFill>
                  <a:schemeClr val="bg1"/>
                </a:solidFill>
              </a:rPr>
              <a:t>earlier </a:t>
            </a:r>
            <a:r>
              <a:rPr lang="en-US" dirty="0" smtClean="0">
                <a:solidFill>
                  <a:schemeClr val="bg1"/>
                </a:solidFill>
              </a:rPr>
              <a:t>of the day </a:t>
            </a:r>
            <a:r>
              <a:rPr lang="en-US" dirty="0" smtClean="0">
                <a:solidFill>
                  <a:schemeClr val="bg1"/>
                </a:solidFill>
              </a:rPr>
              <a:t>during </a:t>
            </a:r>
            <a:r>
              <a:rPr lang="en-US" dirty="0" smtClean="0">
                <a:solidFill>
                  <a:schemeClr val="bg1"/>
                </a:solidFill>
              </a:rPr>
              <a:t>weekends.</a:t>
            </a:r>
          </a:p>
          <a:p>
            <a:endParaRPr lang="en-US" dirty="0">
              <a:solidFill>
                <a:schemeClr val="bg1"/>
              </a:solidFill>
            </a:endParaRPr>
          </a:p>
          <a:p>
            <a:pPr>
              <a:lnSpc>
                <a:spcPct val="110000"/>
              </a:lnSpc>
              <a:spcBef>
                <a:spcPts val="0"/>
              </a:spcBef>
            </a:pPr>
            <a:r>
              <a:rPr lang="en-US" dirty="0">
                <a:solidFill>
                  <a:schemeClr val="bg1"/>
                </a:solidFill>
              </a:rPr>
              <a:t>Note:</a:t>
            </a:r>
          </a:p>
          <a:p>
            <a:pPr>
              <a:lnSpc>
                <a:spcPct val="110000"/>
              </a:lnSpc>
              <a:spcBef>
                <a:spcPts val="0"/>
              </a:spcBef>
            </a:pPr>
            <a:r>
              <a:rPr lang="en-US" dirty="0">
                <a:solidFill>
                  <a:schemeClr val="bg1"/>
                </a:solidFill>
              </a:rPr>
              <a:t>0 represents Monday</a:t>
            </a:r>
          </a:p>
          <a:p>
            <a:pPr>
              <a:lnSpc>
                <a:spcPct val="110000"/>
              </a:lnSpc>
              <a:spcBef>
                <a:spcPts val="0"/>
              </a:spcBef>
            </a:pPr>
            <a:r>
              <a:rPr lang="en-US" dirty="0">
                <a:solidFill>
                  <a:schemeClr val="bg1"/>
                </a:solidFill>
              </a:rPr>
              <a:t>1 represents Tuesday</a:t>
            </a:r>
          </a:p>
          <a:p>
            <a:pPr>
              <a:lnSpc>
                <a:spcPct val="110000"/>
              </a:lnSpc>
              <a:spcBef>
                <a:spcPts val="0"/>
              </a:spcBef>
            </a:pPr>
            <a:r>
              <a:rPr lang="en-US" dirty="0">
                <a:solidFill>
                  <a:schemeClr val="bg1"/>
                </a:solidFill>
              </a:rPr>
              <a:t>2 represents Wednesday</a:t>
            </a:r>
          </a:p>
          <a:p>
            <a:pPr>
              <a:lnSpc>
                <a:spcPct val="110000"/>
              </a:lnSpc>
              <a:spcBef>
                <a:spcPts val="0"/>
              </a:spcBef>
            </a:pPr>
            <a:r>
              <a:rPr lang="en-US" dirty="0">
                <a:solidFill>
                  <a:schemeClr val="bg1"/>
                </a:solidFill>
              </a:rPr>
              <a:t>3 represents Thursday</a:t>
            </a:r>
          </a:p>
          <a:p>
            <a:pPr>
              <a:lnSpc>
                <a:spcPct val="110000"/>
              </a:lnSpc>
              <a:spcBef>
                <a:spcPts val="0"/>
              </a:spcBef>
            </a:pPr>
            <a:r>
              <a:rPr lang="en-US" dirty="0">
                <a:solidFill>
                  <a:schemeClr val="bg1"/>
                </a:solidFill>
              </a:rPr>
              <a:t>4 represents Friday</a:t>
            </a:r>
          </a:p>
          <a:p>
            <a:pPr>
              <a:lnSpc>
                <a:spcPct val="110000"/>
              </a:lnSpc>
              <a:spcBef>
                <a:spcPts val="0"/>
              </a:spcBef>
            </a:pPr>
            <a:r>
              <a:rPr lang="en-US" dirty="0">
                <a:solidFill>
                  <a:schemeClr val="bg1"/>
                </a:solidFill>
              </a:rPr>
              <a:t>5 represents Saturday</a:t>
            </a:r>
          </a:p>
          <a:p>
            <a:pPr>
              <a:lnSpc>
                <a:spcPct val="110000"/>
              </a:lnSpc>
              <a:spcBef>
                <a:spcPts val="0"/>
              </a:spcBef>
            </a:pPr>
            <a:r>
              <a:rPr lang="en-US" dirty="0">
                <a:solidFill>
                  <a:schemeClr val="bg1"/>
                </a:solidFill>
              </a:rPr>
              <a:t>6 represents Sunday</a:t>
            </a:r>
          </a:p>
          <a:p>
            <a:endParaRPr lang="en-GB"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900" y="1206260"/>
            <a:ext cx="4343881" cy="285269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753" y="1206260"/>
            <a:ext cx="4378127" cy="285340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6056" y="4049889"/>
            <a:ext cx="4201449" cy="2808111"/>
          </a:xfrm>
          <a:prstGeom prst="rect">
            <a:avLst/>
          </a:prstGeom>
        </p:spPr>
      </p:pic>
    </p:spTree>
    <p:extLst>
      <p:ext uri="{BB962C8B-B14F-4D97-AF65-F5344CB8AC3E}">
        <p14:creationId xmlns:p14="http://schemas.microsoft.com/office/powerpoint/2010/main" val="33586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The rates at which Thefts happen drops with each passing year. </a:t>
            </a:r>
            <a:r>
              <a:rPr lang="en-US" dirty="0" smtClean="0">
                <a:solidFill>
                  <a:schemeClr val="bg1"/>
                </a:solidFill>
              </a:rPr>
              <a:t>However, they often happen at higher rates during summer. </a:t>
            </a:r>
            <a:endParaRPr lang="en-US" dirty="0">
              <a:solidFill>
                <a:schemeClr val="bg1"/>
              </a:solidFill>
            </a:endParaRPr>
          </a:p>
          <a:p>
            <a:r>
              <a:rPr lang="en-US" dirty="0" smtClean="0">
                <a:solidFill>
                  <a:schemeClr val="bg1"/>
                </a:solidFill>
              </a:rPr>
              <a:t>Thefts </a:t>
            </a:r>
            <a:r>
              <a:rPr lang="en-US" dirty="0" smtClean="0">
                <a:solidFill>
                  <a:schemeClr val="bg1"/>
                </a:solidFill>
              </a:rPr>
              <a:t>happened </a:t>
            </a:r>
            <a:r>
              <a:rPr lang="en-US" dirty="0">
                <a:solidFill>
                  <a:schemeClr val="bg1"/>
                </a:solidFill>
              </a:rPr>
              <a:t>more at fall during the early 2000s. It then became more rampant at summer time (Mostly </a:t>
            </a:r>
            <a:r>
              <a:rPr lang="en-US" dirty="0" smtClean="0">
                <a:solidFill>
                  <a:schemeClr val="bg1"/>
                </a:solidFill>
              </a:rPr>
              <a:t>July, August) </a:t>
            </a:r>
            <a:r>
              <a:rPr lang="en-US" dirty="0">
                <a:solidFill>
                  <a:schemeClr val="bg1"/>
                </a:solidFill>
              </a:rPr>
              <a:t>from the Mid 2000s to </a:t>
            </a:r>
            <a:r>
              <a:rPr lang="en-US" dirty="0" smtClean="0">
                <a:solidFill>
                  <a:schemeClr val="bg1"/>
                </a:solidFill>
              </a:rPr>
              <a:t>2021. </a:t>
            </a:r>
            <a:r>
              <a:rPr lang="en-US" dirty="0">
                <a:solidFill>
                  <a:schemeClr val="bg1"/>
                </a:solidFill>
              </a:rPr>
              <a:t>It is now happening more often during Spring </a:t>
            </a:r>
            <a:r>
              <a:rPr lang="en-US" dirty="0" smtClean="0">
                <a:solidFill>
                  <a:schemeClr val="bg1"/>
                </a:solidFill>
              </a:rPr>
              <a:t>in</a:t>
            </a:r>
            <a:r>
              <a:rPr lang="en-US" dirty="0" smtClean="0">
                <a:solidFill>
                  <a:schemeClr val="bg1"/>
                </a:solidFill>
              </a:rPr>
              <a:t> </a:t>
            </a:r>
            <a:r>
              <a:rPr lang="en-US" dirty="0" smtClean="0">
                <a:solidFill>
                  <a:schemeClr val="bg1"/>
                </a:solidFill>
              </a:rPr>
              <a:t>2022 </a:t>
            </a:r>
            <a:r>
              <a:rPr lang="en-US" dirty="0">
                <a:solidFill>
                  <a:schemeClr val="bg1"/>
                </a:solidFill>
              </a:rPr>
              <a:t>to present </a:t>
            </a:r>
            <a:r>
              <a:rPr lang="en-US" dirty="0" smtClean="0">
                <a:solidFill>
                  <a:schemeClr val="bg1"/>
                </a:solidFill>
              </a:rPr>
              <a:t>year (probably because this is where the data ends for that year)</a:t>
            </a:r>
            <a:endParaRPr lang="en-GB"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123" y="749031"/>
            <a:ext cx="4228546" cy="30080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641" y="1066279"/>
            <a:ext cx="4022651" cy="26965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2099" y="3757047"/>
            <a:ext cx="4321747" cy="2933414"/>
          </a:xfrm>
          <a:prstGeom prst="rect">
            <a:avLst/>
          </a:prstGeom>
        </p:spPr>
      </p:pic>
    </p:spTree>
    <p:extLst>
      <p:ext uri="{BB962C8B-B14F-4D97-AF65-F5344CB8AC3E}">
        <p14:creationId xmlns:p14="http://schemas.microsoft.com/office/powerpoint/2010/main" val="244349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DOMESTIC BATTERY SIMPLE make up for 46.6% of the crimes under BATTERY</a:t>
            </a:r>
          </a:p>
          <a:p>
            <a:r>
              <a:rPr lang="en-US" dirty="0" smtClean="0">
                <a:solidFill>
                  <a:schemeClr val="bg1"/>
                </a:solidFill>
              </a:rPr>
              <a:t>- SIMPLE </a:t>
            </a:r>
            <a:r>
              <a:rPr lang="en-US" dirty="0">
                <a:solidFill>
                  <a:schemeClr val="bg1"/>
                </a:solidFill>
              </a:rPr>
              <a:t>make up for 35.8% of the crimes under BATTERY </a:t>
            </a:r>
            <a:endParaRPr lang="en-US" dirty="0" smtClean="0">
              <a:solidFill>
                <a:schemeClr val="bg1"/>
              </a:solidFill>
            </a:endParaRPr>
          </a:p>
          <a:p>
            <a:r>
              <a:rPr lang="en-US" dirty="0" smtClean="0">
                <a:solidFill>
                  <a:schemeClr val="bg1"/>
                </a:solidFill>
              </a:rPr>
              <a:t>This </a:t>
            </a:r>
            <a:r>
              <a:rPr lang="en-US" dirty="0">
                <a:solidFill>
                  <a:schemeClr val="bg1"/>
                </a:solidFill>
              </a:rPr>
              <a:t>means </a:t>
            </a:r>
            <a:r>
              <a:rPr lang="en-US" dirty="0" smtClean="0">
                <a:solidFill>
                  <a:schemeClr val="bg1"/>
                </a:solidFill>
              </a:rPr>
              <a:t>they collectively make </a:t>
            </a:r>
            <a:r>
              <a:rPr lang="en-US" dirty="0">
                <a:solidFill>
                  <a:schemeClr val="bg1"/>
                </a:solidFill>
              </a:rPr>
              <a:t>up 82.4% of the crimes in </a:t>
            </a:r>
            <a:r>
              <a:rPr lang="en-US" dirty="0" smtClean="0">
                <a:solidFill>
                  <a:schemeClr val="bg1"/>
                </a:solidFill>
              </a:rPr>
              <a:t>BATTERY.</a:t>
            </a:r>
            <a:endParaRPr lang="en-GB"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224479"/>
            <a:ext cx="8655581" cy="5633521"/>
          </a:xfrm>
          <a:prstGeom prst="rect">
            <a:avLst/>
          </a:prstGeom>
        </p:spPr>
      </p:pic>
    </p:spTree>
    <p:extLst>
      <p:ext uri="{BB962C8B-B14F-4D97-AF65-F5344CB8AC3E}">
        <p14:creationId xmlns:p14="http://schemas.microsoft.com/office/powerpoint/2010/main" val="276794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for DOMESTIC BATTERY SIMPLE</a:t>
            </a:r>
          </a:p>
          <a:p>
            <a:r>
              <a:rPr lang="en-US" dirty="0">
                <a:solidFill>
                  <a:schemeClr val="bg1"/>
                </a:solidFill>
              </a:rPr>
              <a:t>- Areas </a:t>
            </a:r>
            <a:r>
              <a:rPr lang="en-US" dirty="0" smtClean="0">
                <a:solidFill>
                  <a:schemeClr val="bg1"/>
                </a:solidFill>
              </a:rPr>
              <a:t>19-30</a:t>
            </a:r>
            <a:endParaRPr lang="en-US" dirty="0">
              <a:solidFill>
                <a:schemeClr val="bg1"/>
              </a:solidFill>
            </a:endParaRPr>
          </a:p>
          <a:p>
            <a:r>
              <a:rPr lang="en-US" dirty="0" smtClean="0">
                <a:solidFill>
                  <a:schemeClr val="bg1"/>
                </a:solidFill>
              </a:rPr>
              <a:t>- Areas 66-71</a:t>
            </a:r>
          </a:p>
          <a:p>
            <a:r>
              <a:rPr lang="en-US" dirty="0">
                <a:solidFill>
                  <a:schemeClr val="bg1"/>
                </a:solidFill>
              </a:rPr>
              <a:t>- Areas </a:t>
            </a:r>
            <a:r>
              <a:rPr lang="en-US" dirty="0" smtClean="0">
                <a:solidFill>
                  <a:schemeClr val="bg1"/>
                </a:solidFill>
              </a:rPr>
              <a:t>42-49</a:t>
            </a:r>
            <a:endParaRPr lang="en-US" dirty="0">
              <a:solidFill>
                <a:schemeClr val="bg1"/>
              </a:solidFill>
            </a:endParaRPr>
          </a:p>
          <a:p>
            <a:pPr marL="285750" indent="-285750">
              <a:buFontTx/>
              <a:buChar char="-"/>
            </a:pP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49" y="1344849"/>
            <a:ext cx="8886693" cy="5008716"/>
          </a:xfrm>
          <a:prstGeom prst="rect">
            <a:avLst/>
          </a:prstGeom>
        </p:spPr>
      </p:pic>
    </p:spTree>
    <p:extLst>
      <p:ext uri="{BB962C8B-B14F-4D97-AF65-F5344CB8AC3E}">
        <p14:creationId xmlns:p14="http://schemas.microsoft.com/office/powerpoint/2010/main" val="3113313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DOMESTIC BATTERY </a:t>
            </a:r>
            <a:r>
              <a:rPr lang="en-US" dirty="0" smtClean="0">
                <a:solidFill>
                  <a:schemeClr val="bg1"/>
                </a:solidFill>
              </a:rPr>
              <a:t>SIMPLE happens </a:t>
            </a:r>
            <a:r>
              <a:rPr lang="en-US" dirty="0">
                <a:solidFill>
                  <a:schemeClr val="bg1"/>
                </a:solidFill>
              </a:rPr>
              <a:t>more often in </a:t>
            </a:r>
            <a:r>
              <a:rPr lang="en-US" dirty="0" smtClean="0">
                <a:solidFill>
                  <a:schemeClr val="bg1"/>
                </a:solidFill>
              </a:rPr>
              <a:t>Apartment</a:t>
            </a:r>
            <a:r>
              <a:rPr lang="en-US" dirty="0" smtClean="0">
                <a:solidFill>
                  <a:schemeClr val="bg1"/>
                </a:solidFill>
              </a:rPr>
              <a:t>, </a:t>
            </a:r>
            <a:r>
              <a:rPr lang="en-US" dirty="0" smtClean="0">
                <a:solidFill>
                  <a:schemeClr val="bg1"/>
                </a:solidFill>
              </a:rPr>
              <a:t>Residence Street, </a:t>
            </a:r>
            <a:r>
              <a:rPr lang="en-US" dirty="0">
                <a:solidFill>
                  <a:schemeClr val="bg1"/>
                </a:solidFill>
              </a:rPr>
              <a:t>and </a:t>
            </a:r>
            <a:r>
              <a:rPr lang="en-US" dirty="0" smtClean="0">
                <a:solidFill>
                  <a:schemeClr val="bg1"/>
                </a:solidFill>
              </a:rPr>
              <a:t>Sidewalks of </a:t>
            </a:r>
            <a:r>
              <a:rPr lang="en-US" dirty="0">
                <a:solidFill>
                  <a:schemeClr val="bg1"/>
                </a:solidFill>
              </a:rPr>
              <a:t>these community </a:t>
            </a:r>
            <a:r>
              <a:rPr lang="en-US" dirty="0" smtClean="0">
                <a:solidFill>
                  <a:schemeClr val="bg1"/>
                </a:solidFill>
              </a:rPr>
              <a:t>areas.</a:t>
            </a:r>
            <a:endParaRPr lang="en-GB"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391" y="1217749"/>
            <a:ext cx="9155073" cy="5192776"/>
          </a:xfrm>
          <a:prstGeom prst="rect">
            <a:avLst/>
          </a:prstGeom>
        </p:spPr>
      </p:pic>
    </p:spTree>
    <p:extLst>
      <p:ext uri="{BB962C8B-B14F-4D97-AF65-F5344CB8AC3E}">
        <p14:creationId xmlns:p14="http://schemas.microsoft.com/office/powerpoint/2010/main" val="2596632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Arrest was made 24.3% of the time DOMESTIC BATTERY SIMPLE was reported in </a:t>
            </a:r>
            <a:r>
              <a:rPr lang="en-US" dirty="0" smtClean="0">
                <a:solidFill>
                  <a:schemeClr val="bg1"/>
                </a:solidFill>
              </a:rPr>
              <a:t>APARTMENT</a:t>
            </a:r>
            <a:endParaRPr lang="en-US" dirty="0">
              <a:solidFill>
                <a:schemeClr val="bg1"/>
              </a:solidFill>
            </a:endParaRPr>
          </a:p>
          <a:p>
            <a:r>
              <a:rPr lang="en-US" dirty="0">
                <a:solidFill>
                  <a:schemeClr val="bg1"/>
                </a:solidFill>
              </a:rPr>
              <a:t>- Arrest was made 22.1% of the time DOMESTIC BATTERY SIMPLE was reported in </a:t>
            </a:r>
            <a:r>
              <a:rPr lang="en-US" dirty="0" smtClean="0">
                <a:solidFill>
                  <a:schemeClr val="bg1"/>
                </a:solidFill>
              </a:rPr>
              <a:t>RESIDENCE</a:t>
            </a:r>
            <a:endParaRPr lang="en-US" dirty="0">
              <a:solidFill>
                <a:schemeClr val="bg1"/>
              </a:solidFill>
            </a:endParaRPr>
          </a:p>
          <a:p>
            <a:r>
              <a:rPr lang="en-US" dirty="0">
                <a:solidFill>
                  <a:schemeClr val="bg1"/>
                </a:solidFill>
              </a:rPr>
              <a:t>- Arrest was made 18.8% of the time DOMESTIC BATTERY SIMPLE was reported in </a:t>
            </a:r>
            <a:r>
              <a:rPr lang="en-US" dirty="0" smtClean="0">
                <a:solidFill>
                  <a:schemeClr val="bg1"/>
                </a:solidFill>
              </a:rPr>
              <a:t>STREET</a:t>
            </a:r>
            <a:endParaRPr lang="en-US" dirty="0">
              <a:solidFill>
                <a:schemeClr val="bg1"/>
              </a:solidFill>
            </a:endParaRPr>
          </a:p>
          <a:p>
            <a:r>
              <a:rPr lang="en-US" dirty="0">
                <a:solidFill>
                  <a:schemeClr val="bg1"/>
                </a:solidFill>
              </a:rPr>
              <a:t>- Arrest was made 21.1% of the time DOMESTIC BATTERY SIMPLE was reported in SIDEWALK</a:t>
            </a:r>
            <a:endParaRPr lang="en-GB"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660" y="1156222"/>
            <a:ext cx="11259241" cy="5711506"/>
          </a:xfrm>
          <a:prstGeom prst="rect">
            <a:avLst/>
          </a:prstGeom>
        </p:spPr>
      </p:pic>
    </p:spTree>
    <p:extLst>
      <p:ext uri="{BB962C8B-B14F-4D97-AF65-F5344CB8AC3E}">
        <p14:creationId xmlns:p14="http://schemas.microsoft.com/office/powerpoint/2010/main" val="14487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These are areas that can be classified as hot zones with high rates for SIMPLE</a:t>
            </a:r>
          </a:p>
          <a:p>
            <a:r>
              <a:rPr lang="en-US" dirty="0" smtClean="0">
                <a:solidFill>
                  <a:schemeClr val="bg1"/>
                </a:solidFill>
              </a:rPr>
              <a:t>- Areas 19-35</a:t>
            </a:r>
          </a:p>
          <a:p>
            <a:r>
              <a:rPr lang="en-US" dirty="0" smtClean="0">
                <a:solidFill>
                  <a:schemeClr val="bg1"/>
                </a:solidFill>
              </a:rPr>
              <a:t>- Areas 66-71</a:t>
            </a:r>
          </a:p>
          <a:p>
            <a:r>
              <a:rPr lang="en-US" dirty="0" smtClean="0">
                <a:solidFill>
                  <a:schemeClr val="bg1"/>
                </a:solidFill>
              </a:rPr>
              <a:t>- Areas 42-49</a:t>
            </a:r>
          </a:p>
          <a:p>
            <a:pPr marL="285750" indent="-285750">
              <a:buFontTx/>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485" y="1472748"/>
            <a:ext cx="8736752" cy="4753104"/>
          </a:xfrm>
          <a:prstGeom prst="rect">
            <a:avLst/>
          </a:prstGeom>
        </p:spPr>
      </p:pic>
    </p:spTree>
    <p:extLst>
      <p:ext uri="{BB962C8B-B14F-4D97-AF65-F5344CB8AC3E}">
        <p14:creationId xmlns:p14="http://schemas.microsoft.com/office/powerpoint/2010/main" val="1071251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SIMPLE happens </a:t>
            </a:r>
            <a:r>
              <a:rPr lang="en-US" dirty="0">
                <a:solidFill>
                  <a:schemeClr val="bg1"/>
                </a:solidFill>
              </a:rPr>
              <a:t>more often </a:t>
            </a:r>
            <a:r>
              <a:rPr lang="en-US" dirty="0" smtClean="0">
                <a:solidFill>
                  <a:schemeClr val="bg1"/>
                </a:solidFill>
              </a:rPr>
              <a:t>in Streets, Sidewalks, Residence, Apartments</a:t>
            </a:r>
            <a:r>
              <a:rPr lang="en-US" dirty="0">
                <a:solidFill>
                  <a:schemeClr val="bg1"/>
                </a:solidFill>
              </a:rPr>
              <a:t>, and </a:t>
            </a:r>
            <a:r>
              <a:rPr lang="en-US" dirty="0" smtClean="0">
                <a:solidFill>
                  <a:schemeClr val="bg1"/>
                </a:solidFill>
              </a:rPr>
              <a:t>School, Public, Building  of </a:t>
            </a:r>
            <a:r>
              <a:rPr lang="en-US" dirty="0">
                <a:solidFill>
                  <a:schemeClr val="bg1"/>
                </a:solidFill>
              </a:rPr>
              <a:t>these community </a:t>
            </a:r>
            <a:r>
              <a:rPr lang="en-US" dirty="0" smtClean="0">
                <a:solidFill>
                  <a:schemeClr val="bg1"/>
                </a:solidFill>
              </a:rPr>
              <a:t>areas.</a:t>
            </a:r>
            <a:endParaRPr lang="en-GB"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699" y="1384722"/>
            <a:ext cx="8506824" cy="5239812"/>
          </a:xfrm>
          <a:prstGeom prst="rect">
            <a:avLst/>
          </a:prstGeom>
        </p:spPr>
      </p:pic>
    </p:spTree>
    <p:extLst>
      <p:ext uri="{BB962C8B-B14F-4D97-AF65-F5344CB8AC3E}">
        <p14:creationId xmlns:p14="http://schemas.microsoft.com/office/powerpoint/2010/main" val="380682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Arrest was made </a:t>
            </a:r>
            <a:r>
              <a:rPr lang="en-US" dirty="0" smtClean="0">
                <a:solidFill>
                  <a:schemeClr val="bg1"/>
                </a:solidFill>
              </a:rPr>
              <a:t>16.4% </a:t>
            </a:r>
            <a:r>
              <a:rPr lang="en-US" dirty="0">
                <a:solidFill>
                  <a:schemeClr val="bg1"/>
                </a:solidFill>
              </a:rPr>
              <a:t>of the time </a:t>
            </a:r>
            <a:r>
              <a:rPr lang="en-US" dirty="0" smtClean="0">
                <a:solidFill>
                  <a:schemeClr val="bg1"/>
                </a:solidFill>
              </a:rPr>
              <a:t>SIMPLE </a:t>
            </a:r>
            <a:r>
              <a:rPr lang="en-US" dirty="0">
                <a:solidFill>
                  <a:schemeClr val="bg1"/>
                </a:solidFill>
              </a:rPr>
              <a:t>was reported in </a:t>
            </a:r>
            <a:r>
              <a:rPr lang="en-US" dirty="0" smtClean="0">
                <a:solidFill>
                  <a:schemeClr val="bg1"/>
                </a:solidFill>
              </a:rPr>
              <a:t>STREET</a:t>
            </a:r>
            <a:endParaRPr lang="en-US" dirty="0">
              <a:solidFill>
                <a:schemeClr val="bg1"/>
              </a:solidFill>
            </a:endParaRPr>
          </a:p>
          <a:p>
            <a:r>
              <a:rPr lang="en-US" dirty="0">
                <a:solidFill>
                  <a:schemeClr val="bg1"/>
                </a:solidFill>
              </a:rPr>
              <a:t>- Arrest was made </a:t>
            </a:r>
            <a:r>
              <a:rPr lang="en-US" dirty="0" smtClean="0">
                <a:solidFill>
                  <a:schemeClr val="bg1"/>
                </a:solidFill>
              </a:rPr>
              <a:t>18.2% </a:t>
            </a:r>
            <a:r>
              <a:rPr lang="en-US" dirty="0">
                <a:solidFill>
                  <a:schemeClr val="bg1"/>
                </a:solidFill>
              </a:rPr>
              <a:t>of the time </a:t>
            </a:r>
            <a:r>
              <a:rPr lang="en-US" dirty="0" smtClean="0">
                <a:solidFill>
                  <a:schemeClr val="bg1"/>
                </a:solidFill>
              </a:rPr>
              <a:t>SIMPLE </a:t>
            </a:r>
            <a:r>
              <a:rPr lang="en-US" dirty="0">
                <a:solidFill>
                  <a:schemeClr val="bg1"/>
                </a:solidFill>
              </a:rPr>
              <a:t>was reported in </a:t>
            </a:r>
            <a:r>
              <a:rPr lang="en-US" dirty="0" smtClean="0">
                <a:solidFill>
                  <a:schemeClr val="bg1"/>
                </a:solidFill>
              </a:rPr>
              <a:t>SIDEWALK</a:t>
            </a:r>
            <a:endParaRPr lang="en-US" dirty="0">
              <a:solidFill>
                <a:schemeClr val="bg1"/>
              </a:solidFill>
            </a:endParaRPr>
          </a:p>
          <a:p>
            <a:r>
              <a:rPr lang="en-US" dirty="0">
                <a:solidFill>
                  <a:schemeClr val="bg1"/>
                </a:solidFill>
              </a:rPr>
              <a:t>- Arrest was made </a:t>
            </a:r>
            <a:r>
              <a:rPr lang="en-US" dirty="0" smtClean="0">
                <a:solidFill>
                  <a:schemeClr val="bg1"/>
                </a:solidFill>
              </a:rPr>
              <a:t>17.0% </a:t>
            </a:r>
            <a:r>
              <a:rPr lang="en-US" dirty="0">
                <a:solidFill>
                  <a:schemeClr val="bg1"/>
                </a:solidFill>
              </a:rPr>
              <a:t>of the time </a:t>
            </a:r>
            <a:r>
              <a:rPr lang="en-US" dirty="0" smtClean="0">
                <a:solidFill>
                  <a:schemeClr val="bg1"/>
                </a:solidFill>
              </a:rPr>
              <a:t>SIMPLE </a:t>
            </a:r>
            <a:r>
              <a:rPr lang="en-US" dirty="0">
                <a:solidFill>
                  <a:schemeClr val="bg1"/>
                </a:solidFill>
              </a:rPr>
              <a:t>was reported </a:t>
            </a:r>
            <a:r>
              <a:rPr lang="en-US" dirty="0" smtClean="0">
                <a:solidFill>
                  <a:schemeClr val="bg1"/>
                </a:solidFill>
              </a:rPr>
              <a:t>in RESIDENCE</a:t>
            </a:r>
            <a:endParaRPr lang="en-US" dirty="0">
              <a:solidFill>
                <a:schemeClr val="bg1"/>
              </a:solidFill>
            </a:endParaRPr>
          </a:p>
          <a:p>
            <a:r>
              <a:rPr lang="en-US" dirty="0" smtClean="0">
                <a:solidFill>
                  <a:schemeClr val="bg1"/>
                </a:solidFill>
              </a:rPr>
              <a:t>- Arrest </a:t>
            </a:r>
            <a:r>
              <a:rPr lang="en-US" dirty="0">
                <a:solidFill>
                  <a:schemeClr val="bg1"/>
                </a:solidFill>
              </a:rPr>
              <a:t>was made </a:t>
            </a:r>
            <a:r>
              <a:rPr lang="en-US" dirty="0" smtClean="0">
                <a:solidFill>
                  <a:schemeClr val="bg1"/>
                </a:solidFill>
              </a:rPr>
              <a:t>18.3% </a:t>
            </a:r>
            <a:r>
              <a:rPr lang="en-US" dirty="0">
                <a:solidFill>
                  <a:schemeClr val="bg1"/>
                </a:solidFill>
              </a:rPr>
              <a:t>of the time </a:t>
            </a:r>
            <a:r>
              <a:rPr lang="en-US" dirty="0" smtClean="0">
                <a:solidFill>
                  <a:schemeClr val="bg1"/>
                </a:solidFill>
              </a:rPr>
              <a:t>SIMPLE </a:t>
            </a:r>
            <a:r>
              <a:rPr lang="en-US" dirty="0">
                <a:solidFill>
                  <a:schemeClr val="bg1"/>
                </a:solidFill>
              </a:rPr>
              <a:t>was reported in </a:t>
            </a:r>
            <a:r>
              <a:rPr lang="en-US" dirty="0" smtClean="0">
                <a:solidFill>
                  <a:schemeClr val="bg1"/>
                </a:solidFill>
              </a:rPr>
              <a:t>APPARTMENT</a:t>
            </a:r>
          </a:p>
          <a:p>
            <a:r>
              <a:rPr lang="en-US" dirty="0">
                <a:solidFill>
                  <a:schemeClr val="bg1"/>
                </a:solidFill>
              </a:rPr>
              <a:t>- Arrest was made </a:t>
            </a:r>
            <a:r>
              <a:rPr lang="en-US" dirty="0" smtClean="0">
                <a:solidFill>
                  <a:schemeClr val="bg1"/>
                </a:solidFill>
              </a:rPr>
              <a:t>25.1% </a:t>
            </a:r>
            <a:r>
              <a:rPr lang="en-US" dirty="0">
                <a:solidFill>
                  <a:schemeClr val="bg1"/>
                </a:solidFill>
              </a:rPr>
              <a:t>of the time SIMPLE was reported in </a:t>
            </a:r>
            <a:r>
              <a:rPr lang="en-US" dirty="0" smtClean="0">
                <a:solidFill>
                  <a:schemeClr val="bg1"/>
                </a:solidFill>
              </a:rPr>
              <a:t>SCHOOL, PUBLIC, BUILDING.</a:t>
            </a:r>
            <a:endParaRPr lang="en-GB"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156222"/>
            <a:ext cx="11146751" cy="5711506"/>
          </a:xfrm>
          <a:prstGeom prst="rect">
            <a:avLst/>
          </a:prstGeom>
        </p:spPr>
      </p:pic>
    </p:spTree>
    <p:extLst>
      <p:ext uri="{BB962C8B-B14F-4D97-AF65-F5344CB8AC3E}">
        <p14:creationId xmlns:p14="http://schemas.microsoft.com/office/powerpoint/2010/main" val="179073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METHOD</a:t>
            </a:r>
            <a:endParaRPr lang="en-GB" dirty="0">
              <a:solidFill>
                <a:schemeClr val="bg1"/>
              </a:solidFill>
            </a:endParaRPr>
          </a:p>
        </p:txBody>
      </p:sp>
      <p:sp>
        <p:nvSpPr>
          <p:cNvPr id="3" name="Content Placeholder 2"/>
          <p:cNvSpPr>
            <a:spLocks noGrp="1"/>
          </p:cNvSpPr>
          <p:nvPr>
            <p:ph idx="1"/>
          </p:nvPr>
        </p:nvSpPr>
        <p:spPr>
          <a:xfrm>
            <a:off x="1103312" y="1410511"/>
            <a:ext cx="8946541" cy="4837888"/>
          </a:xfrm>
        </p:spPr>
        <p:txBody>
          <a:bodyPr/>
          <a:lstStyle/>
          <a:p>
            <a:r>
              <a:rPr lang="en-GB" dirty="0" smtClean="0">
                <a:solidFill>
                  <a:schemeClr val="bg1"/>
                </a:solidFill>
              </a:rPr>
              <a:t>The dataset provided for analysis was imported to the worksheet right after adding all the necessary libraries for analysis.</a:t>
            </a:r>
          </a:p>
          <a:p>
            <a:r>
              <a:rPr lang="en-GB" dirty="0" smtClean="0">
                <a:solidFill>
                  <a:schemeClr val="bg1"/>
                </a:solidFill>
              </a:rPr>
              <a:t>The ‘Date’ column in the data was converted to a </a:t>
            </a:r>
            <a:r>
              <a:rPr lang="en-GB" dirty="0" err="1" smtClean="0">
                <a:solidFill>
                  <a:schemeClr val="bg1"/>
                </a:solidFill>
              </a:rPr>
              <a:t>datetime</a:t>
            </a:r>
            <a:r>
              <a:rPr lang="en-GB" dirty="0" smtClean="0">
                <a:solidFill>
                  <a:schemeClr val="bg1"/>
                </a:solidFill>
              </a:rPr>
              <a:t> datatype. This is done to allow the Month, Weekday, and Time when the crime occurred to be extracted into new individual columns.</a:t>
            </a:r>
          </a:p>
          <a:p>
            <a:r>
              <a:rPr lang="en-GB" dirty="0" smtClean="0">
                <a:solidFill>
                  <a:schemeClr val="bg1"/>
                </a:solidFill>
              </a:rPr>
              <a:t>About 9.13% percent of the entries had missing data. For an analysis as sensitive as this, removing all entries with missing data seems to be the best method of treatment.</a:t>
            </a:r>
          </a:p>
          <a:p>
            <a:r>
              <a:rPr lang="en-GB" dirty="0" smtClean="0">
                <a:solidFill>
                  <a:schemeClr val="bg1"/>
                </a:solidFill>
              </a:rPr>
              <a:t>The type of crimes seen in the data was divided into two distinct groups; Violent Crimes (as defined by the FBI’s Uniform Crimes Reporting UCR program), and Non-violent Crimes.</a:t>
            </a:r>
          </a:p>
          <a:p>
            <a:r>
              <a:rPr lang="en-GB" dirty="0" smtClean="0">
                <a:solidFill>
                  <a:schemeClr val="bg1"/>
                </a:solidFill>
              </a:rPr>
              <a:t>A new dataset was created afterwards to group all data by their type of crime.</a:t>
            </a:r>
          </a:p>
          <a:p>
            <a:endParaRPr lang="en-GB" dirty="0" smtClean="0">
              <a:solidFill>
                <a:schemeClr val="bg1"/>
              </a:solidFill>
            </a:endParaRPr>
          </a:p>
          <a:p>
            <a:endParaRPr lang="en-GB" dirty="0" smtClean="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77458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Battery </a:t>
            </a:r>
            <a:r>
              <a:rPr lang="en-US" dirty="0" smtClean="0">
                <a:solidFill>
                  <a:schemeClr val="bg1"/>
                </a:solidFill>
              </a:rPr>
              <a:t>occurs almost at the same rate during weekdays but sees a slight increase at weekends. </a:t>
            </a:r>
          </a:p>
          <a:p>
            <a:r>
              <a:rPr lang="en-US" dirty="0" smtClean="0">
                <a:solidFill>
                  <a:schemeClr val="bg1"/>
                </a:solidFill>
              </a:rPr>
              <a:t>They are often reported at night time and early mornings of these days.</a:t>
            </a:r>
            <a:endParaRPr lang="en-US" dirty="0">
              <a:solidFill>
                <a:schemeClr val="bg1"/>
              </a:solidFill>
            </a:endParaRPr>
          </a:p>
          <a:p>
            <a:r>
              <a:rPr lang="en-US" dirty="0" smtClean="0">
                <a:solidFill>
                  <a:schemeClr val="bg1"/>
                </a:solidFill>
              </a:rPr>
              <a:t>The line plot shows that at weekdays they occur more at evenings and night times. But at weekends, they are often reported late into the night and at early morning hours.</a:t>
            </a: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615" y="1220759"/>
            <a:ext cx="4216591" cy="27481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194" y="1220759"/>
            <a:ext cx="4216591" cy="27481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315" y="4008305"/>
            <a:ext cx="4205445" cy="2810782"/>
          </a:xfrm>
          <a:prstGeom prst="rect">
            <a:avLst/>
          </a:prstGeom>
        </p:spPr>
      </p:pic>
    </p:spTree>
    <p:extLst>
      <p:ext uri="{BB962C8B-B14F-4D97-AF65-F5344CB8AC3E}">
        <p14:creationId xmlns:p14="http://schemas.microsoft.com/office/powerpoint/2010/main" val="4196061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BATTERY</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 rates at which </a:t>
            </a:r>
            <a:r>
              <a:rPr lang="en-US" dirty="0" smtClean="0">
                <a:solidFill>
                  <a:schemeClr val="bg1"/>
                </a:solidFill>
              </a:rPr>
              <a:t>Batteries </a:t>
            </a:r>
            <a:r>
              <a:rPr lang="en-US" dirty="0">
                <a:solidFill>
                  <a:schemeClr val="bg1"/>
                </a:solidFill>
              </a:rPr>
              <a:t>happen drops with each passing year. However, </a:t>
            </a:r>
            <a:r>
              <a:rPr lang="en-US" dirty="0" smtClean="0">
                <a:solidFill>
                  <a:schemeClr val="bg1"/>
                </a:solidFill>
              </a:rPr>
              <a:t>they </a:t>
            </a:r>
            <a:r>
              <a:rPr lang="en-US" dirty="0">
                <a:solidFill>
                  <a:schemeClr val="bg1"/>
                </a:solidFill>
              </a:rPr>
              <a:t>often happen at higher rates during summer. </a:t>
            </a:r>
          </a:p>
          <a:p>
            <a:r>
              <a:rPr lang="en-US" dirty="0" smtClean="0">
                <a:solidFill>
                  <a:schemeClr val="bg1"/>
                </a:solidFill>
              </a:rPr>
              <a:t>Batteries </a:t>
            </a:r>
            <a:r>
              <a:rPr lang="en-US" dirty="0">
                <a:solidFill>
                  <a:schemeClr val="bg1"/>
                </a:solidFill>
              </a:rPr>
              <a:t>happened more at fall during the early 2000s. It then became more rampant at summer time (Mostly July, August) from the Mid 2000s to 2021. It is now happening more often during Spring </a:t>
            </a:r>
            <a:r>
              <a:rPr lang="en-US" dirty="0" smtClean="0">
                <a:solidFill>
                  <a:schemeClr val="bg1"/>
                </a:solidFill>
              </a:rPr>
              <a:t>in </a:t>
            </a:r>
            <a:r>
              <a:rPr lang="en-US" dirty="0">
                <a:solidFill>
                  <a:schemeClr val="bg1"/>
                </a:solidFill>
              </a:rPr>
              <a:t>2022 to present year (probably because this is where the data ends for that year)</a:t>
            </a:r>
            <a:endParaRPr lang="en-GB"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813" y="1143000"/>
            <a:ext cx="4228668" cy="283460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945" y="1171268"/>
            <a:ext cx="4069197" cy="289466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7878" y="4017341"/>
            <a:ext cx="4076671" cy="2840659"/>
          </a:xfrm>
          <a:prstGeom prst="rect">
            <a:avLst/>
          </a:prstGeom>
        </p:spPr>
      </p:pic>
    </p:spTree>
    <p:extLst>
      <p:ext uri="{BB962C8B-B14F-4D97-AF65-F5344CB8AC3E}">
        <p14:creationId xmlns:p14="http://schemas.microsoft.com/office/powerpoint/2010/main" val="4104959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 TO </a:t>
            </a:r>
            <a:r>
              <a:rPr lang="en-US" dirty="0">
                <a:solidFill>
                  <a:schemeClr val="bg1"/>
                </a:solidFill>
              </a:rPr>
              <a:t>VEHICLE make up for 46.7% of the crimes under CRIMINAL DAMAGE</a:t>
            </a:r>
          </a:p>
          <a:p>
            <a:r>
              <a:rPr lang="en-US" dirty="0" smtClean="0">
                <a:solidFill>
                  <a:schemeClr val="bg1"/>
                </a:solidFill>
              </a:rPr>
              <a:t>- TO </a:t>
            </a:r>
            <a:r>
              <a:rPr lang="en-US" dirty="0">
                <a:solidFill>
                  <a:schemeClr val="bg1"/>
                </a:solidFill>
              </a:rPr>
              <a:t>PROPERTY make up for 46.1% of the crimes under CRIMINAL DAMAGE </a:t>
            </a:r>
          </a:p>
          <a:p>
            <a:r>
              <a:rPr lang="en-US" dirty="0">
                <a:solidFill>
                  <a:schemeClr val="bg1"/>
                </a:solidFill>
              </a:rPr>
              <a:t>This means </a:t>
            </a:r>
            <a:r>
              <a:rPr lang="en-US" dirty="0" smtClean="0">
                <a:solidFill>
                  <a:schemeClr val="bg1"/>
                </a:solidFill>
              </a:rPr>
              <a:t>they collectively make </a:t>
            </a:r>
            <a:r>
              <a:rPr lang="en-US" dirty="0">
                <a:solidFill>
                  <a:schemeClr val="bg1"/>
                </a:solidFill>
              </a:rPr>
              <a:t>up 92.8% of the crimes in CRIMINAL DAMAGE</a:t>
            </a:r>
            <a:endParaRPr lang="en-GB"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401" y="1522548"/>
            <a:ext cx="5180952" cy="4863492"/>
          </a:xfrm>
          <a:prstGeom prst="rect">
            <a:avLst/>
          </a:prstGeom>
        </p:spPr>
      </p:pic>
    </p:spTree>
    <p:extLst>
      <p:ext uri="{BB962C8B-B14F-4D97-AF65-F5344CB8AC3E}">
        <p14:creationId xmlns:p14="http://schemas.microsoft.com/office/powerpoint/2010/main" val="2183535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a:t>
            </a:r>
            <a:r>
              <a:rPr lang="en-US" dirty="0" smtClean="0">
                <a:solidFill>
                  <a:schemeClr val="bg1"/>
                </a:solidFill>
              </a:rPr>
              <a:t>where damages </a:t>
            </a:r>
            <a:r>
              <a:rPr lang="en-US" dirty="0">
                <a:solidFill>
                  <a:schemeClr val="bg1"/>
                </a:solidFill>
              </a:rPr>
              <a:t>TO </a:t>
            </a:r>
            <a:r>
              <a:rPr lang="en-US" dirty="0" smtClean="0">
                <a:solidFill>
                  <a:schemeClr val="bg1"/>
                </a:solidFill>
              </a:rPr>
              <a:t>VEHICLE occur </a:t>
            </a:r>
          </a:p>
          <a:p>
            <a:r>
              <a:rPr lang="en-US" dirty="0" smtClean="0">
                <a:solidFill>
                  <a:schemeClr val="bg1"/>
                </a:solidFill>
              </a:rPr>
              <a:t>- </a:t>
            </a:r>
            <a:r>
              <a:rPr lang="en-US" dirty="0">
                <a:solidFill>
                  <a:schemeClr val="bg1"/>
                </a:solidFill>
              </a:rPr>
              <a:t>Areas 19-35</a:t>
            </a:r>
          </a:p>
          <a:p>
            <a:r>
              <a:rPr lang="en-US" dirty="0">
                <a:solidFill>
                  <a:schemeClr val="bg1"/>
                </a:solidFill>
              </a:rPr>
              <a:t>- Areas </a:t>
            </a:r>
            <a:r>
              <a:rPr lang="en-US" dirty="0" smtClean="0">
                <a:solidFill>
                  <a:schemeClr val="bg1"/>
                </a:solidFill>
              </a:rPr>
              <a:t>65-71</a:t>
            </a:r>
            <a:endParaRPr lang="en-US" dirty="0">
              <a:solidFill>
                <a:schemeClr val="bg1"/>
              </a:solidFill>
            </a:endParaRPr>
          </a:p>
          <a:p>
            <a:r>
              <a:rPr lang="en-US" dirty="0">
                <a:solidFill>
                  <a:schemeClr val="bg1"/>
                </a:solidFill>
              </a:rPr>
              <a:t>- Areas </a:t>
            </a:r>
            <a:r>
              <a:rPr lang="en-US" dirty="0" smtClean="0">
                <a:solidFill>
                  <a:schemeClr val="bg1"/>
                </a:solidFill>
              </a:rPr>
              <a:t>38-49</a:t>
            </a:r>
            <a:endParaRPr lang="en-US" dirty="0">
              <a:solidFill>
                <a:schemeClr val="bg1"/>
              </a:solidFill>
            </a:endParaRPr>
          </a:p>
          <a:p>
            <a:r>
              <a:rPr lang="en-US" dirty="0">
                <a:solidFill>
                  <a:schemeClr val="bg1"/>
                </a:solidFill>
              </a:rPr>
              <a:t>- Areas </a:t>
            </a:r>
            <a:r>
              <a:rPr lang="en-US" dirty="0" smtClean="0">
                <a:solidFill>
                  <a:schemeClr val="bg1"/>
                </a:solidFill>
              </a:rPr>
              <a:t>1-8</a:t>
            </a:r>
            <a:endParaRPr lang="en-US" dirty="0">
              <a:solidFill>
                <a:schemeClr val="bg1"/>
              </a:solidFill>
            </a:endParaRPr>
          </a:p>
          <a:p>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768" y="1546693"/>
            <a:ext cx="8654470" cy="4708340"/>
          </a:xfrm>
          <a:prstGeom prst="rect">
            <a:avLst/>
          </a:prstGeom>
        </p:spPr>
      </p:pic>
    </p:spTree>
    <p:extLst>
      <p:ext uri="{BB962C8B-B14F-4D97-AF65-F5344CB8AC3E}">
        <p14:creationId xmlns:p14="http://schemas.microsoft.com/office/powerpoint/2010/main" val="36553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Damages </a:t>
            </a:r>
            <a:r>
              <a:rPr lang="en-US" dirty="0">
                <a:solidFill>
                  <a:schemeClr val="bg1"/>
                </a:solidFill>
              </a:rPr>
              <a:t>TO VEHICLE </a:t>
            </a:r>
            <a:r>
              <a:rPr lang="en-US" dirty="0" smtClean="0">
                <a:solidFill>
                  <a:schemeClr val="bg1"/>
                </a:solidFill>
              </a:rPr>
              <a:t>occurs </a:t>
            </a:r>
            <a:r>
              <a:rPr lang="en-US" dirty="0">
                <a:solidFill>
                  <a:schemeClr val="bg1"/>
                </a:solidFill>
              </a:rPr>
              <a:t>more often </a:t>
            </a:r>
            <a:r>
              <a:rPr lang="en-US" dirty="0" smtClean="0">
                <a:solidFill>
                  <a:schemeClr val="bg1"/>
                </a:solidFill>
              </a:rPr>
              <a:t>in the Streets of </a:t>
            </a:r>
            <a:r>
              <a:rPr lang="en-US" dirty="0">
                <a:solidFill>
                  <a:schemeClr val="bg1"/>
                </a:solidFill>
              </a:rPr>
              <a:t>these community areas.</a:t>
            </a:r>
            <a:endParaRPr lang="en-GB" dirty="0">
              <a:solidFill>
                <a:schemeClr val="bg1"/>
              </a:solidFill>
            </a:endParaRPr>
          </a:p>
          <a:p>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207" y="1692612"/>
            <a:ext cx="9090341" cy="5165387"/>
          </a:xfrm>
          <a:prstGeom prst="rect">
            <a:avLst/>
          </a:prstGeom>
        </p:spPr>
      </p:pic>
    </p:spTree>
    <p:extLst>
      <p:ext uri="{BB962C8B-B14F-4D97-AF65-F5344CB8AC3E}">
        <p14:creationId xmlns:p14="http://schemas.microsoft.com/office/powerpoint/2010/main" val="3387678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GB" dirty="0" smtClean="0">
                <a:solidFill>
                  <a:schemeClr val="bg1"/>
                </a:solidFill>
              </a:rPr>
              <a:t>The percentage rate at which arrests are made for damage to vehicles is very low.</a:t>
            </a:r>
            <a:endParaRPr lang="en-GB" dirty="0">
              <a:solidFill>
                <a:schemeClr val="bg1"/>
              </a:solidFill>
            </a:endParaRPr>
          </a:p>
          <a:p>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921180"/>
            <a:ext cx="11643722" cy="4450436"/>
          </a:xfrm>
          <a:prstGeom prst="rect">
            <a:avLst/>
          </a:prstGeom>
        </p:spPr>
      </p:pic>
    </p:spTree>
    <p:extLst>
      <p:ext uri="{BB962C8B-B14F-4D97-AF65-F5344CB8AC3E}">
        <p14:creationId xmlns:p14="http://schemas.microsoft.com/office/powerpoint/2010/main" val="34851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a:t>
            </a:r>
            <a:r>
              <a:rPr lang="en-US" dirty="0" smtClean="0">
                <a:solidFill>
                  <a:schemeClr val="bg1"/>
                </a:solidFill>
              </a:rPr>
              <a:t>where damages </a:t>
            </a:r>
            <a:r>
              <a:rPr lang="en-US" dirty="0">
                <a:solidFill>
                  <a:schemeClr val="bg1"/>
                </a:solidFill>
              </a:rPr>
              <a:t>TO </a:t>
            </a:r>
            <a:r>
              <a:rPr lang="en-US" dirty="0" smtClean="0">
                <a:solidFill>
                  <a:schemeClr val="bg1"/>
                </a:solidFill>
              </a:rPr>
              <a:t>PROPERTY occur </a:t>
            </a:r>
          </a:p>
          <a:p>
            <a:r>
              <a:rPr lang="en-US" dirty="0" smtClean="0">
                <a:solidFill>
                  <a:schemeClr val="bg1"/>
                </a:solidFill>
              </a:rPr>
              <a:t>- </a:t>
            </a:r>
            <a:r>
              <a:rPr lang="en-US" dirty="0">
                <a:solidFill>
                  <a:schemeClr val="bg1"/>
                </a:solidFill>
              </a:rPr>
              <a:t>Areas </a:t>
            </a:r>
            <a:r>
              <a:rPr lang="en-US" dirty="0" smtClean="0">
                <a:solidFill>
                  <a:schemeClr val="bg1"/>
                </a:solidFill>
              </a:rPr>
              <a:t>19-31</a:t>
            </a:r>
            <a:endParaRPr lang="en-US" dirty="0">
              <a:solidFill>
                <a:schemeClr val="bg1"/>
              </a:solidFill>
            </a:endParaRPr>
          </a:p>
          <a:p>
            <a:r>
              <a:rPr lang="en-US" dirty="0">
                <a:solidFill>
                  <a:schemeClr val="bg1"/>
                </a:solidFill>
              </a:rPr>
              <a:t>- Areas </a:t>
            </a:r>
            <a:r>
              <a:rPr lang="en-US" dirty="0" smtClean="0">
                <a:solidFill>
                  <a:schemeClr val="bg1"/>
                </a:solidFill>
              </a:rPr>
              <a:t>65-73</a:t>
            </a:r>
            <a:endParaRPr lang="en-US" dirty="0">
              <a:solidFill>
                <a:schemeClr val="bg1"/>
              </a:solidFill>
            </a:endParaRPr>
          </a:p>
          <a:p>
            <a:r>
              <a:rPr lang="en-US" dirty="0">
                <a:solidFill>
                  <a:schemeClr val="bg1"/>
                </a:solidFill>
              </a:rPr>
              <a:t>- Areas </a:t>
            </a:r>
            <a:r>
              <a:rPr lang="en-US" dirty="0" smtClean="0">
                <a:solidFill>
                  <a:schemeClr val="bg1"/>
                </a:solidFill>
              </a:rPr>
              <a:t>38-53</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649" y="1498057"/>
            <a:ext cx="8636589" cy="4698612"/>
          </a:xfrm>
          <a:prstGeom prst="rect">
            <a:avLst/>
          </a:prstGeom>
        </p:spPr>
      </p:pic>
    </p:spTree>
    <p:extLst>
      <p:ext uri="{BB962C8B-B14F-4D97-AF65-F5344CB8AC3E}">
        <p14:creationId xmlns:p14="http://schemas.microsoft.com/office/powerpoint/2010/main" val="1406541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Damages TO PROPERTY occurs more often in the Residence and Apartments of these community areas.</a:t>
            </a:r>
            <a:endParaRPr lang="en-GB"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397528"/>
            <a:ext cx="8546480" cy="5227004"/>
          </a:xfrm>
          <a:prstGeom prst="rect">
            <a:avLst/>
          </a:prstGeom>
        </p:spPr>
      </p:pic>
    </p:spTree>
    <p:extLst>
      <p:ext uri="{BB962C8B-B14F-4D97-AF65-F5344CB8AC3E}">
        <p14:creationId xmlns:p14="http://schemas.microsoft.com/office/powerpoint/2010/main" val="122990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Arrest was made </a:t>
            </a:r>
            <a:r>
              <a:rPr lang="en-US" dirty="0" smtClean="0">
                <a:solidFill>
                  <a:schemeClr val="bg1"/>
                </a:solidFill>
              </a:rPr>
              <a:t>5.8% </a:t>
            </a:r>
            <a:r>
              <a:rPr lang="en-US" dirty="0">
                <a:solidFill>
                  <a:schemeClr val="bg1"/>
                </a:solidFill>
              </a:rPr>
              <a:t>of the time </a:t>
            </a:r>
            <a:r>
              <a:rPr lang="en-US" dirty="0" smtClean="0">
                <a:solidFill>
                  <a:schemeClr val="bg1"/>
                </a:solidFill>
              </a:rPr>
              <a:t>damages </a:t>
            </a:r>
            <a:r>
              <a:rPr lang="en-US" dirty="0">
                <a:solidFill>
                  <a:schemeClr val="bg1"/>
                </a:solidFill>
              </a:rPr>
              <a:t>TO PROPERTY</a:t>
            </a:r>
            <a:r>
              <a:rPr lang="en-US" dirty="0" smtClean="0">
                <a:solidFill>
                  <a:schemeClr val="bg1"/>
                </a:solidFill>
              </a:rPr>
              <a:t> </a:t>
            </a:r>
            <a:r>
              <a:rPr lang="en-US" dirty="0">
                <a:solidFill>
                  <a:schemeClr val="bg1"/>
                </a:solidFill>
              </a:rPr>
              <a:t>was reported in STREET</a:t>
            </a:r>
          </a:p>
          <a:p>
            <a:r>
              <a:rPr lang="en-US" dirty="0" smtClean="0">
                <a:solidFill>
                  <a:schemeClr val="bg1"/>
                </a:solidFill>
              </a:rPr>
              <a:t>- Arrest </a:t>
            </a:r>
            <a:r>
              <a:rPr lang="en-US" dirty="0">
                <a:solidFill>
                  <a:schemeClr val="bg1"/>
                </a:solidFill>
              </a:rPr>
              <a:t>was made </a:t>
            </a:r>
            <a:r>
              <a:rPr lang="en-US" dirty="0" smtClean="0">
                <a:solidFill>
                  <a:schemeClr val="bg1"/>
                </a:solidFill>
              </a:rPr>
              <a:t>7.5% </a:t>
            </a:r>
            <a:r>
              <a:rPr lang="en-US" dirty="0">
                <a:solidFill>
                  <a:schemeClr val="bg1"/>
                </a:solidFill>
              </a:rPr>
              <a:t>of the time damages TO PROPERTY</a:t>
            </a:r>
            <a:r>
              <a:rPr lang="en-US" dirty="0" smtClean="0">
                <a:solidFill>
                  <a:schemeClr val="bg1"/>
                </a:solidFill>
              </a:rPr>
              <a:t> </a:t>
            </a:r>
            <a:r>
              <a:rPr lang="en-US" dirty="0">
                <a:solidFill>
                  <a:schemeClr val="bg1"/>
                </a:solidFill>
              </a:rPr>
              <a:t>was reported in </a:t>
            </a:r>
            <a:r>
              <a:rPr lang="en-US" dirty="0" smtClean="0">
                <a:solidFill>
                  <a:schemeClr val="bg1"/>
                </a:solidFill>
              </a:rPr>
              <a:t>SIDEWALK</a:t>
            </a:r>
          </a:p>
          <a:p>
            <a:r>
              <a:rPr lang="en-US" dirty="0" smtClean="0">
                <a:solidFill>
                  <a:schemeClr val="bg1"/>
                </a:solidFill>
              </a:rPr>
              <a:t>This to is still a low for the rate of arrest for criminal damages TO PROPERTY</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702901"/>
            <a:ext cx="12192000" cy="4891891"/>
          </a:xfrm>
          <a:prstGeom prst="rect">
            <a:avLst/>
          </a:prstGeom>
        </p:spPr>
      </p:pic>
    </p:spTree>
    <p:extLst>
      <p:ext uri="{BB962C8B-B14F-4D97-AF65-F5344CB8AC3E}">
        <p14:creationId xmlns:p14="http://schemas.microsoft.com/office/powerpoint/2010/main" val="1961812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Criminal Damage happens at the same rates during the weekdays, but spikes up slightly at weekends. </a:t>
            </a:r>
          </a:p>
          <a:p>
            <a:r>
              <a:rPr lang="en-US" dirty="0" smtClean="0">
                <a:solidFill>
                  <a:schemeClr val="bg1"/>
                </a:solidFill>
              </a:rPr>
              <a:t>At these days they often occur at evenings, nights and early mornings at a higher rate.</a:t>
            </a:r>
          </a:p>
          <a:p>
            <a:r>
              <a:rPr lang="en-US" dirty="0" smtClean="0">
                <a:solidFill>
                  <a:schemeClr val="bg1"/>
                </a:solidFill>
              </a:rPr>
              <a:t>The </a:t>
            </a:r>
            <a:r>
              <a:rPr lang="en-US" dirty="0" err="1" smtClean="0">
                <a:solidFill>
                  <a:schemeClr val="bg1"/>
                </a:solidFill>
              </a:rPr>
              <a:t>lineplot</a:t>
            </a:r>
            <a:r>
              <a:rPr lang="en-US" dirty="0" smtClean="0">
                <a:solidFill>
                  <a:schemeClr val="bg1"/>
                </a:solidFill>
              </a:rPr>
              <a:t> reveals that during weekdays, they happen more at evenings and nights. But at weekends, they happen more at the early hours of the day.</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083" y="1344849"/>
            <a:ext cx="4034228" cy="26292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854" y="1344849"/>
            <a:ext cx="4056926" cy="26440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060" y="3965137"/>
            <a:ext cx="4394502" cy="2892863"/>
          </a:xfrm>
          <a:prstGeom prst="rect">
            <a:avLst/>
          </a:prstGeom>
        </p:spPr>
      </p:pic>
    </p:spTree>
    <p:extLst>
      <p:ext uri="{BB962C8B-B14F-4D97-AF65-F5344CB8AC3E}">
        <p14:creationId xmlns:p14="http://schemas.microsoft.com/office/powerpoint/2010/main" val="121759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METHOD</a:t>
            </a:r>
            <a:endParaRPr lang="en-GB" dirty="0">
              <a:solidFill>
                <a:schemeClr val="bg1"/>
              </a:solidFill>
            </a:endParaRPr>
          </a:p>
        </p:txBody>
      </p:sp>
      <p:sp>
        <p:nvSpPr>
          <p:cNvPr id="3" name="Content Placeholder 2"/>
          <p:cNvSpPr>
            <a:spLocks noGrp="1"/>
          </p:cNvSpPr>
          <p:nvPr>
            <p:ph idx="1"/>
          </p:nvPr>
        </p:nvSpPr>
        <p:spPr>
          <a:xfrm>
            <a:off x="1103312" y="1410511"/>
            <a:ext cx="8946541" cy="4837888"/>
          </a:xfrm>
        </p:spPr>
        <p:txBody>
          <a:bodyPr/>
          <a:lstStyle/>
          <a:p>
            <a:pPr marL="0" indent="0">
              <a:buNone/>
            </a:pPr>
            <a:r>
              <a:rPr lang="en-GB" dirty="0" smtClean="0">
                <a:solidFill>
                  <a:schemeClr val="bg1"/>
                </a:solidFill>
              </a:rPr>
              <a:t>Each of the crime classified as a violent crime is then analysed the following way;</a:t>
            </a:r>
          </a:p>
          <a:p>
            <a:r>
              <a:rPr lang="en-GB" dirty="0" smtClean="0">
                <a:solidFill>
                  <a:schemeClr val="bg1"/>
                </a:solidFill>
              </a:rPr>
              <a:t>The descriptions of the crime are identified.</a:t>
            </a:r>
          </a:p>
          <a:p>
            <a:r>
              <a:rPr lang="en-GB" dirty="0" smtClean="0">
                <a:solidFill>
                  <a:schemeClr val="bg1"/>
                </a:solidFill>
              </a:rPr>
              <a:t>Descriptions with the highest rates are collected separately and passed through further analysis.</a:t>
            </a:r>
          </a:p>
          <a:p>
            <a:r>
              <a:rPr lang="en-GB" dirty="0" smtClean="0">
                <a:solidFill>
                  <a:schemeClr val="bg1"/>
                </a:solidFill>
              </a:rPr>
              <a:t>Community Areas where they occur the most are identified.</a:t>
            </a:r>
          </a:p>
          <a:p>
            <a:r>
              <a:rPr lang="en-GB" dirty="0" smtClean="0">
                <a:solidFill>
                  <a:schemeClr val="bg1"/>
                </a:solidFill>
              </a:rPr>
              <a:t>The Location Description of these community areas are identified.</a:t>
            </a:r>
          </a:p>
          <a:p>
            <a:r>
              <a:rPr lang="en-GB" dirty="0" smtClean="0">
                <a:solidFill>
                  <a:schemeClr val="bg1"/>
                </a:solidFill>
              </a:rPr>
              <a:t>An examination is made to see if these crimes were reported as domestic crimes, and if any arrest was made.</a:t>
            </a:r>
          </a:p>
          <a:p>
            <a:r>
              <a:rPr lang="en-GB" dirty="0" smtClean="0">
                <a:solidFill>
                  <a:schemeClr val="bg1"/>
                </a:solidFill>
              </a:rPr>
              <a:t>The year, month, weekdays, and time of the day these crimes occur are identified to further understand their pattern.</a:t>
            </a:r>
          </a:p>
          <a:p>
            <a:endParaRPr lang="en-GB" dirty="0">
              <a:solidFill>
                <a:schemeClr val="bg1"/>
              </a:solidFill>
            </a:endParaRPr>
          </a:p>
        </p:txBody>
      </p:sp>
    </p:spTree>
    <p:extLst>
      <p:ext uri="{BB962C8B-B14F-4D97-AF65-F5344CB8AC3E}">
        <p14:creationId xmlns:p14="http://schemas.microsoft.com/office/powerpoint/2010/main" val="3803127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CRIMINAL DAMAGE</a:t>
            </a:r>
            <a:endParaRPr lang="en-GB" sz="4000" b="1" dirty="0">
              <a:solidFill>
                <a:schemeClr val="bg1"/>
              </a:solidFill>
            </a:endParaRP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 rates at which </a:t>
            </a:r>
            <a:r>
              <a:rPr lang="en-US" dirty="0" smtClean="0">
                <a:solidFill>
                  <a:schemeClr val="bg1"/>
                </a:solidFill>
              </a:rPr>
              <a:t>Criminal Damages </a:t>
            </a:r>
            <a:r>
              <a:rPr lang="en-US" dirty="0">
                <a:solidFill>
                  <a:schemeClr val="bg1"/>
                </a:solidFill>
              </a:rPr>
              <a:t>happen </a:t>
            </a:r>
            <a:r>
              <a:rPr lang="en-US" dirty="0" smtClean="0">
                <a:solidFill>
                  <a:schemeClr val="bg1"/>
                </a:solidFill>
              </a:rPr>
              <a:t>also drops </a:t>
            </a:r>
            <a:r>
              <a:rPr lang="en-US" dirty="0">
                <a:solidFill>
                  <a:schemeClr val="bg1"/>
                </a:solidFill>
              </a:rPr>
              <a:t>with each passing year. However, they often happen at higher rates during </a:t>
            </a:r>
            <a:r>
              <a:rPr lang="en-US" dirty="0" smtClean="0">
                <a:solidFill>
                  <a:schemeClr val="bg1"/>
                </a:solidFill>
              </a:rPr>
              <a:t>Spring and Summer</a:t>
            </a:r>
            <a:r>
              <a:rPr lang="en-US" dirty="0">
                <a:solidFill>
                  <a:schemeClr val="bg1"/>
                </a:solidFill>
              </a:rPr>
              <a:t>. </a:t>
            </a:r>
          </a:p>
          <a:p>
            <a:r>
              <a:rPr lang="en-US" dirty="0">
                <a:solidFill>
                  <a:schemeClr val="bg1"/>
                </a:solidFill>
              </a:rPr>
              <a:t>Batteries happened more at fall during the early 2000s. It then became more rampant at </a:t>
            </a:r>
            <a:r>
              <a:rPr lang="en-US" dirty="0" smtClean="0">
                <a:solidFill>
                  <a:schemeClr val="bg1"/>
                </a:solidFill>
              </a:rPr>
              <a:t>Spring and Summer </a:t>
            </a:r>
            <a:r>
              <a:rPr lang="en-US" dirty="0">
                <a:solidFill>
                  <a:schemeClr val="bg1"/>
                </a:solidFill>
              </a:rPr>
              <a:t>time (Mostly </a:t>
            </a:r>
            <a:r>
              <a:rPr lang="en-US" dirty="0" smtClean="0">
                <a:solidFill>
                  <a:schemeClr val="bg1"/>
                </a:solidFill>
              </a:rPr>
              <a:t>May-August) </a:t>
            </a:r>
            <a:r>
              <a:rPr lang="en-US" dirty="0">
                <a:solidFill>
                  <a:schemeClr val="bg1"/>
                </a:solidFill>
              </a:rPr>
              <a:t>from the Mid 2000s to 2021. It is now happening more often during Spring in 2022 to present year (probably because this is where the data ends for that year)</a:t>
            </a:r>
            <a:endParaRPr lang="en-GB"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552" y="1270561"/>
            <a:ext cx="4068904" cy="272750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229" y="1346226"/>
            <a:ext cx="3891948" cy="276857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6004" y="4036980"/>
            <a:ext cx="4023017" cy="2824671"/>
          </a:xfrm>
          <a:prstGeom prst="rect">
            <a:avLst/>
          </a:prstGeom>
        </p:spPr>
      </p:pic>
    </p:spTree>
    <p:extLst>
      <p:ext uri="{BB962C8B-B14F-4D97-AF65-F5344CB8AC3E}">
        <p14:creationId xmlns:p14="http://schemas.microsoft.com/office/powerpoint/2010/main" val="623068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SIMPLE make up for 67.9% of assault crimes</a:t>
            </a:r>
          </a:p>
          <a:p>
            <a:r>
              <a:rPr lang="en-US" dirty="0">
                <a:solidFill>
                  <a:schemeClr val="bg1"/>
                </a:solidFill>
              </a:rPr>
              <a:t>- AGGRAVATED: HANDGUN make up for 10.0% of assault crimes</a:t>
            </a:r>
          </a:p>
          <a:p>
            <a:r>
              <a:rPr lang="en-US" dirty="0">
                <a:solidFill>
                  <a:schemeClr val="bg1"/>
                </a:solidFill>
              </a:rPr>
              <a:t>- AGGRAVATED</a:t>
            </a:r>
            <a:r>
              <a:rPr lang="en-US" dirty="0" smtClean="0">
                <a:solidFill>
                  <a:schemeClr val="bg1"/>
                </a:solidFill>
              </a:rPr>
              <a:t>: KNIFE/CUTTING </a:t>
            </a:r>
            <a:r>
              <a:rPr lang="en-US" dirty="0">
                <a:solidFill>
                  <a:schemeClr val="bg1"/>
                </a:solidFill>
              </a:rPr>
              <a:t>INSTR make up for 6.4% of assault crimes</a:t>
            </a:r>
          </a:p>
          <a:p>
            <a:r>
              <a:rPr lang="en-US" dirty="0">
                <a:solidFill>
                  <a:schemeClr val="bg1"/>
                </a:solidFill>
              </a:rPr>
              <a:t>- AGGRAVATED: OTHER DANG WEAPON make up for 5.3% of assault crimes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777" y="1344849"/>
            <a:ext cx="7788989" cy="5372624"/>
          </a:xfrm>
          <a:prstGeom prst="rect">
            <a:avLst/>
          </a:prstGeom>
        </p:spPr>
      </p:pic>
    </p:spTree>
    <p:extLst>
      <p:ext uri="{BB962C8B-B14F-4D97-AF65-F5344CB8AC3E}">
        <p14:creationId xmlns:p14="http://schemas.microsoft.com/office/powerpoint/2010/main" val="3373117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a:t>
            </a:r>
            <a:r>
              <a:rPr lang="en-US" dirty="0" smtClean="0">
                <a:solidFill>
                  <a:schemeClr val="bg1"/>
                </a:solidFill>
              </a:rPr>
              <a:t>of SIMPLE assault </a:t>
            </a:r>
            <a:endParaRPr lang="en-US" dirty="0">
              <a:solidFill>
                <a:schemeClr val="bg1"/>
              </a:solidFill>
            </a:endParaRPr>
          </a:p>
          <a:p>
            <a:r>
              <a:rPr lang="en-US" dirty="0">
                <a:solidFill>
                  <a:schemeClr val="bg1"/>
                </a:solidFill>
              </a:rPr>
              <a:t>- Areas 19-31</a:t>
            </a:r>
          </a:p>
          <a:p>
            <a:r>
              <a:rPr lang="en-US" dirty="0">
                <a:solidFill>
                  <a:schemeClr val="bg1"/>
                </a:solidFill>
              </a:rPr>
              <a:t>- Areas </a:t>
            </a:r>
            <a:r>
              <a:rPr lang="en-US" dirty="0" smtClean="0">
                <a:solidFill>
                  <a:schemeClr val="bg1"/>
                </a:solidFill>
              </a:rPr>
              <a:t>66-73</a:t>
            </a:r>
            <a:endParaRPr lang="en-US" dirty="0">
              <a:solidFill>
                <a:schemeClr val="bg1"/>
              </a:solidFill>
            </a:endParaRPr>
          </a:p>
          <a:p>
            <a:r>
              <a:rPr lang="en-US" dirty="0">
                <a:solidFill>
                  <a:schemeClr val="bg1"/>
                </a:solidFill>
              </a:rPr>
              <a:t>- Areas 38-53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344849"/>
            <a:ext cx="8929690" cy="4870740"/>
          </a:xfrm>
          <a:prstGeom prst="rect">
            <a:avLst/>
          </a:prstGeom>
        </p:spPr>
      </p:pic>
    </p:spTree>
    <p:extLst>
      <p:ext uri="{BB962C8B-B14F-4D97-AF65-F5344CB8AC3E}">
        <p14:creationId xmlns:p14="http://schemas.microsoft.com/office/powerpoint/2010/main" val="597311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SIMPLE assault occurs </a:t>
            </a:r>
            <a:r>
              <a:rPr lang="en-US" dirty="0">
                <a:solidFill>
                  <a:schemeClr val="bg1"/>
                </a:solidFill>
              </a:rPr>
              <a:t>more often in the </a:t>
            </a:r>
            <a:r>
              <a:rPr lang="en-US" dirty="0" smtClean="0">
                <a:solidFill>
                  <a:schemeClr val="bg1"/>
                </a:solidFill>
              </a:rPr>
              <a:t>RESIDENCE, Streets, APARTMENT, and SIDEWALK of </a:t>
            </a:r>
            <a:r>
              <a:rPr lang="en-US" dirty="0">
                <a:solidFill>
                  <a:schemeClr val="bg1"/>
                </a:solidFill>
              </a:rPr>
              <a:t>these community areas.</a:t>
            </a:r>
            <a:endParaRPr lang="en-GB"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083" y="1344849"/>
            <a:ext cx="7657699" cy="5437762"/>
          </a:xfrm>
          <a:prstGeom prst="rect">
            <a:avLst/>
          </a:prstGeom>
        </p:spPr>
      </p:pic>
    </p:spTree>
    <p:extLst>
      <p:ext uri="{BB962C8B-B14F-4D97-AF65-F5344CB8AC3E}">
        <p14:creationId xmlns:p14="http://schemas.microsoft.com/office/powerpoint/2010/main" val="1596135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- 48.3% of the SIMPLE assault in RESIDENCE were reported as </a:t>
            </a:r>
            <a:r>
              <a:rPr lang="en-US" dirty="0" smtClean="0">
                <a:solidFill>
                  <a:schemeClr val="bg1"/>
                </a:solidFill>
              </a:rPr>
              <a:t>Domestic</a:t>
            </a:r>
            <a:endParaRPr lang="en-US" dirty="0">
              <a:solidFill>
                <a:schemeClr val="bg1"/>
              </a:solidFill>
            </a:endParaRPr>
          </a:p>
          <a:p>
            <a:r>
              <a:rPr lang="en-US" dirty="0">
                <a:solidFill>
                  <a:schemeClr val="bg1"/>
                </a:solidFill>
              </a:rPr>
              <a:t>- 17.6% of the SIMPLE assault in STREET were reported as </a:t>
            </a:r>
            <a:r>
              <a:rPr lang="en-US" dirty="0" smtClean="0">
                <a:solidFill>
                  <a:schemeClr val="bg1"/>
                </a:solidFill>
              </a:rPr>
              <a:t>Domestic</a:t>
            </a:r>
            <a:endParaRPr lang="en-US" dirty="0">
              <a:solidFill>
                <a:schemeClr val="bg1"/>
              </a:solidFill>
            </a:endParaRPr>
          </a:p>
          <a:p>
            <a:r>
              <a:rPr lang="en-US" dirty="0">
                <a:solidFill>
                  <a:schemeClr val="bg1"/>
                </a:solidFill>
              </a:rPr>
              <a:t>- 44.9% of the SIMPLE assault in APARTMENT were reported as </a:t>
            </a:r>
            <a:r>
              <a:rPr lang="en-US" dirty="0" smtClean="0">
                <a:solidFill>
                  <a:schemeClr val="bg1"/>
                </a:solidFill>
              </a:rPr>
              <a:t>Domestic</a:t>
            </a:r>
            <a:endParaRPr lang="en-US" dirty="0">
              <a:solidFill>
                <a:schemeClr val="bg1"/>
              </a:solidFill>
            </a:endParaRPr>
          </a:p>
          <a:p>
            <a:r>
              <a:rPr lang="en-US" dirty="0">
                <a:solidFill>
                  <a:schemeClr val="bg1"/>
                </a:solidFill>
              </a:rPr>
              <a:t>- 14.6% of the SIMPLE assault in SIDEWALK were reported as Domestic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668" y="1741251"/>
            <a:ext cx="10985770" cy="4428516"/>
          </a:xfrm>
          <a:prstGeom prst="rect">
            <a:avLst/>
          </a:prstGeom>
        </p:spPr>
      </p:pic>
    </p:spTree>
    <p:extLst>
      <p:ext uri="{BB962C8B-B14F-4D97-AF65-F5344CB8AC3E}">
        <p14:creationId xmlns:p14="http://schemas.microsoft.com/office/powerpoint/2010/main" val="1248920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Arrest was made </a:t>
            </a:r>
            <a:r>
              <a:rPr lang="en-US" dirty="0" smtClean="0">
                <a:solidFill>
                  <a:schemeClr val="bg1"/>
                </a:solidFill>
              </a:rPr>
              <a:t>13% </a:t>
            </a:r>
            <a:r>
              <a:rPr lang="en-US" dirty="0">
                <a:solidFill>
                  <a:schemeClr val="bg1"/>
                </a:solidFill>
              </a:rPr>
              <a:t>of the time SIMPLE assault </a:t>
            </a:r>
            <a:r>
              <a:rPr lang="en-US" dirty="0" smtClean="0">
                <a:solidFill>
                  <a:schemeClr val="bg1"/>
                </a:solidFill>
              </a:rPr>
              <a:t>was </a:t>
            </a:r>
            <a:r>
              <a:rPr lang="en-US" dirty="0">
                <a:solidFill>
                  <a:schemeClr val="bg1"/>
                </a:solidFill>
              </a:rPr>
              <a:t>reported in RESIDENCE</a:t>
            </a:r>
          </a:p>
          <a:p>
            <a:r>
              <a:rPr lang="en-US" dirty="0" smtClean="0">
                <a:solidFill>
                  <a:schemeClr val="bg1"/>
                </a:solidFill>
              </a:rPr>
              <a:t>- Arrest </a:t>
            </a:r>
            <a:r>
              <a:rPr lang="en-US" dirty="0">
                <a:solidFill>
                  <a:schemeClr val="bg1"/>
                </a:solidFill>
              </a:rPr>
              <a:t>was made </a:t>
            </a:r>
            <a:r>
              <a:rPr lang="en-US" dirty="0" smtClean="0">
                <a:solidFill>
                  <a:schemeClr val="bg1"/>
                </a:solidFill>
              </a:rPr>
              <a:t>14.8% </a:t>
            </a:r>
            <a:r>
              <a:rPr lang="en-US" dirty="0">
                <a:solidFill>
                  <a:schemeClr val="bg1"/>
                </a:solidFill>
              </a:rPr>
              <a:t>of the time SIMPLE assault </a:t>
            </a:r>
            <a:r>
              <a:rPr lang="en-US" dirty="0" smtClean="0">
                <a:solidFill>
                  <a:schemeClr val="bg1"/>
                </a:solidFill>
              </a:rPr>
              <a:t>was </a:t>
            </a:r>
            <a:r>
              <a:rPr lang="en-US" dirty="0">
                <a:solidFill>
                  <a:schemeClr val="bg1"/>
                </a:solidFill>
              </a:rPr>
              <a:t>reported in </a:t>
            </a:r>
            <a:r>
              <a:rPr lang="en-US" dirty="0" smtClean="0">
                <a:solidFill>
                  <a:schemeClr val="bg1"/>
                </a:solidFill>
              </a:rPr>
              <a:t>STREET</a:t>
            </a:r>
          </a:p>
          <a:p>
            <a:r>
              <a:rPr lang="en-US" dirty="0" smtClean="0">
                <a:solidFill>
                  <a:schemeClr val="bg1"/>
                </a:solidFill>
              </a:rPr>
              <a:t>- Arrest </a:t>
            </a:r>
            <a:r>
              <a:rPr lang="en-US" dirty="0">
                <a:solidFill>
                  <a:schemeClr val="bg1"/>
                </a:solidFill>
              </a:rPr>
              <a:t>was made </a:t>
            </a:r>
            <a:r>
              <a:rPr lang="en-US" dirty="0" smtClean="0">
                <a:solidFill>
                  <a:schemeClr val="bg1"/>
                </a:solidFill>
              </a:rPr>
              <a:t>15% </a:t>
            </a:r>
            <a:r>
              <a:rPr lang="en-US" dirty="0">
                <a:solidFill>
                  <a:schemeClr val="bg1"/>
                </a:solidFill>
              </a:rPr>
              <a:t>of the time SIMPLE assault </a:t>
            </a:r>
            <a:r>
              <a:rPr lang="en-US" dirty="0" smtClean="0">
                <a:solidFill>
                  <a:schemeClr val="bg1"/>
                </a:solidFill>
              </a:rPr>
              <a:t>was </a:t>
            </a:r>
            <a:r>
              <a:rPr lang="en-US" dirty="0">
                <a:solidFill>
                  <a:schemeClr val="bg1"/>
                </a:solidFill>
              </a:rPr>
              <a:t>reported in </a:t>
            </a:r>
            <a:r>
              <a:rPr lang="en-US" dirty="0" smtClean="0">
                <a:solidFill>
                  <a:schemeClr val="bg1"/>
                </a:solidFill>
              </a:rPr>
              <a:t>APARTMENT</a:t>
            </a:r>
          </a:p>
          <a:p>
            <a:r>
              <a:rPr lang="en-US" dirty="0" smtClean="0">
                <a:solidFill>
                  <a:schemeClr val="bg1"/>
                </a:solidFill>
              </a:rPr>
              <a:t>- </a:t>
            </a:r>
            <a:r>
              <a:rPr lang="en-US" dirty="0">
                <a:solidFill>
                  <a:schemeClr val="bg1"/>
                </a:solidFill>
              </a:rPr>
              <a:t>Arrest was made </a:t>
            </a:r>
            <a:r>
              <a:rPr lang="en-US" dirty="0" smtClean="0">
                <a:solidFill>
                  <a:schemeClr val="bg1"/>
                </a:solidFill>
              </a:rPr>
              <a:t>20.1% </a:t>
            </a:r>
            <a:r>
              <a:rPr lang="en-US" dirty="0">
                <a:solidFill>
                  <a:schemeClr val="bg1"/>
                </a:solidFill>
              </a:rPr>
              <a:t>of the time SIMPLE assault </a:t>
            </a:r>
            <a:r>
              <a:rPr lang="en-US" dirty="0" smtClean="0">
                <a:solidFill>
                  <a:schemeClr val="bg1"/>
                </a:solidFill>
              </a:rPr>
              <a:t>was </a:t>
            </a:r>
            <a:r>
              <a:rPr lang="en-US" dirty="0">
                <a:solidFill>
                  <a:schemeClr val="bg1"/>
                </a:solidFill>
              </a:rPr>
              <a:t>reported in SIDEWALK</a:t>
            </a:r>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311" y="1475012"/>
            <a:ext cx="12192000" cy="4861285"/>
          </a:xfrm>
          <a:prstGeom prst="rect">
            <a:avLst/>
          </a:prstGeom>
        </p:spPr>
      </p:pic>
    </p:spTree>
    <p:extLst>
      <p:ext uri="{BB962C8B-B14F-4D97-AF65-F5344CB8AC3E}">
        <p14:creationId xmlns:p14="http://schemas.microsoft.com/office/powerpoint/2010/main" val="2260487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of AGGRAVATED: HANDGUN </a:t>
            </a:r>
            <a:r>
              <a:rPr lang="en-US" dirty="0" smtClean="0">
                <a:solidFill>
                  <a:schemeClr val="bg1"/>
                </a:solidFill>
              </a:rPr>
              <a:t>assault </a:t>
            </a:r>
            <a:endParaRPr lang="en-US" dirty="0">
              <a:solidFill>
                <a:schemeClr val="bg1"/>
              </a:solidFill>
            </a:endParaRPr>
          </a:p>
          <a:p>
            <a:r>
              <a:rPr lang="en-US" dirty="0">
                <a:solidFill>
                  <a:schemeClr val="bg1"/>
                </a:solidFill>
              </a:rPr>
              <a:t>- Areas 19-31</a:t>
            </a:r>
          </a:p>
          <a:p>
            <a:r>
              <a:rPr lang="en-US" dirty="0">
                <a:solidFill>
                  <a:schemeClr val="bg1"/>
                </a:solidFill>
              </a:rPr>
              <a:t>- Areas </a:t>
            </a:r>
            <a:r>
              <a:rPr lang="en-US" dirty="0" smtClean="0">
                <a:solidFill>
                  <a:schemeClr val="bg1"/>
                </a:solidFill>
              </a:rPr>
              <a:t>66-73</a:t>
            </a:r>
            <a:endParaRPr lang="en-US" dirty="0">
              <a:solidFill>
                <a:schemeClr val="bg1"/>
              </a:solidFill>
            </a:endParaRPr>
          </a:p>
          <a:p>
            <a:r>
              <a:rPr lang="en-US" dirty="0">
                <a:solidFill>
                  <a:schemeClr val="bg1"/>
                </a:solidFill>
              </a:rPr>
              <a:t>- Areas 38-53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533617"/>
            <a:ext cx="8596992" cy="4689268"/>
          </a:xfrm>
          <a:prstGeom prst="rect">
            <a:avLst/>
          </a:prstGeom>
        </p:spPr>
      </p:pic>
    </p:spTree>
    <p:extLst>
      <p:ext uri="{BB962C8B-B14F-4D97-AF65-F5344CB8AC3E}">
        <p14:creationId xmlns:p14="http://schemas.microsoft.com/office/powerpoint/2010/main" val="1468202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AGGRAVATED: </a:t>
            </a:r>
            <a:r>
              <a:rPr lang="en-US" dirty="0" smtClean="0">
                <a:solidFill>
                  <a:schemeClr val="bg1"/>
                </a:solidFill>
              </a:rPr>
              <a:t>HANDGUN assault occurs </a:t>
            </a:r>
            <a:r>
              <a:rPr lang="en-US" dirty="0">
                <a:solidFill>
                  <a:schemeClr val="bg1"/>
                </a:solidFill>
              </a:rPr>
              <a:t>more often in the STREET, SIDEWALK, RESIDENCE, APARTMENT, and </a:t>
            </a:r>
            <a:r>
              <a:rPr lang="en-US" dirty="0" smtClean="0">
                <a:solidFill>
                  <a:schemeClr val="bg1"/>
                </a:solidFill>
              </a:rPr>
              <a:t>ALLEY of </a:t>
            </a:r>
            <a:r>
              <a:rPr lang="en-US" dirty="0">
                <a:solidFill>
                  <a:schemeClr val="bg1"/>
                </a:solidFill>
              </a:rPr>
              <a:t>these community areas.</a:t>
            </a:r>
            <a:endParaRPr lang="en-GB"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200" y="1459142"/>
            <a:ext cx="9025799" cy="4630038"/>
          </a:xfrm>
          <a:prstGeom prst="rect">
            <a:avLst/>
          </a:prstGeom>
        </p:spPr>
      </p:pic>
    </p:spTree>
    <p:extLst>
      <p:ext uri="{BB962C8B-B14F-4D97-AF65-F5344CB8AC3E}">
        <p14:creationId xmlns:p14="http://schemas.microsoft.com/office/powerpoint/2010/main" val="3387472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lnSpcReduction="10000"/>
          </a:bodyPr>
          <a:lstStyle/>
          <a:p>
            <a:r>
              <a:rPr lang="en-US" dirty="0">
                <a:solidFill>
                  <a:schemeClr val="bg1"/>
                </a:solidFill>
              </a:rPr>
              <a:t>- Arrest was made 20.9% of the time AGGRAVATED: HANDGUN assault was reported in STREET</a:t>
            </a:r>
          </a:p>
          <a:p>
            <a:r>
              <a:rPr lang="en-US" dirty="0">
                <a:solidFill>
                  <a:schemeClr val="bg1"/>
                </a:solidFill>
              </a:rPr>
              <a:t>- Arrest was made 29% of the time AGGRAVATED: HANDGUN assault was reported in SIDEWALK</a:t>
            </a:r>
          </a:p>
          <a:p>
            <a:r>
              <a:rPr lang="en-US" dirty="0">
                <a:solidFill>
                  <a:schemeClr val="bg1"/>
                </a:solidFill>
              </a:rPr>
              <a:t>- Arrest was made 32.4% of the time AGGRAVATED: HANDGUN assault was reported in RESIDENCE</a:t>
            </a:r>
          </a:p>
          <a:p>
            <a:r>
              <a:rPr lang="en-US" dirty="0">
                <a:solidFill>
                  <a:schemeClr val="bg1"/>
                </a:solidFill>
              </a:rPr>
              <a:t>- Arrest was made 29.7% of the time AGGRAVATED: HANDGUN assault was reported in APARTMENT</a:t>
            </a:r>
          </a:p>
          <a:p>
            <a:r>
              <a:rPr lang="en-US" dirty="0">
                <a:solidFill>
                  <a:schemeClr val="bg1"/>
                </a:solidFill>
              </a:rPr>
              <a:t>- Arrest was made 24.5% of the time AGGRAVATED: HANDGUN assault was reported in ALLEY</a:t>
            </a: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150" y="1809446"/>
            <a:ext cx="12192000" cy="4250786"/>
          </a:xfrm>
          <a:prstGeom prst="rect">
            <a:avLst/>
          </a:prstGeom>
        </p:spPr>
      </p:pic>
    </p:spTree>
    <p:extLst>
      <p:ext uri="{BB962C8B-B14F-4D97-AF65-F5344CB8AC3E}">
        <p14:creationId xmlns:p14="http://schemas.microsoft.com/office/powerpoint/2010/main" val="3051533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Assault happens almost at the same rate throughout the week.</a:t>
            </a:r>
          </a:p>
          <a:p>
            <a:r>
              <a:rPr lang="en-US" dirty="0" smtClean="0">
                <a:solidFill>
                  <a:schemeClr val="bg1"/>
                </a:solidFill>
              </a:rPr>
              <a:t>However, often sees a rise in occurrence from late morning to afternoon to evening and begins to drop at night.</a:t>
            </a:r>
          </a:p>
          <a:p>
            <a:r>
              <a:rPr lang="en-US" dirty="0" smtClean="0">
                <a:solidFill>
                  <a:schemeClr val="bg1"/>
                </a:solidFill>
              </a:rPr>
              <a:t>The line plot reveals a near linear drop in the time they occur form late hours of the day to early hours from Monday to Sunday. </a:t>
            </a:r>
            <a:endParaRPr lang="en-US" dirty="0" smtClean="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341" y="1143000"/>
            <a:ext cx="4261367" cy="27773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708" y="1142999"/>
            <a:ext cx="4187164" cy="27773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6917" y="3920308"/>
            <a:ext cx="4213581" cy="2816220"/>
          </a:xfrm>
          <a:prstGeom prst="rect">
            <a:avLst/>
          </a:prstGeom>
        </p:spPr>
      </p:pic>
    </p:spTree>
    <p:extLst>
      <p:ext uri="{BB962C8B-B14F-4D97-AF65-F5344CB8AC3E}">
        <p14:creationId xmlns:p14="http://schemas.microsoft.com/office/powerpoint/2010/main" val="263944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4220" y="2529190"/>
            <a:ext cx="9404723" cy="2315183"/>
          </a:xfrm>
        </p:spPr>
        <p:txBody>
          <a:bodyPr/>
          <a:lstStyle/>
          <a:p>
            <a:pPr algn="ctr"/>
            <a:r>
              <a:rPr lang="en-GB" sz="11500" dirty="0" smtClean="0">
                <a:solidFill>
                  <a:schemeClr val="bg1"/>
                </a:solidFill>
              </a:rPr>
              <a:t>RESULTS</a:t>
            </a:r>
            <a:endParaRPr lang="en-GB" sz="11500" dirty="0">
              <a:solidFill>
                <a:schemeClr val="bg1"/>
              </a:solidFill>
            </a:endParaRPr>
          </a:p>
        </p:txBody>
      </p:sp>
    </p:spTree>
    <p:extLst>
      <p:ext uri="{BB962C8B-B14F-4D97-AF65-F5344CB8AC3E}">
        <p14:creationId xmlns:p14="http://schemas.microsoft.com/office/powerpoint/2010/main" val="3993802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a:solidFill>
                  <a:schemeClr val="bg1"/>
                </a:solidFill>
              </a:rPr>
              <a:t>ASSAULT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 </a:t>
            </a:r>
            <a:r>
              <a:rPr lang="en-US" dirty="0" smtClean="0">
                <a:solidFill>
                  <a:schemeClr val="bg1"/>
                </a:solidFill>
              </a:rPr>
              <a:t>chart shows that Assault had mild drops from 2003 to 2015. By 2016 there was a surge in the number of assault and the number continues to rise slowly or remain the since until 2021.</a:t>
            </a:r>
          </a:p>
          <a:p>
            <a:r>
              <a:rPr lang="en-US" dirty="0" smtClean="0">
                <a:solidFill>
                  <a:schemeClr val="bg1"/>
                </a:solidFill>
              </a:rPr>
              <a:t>Like other crimes, they happen at a higher rate in spring and summer than at any other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083" y="1143000"/>
            <a:ext cx="4114082" cy="27577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165" y="1143000"/>
            <a:ext cx="4101941" cy="28963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238" y="4039379"/>
            <a:ext cx="3891846" cy="2711871"/>
          </a:xfrm>
          <a:prstGeom prst="rect">
            <a:avLst/>
          </a:prstGeom>
        </p:spPr>
      </p:pic>
    </p:spTree>
    <p:extLst>
      <p:ext uri="{BB962C8B-B14F-4D97-AF65-F5344CB8AC3E}">
        <p14:creationId xmlns:p14="http://schemas.microsoft.com/office/powerpoint/2010/main" val="44537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BURGLARY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FORCIBLE ENTRY make up for 66.8% of BURGLARY crimes</a:t>
            </a:r>
          </a:p>
          <a:p>
            <a:r>
              <a:rPr lang="en-US" dirty="0">
                <a:solidFill>
                  <a:schemeClr val="bg1"/>
                </a:solidFill>
              </a:rPr>
              <a:t>- UNLAWFUL ENTRY make up for 27.3% of BURGLARY crimes</a:t>
            </a:r>
            <a:endParaRPr lang="en-US" dirty="0" smtClean="0">
              <a:solidFill>
                <a:schemeClr val="bg1"/>
              </a:solidFill>
            </a:endParaRPr>
          </a:p>
        </p:txBody>
      </p:sp>
      <p:pic>
        <p:nvPicPr>
          <p:cNvPr id="6" name="Picture 5"/>
          <p:cNvPicPr>
            <a:picLocks noChangeAspect="1"/>
          </p:cNvPicPr>
          <p:nvPr/>
        </p:nvPicPr>
        <p:blipFill>
          <a:blip r:embed="rId2"/>
          <a:stretch>
            <a:fillRect/>
          </a:stretch>
        </p:blipFill>
        <p:spPr>
          <a:xfrm>
            <a:off x="3379886" y="1471308"/>
            <a:ext cx="8610600" cy="4572000"/>
          </a:xfrm>
          <a:prstGeom prst="rect">
            <a:avLst/>
          </a:prstGeom>
        </p:spPr>
      </p:pic>
    </p:spTree>
    <p:extLst>
      <p:ext uri="{BB962C8B-B14F-4D97-AF65-F5344CB8AC3E}">
        <p14:creationId xmlns:p14="http://schemas.microsoft.com/office/powerpoint/2010/main" val="4106322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BURGLARY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of </a:t>
            </a:r>
            <a:r>
              <a:rPr lang="en-US" dirty="0" smtClean="0">
                <a:solidFill>
                  <a:schemeClr val="bg1"/>
                </a:solidFill>
              </a:rPr>
              <a:t>burglary</a:t>
            </a:r>
            <a:endParaRPr lang="en-US" dirty="0">
              <a:solidFill>
                <a:schemeClr val="bg1"/>
              </a:solidFill>
            </a:endParaRPr>
          </a:p>
          <a:p>
            <a:r>
              <a:rPr lang="en-US" dirty="0">
                <a:solidFill>
                  <a:schemeClr val="bg1"/>
                </a:solidFill>
              </a:rPr>
              <a:t>- Areas 19-31</a:t>
            </a:r>
          </a:p>
          <a:p>
            <a:r>
              <a:rPr lang="en-US" dirty="0">
                <a:solidFill>
                  <a:schemeClr val="bg1"/>
                </a:solidFill>
              </a:rPr>
              <a:t>- Areas </a:t>
            </a:r>
            <a:r>
              <a:rPr lang="en-US" dirty="0" smtClean="0">
                <a:solidFill>
                  <a:schemeClr val="bg1"/>
                </a:solidFill>
              </a:rPr>
              <a:t>1-8</a:t>
            </a:r>
          </a:p>
          <a:p>
            <a:r>
              <a:rPr lang="en-US" dirty="0" smtClean="0">
                <a:solidFill>
                  <a:schemeClr val="bg1"/>
                </a:solidFill>
              </a:rPr>
              <a:t>- </a:t>
            </a:r>
            <a:r>
              <a:rPr lang="en-US" dirty="0">
                <a:solidFill>
                  <a:schemeClr val="bg1"/>
                </a:solidFill>
              </a:rPr>
              <a:t>Areas </a:t>
            </a:r>
            <a:r>
              <a:rPr lang="en-US" dirty="0" smtClean="0">
                <a:solidFill>
                  <a:schemeClr val="bg1"/>
                </a:solidFill>
              </a:rPr>
              <a:t>66-71</a:t>
            </a:r>
            <a:endParaRPr lang="en-US" dirty="0">
              <a:solidFill>
                <a:schemeClr val="bg1"/>
              </a:solidFill>
            </a:endParaRPr>
          </a:p>
          <a:p>
            <a:r>
              <a:rPr lang="en-US" dirty="0">
                <a:solidFill>
                  <a:schemeClr val="bg1"/>
                </a:solidFill>
              </a:rPr>
              <a:t>- Areas </a:t>
            </a:r>
            <a:r>
              <a:rPr lang="en-US" dirty="0" smtClean="0">
                <a:solidFill>
                  <a:schemeClr val="bg1"/>
                </a:solidFill>
              </a:rPr>
              <a:t>38-49</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3302641" y="1433208"/>
            <a:ext cx="8543925" cy="4648200"/>
          </a:xfrm>
          <a:prstGeom prst="rect">
            <a:avLst/>
          </a:prstGeom>
        </p:spPr>
      </p:pic>
    </p:spTree>
    <p:extLst>
      <p:ext uri="{BB962C8B-B14F-4D97-AF65-F5344CB8AC3E}">
        <p14:creationId xmlns:p14="http://schemas.microsoft.com/office/powerpoint/2010/main" val="2297815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BURGLARY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Burglary  occurs </a:t>
            </a:r>
            <a:r>
              <a:rPr lang="en-US" dirty="0">
                <a:solidFill>
                  <a:schemeClr val="bg1"/>
                </a:solidFill>
              </a:rPr>
              <a:t>more often in the </a:t>
            </a:r>
            <a:r>
              <a:rPr lang="en-US" dirty="0" smtClean="0">
                <a:solidFill>
                  <a:schemeClr val="bg1"/>
                </a:solidFill>
              </a:rPr>
              <a:t>APARTMENT</a:t>
            </a:r>
            <a:r>
              <a:rPr lang="en-US" dirty="0">
                <a:solidFill>
                  <a:schemeClr val="bg1"/>
                </a:solidFill>
              </a:rPr>
              <a:t>, RESIDENCE, </a:t>
            </a:r>
            <a:r>
              <a:rPr lang="en-US" dirty="0" smtClean="0">
                <a:solidFill>
                  <a:schemeClr val="bg1"/>
                </a:solidFill>
              </a:rPr>
              <a:t>and RESIDENCE-GARAGE </a:t>
            </a:r>
            <a:r>
              <a:rPr lang="en-US" dirty="0">
                <a:solidFill>
                  <a:schemeClr val="bg1"/>
                </a:solidFill>
              </a:rPr>
              <a:t>of these community areas.</a:t>
            </a:r>
            <a:endParaRPr lang="en-GB" dirty="0">
              <a:solidFill>
                <a:schemeClr val="bg1"/>
              </a:solidFill>
            </a:endParaRPr>
          </a:p>
        </p:txBody>
      </p:sp>
      <p:pic>
        <p:nvPicPr>
          <p:cNvPr id="6" name="Picture 5"/>
          <p:cNvPicPr>
            <a:picLocks noChangeAspect="1"/>
          </p:cNvPicPr>
          <p:nvPr/>
        </p:nvPicPr>
        <p:blipFill>
          <a:blip r:embed="rId2"/>
          <a:stretch>
            <a:fillRect/>
          </a:stretch>
        </p:blipFill>
        <p:spPr>
          <a:xfrm>
            <a:off x="3156150" y="1291704"/>
            <a:ext cx="8621512" cy="5355021"/>
          </a:xfrm>
          <a:prstGeom prst="rect">
            <a:avLst/>
          </a:prstGeom>
        </p:spPr>
      </p:pic>
    </p:spTree>
    <p:extLst>
      <p:ext uri="{BB962C8B-B14F-4D97-AF65-F5344CB8AC3E}">
        <p14:creationId xmlns:p14="http://schemas.microsoft.com/office/powerpoint/2010/main" val="3092310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BURGLARY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Very little arrest are made in these locations where burglaries take place</a:t>
            </a:r>
            <a:endParaRPr lang="en-GB" dirty="0">
              <a:solidFill>
                <a:schemeClr val="bg1"/>
              </a:solidFill>
            </a:endParaRPr>
          </a:p>
        </p:txBody>
      </p:sp>
      <p:pic>
        <p:nvPicPr>
          <p:cNvPr id="3" name="Picture 2"/>
          <p:cNvPicPr>
            <a:picLocks noChangeAspect="1"/>
          </p:cNvPicPr>
          <p:nvPr/>
        </p:nvPicPr>
        <p:blipFill>
          <a:blip r:embed="rId2"/>
          <a:stretch>
            <a:fillRect/>
          </a:stretch>
        </p:blipFill>
        <p:spPr>
          <a:xfrm>
            <a:off x="3156150" y="1556122"/>
            <a:ext cx="12919301" cy="4815494"/>
          </a:xfrm>
          <a:prstGeom prst="rect">
            <a:avLst/>
          </a:prstGeom>
        </p:spPr>
      </p:pic>
    </p:spTree>
    <p:extLst>
      <p:ext uri="{BB962C8B-B14F-4D97-AF65-F5344CB8AC3E}">
        <p14:creationId xmlns:p14="http://schemas.microsoft.com/office/powerpoint/2010/main" val="4264067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BURGLARY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Burglary happens at a higher rate during weekdays, and drops significantly at weekends.</a:t>
            </a:r>
          </a:p>
          <a:p>
            <a:r>
              <a:rPr lang="en-US" dirty="0" smtClean="0">
                <a:solidFill>
                  <a:schemeClr val="bg1"/>
                </a:solidFill>
              </a:rPr>
              <a:t>They happen more often at late morning, and afternoons than they do at any other time.</a:t>
            </a:r>
          </a:p>
          <a:p>
            <a:r>
              <a:rPr lang="en-US" dirty="0" smtClean="0">
                <a:solidFill>
                  <a:schemeClr val="bg1"/>
                </a:solidFill>
              </a:rPr>
              <a:t>The </a:t>
            </a:r>
            <a:r>
              <a:rPr lang="en-US" dirty="0" err="1" smtClean="0">
                <a:solidFill>
                  <a:schemeClr val="bg1"/>
                </a:solidFill>
              </a:rPr>
              <a:t>lineplot</a:t>
            </a:r>
            <a:r>
              <a:rPr lang="en-US" dirty="0" smtClean="0">
                <a:solidFill>
                  <a:schemeClr val="bg1"/>
                </a:solidFill>
              </a:rPr>
              <a:t> reveals that at weekdays, they occur more at the early hours of the day (probably when people have left for work or school), and much later in the day at weekends. </a:t>
            </a:r>
            <a:endParaRPr lang="en-GB" dirty="0">
              <a:solidFill>
                <a:schemeClr val="bg1"/>
              </a:solidFill>
            </a:endParaRPr>
          </a:p>
        </p:txBody>
      </p:sp>
      <p:pic>
        <p:nvPicPr>
          <p:cNvPr id="6" name="Picture 5"/>
          <p:cNvPicPr>
            <a:picLocks noChangeAspect="1"/>
          </p:cNvPicPr>
          <p:nvPr/>
        </p:nvPicPr>
        <p:blipFill>
          <a:blip r:embed="rId2"/>
          <a:stretch>
            <a:fillRect/>
          </a:stretch>
        </p:blipFill>
        <p:spPr>
          <a:xfrm>
            <a:off x="3442173" y="1344849"/>
            <a:ext cx="3829050" cy="2495550"/>
          </a:xfrm>
          <a:prstGeom prst="rect">
            <a:avLst/>
          </a:prstGeom>
        </p:spPr>
      </p:pic>
      <p:pic>
        <p:nvPicPr>
          <p:cNvPr id="7" name="Picture 6"/>
          <p:cNvPicPr>
            <a:picLocks noChangeAspect="1"/>
          </p:cNvPicPr>
          <p:nvPr/>
        </p:nvPicPr>
        <p:blipFill>
          <a:blip r:embed="rId3"/>
          <a:stretch>
            <a:fillRect/>
          </a:stretch>
        </p:blipFill>
        <p:spPr>
          <a:xfrm>
            <a:off x="7557246" y="1344849"/>
            <a:ext cx="3762375" cy="2495550"/>
          </a:xfrm>
          <a:prstGeom prst="rect">
            <a:avLst/>
          </a:prstGeom>
        </p:spPr>
      </p:pic>
      <p:pic>
        <p:nvPicPr>
          <p:cNvPr id="8" name="Picture 7"/>
          <p:cNvPicPr>
            <a:picLocks noChangeAspect="1"/>
          </p:cNvPicPr>
          <p:nvPr/>
        </p:nvPicPr>
        <p:blipFill>
          <a:blip r:embed="rId4"/>
          <a:stretch>
            <a:fillRect/>
          </a:stretch>
        </p:blipFill>
        <p:spPr>
          <a:xfrm>
            <a:off x="5547335" y="3820943"/>
            <a:ext cx="3733800" cy="2495550"/>
          </a:xfrm>
          <a:prstGeom prst="rect">
            <a:avLst/>
          </a:prstGeom>
        </p:spPr>
      </p:pic>
    </p:spTree>
    <p:extLst>
      <p:ext uri="{BB962C8B-B14F-4D97-AF65-F5344CB8AC3E}">
        <p14:creationId xmlns:p14="http://schemas.microsoft.com/office/powerpoint/2010/main" val="883021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BURGLARY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We see that from 2003 to 2011, the rate at which burglary occurred continued to rise. However, they was a massive drop in this from 2016 to date.</a:t>
            </a:r>
          </a:p>
          <a:p>
            <a:r>
              <a:rPr lang="en-US" dirty="0" smtClean="0">
                <a:solidFill>
                  <a:schemeClr val="bg1"/>
                </a:solidFill>
              </a:rPr>
              <a:t>Burglary often occur at a higher rate from spring to fall.</a:t>
            </a:r>
            <a:endParaRPr lang="en-GB" dirty="0">
              <a:solidFill>
                <a:schemeClr val="bg1"/>
              </a:solidFill>
            </a:endParaRPr>
          </a:p>
        </p:txBody>
      </p:sp>
      <p:pic>
        <p:nvPicPr>
          <p:cNvPr id="3" name="Picture 2"/>
          <p:cNvPicPr>
            <a:picLocks noChangeAspect="1"/>
          </p:cNvPicPr>
          <p:nvPr/>
        </p:nvPicPr>
        <p:blipFill>
          <a:blip r:embed="rId2"/>
          <a:stretch>
            <a:fillRect/>
          </a:stretch>
        </p:blipFill>
        <p:spPr>
          <a:xfrm>
            <a:off x="3538943" y="1344850"/>
            <a:ext cx="3552521" cy="2508434"/>
          </a:xfrm>
          <a:prstGeom prst="rect">
            <a:avLst/>
          </a:prstGeom>
        </p:spPr>
      </p:pic>
      <p:sp>
        <p:nvSpPr>
          <p:cNvPr id="4" name="AutoShape 2" descr="data:image/png;base64,iVBORw0KGgoAAAANSUhEUgAAAiIAAAFuCAYAAAC8xnOgAAAAOXRFWHRTb2Z0d2FyZQBNYXRwbG90bGliIHZlcnNpb24zLjMuNCwgaHR0cHM6Ly9tYXRwbG90bGliLm9yZy8QVMy6AAAACXBIWXMAAAsTAAALEwEAmpwYAAAZGElEQVR4nO3df9BedZnf8fdHogIqK0hgMWEHtk1VZFQkpSg7jjXbEn/UoAO7sSKpSxvLsgo7O7uC/UO3HWbY0TqCXZky8iMoyqZRhKqgNK7rtEVoFFZ+ScmKhUgkQa1SbdHg1T/uE7lJnsSH59f1POT9mrnnPue6z7m/1/1AnnzyPec+J1WFJElSh2d0NyBJkvZdBhFJktTGICJJktoYRCRJUhuDiCRJarOou4G5tnLlyrrxxhu725AkaV+SPb2wz82IPPLII90tSJKkwT4XRCRJ0vxhEJEkSW0MIpIkqY1BRJIktTGISJKkNgYRSZLUxiAiSZLaGEQkSVIbg4gkSWpjEJEkSW0MIpIkqY1BRJIktTGISJKkNgYRSZLUZlF3A5L0dHXKho2t43/u1BWt40uT4YyIJElqYxCRJEltDCKSJKmNQUSSJLUxiEiSpDYGEUmS1Mav70pasN604erW8T9/6ttbx5eeDpwRkSRJbZwRkSTNOzf81SOt47/+9w9tHX9f4oyIJElqYxCRJEltDCKSJKmNQUSSJLUxiEiSpDYGEUmS1MYgIkmS2hhEJElSG4OIJElqYxCRJEltDCKSJKmN95qRpH3Ue659sHX8i99yZOv4mh+cEZEkSW0MIpIkqY2HZiTt0Ruv/WDr+F94y5+2ji9p9jkjIkmS2hhEJElSG4OIJElqM2tBJMnlSbYluXOsdkiSm5LcNzwfPPba+Uk2J7k3yclj9eOT3DG8dnGSDPVnJ/mroX5LkqNm67NIkqTZMZsnq14J/AfgqrHaecDGqrowyXnD+nuTHAOsBl4KvBD4L0n+QVU9DlwCrAW+DnwRWAncAJwJ/Kiq/n6S1cBfAL8/i59HmnHvvHZl6/hXvOXG1vGlheq7H/l+6/hHnfubrePPpFmbEamqrwE/3KW8Clg3LK8DThmrX1NVj1XV/cBm4IQkRwAHVdXNVVWMQs0pE7zXBmDFztkSSZK0MMz1OSKHV9VWgOH5sKG+BBi/xN+WobZkWN61/qR9qmoH8GPgBRMNmmRtkk1JNm3fvn2GPookSZqu+XKy6kQzGbWX+t722b1YdWlVLa+q5YsXL55ii5IkaabNdRB5eDjcwvC8bahvAcZvOrAUeGioL52g/qR9kiwCfoPdDwVJkqR5bK6DyPXAmmF5DXDdWH318E2Yo4FlwK3D4ZtHk5w4nP9xxi777HyvU4GvDOeRSJKkBWLWvjWT5NPAa4FDk2wB3g9cCKxPcibwAHAaQFXdlWQ9cDewAzh7+MYMwFmMvoFzAKNvy9ww1C8DPpFkM6OZkNWz9VkkSdLsmLUgUlVv28NLK/aw/QXABRPUNwHHTlD/fwxBRpIkLUzz5WRVSZK0DzKISJKkNrN5ZVVJktTg4Ytubh3/8HNeNeltnRGRJEltDCKSJKmNQUSSJLUxiEiSpDYGEUmS1MYgIkmS2hhEJElSG4OIJElqYxCRJEltDCKSJKmNQUSSJLUxiEiSpDYGEUmS1MYgIkmS2hhEJElSG4OIJElqYxCRJEltDCKSJKmNQUSSJLUxiEiSpDYGEUmS1MYgIkmS2hhEJElSG4OIJElqYxCRJEltDCKSJKmNQUSSJLUxiEiSpDaLuhvotv2ST7aOv/is01vHlySpkzMikiSpjUFEkiS1MYhIkqQ2BhFJktTGICJJktoYRCRJUpt9/uu7enr7j584uXX8d73jS63jS9J854yIJElqYxCRJEltDCKSJKmNQUSSJLUxiEiSpDYGEUmS1MYgIkmS2rQEkSR/nOSuJHcm+XSS/ZMckuSmJPcNzwePbX9+ks1J7k1y8lj9+CR3DK9dnCQdn0eSJE3NnAeRJEuA9wDLq+pYYD9gNXAesLGqlgEbh3WSHDO8/lJgJfCxJPsNb3cJsBZYNjxWzuFHkSRJ09R1aGYRcECSRcCBwEPAKmDd8Po64JRheRVwTVU9VlX3A5uBE5IcARxUVTdXVQFXje0jSZIWgDkPIlX1PeBDwAPAVuDHVfVl4PCq2jpssxU4bNhlCfDg2FtsGWpLhuVd67tJsjbJpiSbtm/fPpMfR5IkTUPHoZmDGc1yHA28EHhOktP3tssEtdpLffdi1aVVtbyqli9evPiptixJkmZJx6GZ3wXur6rtVfUL4LPAq4GHh8MtDM/bhu23AEeO7b+U0aGcLcPyrnVJkrRAdNx99wHgxCQHAv8XWAFsAn4KrAEuHJ6vG7a/HvhUkg8zmkFZBtxaVY8neTTJicAtwBnAR+f0k4gvXfaG1vFPPvOLreNLkqZnzoNIVd2SZAPwTWAHcBtwKfBcYH2SMxmFldOG7e9Ksh64e9j+7Kp6fHi7s4ArgQOAG4aHJElaIDpmRKiq9wPv36X8GKPZkYm2vwC4YIL6JuDYGW9QkiTNCa+sKkmS2hhEJElSG4OIJElqYxCRJEltDCKSJKmNQUSSJLUxiEiSpDYGEUmS1MYgIkmS2hhEJElSG4OIJElqYxCRJEltDCKSJKmNQUSSJLUxiEiSpDYGEUmS1MYgIkmS2hhEJElSG4OIJElqYxCRJEltDCKSJKmNQUSSJLUxiEiSpDYGEUmS1MYgIkmS2hhEJElSG4OIJElqYxCRJEltDCKSJKnNou4GtHcPXHxq6/i/9Z4NreNLkp7enBGRJEltDCKSJKmNQUSSJLUxiEiSpDYGEUmS1MYgIkmS2hhEJElSG4OIJElqYxCRJEltDCKSJKmNQUSSJLUxiEiSpDaTCiJJNk6mJkmS9FTs9e67SfYHDgQOTXIwkOGlg4AXznJvkiTpaW6vQQR4F3Auo9DxDZ4IIj8B/nL22pIkSfuCvQaRqroIuCjJu6vqo3PUkyRJ2kdM6hyRqvpoklcn+edJztj5mOqgSZ6fZEOSbye5J8mrkhyS5KYk9w3PB49tf36SzUnuTXLyWP34JHcMr12cJBOPKEmS5qPJnqz6CeBDwO8A/3B4LJ/GuBcBN1bVi4GXA/cA5wEbq2oZsHFYJ8kxwGrgpcBK4GNJ9hve5xJgLbBseKycRk+SJGmO/bpzRHZaDhxTVTXdAZMcBLwG+BcAVfVz4OdJVgGvHTZbB3wVeC+wCrimqh4D7k+yGTghyXeBg6rq5uF9rwJOAW6Ybo+SJGluTPY6IncCvzlDY/42sB24IsltST6e5DnA4VW1FWB4PmzYfgnw4Nj+W4bakmF51/pukqxNsinJpu3bt8/Qx5AkSdM12SByKHB3ki8luX7nY4pjLgJeCVxSVccBP2U4DLMHE533UXup716surSqllfV8sWLFz/VfiVJ0iyZ7KGZD8zgmFuALVV1y7C+gVEQeTjJEVW1NckRwLax7Y8c238p8NBQXzpBXZIkLRCTCiJV9TczNWBVfT/Jg0leVFX3AiuAu4fHGuDC4fm6YZfrgU8l+TCj65ksA26tqseTPJrkROAW4AzArxhLkrSATCqIJHmUJw57PAt4JvDTqjpoiuO+G7g6ybOA7wDvZHSYaH2SM4EHgNMAququJOsZBZUdwNlV9fjwPmcBVwIHMDpJ1RNVJUlaQCY7I/K88fUkpwAnTHXQqrqdib/+u2IP218AXDBBfRNw7FT7kCRJvaZ0992q+hzwupltRZIk7Wsme2jmrWOrz2A0mzHta4pIkqR922S/NfPPxpZ3AN9ldKExSZKkKZvsOSLvnO1GJEnSvmey95pZmuTaJNuSPJzkM0mW/vo9JUmS9myyJ6teweh6Hi9kdBn1/zzUJEmSpmyyQWRxVV1RVTuGx5WA10qXJEnTMtkg8kiS05PsNzxOB34wm41JkqSnv8kGkT8Afg/4PrAVOJXR1VAlSZKmbLJf3/13wJqq+hFAkkOADzEKKJIkSVMy2RmRl+0MIQBV9UPguNlpSZIk7SsmG0SekeTgnSvDjMhkZ1MkSZImNNkw8e+B/55kA6NLu/8eE9yETpIk6amY7JVVr0qyidGN7gK8taruntXOJEnS096kD68MwcPwIUmSZsxkzxGRJEmacQYRSZLUxiAiSZLaGEQkSVIbg4gkSWpjEJEkSW0MIpIkqY1BRJIktTGISJKkNgYRSZLUxiAiSZLaGEQkSVIbg4gkSWpjEJEkSW0MIpIkqY1BRJIktTGISJKkNgYRSZLUxiAiSZLaGEQkSVIbg4gkSWpjEJEkSW0MIpIkqY1BRJIktTGISJKkNgYRSZLUxiAiSZLaGEQkSVIbg4gkSWpjEJEkSW0MIpIkqU1bEEmyX5Lbknx+WD8kyU1J7hueDx7b9vwkm5Pcm+TksfrxSe4YXrs4STo+iyRJmprOGZFzgHvG1s8DNlbVMmDjsE6SY4DVwEuBlcDHkuw37HMJsBZYNjxWzk3rkiRpJrQEkSRLgTcCHx8rrwLWDcvrgFPG6tdU1WNVdT+wGTghyRHAQVV1c1UVcNXYPpIkaQHomhH5CPBnwC/HaodX1VaA4fmwob4EeHBsuy1DbcmwvGt9N0nWJtmUZNP27dtn5ANIkqTpm/MgkuRNwLaq+sZkd5mgVnup716surSqllfV8sWLF09yWEmSNNsWNYx5EvDmJG8A9gcOSvJJ4OEkR1TV1uGwy7Zh+y3AkWP7LwUeGupLJ6hLkqQFYs5nRKrq/KpaWlVHMToJ9StVdTpwPbBm2GwNcN2wfD2wOsmzkxzN6KTUW4fDN48mOXH4tswZY/tIkqQFoGNGZE8uBNYnORN4ADgNoKruSrIeuBvYAZxdVY8P+5wFXAkcANwwPCRJ0gLRGkSq6qvAV4flHwAr9rDdBcAFE9Q3AcfOXoeSJGk2eWVVSZLUxiAiSZLaGEQkSVIbg4gkSWpjEJEkSW0MIpIkqY1BRJIktTGISJKkNgYRSZLUxiAiSZLaGEQkSVIbg4gkSWpjEJEkSW0MIpIkqY1BRJIktTGISJKkNgYRSZLUxiAiSZLaGEQkSVIbg4gkSWpjEJEkSW0MIpIkqY1BRJIktTGISJKkNgYRSZLUxiAiSZLaGEQkSVIbg4gkSWpjEJEkSW0MIpIkqY1BRJIktTGISJKkNgYRSZLUxiAiSZLaGEQkSVIbg4gkSWpjEJEkSW0MIpIkqY1BRJIktTGISJKkNgYRSZLUxiAiSZLaGEQkSVIbg4gkSWpjEJEkSW0MIpIkqc2cB5EkRyb56yT3JLkryTlD/ZAkNyW5b3g+eGyf85NsTnJvkpPH6scnuWN47eIkmevPI0mSpq5jRmQH8CdV9RLgRODsJMcA5wEbq2oZsHFYZ3htNfBSYCXwsST7De91CbAWWDY8Vs7lB5EkSdMz50GkqrZW1TeH5UeBe4AlwCpg3bDZOuCUYXkVcE1VPVZV9wObgROSHAEcVFU3V1UBV43tI0mSFoDWc0SSHAUcB9wCHF5VW2EUVoDDhs2WAA+O7bZlqC0ZlnetTzTO2iSbkmzavn37jH4GSZI0dW1BJMlzgc8A51bVT/a26QS12kt992LVpVW1vKqWL168+Kk3K0mSZkVLEEnyTEYh5Oqq+uxQfng43MLwvG2obwGOHNt9KfDQUF86QV2SJC0QHd+aCXAZcE9VfXjspeuBNcPyGuC6sfrqJM9OcjSjk1JvHQ7fPJrkxOE9zxjbR5IkLQCLGsY8CXgHcEeS24fa+4ALgfVJzgQeAE4DqKq7kqwH7mb0jZuzq+rxYb+zgCuBA4AbhockSVog5jyIVNV/ZeLzOwBW7GGfC4ALJqhvAo6due4kSdJc8sqqkiSpjUFEkiS1MYhIkqQ2BhFJktTGICJJktoYRCRJUhuDiCRJamMQkSRJbQwikiSpjUFEkiS1MYhIkqQ2BhFJktTGICJJktoYRCRJUhuDiCRJamMQkSRJbQwikiSpjUFEkiS1MYhIkqQ2BhFJktTGICJJktoYRCRJUhuDiCRJamMQkSRJbQwikiSpjUFEkiS1MYhIkqQ2BhFJktTGICJJktoYRCRJUhuDiCRJamMQkSRJbQwikiSpjUFEkiS1MYhIkqQ2BhFJktTGICJJktoYRCRJUhuDiCRJamMQkSRJbQwikiSpjUFEkiS1MYhIkqQ2BhFJktTGICJJktoYRCRJUpsFH0SSrExyb5LNSc7r7keSJE3egg4iSfYD/hJ4PXAM8LYkx/R2JUmSJmtBBxHgBGBzVX2nqn4OXAOsau5JkiRNUqqqu4cpS3IqsLKq/uWw/g7gH1XVH+2y3Vpg7bD6IuDeGWzjUOCRGXy/mWZ/02N/02N/02N/Uzefe4N9r79HqmrlRC8smsFBOmSC2m7JqqouBS6dlQaSTVW1fDbeeybY3/TY3/TY3/TY39TN597A/sYt9EMzW4Ajx9aXAg819SJJkp6ihR5E/gewLMnRSZ4FrAaub+5JkiRN0oI+NFNVO5L8EfAlYD/g8qq6a47bmJVDPjPI/qbH/qbH/qbH/qZuPvcG9vcrC/pkVUmStLAt9EMzkiRpATOISJKkNgaRKUpyeZJtSe7s7mUiSY5M8tdJ7klyV5JzunvaKcn+SW5N8rdDb3/e3dNEkuyX5LYkn+/uZVdJvpvkjiS3J9nU3c+ukjw/yYYk3x7+H3xVd087JXnR8HPb+fhJknO7+xqX5I+HPxt3Jvl0kv27exqX5Jyht7vmw89uot/HSQ5JclOS+4bng+dZf6cNP79fJmn9Gu8e+vvg8Of3W0muTfL82RrfIDJ1VwITXpxlntgB/ElVvQQ4ETh7Hl3+/jHgdVX1cuAVwMokJ/a2NKFzgHu6m9iLf1xVr5in1yK4CLixql4MvJx59HOsqnuHn9srgOOBnwHX9nb1hCRLgPcAy6vqWEYn4q/u7eoJSY4F/hWjK1u/HHhTkmW9XU34+/g8YGNVLQM2DutdrmT3/u4E3gp8bc672d2V7N7fTcCxVfUy4H8C58/W4AaRKaqqrwE/7O5jT6pqa1V9c1h+lNFfBEt6uxqpkf8zrD5zeMyrs6aTLAXeCHy8u5eFJslBwGuAywCq6udV9b9bm9qzFcDfVdX/6m5kF4uAA5IsAg5kfl0f6SXA16vqZ1W1A/gb4C2dDe3h9/EqYN2wvA44ZS57GjdRf1V1T1XN5FW+p2wP/X15+O8L8HVG1+maFQaRfUCSo4DjgFuaW/mV4bDH7cA24Kaqmje9DT4C/Bnwy+Y+9qSALyf5xnALg/nkt4HtwBXDoa2PJ3lOd1N7sBr4dHcT46rqe8CHgAeArcCPq+rLvV09yZ3Aa5K8IMmBwBt48oUl54vDq2orjP5hBhzW3M9C9gfADbP15gaRp7kkzwU+A5xbVT/p7menqnp8mBpfCpwwTPfOC0neBGyrqm9097IXJ1XVKxndefrsJK/pbmjMIuCVwCVVdRzwU3qnxSc0XATxzcB/6u5l3HAuwyrgaOCFwHOSnN7b1ROq6h7gLxhN3d8I/C2jQ8F6Gkrybxj99716tsYwiDyNJXkmoxBydVV9trufiQxT9l9lfp1vcxLw5iTfZXRH59cl+WRvS09WVQ8Nz9sYnd9wQm9HT7IF2DI2y7WBUTCZb14PfLOqHu5uZBe/C9xfVdur6hfAZ4FXN/f0JFV1WVW9sqpew2hK/77unibwcJIjAIbnbc39LDhJ1gBvAt5es3jRMYPI01SSMDpGf09Vfbi7n3FJFu88AzvJAYx+8X67takxVXV+VS2tqqMYTd1/parmzb9IkzwnyfN2LgP/lNF0+bxQVd8HHkzyoqG0Ari7saU9eRvz7LDM4AHgxCQHDn+OVzCPTvYFSHLY8PxbjE64nI8/x+uBNcPyGuC6xl4WnCQrgfcCb66qn83mWAv6Eu+dknwaeC1waJItwPur6rLerp7kJOAdwB3DuRgA76uqL/a19CtHAOuS7McoDK+vqnn3Fdl57HDg2tHfUSwCPlVVN/a2tJt3A1cPhz++A7yzuZ8nGc5t+CfAu7p72VVV3ZJkA/BNRlPitzH/Lgf+mSQvAH4BnF1VP+psZqLfx8CFwPokZzIKd6fNs/5+CHwUWAx8IcntVXXyPOrvfODZwE3D75qvV9W/npXxvcS7JEnq4qEZSZLUxiAiSZLaGEQkSVIbg4gkSWpjEJEkSW0MIpLmVJJK8omx9UVJtk/1LsfDnX7/cGz9tfPxjsmSJmYQkTTXfgocO1zMDkbX8/jeNN7v+cAf/rqNJM1PBhFJHW5gdHdj2OUKp0kOSfK5JN9K8vUkLxvqH0hyeZKvJvlOkvcMu1wI/L0ktyf54FB7bpINSb6d5OrhCqWS5iGDiKQO1wCrk+wPvIwn3xn6z4HbquplwPuAq8ZeezFwMqN767x/uJ/SecDfVdUrqupPh+2OA84FjmF0N+CTZvGzSJoGg4ikOVdV3wKOYjQbsuttB34H+MSw3VeAFyT5jeG1L1TVY1X1CKObmB2+hyFuraotVfVL4PZhLEnzkPeakdTleuBDjO5x8YKx+kSHUXbei+Kxsdrj7Pl32GS3k9TMGRFJXS4H/m1V3bFL/WvA22H0DRjgkar6yV7e51HgebPRoKTZ578SJLWoqi3ARRO89AHgiiTfAn7GE7dy39P7/CDJf0tyJ6OTYL8w071Kmj3efVeSJLXx0IwkSWpjEJEkSW0MIpIkqY1BRJIktTGISJKkNgYRSZLUxiAiSZLa/H/s+yZ9D+QZ1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3"/>
          <a:stretch>
            <a:fillRect/>
          </a:stretch>
        </p:blipFill>
        <p:spPr>
          <a:xfrm>
            <a:off x="7928042" y="1344849"/>
            <a:ext cx="3738663" cy="2506137"/>
          </a:xfrm>
          <a:prstGeom prst="rect">
            <a:avLst/>
          </a:prstGeom>
        </p:spPr>
      </p:pic>
      <p:pic>
        <p:nvPicPr>
          <p:cNvPr id="10" name="Picture 9"/>
          <p:cNvPicPr>
            <a:picLocks noChangeAspect="1"/>
          </p:cNvPicPr>
          <p:nvPr/>
        </p:nvPicPr>
        <p:blipFill>
          <a:blip r:embed="rId4"/>
          <a:stretch>
            <a:fillRect/>
          </a:stretch>
        </p:blipFill>
        <p:spPr>
          <a:xfrm>
            <a:off x="5657445" y="4052836"/>
            <a:ext cx="3581400" cy="2495550"/>
          </a:xfrm>
          <a:prstGeom prst="rect">
            <a:avLst/>
          </a:prstGeom>
        </p:spPr>
      </p:pic>
    </p:spTree>
    <p:extLst>
      <p:ext uri="{BB962C8B-B14F-4D97-AF65-F5344CB8AC3E}">
        <p14:creationId xmlns:p14="http://schemas.microsoft.com/office/powerpoint/2010/main" val="1339008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MOTOR VEHICLE THEFT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AUTOMOBILE theft make up for 80% of MOTOR VEHICLE </a:t>
            </a:r>
            <a:r>
              <a:rPr lang="en-US" dirty="0" smtClean="0">
                <a:solidFill>
                  <a:schemeClr val="bg1"/>
                </a:solidFill>
              </a:rPr>
              <a:t>THEFT crimes</a:t>
            </a:r>
          </a:p>
        </p:txBody>
      </p:sp>
      <p:pic>
        <p:nvPicPr>
          <p:cNvPr id="4" name="Picture 3"/>
          <p:cNvPicPr>
            <a:picLocks noChangeAspect="1"/>
          </p:cNvPicPr>
          <p:nvPr/>
        </p:nvPicPr>
        <p:blipFill>
          <a:blip r:embed="rId2"/>
          <a:stretch>
            <a:fillRect/>
          </a:stretch>
        </p:blipFill>
        <p:spPr>
          <a:xfrm>
            <a:off x="4182894" y="1176261"/>
            <a:ext cx="7211438" cy="5681739"/>
          </a:xfrm>
          <a:prstGeom prst="rect">
            <a:avLst/>
          </a:prstGeom>
        </p:spPr>
      </p:pic>
    </p:spTree>
    <p:extLst>
      <p:ext uri="{BB962C8B-B14F-4D97-AF65-F5344CB8AC3E}">
        <p14:creationId xmlns:p14="http://schemas.microsoft.com/office/powerpoint/2010/main" val="1406597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MOTOR VEHICLE THEFT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of </a:t>
            </a:r>
            <a:r>
              <a:rPr lang="en-US" dirty="0" smtClean="0">
                <a:solidFill>
                  <a:schemeClr val="bg1"/>
                </a:solidFill>
              </a:rPr>
              <a:t>burglary</a:t>
            </a:r>
            <a:endParaRPr lang="en-US" dirty="0">
              <a:solidFill>
                <a:schemeClr val="bg1"/>
              </a:solidFill>
            </a:endParaRPr>
          </a:p>
          <a:p>
            <a:r>
              <a:rPr lang="en-US" dirty="0">
                <a:solidFill>
                  <a:schemeClr val="bg1"/>
                </a:solidFill>
              </a:rPr>
              <a:t>- Areas 19-31</a:t>
            </a:r>
          </a:p>
          <a:p>
            <a:r>
              <a:rPr lang="en-US" dirty="0" smtClean="0">
                <a:solidFill>
                  <a:schemeClr val="bg1"/>
                </a:solidFill>
              </a:rPr>
              <a:t>- </a:t>
            </a:r>
            <a:r>
              <a:rPr lang="en-US" dirty="0">
                <a:solidFill>
                  <a:schemeClr val="bg1"/>
                </a:solidFill>
              </a:rPr>
              <a:t>Areas </a:t>
            </a:r>
            <a:r>
              <a:rPr lang="en-US" dirty="0" smtClean="0">
                <a:solidFill>
                  <a:schemeClr val="bg1"/>
                </a:solidFill>
              </a:rPr>
              <a:t>66-71</a:t>
            </a:r>
            <a:endParaRPr lang="en-US" dirty="0">
              <a:solidFill>
                <a:schemeClr val="bg1"/>
              </a:solidFill>
            </a:endParaRPr>
          </a:p>
          <a:p>
            <a:r>
              <a:rPr lang="en-US" dirty="0" smtClean="0">
                <a:solidFill>
                  <a:schemeClr val="bg1"/>
                </a:solidFill>
              </a:rPr>
              <a:t>- Areas 38-46</a:t>
            </a:r>
          </a:p>
          <a:p>
            <a:r>
              <a:rPr lang="en-US" dirty="0">
                <a:solidFill>
                  <a:schemeClr val="bg1"/>
                </a:solidFill>
              </a:rPr>
              <a:t>- </a:t>
            </a:r>
            <a:r>
              <a:rPr lang="en-US" dirty="0" smtClean="0">
                <a:solidFill>
                  <a:schemeClr val="bg1"/>
                </a:solidFill>
              </a:rPr>
              <a:t>Areas 1-8</a:t>
            </a:r>
            <a:endParaRPr lang="en-US" dirty="0">
              <a:solidFill>
                <a:schemeClr val="bg1"/>
              </a:solidFill>
            </a:endParaRPr>
          </a:p>
          <a:p>
            <a:pPr marL="285750" indent="-285750">
              <a:buFontTx/>
              <a:buChar char="-"/>
            </a:pP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3156150" y="1610536"/>
            <a:ext cx="8543925" cy="4629150"/>
          </a:xfrm>
          <a:prstGeom prst="rect">
            <a:avLst/>
          </a:prstGeom>
        </p:spPr>
      </p:pic>
    </p:spTree>
    <p:extLst>
      <p:ext uri="{BB962C8B-B14F-4D97-AF65-F5344CB8AC3E}">
        <p14:creationId xmlns:p14="http://schemas.microsoft.com/office/powerpoint/2010/main" val="36337105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MOTOR VEHICLE THEFT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Burglary  occurs </a:t>
            </a:r>
            <a:r>
              <a:rPr lang="en-US" dirty="0">
                <a:solidFill>
                  <a:schemeClr val="bg1"/>
                </a:solidFill>
              </a:rPr>
              <a:t>more often in the </a:t>
            </a:r>
            <a:r>
              <a:rPr lang="en-US" dirty="0" smtClean="0">
                <a:solidFill>
                  <a:schemeClr val="bg1"/>
                </a:solidFill>
              </a:rPr>
              <a:t>STREETS </a:t>
            </a:r>
            <a:r>
              <a:rPr lang="en-US" dirty="0">
                <a:solidFill>
                  <a:schemeClr val="bg1"/>
                </a:solidFill>
              </a:rPr>
              <a:t>of these community areas.</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4153712" y="1344849"/>
            <a:ext cx="6546714" cy="5167913"/>
          </a:xfrm>
          <a:prstGeom prst="rect">
            <a:avLst/>
          </a:prstGeom>
        </p:spPr>
      </p:pic>
    </p:spTree>
    <p:extLst>
      <p:ext uri="{BB962C8B-B14F-4D97-AF65-F5344CB8AC3E}">
        <p14:creationId xmlns:p14="http://schemas.microsoft.com/office/powerpoint/2010/main" val="421922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590751" y="1478604"/>
            <a:ext cx="3407317" cy="3618690"/>
          </a:xfrm>
        </p:spPr>
        <p:txBody>
          <a:bodyPr>
            <a:normAutofit/>
          </a:bodyPr>
          <a:lstStyle/>
          <a:p>
            <a:r>
              <a:rPr lang="en-GB" sz="2400" dirty="0" smtClean="0">
                <a:solidFill>
                  <a:schemeClr val="bg1"/>
                </a:solidFill>
              </a:rPr>
              <a:t>Since 2003, there have been significant drops in the rate at which crime in general occur in the city of Chicago. </a:t>
            </a:r>
            <a:endParaRPr lang="en-GB" sz="2400" dirty="0">
              <a:solidFill>
                <a:schemeClr val="bg1"/>
              </a:solidFill>
            </a:endParaRP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527" b="1527"/>
          <a:stretch>
            <a:fillRect/>
          </a:stretch>
        </p:blipFill>
        <p:spPr>
          <a:xfrm>
            <a:off x="3998068" y="1375957"/>
            <a:ext cx="7894402" cy="5252295"/>
          </a:xfrm>
        </p:spPr>
      </p:pic>
    </p:spTree>
    <p:extLst>
      <p:ext uri="{BB962C8B-B14F-4D97-AF65-F5344CB8AC3E}">
        <p14:creationId xmlns:p14="http://schemas.microsoft.com/office/powerpoint/2010/main" val="1486849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MOTOR VEHICLE THEFT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Very little arrest are made in these locations where </a:t>
            </a:r>
            <a:r>
              <a:rPr lang="en-GB" dirty="0">
                <a:solidFill>
                  <a:schemeClr val="bg1"/>
                </a:solidFill>
              </a:rPr>
              <a:t>MOTOR VEHICLE THEFT</a:t>
            </a:r>
            <a:r>
              <a:rPr lang="en-US" dirty="0" smtClean="0">
                <a:solidFill>
                  <a:schemeClr val="bg1"/>
                </a:solidFill>
              </a:rPr>
              <a:t> take place</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3156150" y="1658059"/>
            <a:ext cx="11495256" cy="4511708"/>
          </a:xfrm>
          <a:prstGeom prst="rect">
            <a:avLst/>
          </a:prstGeom>
        </p:spPr>
      </p:pic>
    </p:spTree>
    <p:extLst>
      <p:ext uri="{BB962C8B-B14F-4D97-AF65-F5344CB8AC3E}">
        <p14:creationId xmlns:p14="http://schemas.microsoft.com/office/powerpoint/2010/main" val="1298842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178800" cy="958174"/>
          </a:xfrm>
        </p:spPr>
        <p:txBody>
          <a:bodyPr>
            <a:normAutofit/>
          </a:bodyPr>
          <a:lstStyle/>
          <a:p>
            <a:r>
              <a:rPr lang="en-GB" b="1" dirty="0">
                <a:solidFill>
                  <a:schemeClr val="bg1"/>
                </a:solidFill>
              </a:rPr>
              <a:t>MOTOR VEHICLE THEFT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Motor vehicle theft happens almost at the same rate all the days of the week</a:t>
            </a:r>
          </a:p>
          <a:p>
            <a:r>
              <a:rPr lang="en-US" dirty="0" smtClean="0">
                <a:solidFill>
                  <a:schemeClr val="bg1"/>
                </a:solidFill>
              </a:rPr>
              <a:t>They occur more at night and early mornings than at any other time of the day. </a:t>
            </a:r>
          </a:p>
          <a:p>
            <a:r>
              <a:rPr lang="en-US" dirty="0" smtClean="0">
                <a:solidFill>
                  <a:schemeClr val="bg1"/>
                </a:solidFill>
              </a:rPr>
              <a:t>The </a:t>
            </a:r>
            <a:r>
              <a:rPr lang="en-US" dirty="0" err="1" smtClean="0">
                <a:solidFill>
                  <a:schemeClr val="bg1"/>
                </a:solidFill>
              </a:rPr>
              <a:t>lineplot</a:t>
            </a:r>
            <a:r>
              <a:rPr lang="en-US" dirty="0" smtClean="0">
                <a:solidFill>
                  <a:schemeClr val="bg1"/>
                </a:solidFill>
              </a:rPr>
              <a:t> reveals that at midweek, they often happen mor</a:t>
            </a:r>
            <a:r>
              <a:rPr lang="en-US" dirty="0" smtClean="0">
                <a:solidFill>
                  <a:schemeClr val="bg1"/>
                </a:solidFill>
              </a:rPr>
              <a:t>e often at nights. But at weekends and Mondays, they often occur more at the very early hours of the day.</a:t>
            </a:r>
            <a:endParaRPr lang="en-GB" dirty="0">
              <a:solidFill>
                <a:schemeClr val="bg1"/>
              </a:solidFill>
            </a:endParaRPr>
          </a:p>
        </p:txBody>
      </p:sp>
      <p:sp>
        <p:nvSpPr>
          <p:cNvPr id="4" name="AutoShape 2" descr="data:image/png;base64,iVBORw0KGgoAAAANSUhEUgAAAiIAAAFuCAYAAAC8xnOgAAAAOXRFWHRTb2Z0d2FyZQBNYXRwbG90bGliIHZlcnNpb24zLjMuNCwgaHR0cHM6Ly9tYXRwbG90bGliLm9yZy8QVMy6AAAACXBIWXMAAAsTAAALEwEAmpwYAAAZGElEQVR4nO3df9BedZnf8fdHogIqK0hgMWEHtk1VZFQkpSg7jjXbEn/UoAO7sSKpSxvLsgo7O7uC/UO3HWbY0TqCXZky8iMoyqZRhKqgNK7rtEVoFFZ+ScmKhUgkQa1SbdHg1T/uE7lJnsSH59f1POT9mrnnPue6z7m/1/1AnnzyPec+J1WFJElSh2d0NyBJkvZdBhFJktTGICJJktoYRCRJUhuDiCRJarOou4G5tnLlyrrxxhu725AkaV+SPb2wz82IPPLII90tSJKkwT4XRCRJ0vxhEJEkSW0MIpIkqY1BRJIktTGISJKkNgYRSZLUxiAiSZLaGEQkSVIbg4gkSWpjEJEkSW0MIpIkqY1BRJIktTGISJKkNgYRSZLUZlF3A5L0dHXKho2t43/u1BWt40uT4YyIJElqYxCRJEltDCKSJKmNQUSSJLUxiEiSpDYGEUmS1Mav70pasN604erW8T9/6ttbx5eeDpwRkSRJbZwRkSTNOzf81SOt47/+9w9tHX9f4oyIJElqYxCRJEltDCKSJKmNQUSSJLUxiEiSpDYGEUmS1MYgIkmS2hhEJElSG4OIJElqYxCRJEltDCKSJKmN95qRpH3Ue659sHX8i99yZOv4mh+cEZEkSW0MIpIkqY2HZiTt0Ruv/WDr+F94y5+2ji9p9jkjIkmS2hhEJElSG4OIJElqM2tBJMnlSbYluXOsdkiSm5LcNzwfPPba+Uk2J7k3yclj9eOT3DG8dnGSDPVnJ/mroX5LkqNm67NIkqTZMZsnq14J/AfgqrHaecDGqrowyXnD+nuTHAOsBl4KvBD4L0n+QVU9DlwCrAW+DnwRWAncAJwJ/Kiq/n6S1cBfAL8/i59HmnHvvHZl6/hXvOXG1vGlheq7H/l+6/hHnfubrePPpFmbEamqrwE/3KW8Clg3LK8DThmrX1NVj1XV/cBm4IQkRwAHVdXNVVWMQs0pE7zXBmDFztkSSZK0MMz1OSKHV9VWgOH5sKG+BBi/xN+WobZkWN61/qR9qmoH8GPgBRMNmmRtkk1JNm3fvn2GPookSZqu+XKy6kQzGbWX+t722b1YdWlVLa+q5YsXL55ii5IkaabNdRB5eDjcwvC8bahvAcZvOrAUeGioL52g/qR9kiwCfoPdDwVJkqR5bK6DyPXAmmF5DXDdWH318E2Yo4FlwK3D4ZtHk5w4nP9xxi777HyvU4GvDOeRSJKkBWLWvjWT5NPAa4FDk2wB3g9cCKxPcibwAHAaQFXdlWQ9cDewAzh7+MYMwFmMvoFzAKNvy9ww1C8DPpFkM6OZkNWz9VkkSdLsmLUgUlVv28NLK/aw/QXABRPUNwHHTlD/fwxBRpIkLUzz5WRVSZK0DzKISJKkNrN5ZVVJktTg4Ytubh3/8HNeNeltnRGRJEltDCKSJKmNQUSSJLUxiEiSpDYGEUmS1MYgIkmS2hhEJElSG4OIJElqYxCRJEltDCKSJKmNQUSSJLUxiEiSpDYGEUmS1MYgIkmS2hhEJElSG4OIJElqYxCRJEltDCKSJKmNQUSSJLUxiEiSpDYGEUmS1MYgIkmS2hhEJElSG4OIJElqYxCRJEltDCKSJKmNQUSSJLUxiEiSpDaLuhvotv2ST7aOv/is01vHlySpkzMikiSpjUFEkiS1MYhIkqQ2BhFJktTGICJJktoYRCRJUpt9/uu7enr7j584uXX8d73jS63jS9J854yIJElqYxCRJEltDCKSJKmNQUSSJLUxiEiSpDYGEUmS1MYgIkmS2rQEkSR/nOSuJHcm+XSS/ZMckuSmJPcNzwePbX9+ks1J7k1y8lj9+CR3DK9dnCQdn0eSJE3NnAeRJEuA9wDLq+pYYD9gNXAesLGqlgEbh3WSHDO8/lJgJfCxJPsNb3cJsBZYNjxWzuFHkSRJ09R1aGYRcECSRcCBwEPAKmDd8Po64JRheRVwTVU9VlX3A5uBE5IcARxUVTdXVQFXje0jSZIWgDkPIlX1PeBDwAPAVuDHVfVl4PCq2jpssxU4bNhlCfDg2FtsGWpLhuVd67tJsjbJpiSbtm/fPpMfR5IkTUPHoZmDGc1yHA28EHhOktP3tssEtdpLffdi1aVVtbyqli9evPiptixJkmZJx6GZ3wXur6rtVfUL4LPAq4GHh8MtDM/bhu23AEeO7b+U0aGcLcPyrnVJkrRAdNx99wHgxCQHAv8XWAFsAn4KrAEuHJ6vG7a/HvhUkg8zmkFZBtxaVY8neTTJicAtwBnAR+f0k4gvXfaG1vFPPvOLreNLkqZnzoNIVd2SZAPwTWAHcBtwKfBcYH2SMxmFldOG7e9Ksh64e9j+7Kp6fHi7s4ArgQOAG4aHJElaIDpmRKiq9wPv36X8GKPZkYm2vwC4YIL6JuDYGW9QkiTNCa+sKkmS2hhEJElSG4OIJElqYxCRJEltDCKSJKmNQUSSJLUxiEiSpDYGEUmS1MYgIkmS2hhEJElSG4OIJElqYxCRJEltDCKSJKmNQUSSJLUxiEiSpDYGEUmS1MYgIkmS2hhEJElSG4OIJElqYxCRJEltDCKSJKmNQUSSJLUxiEiSpDYGEUmS1MYgIkmS2hhEJElSG4OIJElqYxCRJEltDCKSJKnNou4GtHcPXHxq6/i/9Z4NreNLkp7enBGRJEltDCKSJKmNQUSSJLUxiEiSpDYGEUmS1MYgIkmS2hhEJElSG4OIJElqYxCRJEltDCKSJKmNQUSSJLUxiEiSpDaTCiJJNk6mJkmS9FTs9e67SfYHDgQOTXIwkOGlg4AXznJvkiTpaW6vQQR4F3Auo9DxDZ4IIj8B/nL22pIkSfuCvQaRqroIuCjJu6vqo3PUkyRJ2kdM6hyRqvpoklcn+edJztj5mOqgSZ6fZEOSbye5J8mrkhyS5KYk9w3PB49tf36SzUnuTXLyWP34JHcMr12cJBOPKEmS5qPJnqz6CeBDwO8A/3B4LJ/GuBcBN1bVi4GXA/cA5wEbq2oZsHFYJ8kxwGrgpcBK4GNJ9hve5xJgLbBseKycRk+SJGmO/bpzRHZaDhxTVTXdAZMcBLwG+BcAVfVz4OdJVgGvHTZbB3wVeC+wCrimqh4D7k+yGTghyXeBg6rq5uF9rwJOAW6Ybo+SJGluTPY6IncCvzlDY/42sB24IsltST6e5DnA4VW1FWB4PmzYfgnw4Nj+W4bakmF51/pukqxNsinJpu3bt8/Qx5AkSdM12SByKHB3ki8luX7nY4pjLgJeCVxSVccBP2U4DLMHE533UXup716surSqllfV8sWLFz/VfiVJ0iyZ7KGZD8zgmFuALVV1y7C+gVEQeTjJEVW1NckRwLax7Y8c238p8NBQXzpBXZIkLRCTCiJV9TczNWBVfT/Jg0leVFX3AiuAu4fHGuDC4fm6YZfrgU8l+TCj65ksA26tqseTPJrkROAW4AzArxhLkrSATCqIJHmUJw57PAt4JvDTqjpoiuO+G7g6ybOA7wDvZHSYaH2SM4EHgNMAququJOsZBZUdwNlV9fjwPmcBVwIHMDpJ1RNVJUlaQCY7I/K88fUkpwAnTHXQqrqdib/+u2IP218AXDBBfRNw7FT7kCRJvaZ0992q+hzwupltRZIk7Wsme2jmrWOrz2A0mzHta4pIkqR922S/NfPPxpZ3AN9ldKExSZKkKZvsOSLvnO1GJEnSvmey95pZmuTaJNuSPJzkM0mW/vo9JUmS9myyJ6teweh6Hi9kdBn1/zzUJEmSpmyyQWRxVV1RVTuGx5WA10qXJEnTMtkg8kiS05PsNzxOB34wm41JkqSnv8kGkT8Afg/4PrAVOJXR1VAlSZKmbLJf3/13wJqq+hFAkkOADzEKKJIkSVMy2RmRl+0MIQBV9UPguNlpSZIk7SsmG0SekeTgnSvDjMhkZ1MkSZImNNkw8e+B/55kA6NLu/8eE9yETpIk6amY7JVVr0qyidGN7gK8taruntXOJEnS096kD68MwcPwIUmSZsxkzxGRJEmacQYRSZLUxiAiSZLaGEQkSVIbg4gkSWpjEJEkSW0MIpIkqY1BRJIktTGISJKkNgYRSZLUxiAiSZLaGEQkSVIbg4gkSWpjEJEkSW0MIpIkqY1BRJIktTGISJKkNgYRSZLUxiAiSZLaGEQkSVIbg4gkSWpjEJEkSW0MIpIkqY1BRJIktTGISJKkNgYRSZLUxiAiSZLaGEQkSVIbg4gkSWpjEJEkSW0MIpIkqU1bEEmyX5Lbknx+WD8kyU1J7hueDx7b9vwkm5Pcm+TksfrxSe4YXrs4STo+iyRJmprOGZFzgHvG1s8DNlbVMmDjsE6SY4DVwEuBlcDHkuw37HMJsBZYNjxWzk3rkiRpJrQEkSRLgTcCHx8rrwLWDcvrgFPG6tdU1WNVdT+wGTghyRHAQVV1c1UVcNXYPpIkaQHomhH5CPBnwC/HaodX1VaA4fmwob4EeHBsuy1DbcmwvGt9N0nWJtmUZNP27dtn5ANIkqTpm/MgkuRNwLaq+sZkd5mgVnup716surSqllfV8sWLF09yWEmSNNsWNYx5EvDmJG8A9gcOSvJJ4OEkR1TV1uGwy7Zh+y3AkWP7LwUeGupLJ6hLkqQFYs5nRKrq/KpaWlVHMToJ9StVdTpwPbBm2GwNcN2wfD2wOsmzkxzN6KTUW4fDN48mOXH4tswZY/tIkqQFoGNGZE8uBNYnORN4ADgNoKruSrIeuBvYAZxdVY8P+5wFXAkcANwwPCRJ0gLRGkSq6qvAV4flHwAr9rDdBcAFE9Q3AcfOXoeSJGk2eWVVSZLUxiAiSZLaGEQkSVIbg4gkSWpjEJEkSW0MIpIkqY1BRJIktTGISJKkNgYRSZLUxiAiSZLaGEQkSVIbg4gkSWpjEJEkSW0MIpIkqY1BRJIktTGISJKkNgYRSZLUxiAiSZLaGEQkSVIbg4gkSWpjEJEkSW0MIpIkqY1BRJIktTGISJKkNgYRSZLUxiAiSZLaGEQkSVIbg4gkSWpjEJEkSW0MIpIkqY1BRJIktTGISJKkNgYRSZLUxiAiSZLaGEQkSVIbg4gkSWpjEJEkSW0MIpIkqY1BRJIktTGISJKkNgYRSZLUxiAiSZLaGEQkSVIbg4gkSWpjEJEkSW0MIpIkqc2cB5EkRyb56yT3JLkryTlD/ZAkNyW5b3g+eGyf85NsTnJvkpPH6scnuWN47eIkmevPI0mSpq5jRmQH8CdV9RLgRODsJMcA5wEbq2oZsHFYZ3htNfBSYCXwsST7De91CbAWWDY8Vs7lB5EkSdMz50GkqrZW1TeH5UeBe4AlwCpg3bDZOuCUYXkVcE1VPVZV9wObgROSHAEcVFU3V1UBV43tI0mSFoDWc0SSHAUcB9wCHF5VW2EUVoDDhs2WAA+O7bZlqC0ZlnetTzTO2iSbkmzavn37jH4GSZI0dW1BJMlzgc8A51bVT/a26QS12kt992LVpVW1vKqWL168+Kk3K0mSZkVLEEnyTEYh5Oqq+uxQfng43MLwvG2obwGOHNt9KfDQUF86QV2SJC0QHd+aCXAZcE9VfXjspeuBNcPyGuC6sfrqJM9OcjSjk1JvHQ7fPJrkxOE9zxjbR5IkLQCLGsY8CXgHcEeS24fa+4ALgfVJzgQeAE4DqKq7kqwH7mb0jZuzq+rxYb+zgCuBA4AbhockSVog5jyIVNV/ZeLzOwBW7GGfC4ALJqhvAo6due4kSdJc8sqqkiSpjUFEkiS1MYhIkqQ2BhFJktTGICJJktoYRCRJUhuDiCRJamMQkSRJbQwikiSpjUFEkiS1MYhIkqQ2BhFJktTGICJJktoYRCRJUhuDiCRJamMQkSRJbQwikiSpjUFEkiS1MYhIkqQ2BhFJktTGICJJktoYRCRJUhuDiCRJamMQkSRJbQwikiSpjUFEkiS1MYhIkqQ2BhFJktTGICJJktoYRCRJUhuDiCRJamMQkSRJbQwikiSpjUFEkiS1MYhIkqQ2BhFJktTGICJJktoYRCRJUhuDiCRJamMQkSRJbQwikiSpjUFEkiS1MYhIkqQ2BhFJktTGICJJktoYRCRJUpsFH0SSrExyb5LNSc7r7keSJE3egg4iSfYD/hJ4PXAM8LYkx/R2JUmSJmtBBxHgBGBzVX2nqn4OXAOsau5JkiRNUqqqu4cpS3IqsLKq/uWw/g7gH1XVH+2y3Vpg7bD6IuDeGWzjUOCRGXy/mWZ/02N/02N/02N/Uzefe4N9r79HqmrlRC8smsFBOmSC2m7JqqouBS6dlQaSTVW1fDbeeybY3/TY3/TY3/TY39TN597A/sYt9EMzW4Ajx9aXAg819SJJkp6ihR5E/gewLMnRSZ4FrAaub+5JkiRN0oI+NFNVO5L8EfAlYD/g8qq6a47bmJVDPjPI/qbH/qbH/qbH/qZuPvcG9vcrC/pkVUmStLAt9EMzkiRpATOISJKkNgaRKUpyeZJtSe7s7mUiSY5M8tdJ7klyV5JzunvaKcn+SW5N8rdDb3/e3dNEkuyX5LYkn+/uZVdJvpvkjiS3J9nU3c+ukjw/yYYk3x7+H3xVd087JXnR8HPb+fhJknO7+xqX5I+HPxt3Jvl0kv27exqX5Jyht7vmw89uot/HSQ5JclOS+4bng+dZf6cNP79fJmn9Gu8e+vvg8Of3W0muTfL82RrfIDJ1VwITXpxlntgB/ElVvQQ4ETh7Hl3+/jHgdVX1cuAVwMokJ/a2NKFzgHu6m9iLf1xVr5in1yK4CLixql4MvJx59HOsqnuHn9srgOOBnwHX9nb1hCRLgPcAy6vqWEYn4q/u7eoJSY4F/hWjK1u/HHhTkmW9XU34+/g8YGNVLQM2DutdrmT3/u4E3gp8bc672d2V7N7fTcCxVfUy4H8C58/W4AaRKaqqrwE/7O5jT6pqa1V9c1h+lNFfBEt6uxqpkf8zrD5zeMyrs6aTLAXeCHy8u5eFJslBwGuAywCq6udV9b9bm9qzFcDfVdX/6m5kF4uAA5IsAg5kfl0f6SXA16vqZ1W1A/gb4C2dDe3h9/EqYN2wvA44ZS57GjdRf1V1T1XN5FW+p2wP/X15+O8L8HVG1+maFQaRfUCSo4DjgFuaW/mV4bDH7cA24Kaqmje9DT4C/Bnwy+Y+9qSALyf5xnALg/nkt4HtwBXDoa2PJ3lOd1N7sBr4dHcT46rqe8CHgAeArcCPq+rLvV09yZ3Aa5K8IMmBwBt48oUl54vDq2orjP5hBhzW3M9C9gfADbP15gaRp7kkzwU+A5xbVT/p7menqnp8mBpfCpwwTPfOC0neBGyrqm9097IXJ1XVKxndefrsJK/pbmjMIuCVwCVVdRzwU3qnxSc0XATxzcB/6u5l3HAuwyrgaOCFwHOSnN7b1ROq6h7gLxhN3d8I/C2jQ8F6Gkrybxj99716tsYwiDyNJXkmoxBydVV9trufiQxT9l9lfp1vcxLw5iTfZXRH59cl+WRvS09WVQ8Nz9sYnd9wQm9HT7IF2DI2y7WBUTCZb14PfLOqHu5uZBe/C9xfVdur6hfAZ4FXN/f0JFV1WVW9sqpew2hK/77unibwcJIjAIbnbc39LDhJ1gBvAt5es3jRMYPI01SSMDpGf09Vfbi7n3FJFu88AzvJAYx+8X67takxVXV+VS2tqqMYTd1/parmzb9IkzwnyfN2LgP/lNF0+bxQVd8HHkzyoqG0Ari7saU9eRvz7LDM4AHgxCQHDn+OVzCPTvYFSHLY8PxbjE64nI8/x+uBNcPyGuC6xl4WnCQrgfcCb66qn83mWAv6Eu+dknwaeC1waJItwPur6rLerp7kJOAdwB3DuRgA76uqL/a19CtHAOuS7McoDK+vqnn3Fdl57HDg2tHfUSwCPlVVN/a2tJt3A1cPhz++A7yzuZ8nGc5t+CfAu7p72VVV3ZJkA/BNRlPitzH/Lgf+mSQvAH4BnF1VP+psZqLfx8CFwPokZzIKd6fNs/5+CHwUWAx8IcntVXXyPOrvfODZwE3D75qvV9W/npXxvcS7JEnq4qEZSZLUxiAiSZLaGEQkSVIbg4gkSWpjEJEkSW0MIpLmVJJK8omx9UVJtk/1LsfDnX7/cGz9tfPxjsmSJmYQkTTXfgocO1zMDkbX8/jeNN7v+cAf/rqNJM1PBhFJHW5gdHdj2OUKp0kOSfK5JN9K8vUkLxvqH0hyeZKvJvlOkvcMu1wI/L0ktyf54FB7bpINSb6d5OrhCqWS5iGDiKQO1wCrk+wPvIwn3xn6z4HbquplwPuAq8ZeezFwMqN767x/uJ/SecDfVdUrqupPh+2OA84FjmF0N+CTZvGzSJoGg4ikOVdV3wKOYjQbsuttB34H+MSw3VeAFyT5jeG1L1TVY1X1CKObmB2+hyFuraotVfVL4PZhLEnzkPeakdTleuBDjO5x8YKx+kSHUXbei+Kxsdrj7Pl32GS3k9TMGRFJXS4H/m1V3bFL/WvA22H0DRjgkar6yV7e51HgebPRoKTZ578SJLWoqi3ARRO89AHgiiTfAn7GE7dy39P7/CDJf0tyJ6OTYL8w071Kmj3efVeSJLXx0IwkSWpjEJEkSW0MIpIkqY1BRJIktTGISJKkNgYRSZLUxiAiSZLa/H/s+yZ9D+QZ1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p:cNvPicPr>
            <a:picLocks noChangeAspect="1"/>
          </p:cNvPicPr>
          <p:nvPr/>
        </p:nvPicPr>
        <p:blipFill>
          <a:blip r:embed="rId2"/>
          <a:stretch>
            <a:fillRect/>
          </a:stretch>
        </p:blipFill>
        <p:spPr>
          <a:xfrm>
            <a:off x="3948011" y="1344849"/>
            <a:ext cx="3829050" cy="2495550"/>
          </a:xfrm>
          <a:prstGeom prst="rect">
            <a:avLst/>
          </a:prstGeom>
        </p:spPr>
      </p:pic>
      <p:pic>
        <p:nvPicPr>
          <p:cNvPr id="7" name="Picture 6"/>
          <p:cNvPicPr>
            <a:picLocks noChangeAspect="1"/>
          </p:cNvPicPr>
          <p:nvPr/>
        </p:nvPicPr>
        <p:blipFill>
          <a:blip r:embed="rId3"/>
          <a:stretch>
            <a:fillRect/>
          </a:stretch>
        </p:blipFill>
        <p:spPr>
          <a:xfrm>
            <a:off x="7882140" y="1376463"/>
            <a:ext cx="3762375" cy="2495550"/>
          </a:xfrm>
          <a:prstGeom prst="rect">
            <a:avLst/>
          </a:prstGeom>
        </p:spPr>
      </p:pic>
      <p:pic>
        <p:nvPicPr>
          <p:cNvPr id="8" name="Picture 7"/>
          <p:cNvPicPr>
            <a:picLocks noChangeAspect="1"/>
          </p:cNvPicPr>
          <p:nvPr/>
        </p:nvPicPr>
        <p:blipFill>
          <a:blip r:embed="rId4"/>
          <a:stretch>
            <a:fillRect/>
          </a:stretch>
        </p:blipFill>
        <p:spPr>
          <a:xfrm>
            <a:off x="5862536" y="4042248"/>
            <a:ext cx="3733800" cy="2495550"/>
          </a:xfrm>
          <a:prstGeom prst="rect">
            <a:avLst/>
          </a:prstGeom>
        </p:spPr>
      </p:pic>
    </p:spTree>
    <p:extLst>
      <p:ext uri="{BB962C8B-B14F-4D97-AF65-F5344CB8AC3E}">
        <p14:creationId xmlns:p14="http://schemas.microsoft.com/office/powerpoint/2010/main" val="22300986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MOTOR VEHICLE THEFT</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The year chart shows that while the occurrence of Motor Vehicle Theft drops, there are </a:t>
            </a:r>
            <a:r>
              <a:rPr lang="en-US" dirty="0" smtClean="0">
                <a:solidFill>
                  <a:schemeClr val="bg1"/>
                </a:solidFill>
              </a:rPr>
              <a:t>often certain spike in the rates at which they occur. </a:t>
            </a:r>
          </a:p>
          <a:p>
            <a:r>
              <a:rPr lang="en-US" dirty="0" smtClean="0">
                <a:solidFill>
                  <a:schemeClr val="bg1"/>
                </a:solidFill>
              </a:rPr>
              <a:t>It has remain the same rate form 2014 to 2021.</a:t>
            </a:r>
          </a:p>
          <a:p>
            <a:r>
              <a:rPr lang="en-US" dirty="0" smtClean="0">
                <a:solidFill>
                  <a:schemeClr val="bg1"/>
                </a:solidFill>
              </a:rPr>
              <a:t>While Motor Vehicle Theft happens all year round, they occur more at summer than at any other seasons.</a:t>
            </a:r>
            <a:endParaRPr lang="en-GB" dirty="0">
              <a:solidFill>
                <a:schemeClr val="bg1"/>
              </a:solidFill>
            </a:endParaRPr>
          </a:p>
        </p:txBody>
      </p:sp>
      <p:pic>
        <p:nvPicPr>
          <p:cNvPr id="3" name="Picture 2"/>
          <p:cNvPicPr>
            <a:picLocks noChangeAspect="1"/>
          </p:cNvPicPr>
          <p:nvPr/>
        </p:nvPicPr>
        <p:blipFill>
          <a:blip r:embed="rId2"/>
          <a:stretch>
            <a:fillRect/>
          </a:stretch>
        </p:blipFill>
        <p:spPr>
          <a:xfrm>
            <a:off x="3519488" y="1344849"/>
            <a:ext cx="3640070" cy="2570253"/>
          </a:xfrm>
          <a:prstGeom prst="rect">
            <a:avLst/>
          </a:prstGeom>
        </p:spPr>
      </p:pic>
      <p:pic>
        <p:nvPicPr>
          <p:cNvPr id="4" name="Picture 3"/>
          <p:cNvPicPr>
            <a:picLocks noChangeAspect="1"/>
          </p:cNvPicPr>
          <p:nvPr/>
        </p:nvPicPr>
        <p:blipFill>
          <a:blip r:embed="rId3"/>
          <a:stretch>
            <a:fillRect/>
          </a:stretch>
        </p:blipFill>
        <p:spPr>
          <a:xfrm>
            <a:off x="7636214" y="1344849"/>
            <a:ext cx="3871000" cy="2575975"/>
          </a:xfrm>
          <a:prstGeom prst="rect">
            <a:avLst/>
          </a:prstGeom>
        </p:spPr>
      </p:pic>
      <p:pic>
        <p:nvPicPr>
          <p:cNvPr id="9" name="Picture 8"/>
          <p:cNvPicPr>
            <a:picLocks noChangeAspect="1"/>
          </p:cNvPicPr>
          <p:nvPr/>
        </p:nvPicPr>
        <p:blipFill>
          <a:blip r:embed="rId4"/>
          <a:stretch>
            <a:fillRect/>
          </a:stretch>
        </p:blipFill>
        <p:spPr>
          <a:xfrm>
            <a:off x="5607186" y="3915102"/>
            <a:ext cx="3581400" cy="2533650"/>
          </a:xfrm>
          <a:prstGeom prst="rect">
            <a:avLst/>
          </a:prstGeom>
        </p:spPr>
      </p:pic>
    </p:spTree>
    <p:extLst>
      <p:ext uri="{BB962C8B-B14F-4D97-AF65-F5344CB8AC3E}">
        <p14:creationId xmlns:p14="http://schemas.microsoft.com/office/powerpoint/2010/main" val="27245538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ARMED: HANDGUN make up for 32.5% of Robbery crimes</a:t>
            </a:r>
          </a:p>
          <a:p>
            <a:r>
              <a:rPr lang="en-US" dirty="0">
                <a:solidFill>
                  <a:schemeClr val="bg1"/>
                </a:solidFill>
              </a:rPr>
              <a:t>- STRONGARM - NO WEAPON make up for 32.3% of Robbery crimes</a:t>
            </a:r>
            <a:endParaRPr lang="en-US" dirty="0" smtClean="0">
              <a:solidFill>
                <a:schemeClr val="bg1"/>
              </a:solidFill>
            </a:endParaRPr>
          </a:p>
        </p:txBody>
      </p:sp>
      <p:pic>
        <p:nvPicPr>
          <p:cNvPr id="3" name="Picture 2"/>
          <p:cNvPicPr>
            <a:picLocks noChangeAspect="1"/>
          </p:cNvPicPr>
          <p:nvPr/>
        </p:nvPicPr>
        <p:blipFill>
          <a:blip r:embed="rId2"/>
          <a:stretch>
            <a:fillRect/>
          </a:stretch>
        </p:blipFill>
        <p:spPr>
          <a:xfrm>
            <a:off x="3603083" y="1227201"/>
            <a:ext cx="7204650" cy="5543250"/>
          </a:xfrm>
          <a:prstGeom prst="rect">
            <a:avLst/>
          </a:prstGeom>
        </p:spPr>
      </p:pic>
    </p:spTree>
    <p:extLst>
      <p:ext uri="{BB962C8B-B14F-4D97-AF65-F5344CB8AC3E}">
        <p14:creationId xmlns:p14="http://schemas.microsoft.com/office/powerpoint/2010/main" val="322546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of ARMED: </a:t>
            </a:r>
            <a:r>
              <a:rPr lang="en-US" dirty="0" smtClean="0">
                <a:solidFill>
                  <a:schemeClr val="bg1"/>
                </a:solidFill>
              </a:rPr>
              <a:t>HANDGUN robbery</a:t>
            </a:r>
            <a:endParaRPr lang="en-US" dirty="0">
              <a:solidFill>
                <a:schemeClr val="bg1"/>
              </a:solidFill>
            </a:endParaRPr>
          </a:p>
          <a:p>
            <a:r>
              <a:rPr lang="en-US" dirty="0">
                <a:solidFill>
                  <a:schemeClr val="bg1"/>
                </a:solidFill>
              </a:rPr>
              <a:t>- Areas </a:t>
            </a:r>
            <a:r>
              <a:rPr lang="en-US" dirty="0" smtClean="0">
                <a:solidFill>
                  <a:schemeClr val="bg1"/>
                </a:solidFill>
              </a:rPr>
              <a:t>22-30</a:t>
            </a:r>
            <a:endParaRPr lang="en-US" dirty="0">
              <a:solidFill>
                <a:schemeClr val="bg1"/>
              </a:solidFill>
            </a:endParaRPr>
          </a:p>
          <a:p>
            <a:r>
              <a:rPr lang="en-US" dirty="0" smtClean="0">
                <a:solidFill>
                  <a:schemeClr val="bg1"/>
                </a:solidFill>
              </a:rPr>
              <a:t>- </a:t>
            </a:r>
            <a:r>
              <a:rPr lang="en-US" dirty="0">
                <a:solidFill>
                  <a:schemeClr val="bg1"/>
                </a:solidFill>
              </a:rPr>
              <a:t>Areas </a:t>
            </a:r>
            <a:r>
              <a:rPr lang="en-US" dirty="0" smtClean="0">
                <a:solidFill>
                  <a:schemeClr val="bg1"/>
                </a:solidFill>
              </a:rPr>
              <a:t>66-73</a:t>
            </a:r>
            <a:endParaRPr lang="en-US" dirty="0">
              <a:solidFill>
                <a:schemeClr val="bg1"/>
              </a:solidFill>
            </a:endParaRPr>
          </a:p>
          <a:p>
            <a:r>
              <a:rPr lang="en-US" dirty="0" smtClean="0">
                <a:solidFill>
                  <a:schemeClr val="bg1"/>
                </a:solidFill>
              </a:rPr>
              <a:t>- Areas 42-49</a:t>
            </a:r>
          </a:p>
        </p:txBody>
      </p:sp>
      <p:pic>
        <p:nvPicPr>
          <p:cNvPr id="3" name="Picture 2"/>
          <p:cNvPicPr>
            <a:picLocks noChangeAspect="1"/>
          </p:cNvPicPr>
          <p:nvPr/>
        </p:nvPicPr>
        <p:blipFill>
          <a:blip r:embed="rId2"/>
          <a:stretch>
            <a:fillRect/>
          </a:stretch>
        </p:blipFill>
        <p:spPr>
          <a:xfrm>
            <a:off x="3156150" y="1540617"/>
            <a:ext cx="8543925" cy="4629150"/>
          </a:xfrm>
          <a:prstGeom prst="rect">
            <a:avLst/>
          </a:prstGeom>
        </p:spPr>
      </p:pic>
    </p:spTree>
    <p:extLst>
      <p:ext uri="{BB962C8B-B14F-4D97-AF65-F5344CB8AC3E}">
        <p14:creationId xmlns:p14="http://schemas.microsoft.com/office/powerpoint/2010/main" val="2985574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ARMED: HANDGUN robbery</a:t>
            </a:r>
            <a:r>
              <a:rPr lang="en-US" dirty="0" smtClean="0">
                <a:solidFill>
                  <a:schemeClr val="bg1"/>
                </a:solidFill>
              </a:rPr>
              <a:t>  occurs </a:t>
            </a:r>
            <a:r>
              <a:rPr lang="en-US" dirty="0">
                <a:solidFill>
                  <a:schemeClr val="bg1"/>
                </a:solidFill>
              </a:rPr>
              <a:t>more often in the </a:t>
            </a:r>
            <a:r>
              <a:rPr lang="en-US" dirty="0" smtClean="0">
                <a:solidFill>
                  <a:schemeClr val="bg1"/>
                </a:solidFill>
              </a:rPr>
              <a:t>STREETS, SIDEWALKS, ALLEY </a:t>
            </a:r>
            <a:r>
              <a:rPr lang="en-US" dirty="0">
                <a:solidFill>
                  <a:schemeClr val="bg1"/>
                </a:solidFill>
              </a:rPr>
              <a:t>of these community areas.</a:t>
            </a:r>
            <a:endParaRPr lang="en-GB" dirty="0">
              <a:solidFill>
                <a:schemeClr val="bg1"/>
              </a:solidFill>
            </a:endParaRPr>
          </a:p>
        </p:txBody>
      </p:sp>
      <p:pic>
        <p:nvPicPr>
          <p:cNvPr id="3" name="Picture 2"/>
          <p:cNvPicPr>
            <a:picLocks noChangeAspect="1"/>
          </p:cNvPicPr>
          <p:nvPr/>
        </p:nvPicPr>
        <p:blipFill>
          <a:blip r:embed="rId2"/>
          <a:stretch>
            <a:fillRect/>
          </a:stretch>
        </p:blipFill>
        <p:spPr>
          <a:xfrm>
            <a:off x="3278220" y="1262944"/>
            <a:ext cx="7940405" cy="5450863"/>
          </a:xfrm>
          <a:prstGeom prst="rect">
            <a:avLst/>
          </a:prstGeom>
        </p:spPr>
      </p:pic>
    </p:spTree>
    <p:extLst>
      <p:ext uri="{BB962C8B-B14F-4D97-AF65-F5344CB8AC3E}">
        <p14:creationId xmlns:p14="http://schemas.microsoft.com/office/powerpoint/2010/main" val="41308128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Arrest was made 5.6% of the time ARMED: HANDGUN robbery </a:t>
            </a:r>
            <a:r>
              <a:rPr lang="en-US" dirty="0" smtClean="0">
                <a:solidFill>
                  <a:schemeClr val="bg1"/>
                </a:solidFill>
              </a:rPr>
              <a:t>was </a:t>
            </a:r>
            <a:r>
              <a:rPr lang="en-US" dirty="0">
                <a:solidFill>
                  <a:schemeClr val="bg1"/>
                </a:solidFill>
              </a:rPr>
              <a:t>reported in SIDEWALK</a:t>
            </a:r>
          </a:p>
          <a:p>
            <a:r>
              <a:rPr lang="en-US" dirty="0">
                <a:solidFill>
                  <a:schemeClr val="bg1"/>
                </a:solidFill>
              </a:rPr>
              <a:t>- Arrest was made 4.9% of the time ARMED: HANDGUN robbery </a:t>
            </a:r>
            <a:r>
              <a:rPr lang="en-US" dirty="0" smtClean="0">
                <a:solidFill>
                  <a:schemeClr val="bg1"/>
                </a:solidFill>
              </a:rPr>
              <a:t>was </a:t>
            </a:r>
            <a:r>
              <a:rPr lang="en-US" dirty="0">
                <a:solidFill>
                  <a:schemeClr val="bg1"/>
                </a:solidFill>
              </a:rPr>
              <a:t>reported in STREET</a:t>
            </a:r>
          </a:p>
          <a:p>
            <a:r>
              <a:rPr lang="en-US" dirty="0">
                <a:solidFill>
                  <a:schemeClr val="bg1"/>
                </a:solidFill>
              </a:rPr>
              <a:t>- Arrest was made 4.6% of the time ARMED: HANDGUN robbery </a:t>
            </a:r>
            <a:r>
              <a:rPr lang="en-US" dirty="0" smtClean="0">
                <a:solidFill>
                  <a:schemeClr val="bg1"/>
                </a:solidFill>
              </a:rPr>
              <a:t>was </a:t>
            </a:r>
            <a:r>
              <a:rPr lang="en-US" dirty="0">
                <a:solidFill>
                  <a:schemeClr val="bg1"/>
                </a:solidFill>
              </a:rPr>
              <a:t>reported in </a:t>
            </a:r>
            <a:r>
              <a:rPr lang="en-US" dirty="0" smtClean="0">
                <a:solidFill>
                  <a:schemeClr val="bg1"/>
                </a:solidFill>
              </a:rPr>
              <a:t>ALLEY</a:t>
            </a:r>
            <a:endParaRPr lang="en-US" dirty="0">
              <a:solidFill>
                <a:schemeClr val="bg1"/>
              </a:solidFill>
            </a:endParaRPr>
          </a:p>
          <a:p>
            <a:r>
              <a:rPr lang="en-US" dirty="0" smtClean="0">
                <a:solidFill>
                  <a:schemeClr val="bg1"/>
                </a:solidFill>
              </a:rPr>
              <a:t>These are very </a:t>
            </a:r>
            <a:r>
              <a:rPr lang="en-US" dirty="0">
                <a:solidFill>
                  <a:schemeClr val="bg1"/>
                </a:solidFill>
              </a:rPr>
              <a:t>low arrest </a:t>
            </a:r>
            <a:r>
              <a:rPr lang="en-US" dirty="0" smtClean="0">
                <a:solidFill>
                  <a:schemeClr val="bg1"/>
                </a:solidFill>
              </a:rPr>
              <a:t>rates.</a:t>
            </a:r>
            <a:endParaRPr lang="en-GB" dirty="0">
              <a:solidFill>
                <a:schemeClr val="bg1"/>
              </a:solidFill>
            </a:endParaRPr>
          </a:p>
        </p:txBody>
      </p:sp>
      <p:pic>
        <p:nvPicPr>
          <p:cNvPr id="3" name="Picture 2"/>
          <p:cNvPicPr>
            <a:picLocks noChangeAspect="1"/>
          </p:cNvPicPr>
          <p:nvPr/>
        </p:nvPicPr>
        <p:blipFill>
          <a:blip r:embed="rId2"/>
          <a:stretch>
            <a:fillRect/>
          </a:stretch>
        </p:blipFill>
        <p:spPr>
          <a:xfrm>
            <a:off x="3156150" y="1344849"/>
            <a:ext cx="13990936" cy="5264125"/>
          </a:xfrm>
          <a:prstGeom prst="rect">
            <a:avLst/>
          </a:prstGeom>
        </p:spPr>
      </p:pic>
    </p:spTree>
    <p:extLst>
      <p:ext uri="{BB962C8B-B14F-4D97-AF65-F5344CB8AC3E}">
        <p14:creationId xmlns:p14="http://schemas.microsoft.com/office/powerpoint/2010/main" val="4695337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These are areas that can be classified as hot zones with high rates of STRONGARM - NO </a:t>
            </a:r>
            <a:r>
              <a:rPr lang="en-US" dirty="0" smtClean="0">
                <a:solidFill>
                  <a:schemeClr val="bg1"/>
                </a:solidFill>
              </a:rPr>
              <a:t>WEAPON robbery</a:t>
            </a:r>
          </a:p>
          <a:p>
            <a:r>
              <a:rPr lang="en-US" dirty="0" smtClean="0">
                <a:solidFill>
                  <a:schemeClr val="bg1"/>
                </a:solidFill>
              </a:rPr>
              <a:t>- </a:t>
            </a:r>
            <a:r>
              <a:rPr lang="en-US" dirty="0">
                <a:solidFill>
                  <a:schemeClr val="bg1"/>
                </a:solidFill>
              </a:rPr>
              <a:t>Areas </a:t>
            </a:r>
            <a:r>
              <a:rPr lang="en-US" dirty="0" smtClean="0">
                <a:solidFill>
                  <a:schemeClr val="bg1"/>
                </a:solidFill>
              </a:rPr>
              <a:t>19-32</a:t>
            </a:r>
            <a:endParaRPr lang="en-US" dirty="0">
              <a:solidFill>
                <a:schemeClr val="bg1"/>
              </a:solidFill>
            </a:endParaRPr>
          </a:p>
          <a:p>
            <a:r>
              <a:rPr lang="en-US" dirty="0" smtClean="0">
                <a:solidFill>
                  <a:schemeClr val="bg1"/>
                </a:solidFill>
              </a:rPr>
              <a:t>- </a:t>
            </a:r>
            <a:r>
              <a:rPr lang="en-US" dirty="0">
                <a:solidFill>
                  <a:schemeClr val="bg1"/>
                </a:solidFill>
              </a:rPr>
              <a:t>Areas </a:t>
            </a:r>
            <a:r>
              <a:rPr lang="en-US" dirty="0" smtClean="0">
                <a:solidFill>
                  <a:schemeClr val="bg1"/>
                </a:solidFill>
              </a:rPr>
              <a:t>66-71</a:t>
            </a:r>
            <a:endParaRPr lang="en-US" dirty="0">
              <a:solidFill>
                <a:schemeClr val="bg1"/>
              </a:solidFill>
            </a:endParaRPr>
          </a:p>
          <a:p>
            <a:r>
              <a:rPr lang="en-US" dirty="0" smtClean="0">
                <a:solidFill>
                  <a:schemeClr val="bg1"/>
                </a:solidFill>
              </a:rPr>
              <a:t>-</a:t>
            </a:r>
            <a:r>
              <a:rPr lang="en-US" dirty="0">
                <a:solidFill>
                  <a:schemeClr val="bg1"/>
                </a:solidFill>
              </a:rPr>
              <a:t> </a:t>
            </a:r>
            <a:r>
              <a:rPr lang="en-US" dirty="0" smtClean="0">
                <a:solidFill>
                  <a:schemeClr val="bg1"/>
                </a:solidFill>
              </a:rPr>
              <a:t>Areas 38-49</a:t>
            </a:r>
          </a:p>
          <a:p>
            <a:r>
              <a:rPr lang="en-US" dirty="0" smtClean="0">
                <a:solidFill>
                  <a:schemeClr val="bg1"/>
                </a:solidFill>
              </a:rPr>
              <a:t>- Areas 1-8</a:t>
            </a:r>
          </a:p>
        </p:txBody>
      </p:sp>
      <p:pic>
        <p:nvPicPr>
          <p:cNvPr id="4" name="Picture 3"/>
          <p:cNvPicPr>
            <a:picLocks noChangeAspect="1"/>
          </p:cNvPicPr>
          <p:nvPr/>
        </p:nvPicPr>
        <p:blipFill>
          <a:blip r:embed="rId2"/>
          <a:stretch>
            <a:fillRect/>
          </a:stretch>
        </p:blipFill>
        <p:spPr>
          <a:xfrm>
            <a:off x="3156150" y="1540617"/>
            <a:ext cx="8543925" cy="4629150"/>
          </a:xfrm>
          <a:prstGeom prst="rect">
            <a:avLst/>
          </a:prstGeom>
        </p:spPr>
      </p:pic>
    </p:spTree>
    <p:extLst>
      <p:ext uri="{BB962C8B-B14F-4D97-AF65-F5344CB8AC3E}">
        <p14:creationId xmlns:p14="http://schemas.microsoft.com/office/powerpoint/2010/main" val="2986705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STRONGARM - NO WEAPON robbery</a:t>
            </a:r>
            <a:r>
              <a:rPr lang="en-US" dirty="0" smtClean="0">
                <a:solidFill>
                  <a:schemeClr val="bg1"/>
                </a:solidFill>
              </a:rPr>
              <a:t>  occurs </a:t>
            </a:r>
            <a:r>
              <a:rPr lang="en-US" dirty="0">
                <a:solidFill>
                  <a:schemeClr val="bg1"/>
                </a:solidFill>
              </a:rPr>
              <a:t>more often in the </a:t>
            </a:r>
            <a:r>
              <a:rPr lang="en-US" dirty="0" smtClean="0">
                <a:solidFill>
                  <a:schemeClr val="bg1"/>
                </a:solidFill>
              </a:rPr>
              <a:t>STREETS, SIDEWALKS, ALLEY </a:t>
            </a:r>
            <a:r>
              <a:rPr lang="en-US" dirty="0">
                <a:solidFill>
                  <a:schemeClr val="bg1"/>
                </a:solidFill>
              </a:rPr>
              <a:t>of these community areas.</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3156150" y="1344849"/>
            <a:ext cx="12646161" cy="5606415"/>
          </a:xfrm>
          <a:prstGeom prst="rect">
            <a:avLst/>
          </a:prstGeom>
        </p:spPr>
      </p:pic>
    </p:spTree>
    <p:extLst>
      <p:ext uri="{BB962C8B-B14F-4D97-AF65-F5344CB8AC3E}">
        <p14:creationId xmlns:p14="http://schemas.microsoft.com/office/powerpoint/2010/main" val="4183141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 Arrest was made </a:t>
            </a:r>
            <a:r>
              <a:rPr lang="en-US" dirty="0" smtClean="0">
                <a:solidFill>
                  <a:schemeClr val="bg1"/>
                </a:solidFill>
              </a:rPr>
              <a:t>9.6</a:t>
            </a:r>
            <a:r>
              <a:rPr lang="en-US" dirty="0">
                <a:solidFill>
                  <a:schemeClr val="bg1"/>
                </a:solidFill>
              </a:rPr>
              <a:t>% of the time STRONGARM - NO WEAPON robbery</a:t>
            </a:r>
            <a:r>
              <a:rPr lang="en-US" dirty="0" smtClean="0">
                <a:solidFill>
                  <a:schemeClr val="bg1"/>
                </a:solidFill>
              </a:rPr>
              <a:t> </a:t>
            </a:r>
            <a:r>
              <a:rPr lang="en-US" dirty="0">
                <a:solidFill>
                  <a:schemeClr val="bg1"/>
                </a:solidFill>
              </a:rPr>
              <a:t>was reported in SIDEWALK</a:t>
            </a:r>
          </a:p>
          <a:p>
            <a:r>
              <a:rPr lang="en-US" dirty="0">
                <a:solidFill>
                  <a:schemeClr val="bg1"/>
                </a:solidFill>
              </a:rPr>
              <a:t>- Arrest was made </a:t>
            </a:r>
            <a:r>
              <a:rPr lang="en-US" dirty="0" smtClean="0">
                <a:solidFill>
                  <a:schemeClr val="bg1"/>
                </a:solidFill>
              </a:rPr>
              <a:t>7.9% </a:t>
            </a:r>
            <a:r>
              <a:rPr lang="en-US" dirty="0">
                <a:solidFill>
                  <a:schemeClr val="bg1"/>
                </a:solidFill>
              </a:rPr>
              <a:t>of the time STRONGARM - NO WEAPON robbery</a:t>
            </a:r>
            <a:r>
              <a:rPr lang="en-US" dirty="0" smtClean="0">
                <a:solidFill>
                  <a:schemeClr val="bg1"/>
                </a:solidFill>
              </a:rPr>
              <a:t> </a:t>
            </a:r>
            <a:r>
              <a:rPr lang="en-US" dirty="0">
                <a:solidFill>
                  <a:schemeClr val="bg1"/>
                </a:solidFill>
              </a:rPr>
              <a:t>was reported in STREET</a:t>
            </a:r>
          </a:p>
          <a:p>
            <a:r>
              <a:rPr lang="en-US" dirty="0">
                <a:solidFill>
                  <a:schemeClr val="bg1"/>
                </a:solidFill>
              </a:rPr>
              <a:t>- Arrest was made </a:t>
            </a:r>
            <a:r>
              <a:rPr lang="en-US" dirty="0" smtClean="0">
                <a:solidFill>
                  <a:schemeClr val="bg1"/>
                </a:solidFill>
              </a:rPr>
              <a:t>7.1% </a:t>
            </a:r>
            <a:r>
              <a:rPr lang="en-US" dirty="0">
                <a:solidFill>
                  <a:schemeClr val="bg1"/>
                </a:solidFill>
              </a:rPr>
              <a:t>of the time STRONGARM - NO WEAPON robbery</a:t>
            </a:r>
            <a:r>
              <a:rPr lang="en-US" dirty="0" smtClean="0">
                <a:solidFill>
                  <a:schemeClr val="bg1"/>
                </a:solidFill>
              </a:rPr>
              <a:t> </a:t>
            </a:r>
            <a:r>
              <a:rPr lang="en-US" dirty="0">
                <a:solidFill>
                  <a:schemeClr val="bg1"/>
                </a:solidFill>
              </a:rPr>
              <a:t>was reported in </a:t>
            </a:r>
            <a:r>
              <a:rPr lang="en-US" dirty="0" smtClean="0">
                <a:solidFill>
                  <a:schemeClr val="bg1"/>
                </a:solidFill>
              </a:rPr>
              <a:t>ALLEY</a:t>
            </a:r>
            <a:endParaRPr lang="en-US" dirty="0">
              <a:solidFill>
                <a:schemeClr val="bg1"/>
              </a:solidFill>
            </a:endParaRPr>
          </a:p>
          <a:p>
            <a:r>
              <a:rPr lang="en-US" dirty="0" smtClean="0">
                <a:solidFill>
                  <a:schemeClr val="bg1"/>
                </a:solidFill>
              </a:rPr>
              <a:t>These are very </a:t>
            </a:r>
            <a:r>
              <a:rPr lang="en-US" dirty="0">
                <a:solidFill>
                  <a:schemeClr val="bg1"/>
                </a:solidFill>
              </a:rPr>
              <a:t>low arrest </a:t>
            </a:r>
            <a:r>
              <a:rPr lang="en-US" dirty="0" smtClean="0">
                <a:solidFill>
                  <a:schemeClr val="bg1"/>
                </a:solidFill>
              </a:rPr>
              <a:t>rates.</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3506346" y="1344849"/>
            <a:ext cx="16016792" cy="5413416"/>
          </a:xfrm>
          <a:prstGeom prst="rect">
            <a:avLst/>
          </a:prstGeom>
        </p:spPr>
      </p:pic>
    </p:spTree>
    <p:extLst>
      <p:ext uri="{BB962C8B-B14F-4D97-AF65-F5344CB8AC3E}">
        <p14:creationId xmlns:p14="http://schemas.microsoft.com/office/powerpoint/2010/main" val="24655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TYPE OF CRIMES</a:t>
            </a:r>
            <a:endParaRPr lang="en-GB" sz="4000" b="1" dirty="0">
              <a:solidFill>
                <a:schemeClr val="bg1"/>
              </a:solidFill>
            </a:endParaRPr>
          </a:p>
        </p:txBody>
      </p:sp>
      <p:sp>
        <p:nvSpPr>
          <p:cNvPr id="5" name="Text Placeholder 4"/>
          <p:cNvSpPr>
            <a:spLocks noGrp="1"/>
          </p:cNvSpPr>
          <p:nvPr>
            <p:ph type="body" sz="half" idx="2"/>
          </p:nvPr>
        </p:nvSpPr>
        <p:spPr>
          <a:xfrm>
            <a:off x="476655" y="1478605"/>
            <a:ext cx="2266545" cy="4824918"/>
          </a:xfrm>
        </p:spPr>
        <p:txBody>
          <a:bodyPr>
            <a:normAutofit fontScale="92500"/>
          </a:bodyPr>
          <a:lstStyle/>
          <a:p>
            <a:r>
              <a:rPr lang="en-US" dirty="0">
                <a:solidFill>
                  <a:schemeClr val="bg1"/>
                </a:solidFill>
              </a:rPr>
              <a:t>Violent crimes on the high in Chicago</a:t>
            </a:r>
            <a:r>
              <a:rPr lang="en-US" dirty="0" smtClean="0">
                <a:solidFill>
                  <a:schemeClr val="bg1"/>
                </a:solidFill>
              </a:rPr>
              <a:t>;</a:t>
            </a:r>
            <a:endParaRPr lang="en-US" dirty="0">
              <a:solidFill>
                <a:schemeClr val="bg1"/>
              </a:solidFill>
            </a:endParaRPr>
          </a:p>
          <a:p>
            <a:r>
              <a:rPr lang="en-US" dirty="0">
                <a:solidFill>
                  <a:schemeClr val="bg1"/>
                </a:solidFill>
              </a:rPr>
              <a:t>- THEFT make up for 21.1% of crimes in the data</a:t>
            </a:r>
          </a:p>
          <a:p>
            <a:r>
              <a:rPr lang="en-US" dirty="0">
                <a:solidFill>
                  <a:schemeClr val="bg1"/>
                </a:solidFill>
              </a:rPr>
              <a:t>- BATTERY make up for 18.4% of crimes in the data</a:t>
            </a:r>
          </a:p>
          <a:p>
            <a:r>
              <a:rPr lang="en-US" dirty="0">
                <a:solidFill>
                  <a:schemeClr val="bg1"/>
                </a:solidFill>
              </a:rPr>
              <a:t>- CRIMINAL DAMAGE make up for 11.5% of crimes in the data</a:t>
            </a:r>
          </a:p>
          <a:p>
            <a:r>
              <a:rPr lang="en-US" dirty="0">
                <a:solidFill>
                  <a:schemeClr val="bg1"/>
                </a:solidFill>
              </a:rPr>
              <a:t>- ASSAULT make up for 6.5% of crimes in the data </a:t>
            </a:r>
          </a:p>
          <a:p>
            <a:r>
              <a:rPr lang="en-US" dirty="0">
                <a:solidFill>
                  <a:schemeClr val="bg1"/>
                </a:solidFill>
              </a:rPr>
              <a:t>- BURGLARY make up for 5.5% of crimes in the data</a:t>
            </a:r>
          </a:p>
          <a:p>
            <a:r>
              <a:rPr lang="en-US" dirty="0">
                <a:solidFill>
                  <a:schemeClr val="bg1"/>
                </a:solidFill>
              </a:rPr>
              <a:t>- MOTOR VEHICLE THEFT make up for 4.6% of crimes in the data</a:t>
            </a:r>
          </a:p>
          <a:p>
            <a:r>
              <a:rPr lang="en-US" dirty="0">
                <a:solidFill>
                  <a:schemeClr val="bg1"/>
                </a:solidFill>
              </a:rPr>
              <a:t>- ROBBERY make up for 3.8% of crimes in the data</a:t>
            </a:r>
            <a:endParaRPr lang="en-GB" dirty="0">
              <a:solidFill>
                <a:schemeClr val="bg1"/>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97" b="197"/>
          <a:stretch>
            <a:fillRect/>
          </a:stretch>
        </p:blipFill>
        <p:spPr>
          <a:xfrm>
            <a:off x="2743200" y="1308100"/>
            <a:ext cx="9283700" cy="5165725"/>
          </a:xfrm>
        </p:spPr>
      </p:pic>
    </p:spTree>
    <p:extLst>
      <p:ext uri="{BB962C8B-B14F-4D97-AF65-F5344CB8AC3E}">
        <p14:creationId xmlns:p14="http://schemas.microsoft.com/office/powerpoint/2010/main" val="908004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178800"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smtClean="0">
                <a:solidFill>
                  <a:schemeClr val="bg1"/>
                </a:solidFill>
              </a:rPr>
              <a:t>Robbery also happens </a:t>
            </a:r>
            <a:r>
              <a:rPr lang="en-US" dirty="0">
                <a:solidFill>
                  <a:schemeClr val="bg1"/>
                </a:solidFill>
              </a:rPr>
              <a:t>almost at the same rate all the days of the week</a:t>
            </a:r>
          </a:p>
          <a:p>
            <a:r>
              <a:rPr lang="en-US" dirty="0">
                <a:solidFill>
                  <a:schemeClr val="bg1"/>
                </a:solidFill>
              </a:rPr>
              <a:t>They occur more </a:t>
            </a:r>
            <a:r>
              <a:rPr lang="en-US" dirty="0" smtClean="0">
                <a:solidFill>
                  <a:schemeClr val="bg1"/>
                </a:solidFill>
              </a:rPr>
              <a:t>at evenings, night, </a:t>
            </a:r>
            <a:r>
              <a:rPr lang="en-US" dirty="0">
                <a:solidFill>
                  <a:schemeClr val="bg1"/>
                </a:solidFill>
              </a:rPr>
              <a:t>and early </a:t>
            </a:r>
            <a:r>
              <a:rPr lang="en-US" dirty="0" smtClean="0">
                <a:solidFill>
                  <a:schemeClr val="bg1"/>
                </a:solidFill>
              </a:rPr>
              <a:t>mornings. </a:t>
            </a:r>
            <a:endParaRPr lang="en-US" dirty="0">
              <a:solidFill>
                <a:schemeClr val="bg1"/>
              </a:solidFill>
            </a:endParaRPr>
          </a:p>
          <a:p>
            <a:r>
              <a:rPr lang="en-US" dirty="0">
                <a:solidFill>
                  <a:schemeClr val="bg1"/>
                </a:solidFill>
              </a:rPr>
              <a:t>The </a:t>
            </a:r>
            <a:r>
              <a:rPr lang="en-US" dirty="0" err="1">
                <a:solidFill>
                  <a:schemeClr val="bg1"/>
                </a:solidFill>
              </a:rPr>
              <a:t>lineplot</a:t>
            </a:r>
            <a:r>
              <a:rPr lang="en-US" dirty="0">
                <a:solidFill>
                  <a:schemeClr val="bg1"/>
                </a:solidFill>
              </a:rPr>
              <a:t> reveals that at midweek, they often happen more often at nights. But at </a:t>
            </a:r>
            <a:r>
              <a:rPr lang="en-US" dirty="0" smtClean="0">
                <a:solidFill>
                  <a:schemeClr val="bg1"/>
                </a:solidFill>
              </a:rPr>
              <a:t>weekends, </a:t>
            </a:r>
            <a:r>
              <a:rPr lang="en-US" dirty="0">
                <a:solidFill>
                  <a:schemeClr val="bg1"/>
                </a:solidFill>
              </a:rPr>
              <a:t>they often occur more at the very </a:t>
            </a:r>
            <a:r>
              <a:rPr lang="en-US" dirty="0" smtClean="0">
                <a:solidFill>
                  <a:schemeClr val="bg1"/>
                </a:solidFill>
              </a:rPr>
              <a:t>earlier </a:t>
            </a:r>
            <a:r>
              <a:rPr lang="en-US" dirty="0">
                <a:solidFill>
                  <a:schemeClr val="bg1"/>
                </a:solidFill>
              </a:rPr>
              <a:t>hours of the day.</a:t>
            </a:r>
            <a:endParaRPr lang="en-GB" dirty="0">
              <a:solidFill>
                <a:schemeClr val="bg1"/>
              </a:solidFill>
            </a:endParaRPr>
          </a:p>
        </p:txBody>
      </p:sp>
      <p:sp>
        <p:nvSpPr>
          <p:cNvPr id="4" name="AutoShape 2" descr="data:image/png;base64,iVBORw0KGgoAAAANSUhEUgAAAiIAAAFuCAYAAAC8xnOgAAAAOXRFWHRTb2Z0d2FyZQBNYXRwbG90bGliIHZlcnNpb24zLjMuNCwgaHR0cHM6Ly9tYXRwbG90bGliLm9yZy8QVMy6AAAACXBIWXMAAAsTAAALEwEAmpwYAAAZGElEQVR4nO3df9BedZnf8fdHogIqK0hgMWEHtk1VZFQkpSg7jjXbEn/UoAO7sSKpSxvLsgo7O7uC/UO3HWbY0TqCXZky8iMoyqZRhKqgNK7rtEVoFFZ+ScmKhUgkQa1SbdHg1T/uE7lJnsSH59f1POT9mrnnPue6z7m/1/1AnnzyPec+J1WFJElSh2d0NyBJkvZdBhFJktTGICJJktoYRCRJUhuDiCRJarOou4G5tnLlyrrxxhu725AkaV+SPb2wz82IPPLII90tSJKkwT4XRCRJ0vxhEJEkSW0MIpIkqY1BRJIktTGISJKkNgYRSZLUxiAiSZLaGEQkSVIbg4gkSWpjEJEkSW0MIpIkqY1BRJIktTGISJKkNgYRSZLUZlF3A5L0dHXKho2t43/u1BWt40uT4YyIJElqYxCRJEltDCKSJKmNQUSSJLUxiEiSpDYGEUmS1Mav70pasN604erW8T9/6ttbx5eeDpwRkSRJbZwRkSTNOzf81SOt47/+9w9tHX9f4oyIJElqYxCRJEltDCKSJKmNQUSSJLUxiEiSpDYGEUmS1MYgIkmS2hhEJElSG4OIJElqYxCRJEltDCKSJKmN95qRpH3Ue659sHX8i99yZOv4mh+cEZEkSW0MIpIkqY2HZiTt0Ruv/WDr+F94y5+2ji9p9jkjIkmS2hhEJElSG4OIJElqM2tBJMnlSbYluXOsdkiSm5LcNzwfPPba+Uk2J7k3yclj9eOT3DG8dnGSDPVnJ/mroX5LkqNm67NIkqTZMZsnq14J/AfgqrHaecDGqrowyXnD+nuTHAOsBl4KvBD4L0n+QVU9DlwCrAW+DnwRWAncAJwJ/Kiq/n6S1cBfAL8/i59HmnHvvHZl6/hXvOXG1vGlheq7H/l+6/hHnfubrePPpFmbEamqrwE/3KW8Clg3LK8DThmrX1NVj1XV/cBm4IQkRwAHVdXNVVWMQs0pE7zXBmDFztkSSZK0MMz1OSKHV9VWgOH5sKG+BBi/xN+WobZkWN61/qR9qmoH8GPgBRMNmmRtkk1JNm3fvn2GPookSZqu+XKy6kQzGbWX+t722b1YdWlVLa+q5YsXL55ii5IkaabNdRB5eDjcwvC8bahvAcZvOrAUeGioL52g/qR9kiwCfoPdDwVJkqR5bK6DyPXAmmF5DXDdWH318E2Yo4FlwK3D4ZtHk5w4nP9xxi777HyvU4GvDOeRSJKkBWLWvjWT5NPAa4FDk2wB3g9cCKxPcibwAHAaQFXdlWQ9cDewAzh7+MYMwFmMvoFzAKNvy9ww1C8DPpFkM6OZkNWz9VkkSdLsmLUgUlVv28NLK/aw/QXABRPUNwHHTlD/fwxBRpIkLUzz5WRVSZK0DzKISJKkNrN5ZVVJktTg4Ytubh3/8HNeNeltnRGRJEltDCKSJKmNQUSSJLUxiEiSpDYGEUmS1MYgIkmS2hhEJElSG4OIJElqYxCRJEltDCKSJKmNQUSSJLUxiEiSpDYGEUmS1MYgIkmS2hhEJElSG4OIJElqYxCRJEltDCKSJKmNQUSSJLUxiEiSpDYGEUmS1MYgIkmS2hhEJElSG4OIJElqYxCRJEltDCKSJKmNQUSSJLUxiEiSpDaLuhvotv2ST7aOv/is01vHlySpkzMikiSpjUFEkiS1MYhIkqQ2BhFJktTGICJJktoYRCRJUpt9/uu7enr7j584uXX8d73jS63jS9J854yIJElqYxCRJEltDCKSJKmNQUSSJLUxiEiSpDYGEUmS1MYgIkmS2rQEkSR/nOSuJHcm+XSS/ZMckuSmJPcNzwePbX9+ks1J7k1y8lj9+CR3DK9dnCQdn0eSJE3NnAeRJEuA9wDLq+pYYD9gNXAesLGqlgEbh3WSHDO8/lJgJfCxJPsNb3cJsBZYNjxWzuFHkSRJ09R1aGYRcECSRcCBwEPAKmDd8Po64JRheRVwTVU9VlX3A5uBE5IcARxUVTdXVQFXje0jSZIWgDkPIlX1PeBDwAPAVuDHVfVl4PCq2jpssxU4bNhlCfDg2FtsGWpLhuVd67tJsjbJpiSbtm/fPpMfR5IkTUPHoZmDGc1yHA28EHhOktP3tssEtdpLffdi1aVVtbyqli9evPiptixJkmZJx6GZ3wXur6rtVfUL4LPAq4GHh8MtDM/bhu23AEeO7b+U0aGcLcPyrnVJkrRAdNx99wHgxCQHAv8XWAFsAn4KrAEuHJ6vG7a/HvhUkg8zmkFZBtxaVY8neTTJicAtwBnAR+f0k4gvXfaG1vFPPvOLreNLkqZnzoNIVd2SZAPwTWAHcBtwKfBcYH2SMxmFldOG7e9Ksh64e9j+7Kp6fHi7s4ArgQOAG4aHJElaIDpmRKiq9wPv36X8GKPZkYm2vwC4YIL6JuDYGW9QkiTNCa+sKkmS2hhEJElSG4OIJElqYxCRJEltDCKSJKmNQUSSJLUxiEiSpDYGEUmS1MYgIkmS2hhEJElSG4OIJElqYxCRJEltDCKSJKmNQUSSJLUxiEiSpDYGEUmS1MYgIkmS2hhEJElSG4OIJElqYxCRJEltDCKSJKmNQUSSJLUxiEiSpDYGEUmS1MYgIkmS2hhEJElSG4OIJElqYxCRJEltDCKSJKnNou4GtHcPXHxq6/i/9Z4NreNLkp7enBGRJEltDCKSJKmNQUSSJLUxiEiSpDYGEUmS1MYgIkmS2hhEJElSG4OIJElqYxCRJEltDCKSJKmNQUSSJLUxiEiSpDaTCiJJNk6mJkmS9FTs9e67SfYHDgQOTXIwkOGlg4AXznJvkiTpaW6vQQR4F3Auo9DxDZ4IIj8B/nL22pIkSfuCvQaRqroIuCjJu6vqo3PUkyRJ2kdM6hyRqvpoklcn+edJztj5mOqgSZ6fZEOSbye5J8mrkhyS5KYk9w3PB49tf36SzUnuTXLyWP34JHcMr12cJBOPKEmS5qPJnqz6CeBDwO8A/3B4LJ/GuBcBN1bVi4GXA/cA5wEbq2oZsHFYJ8kxwGrgpcBK4GNJ9hve5xJgLbBseKycRk+SJGmO/bpzRHZaDhxTVTXdAZMcBLwG+BcAVfVz4OdJVgGvHTZbB3wVeC+wCrimqh4D7k+yGTghyXeBg6rq5uF9rwJOAW6Ybo+SJGluTPY6IncCvzlDY/42sB24IsltST6e5DnA4VW1FWB4PmzYfgnw4Nj+W4bakmF51/pukqxNsinJpu3bt8/Qx5AkSdM12SByKHB3ki8luX7nY4pjLgJeCVxSVccBP2U4DLMHE533UXup716surSqllfV8sWLFz/VfiVJ0iyZ7KGZD8zgmFuALVV1y7C+gVEQeTjJEVW1NckRwLax7Y8c238p8NBQXzpBXZIkLRCTCiJV9TczNWBVfT/Jg0leVFX3AiuAu4fHGuDC4fm6YZfrgU8l+TCj65ksA26tqseTPJrkROAW4AzArxhLkrSATCqIJHmUJw57PAt4JvDTqjpoiuO+G7g6ybOA7wDvZHSYaH2SM4EHgNMAququJOsZBZUdwNlV9fjwPmcBVwIHMDpJ1RNVJUlaQCY7I/K88fUkpwAnTHXQqrqdib/+u2IP218AXDBBfRNw7FT7kCRJvaZ0992q+hzwupltRZIk7Wsme2jmrWOrz2A0mzHta4pIkqR922S/NfPPxpZ3AN9ldKExSZKkKZvsOSLvnO1GJEnSvmey95pZmuTaJNuSPJzkM0mW/vo9JUmS9myyJ6teweh6Hi9kdBn1/zzUJEmSpmyyQWRxVV1RVTuGx5WA10qXJEnTMtkg8kiS05PsNzxOB34wm41JkqSnv8kGkT8Afg/4PrAVOJXR1VAlSZKmbLJf3/13wJqq+hFAkkOADzEKKJIkSVMy2RmRl+0MIQBV9UPguNlpSZIk7SsmG0SekeTgnSvDjMhkZ1MkSZImNNkw8e+B/55kA6NLu/8eE9yETpIk6amY7JVVr0qyidGN7gK8taruntXOJEnS096kD68MwcPwIUmSZsxkzxGRJEmacQYRSZLUxiAiSZLaGEQkSVIbg4gkSWpjEJEkSW0MIpIkqY1BRJIktTGISJKkNgYRSZLUxiAiSZLaGEQkSVIbg4gkSWpjEJEkSW0MIpIkqY1BRJIktTGISJKkNgYRSZLUxiAiSZLaGEQkSVIbg4gkSWpjEJEkSW0MIpIkqY1BRJIktTGISJKkNgYRSZLUxiAiSZLaGEQkSVIbg4gkSWpjEJEkSW0MIpIkqU1bEEmyX5Lbknx+WD8kyU1J7hueDx7b9vwkm5Pcm+TksfrxSe4YXrs4STo+iyRJmprOGZFzgHvG1s8DNlbVMmDjsE6SY4DVwEuBlcDHkuw37HMJsBZYNjxWzk3rkiRpJrQEkSRLgTcCHx8rrwLWDcvrgFPG6tdU1WNVdT+wGTghyRHAQVV1c1UVcNXYPpIkaQHomhH5CPBnwC/HaodX1VaA4fmwob4EeHBsuy1DbcmwvGt9N0nWJtmUZNP27dtn5ANIkqTpm/MgkuRNwLaq+sZkd5mgVnup716surSqllfV8sWLF09yWEmSNNsWNYx5EvDmJG8A9gcOSvJJ4OEkR1TV1uGwy7Zh+y3AkWP7LwUeGupLJ6hLkqQFYs5nRKrq/KpaWlVHMToJ9StVdTpwPbBm2GwNcN2wfD2wOsmzkxzN6KTUW4fDN48mOXH4tswZY/tIkqQFoGNGZE8uBNYnORN4ADgNoKruSrIeuBvYAZxdVY8P+5wFXAkcANwwPCRJ0gLRGkSq6qvAV4flHwAr9rDdBcAFE9Q3AcfOXoeSJGk2eWVVSZLUxiAiSZLaGEQkSVIbg4gkSWpjEJEkSW0MIpIkqY1BRJIktTGISJKkNgYRSZLUxiAiSZLaGEQkSVIbg4gkSWpjEJEkSW0MIpIkqY1BRJIktTGISJKkNgYRSZLUxiAiSZLaGEQkSVIbg4gkSWpjEJEkSW0MIpIkqY1BRJIktTGISJKkNgYRSZLUxiAiSZLaGEQkSVIbg4gkSWpjEJEkSW0MIpIkqY1BRJIktTGISJKkNgYRSZLUxiAiSZLaGEQkSVIbg4gkSWpjEJEkSW0MIpIkqY1BRJIktTGISJKkNgYRSZLUxiAiSZLaGEQkSVIbg4gkSWpjEJEkSW0MIpIkqc2cB5EkRyb56yT3JLkryTlD/ZAkNyW5b3g+eGyf85NsTnJvkpPH6scnuWN47eIkmevPI0mSpq5jRmQH8CdV9RLgRODsJMcA5wEbq2oZsHFYZ3htNfBSYCXwsST7De91CbAWWDY8Vs7lB5EkSdMz50GkqrZW1TeH5UeBe4AlwCpg3bDZOuCUYXkVcE1VPVZV9wObgROSHAEcVFU3V1UBV43tI0mSFoDWc0SSHAUcB9wCHF5VW2EUVoDDhs2WAA+O7bZlqC0ZlnetTzTO2iSbkmzavn37jH4GSZI0dW1BJMlzgc8A51bVT/a26QS12kt992LVpVW1vKqWL168+Kk3K0mSZkVLEEnyTEYh5Oqq+uxQfng43MLwvG2obwGOHNt9KfDQUF86QV2SJC0QHd+aCXAZcE9VfXjspeuBNcPyGuC6sfrqJM9OcjSjk1JvHQ7fPJrkxOE9zxjbR5IkLQCLGsY8CXgHcEeS24fa+4ALgfVJzgQeAE4DqKq7kqwH7mb0jZuzq+rxYb+zgCuBA4AbhockSVog5jyIVNV/ZeLzOwBW7GGfC4ALJqhvAo6due4kSdJc8sqqkiSpjUFEkiS1MYhIkqQ2BhFJktTGICJJktoYRCRJUhuDiCRJamMQkSRJbQwikiSpjUFEkiS1MYhIkqQ2BhFJktTGICJJktoYRCRJUhuDiCRJamMQkSRJbQwikiSpjUFEkiS1MYhIkqQ2BhFJktTGICJJktoYRCRJUhuDiCRJamMQkSRJbQwikiSpjUFEkiS1MYhIkqQ2BhFJktTGICJJktoYRCRJUhuDiCRJamMQkSRJbQwikiSpjUFEkiS1MYhIkqQ2BhFJktTGICJJktoYRCRJUhuDiCRJamMQkSRJbQwikiSpjUFEkiS1MYhIkqQ2BhFJktTGICJJktoYRCRJUpsFH0SSrExyb5LNSc7r7keSJE3egg4iSfYD/hJ4PXAM8LYkx/R2JUmSJmtBBxHgBGBzVX2nqn4OXAOsau5JkiRNUqqqu4cpS3IqsLKq/uWw/g7gH1XVH+2y3Vpg7bD6IuDeGWzjUOCRGXy/mWZ/02N/02N/02N/Uzefe4N9r79HqmrlRC8smsFBOmSC2m7JqqouBS6dlQaSTVW1fDbeeybY3/TY3/TY3/TY39TN597A/sYt9EMzW4Ajx9aXAg819SJJkp6ihR5E/gewLMnRSZ4FrAaub+5JkiRN0oI+NFNVO5L8EfAlYD/g8qq6a47bmJVDPjPI/qbH/qbH/qbH/qZuPvcG9vcrC/pkVUmStLAt9EMzkiRpATOISJKkNgaRKUpyeZJtSe7s7mUiSY5M8tdJ7klyV5JzunvaKcn+SW5N8rdDb3/e3dNEkuyX5LYkn+/uZVdJvpvkjiS3J9nU3c+ukjw/yYYk3x7+H3xVd087JXnR8HPb+fhJknO7+xqX5I+HPxt3Jvl0kv27exqX5Jyht7vmw89uot/HSQ5JclOS+4bng+dZf6cNP79fJmn9Gu8e+vvg8Of3W0muTfL82RrfIDJ1VwITXpxlntgB/ElVvQQ4ETh7Hl3+/jHgdVX1cuAVwMokJ/a2NKFzgHu6m9iLf1xVr5in1yK4CLixql4MvJx59HOsqnuHn9srgOOBnwHX9nb1hCRLgPcAy6vqWEYn4q/u7eoJSY4F/hWjK1u/HHhTkmW9XU34+/g8YGNVLQM2DutdrmT3/u4E3gp8bc672d2V7N7fTcCxVfUy4H8C58/W4AaRKaqqrwE/7O5jT6pqa1V9c1h+lNFfBEt6uxqpkf8zrD5zeMyrs6aTLAXeCHy8u5eFJslBwGuAywCq6udV9b9bm9qzFcDfVdX/6m5kF4uAA5IsAg5kfl0f6SXA16vqZ1W1A/gb4C2dDe3h9/EqYN2wvA44ZS57GjdRf1V1T1XN5FW+p2wP/X15+O8L8HVG1+maFQaRfUCSo4DjgFuaW/mV4bDH7cA24Kaqmje9DT4C/Bnwy+Y+9qSALyf5xnALg/nkt4HtwBXDoa2PJ3lOd1N7sBr4dHcT46rqe8CHgAeArcCPq+rLvV09yZ3Aa5K8IMmBwBt48oUl54vDq2orjP5hBhzW3M9C9gfADbP15gaRp7kkzwU+A5xbVT/p7menqnp8mBpfCpwwTPfOC0neBGyrqm9097IXJ1XVKxndefrsJK/pbmjMIuCVwCVVdRzwU3qnxSc0XATxzcB/6u5l3HAuwyrgaOCFwHOSnN7b1ROq6h7gLxhN3d8I/C2jQ8F6Gkrybxj99716tsYwiDyNJXkmoxBydVV9trufiQxT9l9lfp1vcxLw5iTfZXRH59cl+WRvS09WVQ8Nz9sYnd9wQm9HT7IF2DI2y7WBUTCZb14PfLOqHu5uZBe/C9xfVdur6hfAZ4FXN/f0JFV1WVW9sqpew2hK/77unibwcJIjAIbnbc39LDhJ1gBvAt5es3jRMYPI01SSMDpGf09Vfbi7n3FJFu88AzvJAYx+8X67takxVXV+VS2tqqMYTd1/parmzb9IkzwnyfN2LgP/lNF0+bxQVd8HHkzyoqG0Ari7saU9eRvz7LDM4AHgxCQHDn+OVzCPTvYFSHLY8PxbjE64nI8/x+uBNcPyGuC6xl4WnCQrgfcCb66qn83mWAv6Eu+dknwaeC1waJItwPur6rLerp7kJOAdwB3DuRgA76uqL/a19CtHAOuS7McoDK+vqnn3Fdl57HDg2tHfUSwCPlVVN/a2tJt3A1cPhz++A7yzuZ8nGc5t+CfAu7p72VVV3ZJkA/BNRlPitzH/Lgf+mSQvAH4BnF1VP+psZqLfx8CFwPokZzIKd6fNs/5+CHwUWAx8IcntVXXyPOrvfODZwE3D75qvV9W/npXxvcS7JEnq4qEZSZLUxiAiSZLaGEQkSVIbg4gkSWpjEJEkSW0MIpLmVJJK8omx9UVJtk/1LsfDnX7/cGz9tfPxjsmSJmYQkTTXfgocO1zMDkbX8/jeNN7v+cAf/rqNJM1PBhFJHW5gdHdj2OUKp0kOSfK5JN9K8vUkLxvqH0hyeZKvJvlOkvcMu1wI/L0ktyf54FB7bpINSb6d5OrhCqWS5iGDiKQO1wCrk+wPvIwn3xn6z4HbquplwPuAq8ZeezFwMqN767x/uJ/SecDfVdUrqupPh+2OA84FjmF0N+CTZvGzSJoGg4ikOVdV3wKOYjQbsuttB34H+MSw3VeAFyT5jeG1L1TVY1X1CKObmB2+hyFuraotVfVL4PZhLEnzkPeakdTleuBDjO5x8YKx+kSHUXbei+Kxsdrj7Pl32GS3k9TMGRFJXS4H/m1V3bFL/WvA22H0DRjgkar6yV7e51HgebPRoKTZ578SJLWoqi3ARRO89AHgiiTfAn7GE7dy39P7/CDJf0tyJ6OTYL8w071Kmj3efVeSJLXx0IwkSWpjEJEkSW0MIpIkqY1BRJIktTGISJKkNgYRSZLUxiAiSZLa/H/s+yZ9D+QZ1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 name="Picture 2"/>
          <p:cNvPicPr>
            <a:picLocks noChangeAspect="1"/>
          </p:cNvPicPr>
          <p:nvPr/>
        </p:nvPicPr>
        <p:blipFill>
          <a:blip r:embed="rId2"/>
          <a:stretch>
            <a:fillRect/>
          </a:stretch>
        </p:blipFill>
        <p:spPr>
          <a:xfrm>
            <a:off x="3753458" y="1344849"/>
            <a:ext cx="3829050" cy="2505075"/>
          </a:xfrm>
          <a:prstGeom prst="rect">
            <a:avLst/>
          </a:prstGeom>
        </p:spPr>
      </p:pic>
      <p:pic>
        <p:nvPicPr>
          <p:cNvPr id="9" name="Picture 8"/>
          <p:cNvPicPr>
            <a:picLocks noChangeAspect="1"/>
          </p:cNvPicPr>
          <p:nvPr/>
        </p:nvPicPr>
        <p:blipFill>
          <a:blip r:embed="rId3"/>
          <a:stretch>
            <a:fillRect/>
          </a:stretch>
        </p:blipFill>
        <p:spPr>
          <a:xfrm>
            <a:off x="7852956" y="1356805"/>
            <a:ext cx="3762375" cy="2495550"/>
          </a:xfrm>
          <a:prstGeom prst="rect">
            <a:avLst/>
          </a:prstGeom>
        </p:spPr>
      </p:pic>
      <p:pic>
        <p:nvPicPr>
          <p:cNvPr id="10" name="Picture 9"/>
          <p:cNvPicPr>
            <a:picLocks noChangeAspect="1"/>
          </p:cNvPicPr>
          <p:nvPr/>
        </p:nvPicPr>
        <p:blipFill>
          <a:blip r:embed="rId4"/>
          <a:stretch>
            <a:fillRect/>
          </a:stretch>
        </p:blipFill>
        <p:spPr>
          <a:xfrm>
            <a:off x="5687033" y="4051773"/>
            <a:ext cx="3790950" cy="2505075"/>
          </a:xfrm>
          <a:prstGeom prst="rect">
            <a:avLst/>
          </a:prstGeom>
        </p:spPr>
      </p:pic>
    </p:spTree>
    <p:extLst>
      <p:ext uri="{BB962C8B-B14F-4D97-AF65-F5344CB8AC3E}">
        <p14:creationId xmlns:p14="http://schemas.microsoft.com/office/powerpoint/2010/main" val="3863101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b="1" dirty="0">
                <a:solidFill>
                  <a:schemeClr val="bg1"/>
                </a:solidFill>
              </a:rPr>
              <a:t>ROBBERY</a:t>
            </a:r>
          </a:p>
        </p:txBody>
      </p:sp>
      <p:sp>
        <p:nvSpPr>
          <p:cNvPr id="5" name="Text Placeholder 4"/>
          <p:cNvSpPr>
            <a:spLocks noGrp="1"/>
          </p:cNvSpPr>
          <p:nvPr>
            <p:ph type="body" sz="half" idx="2"/>
          </p:nvPr>
        </p:nvSpPr>
        <p:spPr>
          <a:xfrm>
            <a:off x="428017" y="1344849"/>
            <a:ext cx="2728133" cy="4824918"/>
          </a:xfrm>
        </p:spPr>
        <p:txBody>
          <a:bodyPr>
            <a:normAutofit/>
          </a:bodyPr>
          <a:lstStyle/>
          <a:p>
            <a:r>
              <a:rPr lang="en-US" dirty="0">
                <a:solidFill>
                  <a:schemeClr val="bg1"/>
                </a:solidFill>
              </a:rPr>
              <a:t>The year chart shows </a:t>
            </a:r>
            <a:r>
              <a:rPr lang="en-US" dirty="0" smtClean="0">
                <a:solidFill>
                  <a:schemeClr val="bg1"/>
                </a:solidFill>
              </a:rPr>
              <a:t>the slow rate at which Robbery cases drop annually.  </a:t>
            </a:r>
            <a:endParaRPr lang="en-US" dirty="0">
              <a:solidFill>
                <a:schemeClr val="bg1"/>
              </a:solidFill>
            </a:endParaRPr>
          </a:p>
          <a:p>
            <a:r>
              <a:rPr lang="en-US" dirty="0" smtClean="0">
                <a:solidFill>
                  <a:schemeClr val="bg1"/>
                </a:solidFill>
              </a:rPr>
              <a:t>Robberies are seen to happen more often from Spring to Fall every year.</a:t>
            </a:r>
            <a:endParaRPr lang="en-GB" dirty="0">
              <a:solidFill>
                <a:schemeClr val="bg1"/>
              </a:solidFill>
            </a:endParaRPr>
          </a:p>
        </p:txBody>
      </p:sp>
      <p:pic>
        <p:nvPicPr>
          <p:cNvPr id="7" name="Picture 6"/>
          <p:cNvPicPr>
            <a:picLocks noChangeAspect="1"/>
          </p:cNvPicPr>
          <p:nvPr/>
        </p:nvPicPr>
        <p:blipFill>
          <a:blip r:embed="rId2"/>
          <a:stretch>
            <a:fillRect/>
          </a:stretch>
        </p:blipFill>
        <p:spPr>
          <a:xfrm>
            <a:off x="3811317" y="1344849"/>
            <a:ext cx="3747075" cy="2645809"/>
          </a:xfrm>
          <a:prstGeom prst="rect">
            <a:avLst/>
          </a:prstGeom>
        </p:spPr>
      </p:pic>
      <p:pic>
        <p:nvPicPr>
          <p:cNvPr id="8" name="Picture 7"/>
          <p:cNvPicPr>
            <a:picLocks noChangeAspect="1"/>
          </p:cNvPicPr>
          <p:nvPr/>
        </p:nvPicPr>
        <p:blipFill>
          <a:blip r:embed="rId3"/>
          <a:stretch>
            <a:fillRect/>
          </a:stretch>
        </p:blipFill>
        <p:spPr>
          <a:xfrm>
            <a:off x="7876679" y="1484076"/>
            <a:ext cx="3766722" cy="2506582"/>
          </a:xfrm>
          <a:prstGeom prst="rect">
            <a:avLst/>
          </a:prstGeom>
        </p:spPr>
      </p:pic>
      <p:pic>
        <p:nvPicPr>
          <p:cNvPr id="10" name="Picture 9"/>
          <p:cNvPicPr>
            <a:picLocks noChangeAspect="1"/>
          </p:cNvPicPr>
          <p:nvPr/>
        </p:nvPicPr>
        <p:blipFill>
          <a:blip r:embed="rId4"/>
          <a:stretch>
            <a:fillRect/>
          </a:stretch>
        </p:blipFill>
        <p:spPr>
          <a:xfrm>
            <a:off x="5890908" y="4192507"/>
            <a:ext cx="3581400" cy="2495550"/>
          </a:xfrm>
          <a:prstGeom prst="rect">
            <a:avLst/>
          </a:prstGeom>
        </p:spPr>
      </p:pic>
    </p:spTree>
    <p:extLst>
      <p:ext uri="{BB962C8B-B14F-4D97-AF65-F5344CB8AC3E}">
        <p14:creationId xmlns:p14="http://schemas.microsoft.com/office/powerpoint/2010/main" val="28161271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RECOMMENDATIONS</a:t>
            </a:r>
            <a:endParaRPr lang="en-GB" dirty="0">
              <a:solidFill>
                <a:schemeClr val="bg1"/>
              </a:solidFill>
            </a:endParaRPr>
          </a:p>
        </p:txBody>
      </p:sp>
      <p:sp>
        <p:nvSpPr>
          <p:cNvPr id="3" name="Content Placeholder 2"/>
          <p:cNvSpPr>
            <a:spLocks noGrp="1"/>
          </p:cNvSpPr>
          <p:nvPr>
            <p:ph idx="1"/>
          </p:nvPr>
        </p:nvSpPr>
        <p:spPr>
          <a:xfrm>
            <a:off x="1103312" y="1410511"/>
            <a:ext cx="8946541" cy="4837888"/>
          </a:xfrm>
        </p:spPr>
        <p:txBody>
          <a:bodyPr/>
          <a:lstStyle/>
          <a:p>
            <a:pPr marL="0" indent="0">
              <a:buNone/>
            </a:pPr>
            <a:r>
              <a:rPr lang="en-US" dirty="0">
                <a:solidFill>
                  <a:schemeClr val="bg1"/>
                </a:solidFill>
              </a:rPr>
              <a:t>The analysis reveals the Community Areas with constant </a:t>
            </a:r>
            <a:r>
              <a:rPr lang="en-US" dirty="0" smtClean="0">
                <a:solidFill>
                  <a:schemeClr val="bg1"/>
                </a:solidFill>
              </a:rPr>
              <a:t>reoccurrence of </a:t>
            </a:r>
            <a:r>
              <a:rPr lang="en-US" dirty="0">
                <a:solidFill>
                  <a:schemeClr val="bg1"/>
                </a:solidFill>
              </a:rPr>
              <a:t>violent crimes. They are paired based on proximity and listed in order of priority (</a:t>
            </a:r>
            <a:r>
              <a:rPr lang="en-US" dirty="0" smtClean="0">
                <a:solidFill>
                  <a:schemeClr val="bg1"/>
                </a:solidFill>
              </a:rPr>
              <a:t>highest number of </a:t>
            </a:r>
            <a:r>
              <a:rPr lang="en-US" dirty="0">
                <a:solidFill>
                  <a:schemeClr val="bg1"/>
                </a:solidFill>
              </a:rPr>
              <a:t>reported cases to lowest);</a:t>
            </a:r>
          </a:p>
          <a:p>
            <a:pPr marL="457200" indent="-457200">
              <a:buFont typeface="+mj-lt"/>
              <a:buAutoNum type="arabicPeriod"/>
            </a:pPr>
            <a:r>
              <a:rPr lang="en-US" dirty="0">
                <a:solidFill>
                  <a:schemeClr val="bg1"/>
                </a:solidFill>
              </a:rPr>
              <a:t>Community Areas 19-32</a:t>
            </a:r>
          </a:p>
          <a:p>
            <a:pPr marL="457200" indent="-457200">
              <a:buFont typeface="+mj-lt"/>
              <a:buAutoNum type="arabicPeriod"/>
            </a:pPr>
            <a:r>
              <a:rPr lang="en-US" dirty="0">
                <a:solidFill>
                  <a:schemeClr val="bg1"/>
                </a:solidFill>
              </a:rPr>
              <a:t>Community Areas 65-75</a:t>
            </a:r>
          </a:p>
          <a:p>
            <a:pPr marL="457200" indent="-457200">
              <a:buFont typeface="+mj-lt"/>
              <a:buAutoNum type="arabicPeriod"/>
            </a:pPr>
            <a:r>
              <a:rPr lang="en-US" dirty="0">
                <a:solidFill>
                  <a:schemeClr val="bg1"/>
                </a:solidFill>
              </a:rPr>
              <a:t>Community Areas 38-49</a:t>
            </a:r>
          </a:p>
          <a:p>
            <a:pPr marL="457200" indent="-457200">
              <a:buFont typeface="+mj-lt"/>
              <a:buAutoNum type="arabicPeriod"/>
            </a:pPr>
            <a:r>
              <a:rPr lang="en-US" dirty="0">
                <a:solidFill>
                  <a:schemeClr val="bg1"/>
                </a:solidFill>
              </a:rPr>
              <a:t>Community Areas 1-8</a:t>
            </a:r>
          </a:p>
          <a:p>
            <a:pPr marL="0" indent="0">
              <a:buNone/>
            </a:pPr>
            <a:endParaRPr lang="en-US" dirty="0" smtClean="0">
              <a:solidFill>
                <a:schemeClr val="bg1"/>
              </a:solidFill>
            </a:endParaRPr>
          </a:p>
          <a:p>
            <a:pPr marL="0" indent="0">
              <a:buNone/>
            </a:pPr>
            <a:r>
              <a:rPr lang="en-US" dirty="0" smtClean="0">
                <a:solidFill>
                  <a:schemeClr val="bg1"/>
                </a:solidFill>
              </a:rPr>
              <a:t>Most of the violent crimes in these Areas have a low arrest rate. Perhaps making more arrest for crimes that fall under violent crimes as describes by </a:t>
            </a:r>
            <a:r>
              <a:rPr lang="en-GB" dirty="0" smtClean="0">
                <a:solidFill>
                  <a:schemeClr val="bg1"/>
                </a:solidFill>
              </a:rPr>
              <a:t>the </a:t>
            </a:r>
            <a:r>
              <a:rPr lang="en-GB" dirty="0">
                <a:solidFill>
                  <a:schemeClr val="bg1"/>
                </a:solidFill>
              </a:rPr>
              <a:t>FBI’s Uniform Crimes Reporting UCR program </a:t>
            </a:r>
            <a:r>
              <a:rPr lang="en-US" dirty="0" smtClean="0">
                <a:solidFill>
                  <a:schemeClr val="bg1"/>
                </a:solidFill>
              </a:rPr>
              <a:t>would help in reducing the reoccurrence of these crimes.</a:t>
            </a:r>
          </a:p>
        </p:txBody>
      </p:sp>
    </p:spTree>
    <p:extLst>
      <p:ext uri="{BB962C8B-B14F-4D97-AF65-F5344CB8AC3E}">
        <p14:creationId xmlns:p14="http://schemas.microsoft.com/office/powerpoint/2010/main" val="2113382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RECOMMENDATIONS</a:t>
            </a:r>
            <a:endParaRPr lang="en-GB" dirty="0">
              <a:solidFill>
                <a:schemeClr val="bg1"/>
              </a:solidFill>
            </a:endParaRPr>
          </a:p>
        </p:txBody>
      </p:sp>
      <p:sp>
        <p:nvSpPr>
          <p:cNvPr id="3" name="Content Placeholder 2"/>
          <p:cNvSpPr>
            <a:spLocks noGrp="1"/>
          </p:cNvSpPr>
          <p:nvPr>
            <p:ph idx="1"/>
          </p:nvPr>
        </p:nvSpPr>
        <p:spPr>
          <a:xfrm>
            <a:off x="1103312" y="1410511"/>
            <a:ext cx="8946541" cy="4837888"/>
          </a:xfrm>
        </p:spPr>
        <p:txBody>
          <a:bodyPr/>
          <a:lstStyle/>
          <a:p>
            <a:pPr marL="0" indent="0">
              <a:buNone/>
            </a:pPr>
            <a:r>
              <a:rPr lang="en-US" dirty="0" smtClean="0">
                <a:solidFill>
                  <a:schemeClr val="bg1"/>
                </a:solidFill>
              </a:rPr>
              <a:t>The following locations in mentioned </a:t>
            </a:r>
            <a:r>
              <a:rPr lang="en-US" dirty="0">
                <a:solidFill>
                  <a:schemeClr val="bg1"/>
                </a:solidFill>
              </a:rPr>
              <a:t>C</a:t>
            </a:r>
            <a:r>
              <a:rPr lang="en-US" dirty="0" smtClean="0">
                <a:solidFill>
                  <a:schemeClr val="bg1"/>
                </a:solidFill>
              </a:rPr>
              <a:t>ommunity </a:t>
            </a:r>
            <a:r>
              <a:rPr lang="en-US" dirty="0">
                <a:solidFill>
                  <a:schemeClr val="bg1"/>
                </a:solidFill>
              </a:rPr>
              <a:t>A</a:t>
            </a:r>
            <a:r>
              <a:rPr lang="en-US" dirty="0" smtClean="0">
                <a:solidFill>
                  <a:schemeClr val="bg1"/>
                </a:solidFill>
              </a:rPr>
              <a:t>reas are hotspots for violent crimes listed in order </a:t>
            </a:r>
            <a:r>
              <a:rPr lang="en-US" dirty="0">
                <a:solidFill>
                  <a:schemeClr val="bg1"/>
                </a:solidFill>
              </a:rPr>
              <a:t>of priority (highest </a:t>
            </a:r>
            <a:r>
              <a:rPr lang="en-US" dirty="0" smtClean="0">
                <a:solidFill>
                  <a:schemeClr val="bg1"/>
                </a:solidFill>
              </a:rPr>
              <a:t>number of reported </a:t>
            </a:r>
            <a:r>
              <a:rPr lang="en-US" dirty="0">
                <a:solidFill>
                  <a:schemeClr val="bg1"/>
                </a:solidFill>
              </a:rPr>
              <a:t>cases to lowest);</a:t>
            </a:r>
            <a:endParaRPr lang="en-US" dirty="0" smtClean="0">
              <a:solidFill>
                <a:schemeClr val="bg1"/>
              </a:solidFill>
            </a:endParaRPr>
          </a:p>
          <a:p>
            <a:pPr marL="457200" indent="-457200">
              <a:buFont typeface="+mj-lt"/>
              <a:buAutoNum type="arabicPeriod"/>
            </a:pPr>
            <a:r>
              <a:rPr lang="en-US" dirty="0" smtClean="0">
                <a:solidFill>
                  <a:schemeClr val="bg1"/>
                </a:solidFill>
              </a:rPr>
              <a:t>Streets</a:t>
            </a:r>
          </a:p>
          <a:p>
            <a:pPr marL="457200" indent="-457200">
              <a:buFont typeface="+mj-lt"/>
              <a:buAutoNum type="arabicPeriod"/>
            </a:pPr>
            <a:r>
              <a:rPr lang="en-US" dirty="0" smtClean="0">
                <a:solidFill>
                  <a:schemeClr val="bg1"/>
                </a:solidFill>
              </a:rPr>
              <a:t>Residence</a:t>
            </a:r>
          </a:p>
          <a:p>
            <a:pPr marL="457200" indent="-457200">
              <a:buFont typeface="+mj-lt"/>
              <a:buAutoNum type="arabicPeriod"/>
            </a:pPr>
            <a:r>
              <a:rPr lang="en-US" dirty="0" smtClean="0">
                <a:solidFill>
                  <a:schemeClr val="bg1"/>
                </a:solidFill>
              </a:rPr>
              <a:t>Apartments</a:t>
            </a:r>
          </a:p>
          <a:p>
            <a:pPr marL="457200" indent="-457200">
              <a:buFont typeface="+mj-lt"/>
              <a:buAutoNum type="arabicPeriod"/>
            </a:pPr>
            <a:r>
              <a:rPr lang="en-US" dirty="0" smtClean="0">
                <a:solidFill>
                  <a:schemeClr val="bg1"/>
                </a:solidFill>
              </a:rPr>
              <a:t>Sidewalks</a:t>
            </a:r>
            <a:endParaRPr lang="en-US" dirty="0" smtClean="0">
              <a:solidFill>
                <a:schemeClr val="bg1"/>
              </a:solidFill>
            </a:endParaRPr>
          </a:p>
          <a:p>
            <a:pPr marL="457200" indent="-457200">
              <a:buFont typeface="+mj-lt"/>
              <a:buAutoNum type="arabicPeriod"/>
            </a:pPr>
            <a:r>
              <a:rPr lang="en-US" dirty="0" smtClean="0">
                <a:solidFill>
                  <a:schemeClr val="bg1"/>
                </a:solidFill>
              </a:rPr>
              <a:t>Stores</a:t>
            </a:r>
          </a:p>
          <a:p>
            <a:pPr marL="457200" indent="-457200">
              <a:buFont typeface="+mj-lt"/>
              <a:buAutoNum type="arabicPeriod"/>
            </a:pPr>
            <a:r>
              <a:rPr lang="en-US" dirty="0" smtClean="0">
                <a:solidFill>
                  <a:schemeClr val="bg1"/>
                </a:solidFill>
              </a:rPr>
              <a:t>Alleys</a:t>
            </a:r>
          </a:p>
          <a:p>
            <a:pPr marL="0" indent="0">
              <a:buNone/>
            </a:pPr>
            <a:r>
              <a:rPr lang="en-US" dirty="0" smtClean="0">
                <a:solidFill>
                  <a:schemeClr val="bg1"/>
                </a:solidFill>
              </a:rPr>
              <a:t>Increasing security measures in these hotspots would go a long way in reducing the rate of violent crimes.</a:t>
            </a:r>
          </a:p>
          <a:p>
            <a:pPr marL="457200" indent="-457200">
              <a:buFont typeface="+mj-lt"/>
              <a:buAutoNum type="arabicPeriod"/>
            </a:pPr>
            <a:endParaRPr lang="en-GB" dirty="0">
              <a:solidFill>
                <a:schemeClr val="bg1"/>
              </a:solidFill>
            </a:endParaRPr>
          </a:p>
        </p:txBody>
      </p:sp>
    </p:spTree>
    <p:extLst>
      <p:ext uri="{BB962C8B-B14F-4D97-AF65-F5344CB8AC3E}">
        <p14:creationId xmlns:p14="http://schemas.microsoft.com/office/powerpoint/2010/main" val="36665519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RECOMMENDATIONS</a:t>
            </a:r>
            <a:endParaRPr lang="en-GB" dirty="0">
              <a:solidFill>
                <a:schemeClr val="bg1"/>
              </a:solidFill>
            </a:endParaRPr>
          </a:p>
        </p:txBody>
      </p:sp>
      <p:sp>
        <p:nvSpPr>
          <p:cNvPr id="3" name="Content Placeholder 2"/>
          <p:cNvSpPr>
            <a:spLocks noGrp="1"/>
          </p:cNvSpPr>
          <p:nvPr>
            <p:ph idx="1"/>
          </p:nvPr>
        </p:nvSpPr>
        <p:spPr>
          <a:xfrm>
            <a:off x="1103312" y="1410511"/>
            <a:ext cx="8946541" cy="4837888"/>
          </a:xfrm>
        </p:spPr>
        <p:txBody>
          <a:bodyPr/>
          <a:lstStyle/>
          <a:p>
            <a:pPr marL="0" indent="0">
              <a:buNone/>
            </a:pPr>
            <a:r>
              <a:rPr lang="en-US" dirty="0" smtClean="0">
                <a:solidFill>
                  <a:schemeClr val="bg1"/>
                </a:solidFill>
              </a:rPr>
              <a:t>This analysis also reveals that Violent crimes are repeated all days of the week, but increases more</a:t>
            </a:r>
            <a:r>
              <a:rPr lang="en-US" dirty="0" smtClean="0">
                <a:solidFill>
                  <a:schemeClr val="bg1"/>
                </a:solidFill>
              </a:rPr>
              <a:t> </a:t>
            </a:r>
            <a:r>
              <a:rPr lang="en-US" dirty="0">
                <a:solidFill>
                  <a:schemeClr val="bg1"/>
                </a:solidFill>
              </a:rPr>
              <a:t>during Spring and </a:t>
            </a:r>
            <a:r>
              <a:rPr lang="en-US" dirty="0" smtClean="0">
                <a:solidFill>
                  <a:schemeClr val="bg1"/>
                </a:solidFill>
              </a:rPr>
              <a:t>Summer</a:t>
            </a:r>
            <a:r>
              <a:rPr lang="en-US" dirty="0" smtClean="0">
                <a:solidFill>
                  <a:schemeClr val="bg1"/>
                </a:solidFill>
              </a:rPr>
              <a:t> from 2001 to 2022.</a:t>
            </a:r>
          </a:p>
          <a:p>
            <a:pPr marL="0" indent="0">
              <a:buNone/>
            </a:pPr>
            <a:r>
              <a:rPr lang="en-US" dirty="0" smtClean="0">
                <a:solidFill>
                  <a:schemeClr val="bg1"/>
                </a:solidFill>
              </a:rPr>
              <a:t>They often occur during the afternoon, evening, and night hours. </a:t>
            </a:r>
            <a:endParaRPr lang="en-US" dirty="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Increasing security measures focused on the seasons and periods they occur to either prevent or make sure perpetrators of these violent crimes are arrested and punished accordingly would go a long in reducing the reoccurrence of these crimes.</a:t>
            </a:r>
            <a:endParaRPr lang="en-US" dirty="0">
              <a:solidFill>
                <a:schemeClr val="bg1"/>
              </a:solidFill>
            </a:endParaRPr>
          </a:p>
          <a:p>
            <a:pPr marL="0" indent="0">
              <a:buNone/>
            </a:pPr>
            <a:endParaRPr lang="en-US" dirty="0" smtClean="0">
              <a:solidFill>
                <a:schemeClr val="bg1"/>
              </a:solidFill>
            </a:endParaRPr>
          </a:p>
        </p:txBody>
      </p:sp>
    </p:spTree>
    <p:extLst>
      <p:ext uri="{BB962C8B-B14F-4D97-AF65-F5344CB8AC3E}">
        <p14:creationId xmlns:p14="http://schemas.microsoft.com/office/powerpoint/2010/main" val="268333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76655" y="1478605"/>
            <a:ext cx="2266545" cy="4824918"/>
          </a:xfrm>
        </p:spPr>
        <p:txBody>
          <a:bodyPr>
            <a:normAutofit/>
          </a:bodyPr>
          <a:lstStyle/>
          <a:p>
            <a:r>
              <a:rPr lang="en-US" dirty="0">
                <a:solidFill>
                  <a:schemeClr val="bg1"/>
                </a:solidFill>
              </a:rPr>
              <a:t>This chart shows crimes </a:t>
            </a:r>
            <a:r>
              <a:rPr lang="en-US" dirty="0" smtClean="0">
                <a:solidFill>
                  <a:schemeClr val="bg1"/>
                </a:solidFill>
              </a:rPr>
              <a:t>under </a:t>
            </a:r>
            <a:r>
              <a:rPr lang="en-US" dirty="0">
                <a:solidFill>
                  <a:schemeClr val="bg1"/>
                </a:solidFill>
              </a:rPr>
              <a:t>theft with the highest </a:t>
            </a:r>
            <a:r>
              <a:rPr lang="en-US" dirty="0" smtClean="0">
                <a:solidFill>
                  <a:schemeClr val="bg1"/>
                </a:solidFill>
              </a:rPr>
              <a:t>occurrence. </a:t>
            </a:r>
            <a:endParaRPr lang="en-US" dirty="0">
              <a:solidFill>
                <a:schemeClr val="bg1"/>
              </a:solidFill>
            </a:endParaRPr>
          </a:p>
          <a:p>
            <a:r>
              <a:rPr lang="en-US" dirty="0">
                <a:solidFill>
                  <a:schemeClr val="bg1"/>
                </a:solidFill>
              </a:rPr>
              <a:t>- $</a:t>
            </a:r>
            <a:r>
              <a:rPr lang="en-US" dirty="0" smtClean="0">
                <a:solidFill>
                  <a:schemeClr val="bg1"/>
                </a:solidFill>
              </a:rPr>
              <a:t>500 </a:t>
            </a:r>
            <a:r>
              <a:rPr lang="en-US" dirty="0">
                <a:solidFill>
                  <a:schemeClr val="bg1"/>
                </a:solidFill>
              </a:rPr>
              <a:t>AND UNDER make up for 36.7% of thefts</a:t>
            </a:r>
          </a:p>
          <a:p>
            <a:r>
              <a:rPr lang="en-US" dirty="0">
                <a:solidFill>
                  <a:schemeClr val="bg1"/>
                </a:solidFill>
              </a:rPr>
              <a:t>- OVER </a:t>
            </a:r>
            <a:r>
              <a:rPr lang="en-US" dirty="0" smtClean="0">
                <a:solidFill>
                  <a:schemeClr val="bg1"/>
                </a:solidFill>
              </a:rPr>
              <a:t>$500 </a:t>
            </a:r>
            <a:r>
              <a:rPr lang="en-US" dirty="0">
                <a:solidFill>
                  <a:schemeClr val="bg1"/>
                </a:solidFill>
              </a:rPr>
              <a:t>make up for 24.2% of thefts</a:t>
            </a:r>
          </a:p>
          <a:p>
            <a:r>
              <a:rPr lang="en-US" dirty="0">
                <a:solidFill>
                  <a:schemeClr val="bg1"/>
                </a:solidFill>
              </a:rPr>
              <a:t>- FROM BUILDING make up for 17.1% of thefts</a:t>
            </a:r>
          </a:p>
          <a:p>
            <a:r>
              <a:rPr lang="en-US" dirty="0">
                <a:solidFill>
                  <a:schemeClr val="bg1"/>
                </a:solidFill>
              </a:rPr>
              <a:t>- RETAIL THEFT make up for 13.4% of thefts</a:t>
            </a:r>
            <a:endParaRPr lang="en-GB" dirty="0">
              <a:solidFill>
                <a:schemeClr val="bg1"/>
              </a:solidFill>
            </a:endParaRP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387" r="387"/>
          <a:stretch>
            <a:fillRect/>
          </a:stretch>
        </p:blipFill>
        <p:spPr>
          <a:xfrm>
            <a:off x="2870402" y="1395919"/>
            <a:ext cx="9153525" cy="5248275"/>
          </a:xfrm>
        </p:spPr>
      </p:pic>
    </p:spTree>
    <p:extLst>
      <p:ext uri="{BB962C8B-B14F-4D97-AF65-F5344CB8AC3E}">
        <p14:creationId xmlns:p14="http://schemas.microsoft.com/office/powerpoint/2010/main" val="211391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6630" y="184826"/>
            <a:ext cx="5092906" cy="958174"/>
          </a:xfrm>
        </p:spPr>
        <p:txBody>
          <a:bodyPr>
            <a:normAutofit/>
          </a:bodyPr>
          <a:lstStyle/>
          <a:p>
            <a:r>
              <a:rPr lang="en-GB" sz="4000" b="1" dirty="0" smtClean="0">
                <a:solidFill>
                  <a:schemeClr val="bg1"/>
                </a:solidFill>
              </a:rPr>
              <a:t>THEFTS</a:t>
            </a:r>
            <a:endParaRPr lang="en-GB" sz="4000" b="1" dirty="0">
              <a:solidFill>
                <a:schemeClr val="bg1"/>
              </a:solidFill>
            </a:endParaRPr>
          </a:p>
        </p:txBody>
      </p:sp>
      <p:sp>
        <p:nvSpPr>
          <p:cNvPr id="5" name="Text Placeholder 4"/>
          <p:cNvSpPr>
            <a:spLocks noGrp="1"/>
          </p:cNvSpPr>
          <p:nvPr>
            <p:ph type="body" sz="half" idx="2"/>
          </p:nvPr>
        </p:nvSpPr>
        <p:spPr>
          <a:xfrm>
            <a:off x="428018" y="1344849"/>
            <a:ext cx="1896893" cy="4824918"/>
          </a:xfrm>
        </p:spPr>
        <p:txBody>
          <a:bodyPr>
            <a:normAutofit/>
          </a:bodyPr>
          <a:lstStyle/>
          <a:p>
            <a:r>
              <a:rPr lang="en-US" dirty="0">
                <a:solidFill>
                  <a:schemeClr val="bg1"/>
                </a:solidFill>
              </a:rPr>
              <a:t>These are areas that can be classified as </a:t>
            </a:r>
            <a:r>
              <a:rPr lang="en-US" dirty="0" smtClean="0">
                <a:solidFill>
                  <a:schemeClr val="bg1"/>
                </a:solidFill>
              </a:rPr>
              <a:t>hot zones </a:t>
            </a:r>
            <a:r>
              <a:rPr lang="en-US" dirty="0">
                <a:solidFill>
                  <a:schemeClr val="bg1"/>
                </a:solidFill>
              </a:rPr>
              <a:t>for theft of </a:t>
            </a:r>
            <a:r>
              <a:rPr lang="en-US" dirty="0" smtClean="0">
                <a:solidFill>
                  <a:schemeClr val="bg1"/>
                </a:solidFill>
              </a:rPr>
              <a:t>$500 </a:t>
            </a:r>
            <a:r>
              <a:rPr lang="en-US" dirty="0">
                <a:solidFill>
                  <a:schemeClr val="bg1"/>
                </a:solidFill>
              </a:rPr>
              <a:t>AND UNDER</a:t>
            </a:r>
            <a:r>
              <a:rPr lang="en-US" dirty="0" smtClean="0">
                <a:solidFill>
                  <a:schemeClr val="bg1"/>
                </a:solidFill>
              </a:rPr>
              <a:t>;</a:t>
            </a:r>
            <a:endParaRPr lang="en-US" dirty="0">
              <a:solidFill>
                <a:schemeClr val="bg1"/>
              </a:solidFill>
            </a:endParaRPr>
          </a:p>
          <a:p>
            <a:r>
              <a:rPr lang="en-US" dirty="0">
                <a:solidFill>
                  <a:schemeClr val="bg1"/>
                </a:solidFill>
              </a:rPr>
              <a:t>- Areas 21-32</a:t>
            </a:r>
          </a:p>
          <a:p>
            <a:r>
              <a:rPr lang="en-US" dirty="0">
                <a:solidFill>
                  <a:schemeClr val="bg1"/>
                </a:solidFill>
              </a:rPr>
              <a:t>- Areas 1-8</a:t>
            </a:r>
          </a:p>
          <a:p>
            <a:r>
              <a:rPr lang="en-US" dirty="0">
                <a:solidFill>
                  <a:schemeClr val="bg1"/>
                </a:solidFill>
              </a:rPr>
              <a:t>- Areas 65-73</a:t>
            </a:r>
          </a:p>
          <a:p>
            <a:r>
              <a:rPr lang="en-US" dirty="0">
                <a:solidFill>
                  <a:schemeClr val="bg1"/>
                </a:solidFill>
              </a:rPr>
              <a:t>- Areas 38-49</a:t>
            </a:r>
            <a:endParaRPr lang="en-GB" dirty="0">
              <a:solidFill>
                <a:schemeClr val="bg1"/>
              </a:solidFill>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163" r="1163"/>
          <a:stretch>
            <a:fillRect/>
          </a:stretch>
        </p:blipFill>
        <p:spPr>
          <a:xfrm>
            <a:off x="2218226" y="1344849"/>
            <a:ext cx="9513501" cy="5277255"/>
          </a:xfrm>
        </p:spPr>
      </p:pic>
    </p:spTree>
    <p:extLst>
      <p:ext uri="{BB962C8B-B14F-4D97-AF65-F5344CB8AC3E}">
        <p14:creationId xmlns:p14="http://schemas.microsoft.com/office/powerpoint/2010/main" val="3090975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2597</TotalTime>
  <Words>3212</Words>
  <Application>Microsoft Office PowerPoint</Application>
  <PresentationFormat>Widescreen</PresentationFormat>
  <Paragraphs>302</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Century Gothic</vt:lpstr>
      <vt:lpstr>Wingdings 3</vt:lpstr>
      <vt:lpstr>Ion</vt:lpstr>
      <vt:lpstr>Program Final Project</vt:lpstr>
      <vt:lpstr>INTRODUCTION</vt:lpstr>
      <vt:lpstr>METHOD</vt:lpstr>
      <vt:lpstr>METHOD</vt:lpstr>
      <vt:lpstr>RESULTS</vt:lpstr>
      <vt:lpstr>PowerPoint Presentation</vt:lpstr>
      <vt:lpstr>TYPE OF CRIMES</vt:lpstr>
      <vt:lpstr>THEFTS</vt:lpstr>
      <vt:lpstr>THEFTS</vt:lpstr>
      <vt:lpstr>THEFTS</vt:lpstr>
      <vt:lpstr>THEFTS</vt:lpstr>
      <vt:lpstr>THEFTS</vt:lpstr>
      <vt:lpstr>THEFTS</vt:lpstr>
      <vt:lpstr>THEFTS</vt:lpstr>
      <vt:lpstr>THEFTS</vt:lpstr>
      <vt:lpstr>THEFTS</vt:lpstr>
      <vt:lpstr>THEFTS</vt:lpstr>
      <vt:lpstr>THEFTS</vt:lpstr>
      <vt:lpstr>THEFTS</vt:lpstr>
      <vt:lpstr>THEFTS</vt:lpstr>
      <vt:lpstr>THEFTS</vt:lpstr>
      <vt:lpstr>THEFTS</vt:lpstr>
      <vt:lpstr>BATTERY</vt:lpstr>
      <vt:lpstr>BATTERY</vt:lpstr>
      <vt:lpstr>BATTERY</vt:lpstr>
      <vt:lpstr>BATTERY</vt:lpstr>
      <vt:lpstr>BATTERY</vt:lpstr>
      <vt:lpstr>BATTERY</vt:lpstr>
      <vt:lpstr>BATTERY</vt:lpstr>
      <vt:lpstr>BATTERY</vt:lpstr>
      <vt:lpstr>BATTERY</vt:lpstr>
      <vt:lpstr>CRIMINAL DAMAGE</vt:lpstr>
      <vt:lpstr>CRIMINAL DAMAGE</vt:lpstr>
      <vt:lpstr>CRIMINAL DAMAGE</vt:lpstr>
      <vt:lpstr>CRIMINAL DAMAGE</vt:lpstr>
      <vt:lpstr>CRIMINAL DAMAGE</vt:lpstr>
      <vt:lpstr>CRIMINAL DAMAGE</vt:lpstr>
      <vt:lpstr>CRIMINAL DAMAGE</vt:lpstr>
      <vt:lpstr>CRIMINAL DAMAGE</vt:lpstr>
      <vt:lpstr>CRIMINAL DAMAGE</vt:lpstr>
      <vt:lpstr>ASSAULT</vt:lpstr>
      <vt:lpstr>ASSAULT</vt:lpstr>
      <vt:lpstr>ASSAULT</vt:lpstr>
      <vt:lpstr>ASSAULT</vt:lpstr>
      <vt:lpstr>ASSAULT</vt:lpstr>
      <vt:lpstr>ASSAULT</vt:lpstr>
      <vt:lpstr>ASSAULT</vt:lpstr>
      <vt:lpstr>ASSAULT</vt:lpstr>
      <vt:lpstr>ASSAULT</vt:lpstr>
      <vt:lpstr>ASSAULT</vt:lpstr>
      <vt:lpstr>BURGLARY</vt:lpstr>
      <vt:lpstr>BURGLARY</vt:lpstr>
      <vt:lpstr>BURGLARY</vt:lpstr>
      <vt:lpstr>BURGLARY</vt:lpstr>
      <vt:lpstr>BURGLARY</vt:lpstr>
      <vt:lpstr>BURGLARY</vt:lpstr>
      <vt:lpstr>MOTOR VEHICLE THEFT</vt:lpstr>
      <vt:lpstr>MOTOR VEHICLE THEFT</vt:lpstr>
      <vt:lpstr>MOTOR VEHICLE THEFT</vt:lpstr>
      <vt:lpstr>MOTOR VEHICLE THEFT</vt:lpstr>
      <vt:lpstr>MOTOR VEHICLE THEFT</vt:lpstr>
      <vt:lpstr>MOTOR VEHICLE THEFT</vt:lpstr>
      <vt:lpstr>ROBBERY</vt:lpstr>
      <vt:lpstr>ROBBERY</vt:lpstr>
      <vt:lpstr>ROBBERY</vt:lpstr>
      <vt:lpstr>ROBBERY</vt:lpstr>
      <vt:lpstr>ROBBERY</vt:lpstr>
      <vt:lpstr>ROBBERY</vt:lpstr>
      <vt:lpstr>ROBBERY</vt:lpstr>
      <vt:lpstr>ROBBERY</vt:lpstr>
      <vt:lpstr>ROBBERY</vt:lpstr>
      <vt:lpstr>RECOMMENDATIONS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Final Project</dc:title>
  <dc:creator>Ajuzie</dc:creator>
  <cp:lastModifiedBy>Ajuzie</cp:lastModifiedBy>
  <cp:revision>64</cp:revision>
  <dcterms:created xsi:type="dcterms:W3CDTF">2022-08-28T14:48:04Z</dcterms:created>
  <dcterms:modified xsi:type="dcterms:W3CDTF">2022-08-30T16:13:47Z</dcterms:modified>
</cp:coreProperties>
</file>