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8" r:id="rId7"/>
    <p:sldId id="269" r:id="rId8"/>
    <p:sldId id="260" r:id="rId9"/>
    <p:sldId id="267" r:id="rId10"/>
    <p:sldId id="261" r:id="rId11"/>
    <p:sldId id="270" r:id="rId12"/>
    <p:sldId id="262" r:id="rId13"/>
    <p:sldId id="263" r:id="rId14"/>
    <p:sldId id="264" r:id="rId15"/>
    <p:sldId id="265" r:id="rId1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 u="heavy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 u="heavy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 u="heavy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23"/>
            <a:ext cx="9143999" cy="10287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401357" y="0"/>
            <a:ext cx="4742641" cy="59994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9088207" cy="102057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-828" y="52323"/>
            <a:ext cx="9145590" cy="90182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8300" y="156159"/>
            <a:ext cx="8407400" cy="1123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 u="heavy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8294" y="2630551"/>
            <a:ext cx="8487410" cy="3830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hub.blog.co.in/" TargetMode="External"/><Relationship Id="rId2" Type="http://schemas.openxmlformats.org/officeDocument/2006/relationships/hyperlink" Target="http://www.library.thinkques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oogle.com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37844" y="781812"/>
            <a:ext cx="5835396" cy="20040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4038600"/>
            <a:ext cx="64008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By:</a:t>
            </a:r>
          </a:p>
          <a:p>
            <a:r>
              <a:rPr lang="en-US" sz="6600" b="1" dirty="0" smtClean="0"/>
              <a:t>K. Ajay Kumar</a:t>
            </a:r>
            <a:endParaRPr lang="en-US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Third Generation </a:t>
            </a:r>
            <a:r>
              <a:rPr sz="3600" dirty="0"/>
              <a:t>- </a:t>
            </a:r>
            <a:r>
              <a:rPr sz="3600" spc="-5" dirty="0"/>
              <a:t>1964-1971: </a:t>
            </a:r>
            <a:r>
              <a:rPr sz="3600" b="1" i="1" spc="-15" dirty="0">
                <a:latin typeface="Calibri"/>
                <a:cs typeface="Calibri"/>
              </a:rPr>
              <a:t>Integrated </a:t>
            </a:r>
            <a:r>
              <a:rPr sz="3600" b="1" i="1" u="none" spc="-800" dirty="0">
                <a:latin typeface="Calibri"/>
                <a:cs typeface="Calibri"/>
              </a:rPr>
              <a:t> </a:t>
            </a:r>
            <a:r>
              <a:rPr sz="3600" b="1" i="1" dirty="0">
                <a:latin typeface="Calibri"/>
                <a:cs typeface="Calibri"/>
              </a:rPr>
              <a:t>Circuits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4665" indent="-274955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495300" algn="l"/>
              </a:tabLst>
            </a:pPr>
            <a:r>
              <a:rPr spc="-15" dirty="0"/>
              <a:t>Integrated</a:t>
            </a:r>
            <a:r>
              <a:rPr spc="-80" dirty="0"/>
              <a:t> </a:t>
            </a:r>
            <a:r>
              <a:rPr spc="-10" dirty="0"/>
              <a:t>circuit</a:t>
            </a:r>
            <a:r>
              <a:rPr spc="-120" dirty="0"/>
              <a:t> </a:t>
            </a:r>
            <a:r>
              <a:rPr spc="-10" dirty="0"/>
              <a:t>was</a:t>
            </a:r>
            <a:r>
              <a:rPr spc="-85" dirty="0"/>
              <a:t> </a:t>
            </a:r>
            <a:r>
              <a:rPr spc="-5" dirty="0"/>
              <a:t>used</a:t>
            </a:r>
          </a:p>
          <a:p>
            <a:pPr marL="494665" marR="408940" indent="-274955">
              <a:lnSpc>
                <a:spcPts val="2310"/>
              </a:lnSpc>
              <a:spcBef>
                <a:spcPts val="55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495300" algn="l"/>
              </a:tabLst>
            </a:pPr>
            <a:r>
              <a:rPr spc="-20" dirty="0"/>
              <a:t>Transistors</a:t>
            </a:r>
            <a:r>
              <a:rPr spc="-100" dirty="0"/>
              <a:t> </a:t>
            </a:r>
            <a:r>
              <a:rPr spc="-25" dirty="0"/>
              <a:t>were</a:t>
            </a:r>
            <a:r>
              <a:rPr spc="-60" dirty="0"/>
              <a:t> </a:t>
            </a:r>
            <a:r>
              <a:rPr spc="-5" dirty="0"/>
              <a:t>miniaturized</a:t>
            </a:r>
            <a:r>
              <a:rPr spc="-110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spc="-10" dirty="0"/>
              <a:t>placed</a:t>
            </a:r>
            <a:r>
              <a:rPr spc="-70" dirty="0"/>
              <a:t> </a:t>
            </a:r>
            <a:r>
              <a:rPr dirty="0"/>
              <a:t>on</a:t>
            </a:r>
            <a:r>
              <a:rPr spc="-75" dirty="0"/>
              <a:t> </a:t>
            </a:r>
            <a:r>
              <a:rPr spc="-10" dirty="0"/>
              <a:t>silicon</a:t>
            </a:r>
            <a:r>
              <a:rPr spc="-95" dirty="0"/>
              <a:t> </a:t>
            </a:r>
            <a:r>
              <a:rPr spc="-10" dirty="0"/>
              <a:t>chips, </a:t>
            </a:r>
            <a:r>
              <a:rPr spc="-590" dirty="0"/>
              <a:t> </a:t>
            </a:r>
            <a:r>
              <a:rPr spc="-5" dirty="0"/>
              <a:t>called </a:t>
            </a:r>
            <a:r>
              <a:rPr spc="-10" dirty="0"/>
              <a:t>semiconductors, which increased </a:t>
            </a:r>
            <a:r>
              <a:rPr spc="-5" dirty="0"/>
              <a:t>the </a:t>
            </a:r>
            <a:r>
              <a:rPr dirty="0"/>
              <a:t>speed and </a:t>
            </a:r>
            <a:r>
              <a:rPr spc="5" dirty="0"/>
              <a:t> efficiency</a:t>
            </a:r>
            <a:r>
              <a:rPr spc="-14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spc="-15" dirty="0"/>
              <a:t>computers.</a:t>
            </a:r>
          </a:p>
          <a:p>
            <a:pPr marL="494665" marR="5080" indent="-274955">
              <a:lnSpc>
                <a:spcPct val="80000"/>
              </a:lnSpc>
              <a:spcBef>
                <a:spcPts val="58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495300" algn="l"/>
              </a:tabLst>
            </a:pPr>
            <a:r>
              <a:rPr spc="-10" dirty="0"/>
              <a:t>Instead </a:t>
            </a:r>
            <a:r>
              <a:rPr dirty="0"/>
              <a:t>of punched </a:t>
            </a:r>
            <a:r>
              <a:rPr spc="-10" dirty="0"/>
              <a:t>cards </a:t>
            </a:r>
            <a:r>
              <a:rPr dirty="0"/>
              <a:t>and </a:t>
            </a:r>
            <a:r>
              <a:rPr spc="-10" dirty="0"/>
              <a:t>printouts, </a:t>
            </a:r>
            <a:r>
              <a:rPr spc="-5" dirty="0"/>
              <a:t>users </a:t>
            </a:r>
            <a:r>
              <a:rPr spc="-15" dirty="0"/>
              <a:t>interacted </a:t>
            </a:r>
            <a:r>
              <a:rPr spc="-10" dirty="0"/>
              <a:t> through </a:t>
            </a:r>
            <a:r>
              <a:rPr spc="-15" dirty="0"/>
              <a:t>keyboards </a:t>
            </a:r>
            <a:r>
              <a:rPr dirty="0"/>
              <a:t>and </a:t>
            </a:r>
            <a:r>
              <a:rPr spc="-10" dirty="0"/>
              <a:t>monitors </a:t>
            </a:r>
            <a:r>
              <a:rPr dirty="0"/>
              <a:t>and </a:t>
            </a:r>
            <a:r>
              <a:rPr spc="-10" dirty="0"/>
              <a:t>interfaced </a:t>
            </a:r>
            <a:r>
              <a:rPr dirty="0"/>
              <a:t>with an </a:t>
            </a:r>
            <a:r>
              <a:rPr spc="5" dirty="0"/>
              <a:t> </a:t>
            </a:r>
            <a:r>
              <a:rPr spc="-5" dirty="0"/>
              <a:t>operating </a:t>
            </a:r>
            <a:r>
              <a:rPr spc="-10" dirty="0"/>
              <a:t>system, which </a:t>
            </a:r>
            <a:r>
              <a:rPr spc="-20" dirty="0"/>
              <a:t>allowed </a:t>
            </a:r>
            <a:r>
              <a:rPr spc="-5" dirty="0"/>
              <a:t>the </a:t>
            </a:r>
            <a:r>
              <a:rPr spc="-15" dirty="0"/>
              <a:t>device </a:t>
            </a:r>
            <a:r>
              <a:rPr spc="-20" dirty="0"/>
              <a:t>to </a:t>
            </a:r>
            <a:r>
              <a:rPr spc="-5" dirty="0"/>
              <a:t>run </a:t>
            </a:r>
            <a:r>
              <a:rPr spc="-15" dirty="0"/>
              <a:t>many </a:t>
            </a:r>
            <a:r>
              <a:rPr spc="-10" dirty="0"/>
              <a:t> different</a:t>
            </a:r>
            <a:r>
              <a:rPr spc="-135" dirty="0"/>
              <a:t> </a:t>
            </a:r>
            <a:r>
              <a:rPr spc="-5" dirty="0"/>
              <a:t>applications</a:t>
            </a:r>
            <a:r>
              <a:rPr spc="-120" dirty="0"/>
              <a:t> </a:t>
            </a:r>
            <a:r>
              <a:rPr dirty="0"/>
              <a:t>at</a:t>
            </a:r>
            <a:r>
              <a:rPr spc="-120" dirty="0"/>
              <a:t> </a:t>
            </a:r>
            <a:r>
              <a:rPr spc="-5" dirty="0"/>
              <a:t>one</a:t>
            </a:r>
            <a:r>
              <a:rPr spc="-70" dirty="0"/>
              <a:t> </a:t>
            </a:r>
            <a:r>
              <a:rPr spc="-5" dirty="0"/>
              <a:t>time</a:t>
            </a:r>
            <a:r>
              <a:rPr spc="-130" dirty="0"/>
              <a:t> </a:t>
            </a:r>
            <a:r>
              <a:rPr dirty="0"/>
              <a:t>with</a:t>
            </a:r>
            <a:r>
              <a:rPr spc="-95" dirty="0"/>
              <a:t> </a:t>
            </a:r>
            <a:r>
              <a:rPr dirty="0"/>
              <a:t>a</a:t>
            </a:r>
            <a:r>
              <a:rPr spc="-120" dirty="0"/>
              <a:t> </a:t>
            </a:r>
            <a:r>
              <a:rPr spc="-15" dirty="0"/>
              <a:t>central</a:t>
            </a:r>
            <a:r>
              <a:rPr spc="-25" dirty="0"/>
              <a:t> </a:t>
            </a:r>
            <a:r>
              <a:rPr spc="-10" dirty="0"/>
              <a:t>program</a:t>
            </a:r>
            <a:r>
              <a:rPr spc="-65" dirty="0"/>
              <a:t> </a:t>
            </a:r>
            <a:r>
              <a:rPr spc="-5" dirty="0"/>
              <a:t>that </a:t>
            </a:r>
            <a:r>
              <a:rPr spc="-585" dirty="0"/>
              <a:t> </a:t>
            </a:r>
            <a:r>
              <a:rPr spc="-15" dirty="0"/>
              <a:t>monitored</a:t>
            </a:r>
            <a:r>
              <a:rPr spc="-25" dirty="0"/>
              <a:t> </a:t>
            </a:r>
            <a:r>
              <a:rPr spc="-5" dirty="0"/>
              <a:t>the</a:t>
            </a:r>
            <a:r>
              <a:rPr spc="-70" dirty="0"/>
              <a:t> </a:t>
            </a:r>
            <a:r>
              <a:rPr spc="-35" dirty="0"/>
              <a:t>memory.</a:t>
            </a:r>
          </a:p>
          <a:p>
            <a:pPr marL="494665" marR="611505" indent="-274955">
              <a:lnSpc>
                <a:spcPct val="8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495300" algn="l"/>
                <a:tab pos="5282565" algn="l"/>
              </a:tabLst>
            </a:pPr>
            <a:r>
              <a:rPr spc="-10" dirty="0"/>
              <a:t>Computers</a:t>
            </a:r>
            <a:r>
              <a:rPr spc="-75" dirty="0"/>
              <a:t> </a:t>
            </a:r>
            <a:r>
              <a:rPr spc="-5" dirty="0"/>
              <a:t>for</a:t>
            </a:r>
            <a:r>
              <a:rPr spc="-110" dirty="0"/>
              <a:t> </a:t>
            </a:r>
            <a:r>
              <a:rPr spc="-5" dirty="0"/>
              <a:t>the</a:t>
            </a:r>
            <a:r>
              <a:rPr spc="-80" dirty="0"/>
              <a:t> </a:t>
            </a:r>
            <a:r>
              <a:rPr spc="10" dirty="0"/>
              <a:t>first</a:t>
            </a:r>
            <a:r>
              <a:rPr spc="-95" dirty="0"/>
              <a:t> </a:t>
            </a:r>
            <a:r>
              <a:rPr spc="-5" dirty="0"/>
              <a:t>time</a:t>
            </a:r>
            <a:r>
              <a:rPr spc="-75" dirty="0"/>
              <a:t> </a:t>
            </a:r>
            <a:r>
              <a:rPr spc="-5" dirty="0"/>
              <a:t>became</a:t>
            </a:r>
            <a:r>
              <a:rPr spc="-120" dirty="0"/>
              <a:t> </a:t>
            </a:r>
            <a:r>
              <a:rPr spc="-15" dirty="0"/>
              <a:t>accessible</a:t>
            </a:r>
            <a:r>
              <a:rPr spc="-60" dirty="0"/>
              <a:t> </a:t>
            </a:r>
            <a:r>
              <a:rPr spc="-20" dirty="0"/>
              <a:t>to</a:t>
            </a:r>
            <a:r>
              <a:rPr spc="-125" dirty="0"/>
              <a:t> </a:t>
            </a:r>
            <a:r>
              <a:rPr dirty="0"/>
              <a:t>a</a:t>
            </a:r>
            <a:r>
              <a:rPr spc="-60" dirty="0"/>
              <a:t> </a:t>
            </a:r>
            <a:r>
              <a:rPr spc="-5" dirty="0"/>
              <a:t>mass </a:t>
            </a:r>
            <a:r>
              <a:rPr spc="-590" dirty="0"/>
              <a:t> </a:t>
            </a:r>
            <a:r>
              <a:rPr spc="-10" dirty="0"/>
              <a:t>audience</a:t>
            </a:r>
            <a:r>
              <a:rPr spc="-50" dirty="0"/>
              <a:t> </a:t>
            </a:r>
            <a:r>
              <a:rPr spc="-5" dirty="0"/>
              <a:t>because</a:t>
            </a:r>
            <a:r>
              <a:rPr spc="-65" dirty="0"/>
              <a:t> </a:t>
            </a:r>
            <a:r>
              <a:rPr spc="-5" dirty="0"/>
              <a:t>they</a:t>
            </a:r>
            <a:r>
              <a:rPr spc="-130" dirty="0"/>
              <a:t> </a:t>
            </a:r>
            <a:r>
              <a:rPr spc="-25" dirty="0"/>
              <a:t>were</a:t>
            </a:r>
            <a:r>
              <a:rPr spc="-90" dirty="0"/>
              <a:t> </a:t>
            </a:r>
            <a:r>
              <a:rPr spc="-5" dirty="0"/>
              <a:t>smaller	</a:t>
            </a:r>
            <a:r>
              <a:rPr dirty="0"/>
              <a:t>and</a:t>
            </a:r>
            <a:r>
              <a:rPr spc="-65" dirty="0"/>
              <a:t> </a:t>
            </a:r>
            <a:r>
              <a:rPr spc="-5" dirty="0"/>
              <a:t>cheaper</a:t>
            </a:r>
          </a:p>
          <a:p>
            <a:pPr marL="494665">
              <a:lnSpc>
                <a:spcPts val="2305"/>
              </a:lnSpc>
            </a:pPr>
            <a:r>
              <a:rPr spc="-5" dirty="0"/>
              <a:t>tha</a:t>
            </a:r>
            <a:r>
              <a:rPr dirty="0"/>
              <a:t>n</a:t>
            </a:r>
            <a:r>
              <a:rPr spc="-70" dirty="0"/>
              <a:t> </a:t>
            </a:r>
            <a:r>
              <a:rPr spc="-5" dirty="0"/>
              <a:t>the</a:t>
            </a:r>
            <a:r>
              <a:rPr dirty="0"/>
              <a:t>ir</a:t>
            </a:r>
            <a:r>
              <a:rPr spc="-130" dirty="0"/>
              <a:t> </a:t>
            </a:r>
            <a:r>
              <a:rPr dirty="0"/>
              <a:t>p</a:t>
            </a:r>
            <a:r>
              <a:rPr spc="-35" dirty="0"/>
              <a:t>r</a:t>
            </a:r>
            <a:r>
              <a:rPr dirty="0"/>
              <a:t>ede</a:t>
            </a:r>
            <a:r>
              <a:rPr spc="-60" dirty="0"/>
              <a:t>c</a:t>
            </a:r>
            <a:r>
              <a:rPr dirty="0"/>
              <a:t>essor</a:t>
            </a:r>
            <a:r>
              <a:rPr spc="-40" dirty="0"/>
              <a:t>s</a:t>
            </a:r>
            <a:r>
              <a:rPr dirty="0"/>
              <a:t>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1200" y="762000"/>
            <a:ext cx="624840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1200" y="1752600"/>
            <a:ext cx="5410200" cy="4191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8600" y="304800"/>
            <a:ext cx="8305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6985" algn="just">
              <a:lnSpc>
                <a:spcPct val="100000"/>
              </a:lnSpc>
              <a:buSzPct val="96428"/>
              <a:buFont typeface="Arial MT"/>
              <a:buChar char="•"/>
              <a:tabLst>
                <a:tab pos="138430" algn="l"/>
              </a:tabLst>
            </a:pPr>
            <a:r>
              <a:rPr lang="en-US" sz="3200" spc="-5" dirty="0" smtClean="0">
                <a:latin typeface="Times New Roman"/>
                <a:cs typeface="Times New Roman"/>
              </a:rPr>
              <a:t>Integrated Circuits are transistors, </a:t>
            </a:r>
            <a:r>
              <a:rPr lang="en-US" sz="3200" spc="-685" dirty="0" smtClean="0">
                <a:latin typeface="Times New Roman"/>
                <a:cs typeface="Times New Roman"/>
              </a:rPr>
              <a:t> </a:t>
            </a:r>
            <a:r>
              <a:rPr lang="en-US" sz="3200" spc="-5" dirty="0" smtClean="0">
                <a:latin typeface="Times New Roman"/>
                <a:cs typeface="Times New Roman"/>
              </a:rPr>
              <a:t>resistors, and capacitors integrated </a:t>
            </a:r>
            <a:r>
              <a:rPr lang="en-US" sz="3200" spc="-685" dirty="0" smtClean="0">
                <a:latin typeface="Times New Roman"/>
                <a:cs typeface="Times New Roman"/>
              </a:rPr>
              <a:t> </a:t>
            </a:r>
            <a:r>
              <a:rPr lang="en-US" sz="3200" spc="-5" dirty="0" smtClean="0">
                <a:latin typeface="Times New Roman"/>
                <a:cs typeface="Times New Roman"/>
              </a:rPr>
              <a:t>together</a:t>
            </a:r>
            <a:r>
              <a:rPr lang="en-US" sz="3200" spc="-15" dirty="0" smtClean="0">
                <a:latin typeface="Times New Roman"/>
                <a:cs typeface="Times New Roman"/>
              </a:rPr>
              <a:t> </a:t>
            </a:r>
            <a:r>
              <a:rPr lang="en-US" sz="3200" dirty="0" smtClean="0">
                <a:latin typeface="Times New Roman"/>
                <a:cs typeface="Times New Roman"/>
              </a:rPr>
              <a:t>into</a:t>
            </a:r>
            <a:r>
              <a:rPr lang="en-US" sz="3200" spc="-5" dirty="0" smtClean="0">
                <a:latin typeface="Times New Roman"/>
                <a:cs typeface="Times New Roman"/>
              </a:rPr>
              <a:t> </a:t>
            </a:r>
            <a:r>
              <a:rPr lang="en-US" sz="3200" dirty="0" smtClean="0">
                <a:latin typeface="Times New Roman"/>
                <a:cs typeface="Times New Roman"/>
              </a:rPr>
              <a:t>a</a:t>
            </a:r>
            <a:r>
              <a:rPr lang="en-US" sz="3200" spc="-15" dirty="0" smtClean="0">
                <a:latin typeface="Times New Roman"/>
                <a:cs typeface="Times New Roman"/>
              </a:rPr>
              <a:t> </a:t>
            </a:r>
            <a:r>
              <a:rPr lang="en-US" sz="3200" dirty="0" smtClean="0">
                <a:latin typeface="Times New Roman"/>
                <a:cs typeface="Times New Roman"/>
              </a:rPr>
              <a:t>single</a:t>
            </a:r>
            <a:r>
              <a:rPr lang="en-US" sz="3200" spc="-20" dirty="0" smtClean="0">
                <a:latin typeface="Times New Roman"/>
                <a:cs typeface="Times New Roman"/>
              </a:rPr>
              <a:t> </a:t>
            </a:r>
            <a:r>
              <a:rPr lang="en-US" sz="3200" spc="-5" dirty="0" smtClean="0">
                <a:latin typeface="Times New Roman"/>
                <a:cs typeface="Times New Roman"/>
              </a:rPr>
              <a:t>“chip”</a:t>
            </a:r>
            <a:endParaRPr lang="en-US"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309117"/>
            <a:ext cx="63969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Fourth</a:t>
            </a:r>
            <a:r>
              <a:rPr sz="3600" spc="-40" dirty="0"/>
              <a:t> </a:t>
            </a:r>
            <a:r>
              <a:rPr sz="3600" spc="-15" dirty="0"/>
              <a:t>Generation </a:t>
            </a:r>
            <a:r>
              <a:rPr sz="3600" dirty="0"/>
              <a:t>-</a:t>
            </a:r>
            <a:r>
              <a:rPr sz="3600" spc="-15" dirty="0"/>
              <a:t> </a:t>
            </a:r>
            <a:r>
              <a:rPr sz="3600" spc="-10" dirty="0"/>
              <a:t>1971-Present:</a:t>
            </a:r>
            <a:endParaRPr sz="3600"/>
          </a:p>
          <a:p>
            <a:pPr marL="12700">
              <a:lnSpc>
                <a:spcPct val="100000"/>
              </a:lnSpc>
            </a:pPr>
            <a:r>
              <a:rPr sz="3600" b="1" i="1" spc="-10" dirty="0">
                <a:latin typeface="Calibri"/>
                <a:cs typeface="Calibri"/>
              </a:rPr>
              <a:t>Microprocessors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2519299"/>
            <a:ext cx="8230870" cy="368363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87020" indent="-274320" algn="just">
              <a:lnSpc>
                <a:spcPct val="100000"/>
              </a:lnSpc>
              <a:spcBef>
                <a:spcPts val="38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spc="-10" dirty="0">
                <a:latin typeface="Constantia"/>
                <a:cs typeface="Constantia"/>
              </a:rPr>
              <a:t>Microprocessor</a:t>
            </a:r>
            <a:r>
              <a:rPr sz="2400" spc="47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were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used</a:t>
            </a:r>
            <a:endParaRPr sz="2400">
              <a:latin typeface="Constantia"/>
              <a:cs typeface="Constantia"/>
            </a:endParaRPr>
          </a:p>
          <a:p>
            <a:pPr marL="286385" marR="86360" indent="-274320" algn="just">
              <a:lnSpc>
                <a:spcPts val="2590"/>
              </a:lnSpc>
              <a:spcBef>
                <a:spcPts val="61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dirty="0">
                <a:latin typeface="Constantia"/>
                <a:cs typeface="Constantia"/>
              </a:rPr>
              <a:t>What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in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10" dirty="0">
                <a:latin typeface="Constantia"/>
                <a:cs typeface="Constantia"/>
              </a:rPr>
              <a:t>first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generation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filled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entire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room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could</a:t>
            </a:r>
            <a:r>
              <a:rPr sz="2400" spc="2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now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15" dirty="0">
                <a:latin typeface="Constantia"/>
                <a:cs typeface="Constantia"/>
              </a:rPr>
              <a:t>fit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palm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hand</a:t>
            </a:r>
            <a:endParaRPr sz="2400">
              <a:latin typeface="Constantia"/>
              <a:cs typeface="Constantia"/>
            </a:endParaRPr>
          </a:p>
          <a:p>
            <a:pPr marL="286385" marR="45085" indent="-274320" algn="just">
              <a:lnSpc>
                <a:spcPts val="2590"/>
              </a:lnSpc>
              <a:spcBef>
                <a:spcPts val="59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dirty="0">
                <a:latin typeface="Constantia"/>
                <a:cs typeface="Constantia"/>
              </a:rPr>
              <a:t>In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1981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nstantia"/>
                <a:cs typeface="Constantia"/>
              </a:rPr>
              <a:t>IBM </a:t>
            </a:r>
            <a:r>
              <a:rPr sz="2400" spc="-15" dirty="0">
                <a:latin typeface="Constantia"/>
                <a:cs typeface="Constantia"/>
              </a:rPr>
              <a:t>introduced</a:t>
            </a:r>
            <a:r>
              <a:rPr sz="2400" spc="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its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10" dirty="0">
                <a:latin typeface="Constantia"/>
                <a:cs typeface="Constantia"/>
              </a:rPr>
              <a:t>first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computer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for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home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40" dirty="0">
                <a:latin typeface="Constantia"/>
                <a:cs typeface="Constantia"/>
              </a:rPr>
              <a:t>user,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 </a:t>
            </a:r>
            <a:r>
              <a:rPr sz="2400" spc="-5" dirty="0">
                <a:latin typeface="Constantia"/>
                <a:cs typeface="Constantia"/>
              </a:rPr>
              <a:t>in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1984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Apple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introduced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Macintosh.</a:t>
            </a:r>
            <a:endParaRPr sz="2400">
              <a:latin typeface="Constantia"/>
              <a:cs typeface="Constantia"/>
            </a:endParaRPr>
          </a:p>
          <a:p>
            <a:pPr marL="286385" marR="5080" indent="-274320" algn="just">
              <a:lnSpc>
                <a:spcPct val="90100"/>
              </a:lnSpc>
              <a:spcBef>
                <a:spcPts val="52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spc="-5" dirty="0">
                <a:latin typeface="Constantia"/>
                <a:cs typeface="Constantia"/>
              </a:rPr>
              <a:t>As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these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small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computers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became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more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powerful,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they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could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linked together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to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form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networks,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which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eventually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led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to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development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Internet.</a:t>
            </a:r>
            <a:endParaRPr sz="2400">
              <a:latin typeface="Constantia"/>
              <a:cs typeface="Constantia"/>
            </a:endParaRPr>
          </a:p>
          <a:p>
            <a:pPr marL="286385" marR="353695" indent="-274320" algn="just">
              <a:lnSpc>
                <a:spcPts val="2590"/>
              </a:lnSpc>
              <a:spcBef>
                <a:spcPts val="61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spc="-15" dirty="0">
                <a:latin typeface="Constantia"/>
                <a:cs typeface="Constantia"/>
              </a:rPr>
              <a:t>Fourth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generation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computers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also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saw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development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GUIs,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mouse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Hand</a:t>
            </a:r>
            <a:r>
              <a:rPr sz="2400" dirty="0">
                <a:latin typeface="Constantia"/>
                <a:cs typeface="Constantia"/>
              </a:rPr>
              <a:t> held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devices.</a:t>
            </a:r>
            <a:endParaRPr sz="2400">
              <a:latin typeface="Constantia"/>
              <a:cs typeface="Constant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657600" y="914400"/>
            <a:ext cx="5151120" cy="1828800"/>
            <a:chOff x="3657600" y="914400"/>
            <a:chExt cx="5151120" cy="18288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57600" y="914400"/>
              <a:ext cx="2971800" cy="17373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9400" y="990600"/>
              <a:ext cx="2179320" cy="17526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103" rIns="0" bIns="0" rtlCol="0">
            <a:spAutoFit/>
          </a:bodyPr>
          <a:lstStyle/>
          <a:p>
            <a:pPr marL="88900" marR="508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Fifth</a:t>
            </a:r>
            <a:r>
              <a:rPr dirty="0"/>
              <a:t> </a:t>
            </a:r>
            <a:r>
              <a:rPr spc="-10" dirty="0"/>
              <a:t>Generation</a:t>
            </a:r>
            <a:r>
              <a:rPr spc="15" dirty="0"/>
              <a:t> </a:t>
            </a:r>
            <a:r>
              <a:rPr dirty="0"/>
              <a:t>-</a:t>
            </a:r>
            <a:r>
              <a:rPr spc="-10" dirty="0"/>
              <a:t> Present</a:t>
            </a:r>
            <a:r>
              <a:rPr spc="-40" dirty="0"/>
              <a:t> </a:t>
            </a:r>
            <a:r>
              <a:rPr dirty="0"/>
              <a:t>and</a:t>
            </a:r>
            <a:r>
              <a:rPr spc="5" dirty="0"/>
              <a:t> </a:t>
            </a:r>
            <a:r>
              <a:rPr spc="-10" dirty="0"/>
              <a:t>Beyond:</a:t>
            </a:r>
            <a:r>
              <a:rPr spc="-5" dirty="0"/>
              <a:t> </a:t>
            </a:r>
            <a:r>
              <a:rPr b="1" i="1" dirty="0">
                <a:latin typeface="Calibri"/>
                <a:cs typeface="Calibri"/>
              </a:rPr>
              <a:t>Artificial </a:t>
            </a:r>
            <a:r>
              <a:rPr b="1" i="1" u="none" spc="-710" dirty="0">
                <a:latin typeface="Calibri"/>
                <a:cs typeface="Calibri"/>
              </a:rPr>
              <a:t> </a:t>
            </a:r>
            <a:r>
              <a:rPr b="1" i="1" spc="-10" dirty="0">
                <a:latin typeface="Calibri"/>
                <a:cs typeface="Calibri"/>
              </a:rPr>
              <a:t>Intelligence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3110306"/>
            <a:ext cx="8192770" cy="3278504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86385" marR="104139" indent="-274320">
              <a:lnSpc>
                <a:spcPts val="2380"/>
              </a:lnSpc>
              <a:spcBef>
                <a:spcPts val="395"/>
              </a:spcBef>
              <a:buClr>
                <a:srgbClr val="0AD0D9"/>
              </a:buClr>
              <a:buSzPct val="95454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200" spc="-10" dirty="0">
                <a:latin typeface="Constantia"/>
                <a:cs typeface="Constantia"/>
              </a:rPr>
              <a:t>Fifth generation computing </a:t>
            </a:r>
            <a:r>
              <a:rPr sz="2200" spc="-15" dirty="0">
                <a:latin typeface="Constantia"/>
                <a:cs typeface="Constantia"/>
              </a:rPr>
              <a:t>devices, </a:t>
            </a:r>
            <a:r>
              <a:rPr sz="2200" dirty="0">
                <a:latin typeface="Constantia"/>
                <a:cs typeface="Constantia"/>
              </a:rPr>
              <a:t>based </a:t>
            </a:r>
            <a:r>
              <a:rPr sz="2200" spc="-5" dirty="0">
                <a:latin typeface="Constantia"/>
                <a:cs typeface="Constantia"/>
              </a:rPr>
              <a:t>on </a:t>
            </a:r>
            <a:r>
              <a:rPr sz="2200" dirty="0">
                <a:latin typeface="Constantia"/>
                <a:cs typeface="Constantia"/>
              </a:rPr>
              <a:t>artificial </a:t>
            </a:r>
            <a:r>
              <a:rPr sz="2200" spc="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intelligence, are </a:t>
            </a:r>
            <a:r>
              <a:rPr sz="2200" spc="-5" dirty="0">
                <a:latin typeface="Constantia"/>
                <a:cs typeface="Constantia"/>
              </a:rPr>
              <a:t>still </a:t>
            </a:r>
            <a:r>
              <a:rPr sz="2200" dirty="0">
                <a:latin typeface="Constantia"/>
                <a:cs typeface="Constantia"/>
              </a:rPr>
              <a:t>in </a:t>
            </a:r>
            <a:r>
              <a:rPr sz="2200" spc="-10" dirty="0">
                <a:latin typeface="Constantia"/>
                <a:cs typeface="Constantia"/>
              </a:rPr>
              <a:t>development, though there </a:t>
            </a:r>
            <a:r>
              <a:rPr sz="2200" spc="-15" dirty="0">
                <a:latin typeface="Constantia"/>
                <a:cs typeface="Constantia"/>
              </a:rPr>
              <a:t>are </a:t>
            </a:r>
            <a:r>
              <a:rPr sz="2200" spc="-5" dirty="0">
                <a:latin typeface="Constantia"/>
                <a:cs typeface="Constantia"/>
              </a:rPr>
              <a:t>some </a:t>
            </a:r>
            <a:r>
              <a:rPr sz="220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applications,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such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as</a:t>
            </a:r>
            <a:r>
              <a:rPr sz="2200" spc="-100" dirty="0">
                <a:latin typeface="Constantia"/>
                <a:cs typeface="Constantia"/>
              </a:rPr>
              <a:t> </a:t>
            </a:r>
            <a:r>
              <a:rPr sz="2200" spc="-25" dirty="0">
                <a:latin typeface="Constantia"/>
                <a:cs typeface="Constantia"/>
              </a:rPr>
              <a:t>voice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recognition,</a:t>
            </a:r>
            <a:r>
              <a:rPr sz="2200" spc="-3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that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are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being</a:t>
            </a:r>
            <a:r>
              <a:rPr sz="2200" spc="-4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used</a:t>
            </a:r>
            <a:r>
              <a:rPr sz="2200" spc="-20" dirty="0">
                <a:latin typeface="Constantia"/>
                <a:cs typeface="Constantia"/>
              </a:rPr>
              <a:t> </a:t>
            </a:r>
            <a:r>
              <a:rPr sz="2200" spc="-50" dirty="0">
                <a:latin typeface="Constantia"/>
                <a:cs typeface="Constantia"/>
              </a:rPr>
              <a:t>today.</a:t>
            </a:r>
            <a:endParaRPr sz="2200">
              <a:latin typeface="Constantia"/>
              <a:cs typeface="Constantia"/>
            </a:endParaRPr>
          </a:p>
          <a:p>
            <a:pPr marL="286385" marR="1510030" indent="-274320">
              <a:lnSpc>
                <a:spcPts val="2380"/>
              </a:lnSpc>
              <a:spcBef>
                <a:spcPts val="515"/>
              </a:spcBef>
              <a:buClr>
                <a:srgbClr val="0AD0D9"/>
              </a:buClr>
              <a:buSzPct val="93181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use</a:t>
            </a:r>
            <a:r>
              <a:rPr sz="2200" spc="-114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of</a:t>
            </a:r>
            <a:r>
              <a:rPr sz="2200" spc="1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parallel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processing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and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superconductors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is </a:t>
            </a:r>
            <a:r>
              <a:rPr sz="2200" spc="-54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helping</a:t>
            </a:r>
            <a:r>
              <a:rPr sz="2200" spc="-35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to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make</a:t>
            </a:r>
            <a:r>
              <a:rPr sz="2200" spc="-12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artificial</a:t>
            </a:r>
            <a:r>
              <a:rPr sz="2200" spc="-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intelligence</a:t>
            </a:r>
            <a:r>
              <a:rPr sz="2200" spc="-13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spc="-90" dirty="0">
                <a:latin typeface="Constantia"/>
                <a:cs typeface="Constantia"/>
              </a:rPr>
              <a:t> </a:t>
            </a:r>
            <a:r>
              <a:rPr sz="2200" spc="-35" dirty="0">
                <a:latin typeface="Constantia"/>
                <a:cs typeface="Constantia"/>
              </a:rPr>
              <a:t>reality.</a:t>
            </a:r>
            <a:endParaRPr sz="2200">
              <a:latin typeface="Constantia"/>
              <a:cs typeface="Constantia"/>
            </a:endParaRPr>
          </a:p>
          <a:p>
            <a:pPr marL="286385" marR="280670" indent="-274320">
              <a:lnSpc>
                <a:spcPts val="2380"/>
              </a:lnSpc>
              <a:spcBef>
                <a:spcPts val="525"/>
              </a:spcBef>
              <a:buClr>
                <a:srgbClr val="0AD0D9"/>
              </a:buClr>
              <a:buSzPct val="93181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200" spc="-5" dirty="0">
                <a:latin typeface="Constantia"/>
                <a:cs typeface="Constantia"/>
              </a:rPr>
              <a:t>Quantum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computation</a:t>
            </a:r>
            <a:r>
              <a:rPr sz="2200" spc="-9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and</a:t>
            </a:r>
            <a:r>
              <a:rPr sz="2200" spc="-5" dirty="0">
                <a:latin typeface="Constantia"/>
                <a:cs typeface="Constantia"/>
              </a:rPr>
              <a:t> molecular</a:t>
            </a:r>
            <a:r>
              <a:rPr sz="2200" spc="-13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and</a:t>
            </a:r>
            <a:r>
              <a:rPr sz="2200" spc="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nanotechnology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will </a:t>
            </a:r>
            <a:r>
              <a:rPr sz="2200" spc="-53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radically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change</a:t>
            </a:r>
            <a:r>
              <a:rPr sz="2200" spc="-9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the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face</a:t>
            </a:r>
            <a:r>
              <a:rPr sz="2200" spc="-114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of </a:t>
            </a:r>
            <a:r>
              <a:rPr sz="2200" spc="-15" dirty="0">
                <a:latin typeface="Constantia"/>
                <a:cs typeface="Constantia"/>
              </a:rPr>
              <a:t>computers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in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years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to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come.</a:t>
            </a:r>
            <a:endParaRPr sz="2200">
              <a:latin typeface="Constantia"/>
              <a:cs typeface="Constantia"/>
            </a:endParaRPr>
          </a:p>
          <a:p>
            <a:pPr marL="286385" marR="5080" indent="-274320">
              <a:lnSpc>
                <a:spcPts val="2380"/>
              </a:lnSpc>
              <a:spcBef>
                <a:spcPts val="520"/>
              </a:spcBef>
              <a:buClr>
                <a:srgbClr val="0AD0D9"/>
              </a:buClr>
              <a:buSzPct val="93181"/>
              <a:buFont typeface="Segoe UI Symbol"/>
              <a:buChar char="⚫"/>
              <a:tabLst>
                <a:tab pos="350520" algn="l"/>
                <a:tab pos="351155" algn="l"/>
              </a:tabLst>
            </a:pPr>
            <a:r>
              <a:rPr dirty="0"/>
              <a:t>	</a:t>
            </a:r>
            <a:r>
              <a:rPr sz="2200" spc="-10" dirty="0">
                <a:latin typeface="Constantia"/>
                <a:cs typeface="Constantia"/>
              </a:rPr>
              <a:t>The </a:t>
            </a:r>
            <a:r>
              <a:rPr sz="2200" spc="-15" dirty="0">
                <a:latin typeface="Constantia"/>
                <a:cs typeface="Constantia"/>
              </a:rPr>
              <a:t>goal </a:t>
            </a:r>
            <a:r>
              <a:rPr sz="2200" spc="-5" dirty="0">
                <a:latin typeface="Constantia"/>
                <a:cs typeface="Constantia"/>
              </a:rPr>
              <a:t>of </a:t>
            </a:r>
            <a:r>
              <a:rPr sz="2200" spc="-10" dirty="0">
                <a:latin typeface="Constantia"/>
                <a:cs typeface="Constantia"/>
              </a:rPr>
              <a:t>fifth-generation computing </a:t>
            </a:r>
            <a:r>
              <a:rPr sz="2200" spc="-5" dirty="0">
                <a:latin typeface="Constantia"/>
                <a:cs typeface="Constantia"/>
              </a:rPr>
              <a:t>is </a:t>
            </a:r>
            <a:r>
              <a:rPr sz="2200" spc="-20" dirty="0">
                <a:latin typeface="Constantia"/>
                <a:cs typeface="Constantia"/>
              </a:rPr>
              <a:t>to </a:t>
            </a:r>
            <a:r>
              <a:rPr sz="2200" spc="-15" dirty="0">
                <a:latin typeface="Constantia"/>
                <a:cs typeface="Constantia"/>
              </a:rPr>
              <a:t>develop devices </a:t>
            </a:r>
            <a:r>
              <a:rPr sz="2200" spc="-10" dirty="0">
                <a:latin typeface="Constantia"/>
                <a:cs typeface="Constantia"/>
              </a:rPr>
              <a:t>that </a:t>
            </a:r>
            <a:r>
              <a:rPr sz="2200" spc="-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respond</a:t>
            </a:r>
            <a:r>
              <a:rPr sz="2200" spc="-30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to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natural</a:t>
            </a:r>
            <a:r>
              <a:rPr sz="2200" spc="-2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language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input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and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are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capable</a:t>
            </a:r>
            <a:r>
              <a:rPr sz="2200" spc="-10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of</a:t>
            </a:r>
            <a:r>
              <a:rPr sz="2200" spc="5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learning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and </a:t>
            </a:r>
            <a:r>
              <a:rPr sz="2200" spc="-53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self-organization.</a:t>
            </a:r>
            <a:endParaRPr sz="2200">
              <a:latin typeface="Constantia"/>
              <a:cs typeface="Constant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62600" y="838200"/>
            <a:ext cx="2590800" cy="2209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14600" y="838200"/>
            <a:ext cx="29718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00" y="1089101"/>
            <a:ext cx="300164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u="none" dirty="0"/>
              <a:t>REF</a:t>
            </a:r>
            <a:r>
              <a:rPr sz="5000" u="none" spc="15" dirty="0"/>
              <a:t>E</a:t>
            </a:r>
            <a:r>
              <a:rPr sz="5000" u="none" dirty="0"/>
              <a:t>RENCE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993444" y="2390745"/>
            <a:ext cx="4178300" cy="145224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25" dirty="0">
                <a:latin typeface="Constantia"/>
                <a:cs typeface="Constantia"/>
                <a:hlinkClick r:id="rId2"/>
              </a:rPr>
              <a:t>www.library.thinkquest.org</a:t>
            </a:r>
            <a:endParaRPr sz="2600">
              <a:latin typeface="Constantia"/>
              <a:cs typeface="Constantia"/>
            </a:endParaRPr>
          </a:p>
          <a:p>
            <a:pPr marL="286385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25" dirty="0">
                <a:latin typeface="Constantia"/>
                <a:cs typeface="Constantia"/>
                <a:hlinkClick r:id="rId3"/>
              </a:rPr>
              <a:t>www.datahub.blog.co.in</a:t>
            </a:r>
            <a:endParaRPr sz="2600">
              <a:latin typeface="Constantia"/>
              <a:cs typeface="Constantia"/>
            </a:endParaRPr>
          </a:p>
          <a:p>
            <a:pPr marL="286385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25" dirty="0">
                <a:latin typeface="Constantia"/>
                <a:cs typeface="Constantia"/>
                <a:hlinkClick r:id="rId4"/>
              </a:rPr>
              <a:t>www.google.com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0298" y="3007232"/>
            <a:ext cx="33432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u="none" spc="-10" dirty="0"/>
              <a:t>THANK</a:t>
            </a:r>
            <a:r>
              <a:rPr sz="5400" u="none" spc="-75" dirty="0"/>
              <a:t> </a:t>
            </a:r>
            <a:r>
              <a:rPr sz="5400" u="none" spc="-60" dirty="0"/>
              <a:t>YOU</a:t>
            </a:r>
            <a:endParaRPr sz="5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1628139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u="none" dirty="0"/>
              <a:t>INDEX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2402937"/>
            <a:ext cx="6247130" cy="335407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655" algn="l"/>
              </a:tabLst>
            </a:pPr>
            <a:r>
              <a:rPr sz="2600" spc="-10" dirty="0">
                <a:latin typeface="Constantia"/>
                <a:cs typeface="Constantia"/>
              </a:rPr>
              <a:t>INTRODUCTION</a:t>
            </a:r>
            <a:endParaRPr sz="260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655" algn="l"/>
              </a:tabLst>
            </a:pPr>
            <a:r>
              <a:rPr sz="2600" spc="-5" dirty="0">
                <a:latin typeface="Constantia"/>
                <a:cs typeface="Constantia"/>
              </a:rPr>
              <a:t>FIRST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GENERATION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COMPUTER</a:t>
            </a:r>
            <a:endParaRPr sz="260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655" algn="l"/>
              </a:tabLst>
            </a:pPr>
            <a:r>
              <a:rPr sz="2600" spc="-20" dirty="0">
                <a:latin typeface="Constantia"/>
                <a:cs typeface="Constantia"/>
              </a:rPr>
              <a:t>SECOND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GENERATION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COMPUTER</a:t>
            </a:r>
            <a:endParaRPr sz="260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655" algn="l"/>
              </a:tabLst>
            </a:pPr>
            <a:r>
              <a:rPr sz="2600" spc="-5" dirty="0">
                <a:latin typeface="Constantia"/>
                <a:cs typeface="Constantia"/>
              </a:rPr>
              <a:t>THIRD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GENERATION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COMPUTER</a:t>
            </a:r>
            <a:endParaRPr sz="260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655" algn="l"/>
              </a:tabLst>
            </a:pPr>
            <a:r>
              <a:rPr sz="2600" spc="-25" dirty="0">
                <a:latin typeface="Constantia"/>
                <a:cs typeface="Constantia"/>
              </a:rPr>
              <a:t>FOURTH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GENERATION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COMPUTER</a:t>
            </a:r>
            <a:endParaRPr sz="260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spcBef>
                <a:spcPts val="63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655" algn="l"/>
              </a:tabLst>
            </a:pPr>
            <a:r>
              <a:rPr sz="2600" spc="-5" dirty="0">
                <a:latin typeface="Constantia"/>
                <a:cs typeface="Constantia"/>
              </a:rPr>
              <a:t>FIFTH</a:t>
            </a:r>
            <a:r>
              <a:rPr sz="2600" spc="-15" dirty="0">
                <a:latin typeface="Constantia"/>
                <a:cs typeface="Constantia"/>
              </a:rPr>
              <a:t> GENERATION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COMPUTER</a:t>
            </a:r>
            <a:endParaRPr sz="260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655" algn="l"/>
              </a:tabLst>
            </a:pPr>
            <a:r>
              <a:rPr sz="2600" spc="-5" dirty="0">
                <a:latin typeface="Constantia"/>
                <a:cs typeface="Constantia"/>
              </a:rPr>
              <a:t>REFERENCE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784606"/>
            <a:ext cx="410527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u="none" spc="-5" dirty="0"/>
              <a:t>INTRODUCTION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459740" y="2088007"/>
            <a:ext cx="8080375" cy="2800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 algn="just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dirty="0">
                <a:latin typeface="Constantia"/>
                <a:cs typeface="Constantia"/>
              </a:rPr>
              <a:t>history </a:t>
            </a:r>
            <a:r>
              <a:rPr sz="2600" spc="-5" dirty="0">
                <a:latin typeface="Constantia"/>
                <a:cs typeface="Constantia"/>
              </a:rPr>
              <a:t>of </a:t>
            </a:r>
            <a:r>
              <a:rPr sz="2600" spc="-15" dirty="0">
                <a:latin typeface="Constantia"/>
                <a:cs typeface="Constantia"/>
              </a:rPr>
              <a:t>computer </a:t>
            </a:r>
            <a:r>
              <a:rPr sz="2600" spc="-10" dirty="0">
                <a:latin typeface="Constantia"/>
                <a:cs typeface="Constantia"/>
              </a:rPr>
              <a:t>development </a:t>
            </a:r>
            <a:r>
              <a:rPr sz="2600" spc="-5" dirty="0">
                <a:latin typeface="Constantia"/>
                <a:cs typeface="Constantia"/>
              </a:rPr>
              <a:t>is </a:t>
            </a:r>
            <a:r>
              <a:rPr sz="2600" spc="-10" dirty="0">
                <a:latin typeface="Constantia"/>
                <a:cs typeface="Constantia"/>
              </a:rPr>
              <a:t>often </a:t>
            </a:r>
            <a:r>
              <a:rPr sz="2600" spc="-15" dirty="0">
                <a:latin typeface="Constantia"/>
                <a:cs typeface="Constantia"/>
              </a:rPr>
              <a:t>referred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to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reference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different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generations</a:t>
            </a:r>
            <a:r>
              <a:rPr sz="2600" spc="6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of 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computing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devices.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Each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generation</a:t>
            </a:r>
            <a:r>
              <a:rPr sz="2600" spc="-5" dirty="0">
                <a:latin typeface="Constantia"/>
                <a:cs typeface="Constantia"/>
              </a:rPr>
              <a:t> of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computer </a:t>
            </a:r>
            <a:r>
              <a:rPr sz="2600" spc="-10" dirty="0">
                <a:latin typeface="Constantia"/>
                <a:cs typeface="Constantia"/>
              </a:rPr>
              <a:t>is 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characterized </a:t>
            </a:r>
            <a:r>
              <a:rPr sz="2600" spc="-15" dirty="0">
                <a:latin typeface="Constantia"/>
                <a:cs typeface="Constantia"/>
              </a:rPr>
              <a:t>by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5" dirty="0">
                <a:latin typeface="Constantia"/>
                <a:cs typeface="Constantia"/>
              </a:rPr>
              <a:t>major technological </a:t>
            </a:r>
            <a:r>
              <a:rPr sz="2600" spc="-10" dirty="0">
                <a:latin typeface="Constantia"/>
                <a:cs typeface="Constantia"/>
              </a:rPr>
              <a:t>development </a:t>
            </a:r>
            <a:r>
              <a:rPr sz="2600" spc="-5" dirty="0">
                <a:latin typeface="Constantia"/>
                <a:cs typeface="Constantia"/>
              </a:rPr>
              <a:t> that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fundamentally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changed</a:t>
            </a:r>
            <a:r>
              <a:rPr sz="2600" spc="6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way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computers </a:t>
            </a:r>
            <a:r>
              <a:rPr sz="2600" spc="-10" dirty="0">
                <a:latin typeface="Constantia"/>
                <a:cs typeface="Constantia"/>
              </a:rPr>
              <a:t> operate,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resulting</a:t>
            </a:r>
            <a:r>
              <a:rPr sz="2600" spc="-5" dirty="0">
                <a:latin typeface="Constantia"/>
                <a:cs typeface="Constantia"/>
              </a:rPr>
              <a:t> in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increasingly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smaller,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cheaper, 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more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powerful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more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efficient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reliable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devices.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235407"/>
            <a:ext cx="73933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First</a:t>
            </a:r>
            <a:r>
              <a:rPr dirty="0"/>
              <a:t> </a:t>
            </a:r>
            <a:r>
              <a:rPr spc="-10" dirty="0"/>
              <a:t>Generation</a:t>
            </a:r>
            <a:r>
              <a:rPr dirty="0"/>
              <a:t> -</a:t>
            </a:r>
            <a:r>
              <a:rPr spc="-15" dirty="0"/>
              <a:t> </a:t>
            </a:r>
            <a:r>
              <a:rPr spc="-5" dirty="0"/>
              <a:t>1940-1956:</a:t>
            </a:r>
            <a:r>
              <a:rPr spc="30" dirty="0"/>
              <a:t> </a:t>
            </a:r>
            <a:r>
              <a:rPr b="1" i="1" spc="-25" dirty="0">
                <a:latin typeface="Calibri"/>
                <a:cs typeface="Calibri"/>
              </a:rPr>
              <a:t>Vacuum</a:t>
            </a:r>
            <a:r>
              <a:rPr b="1" i="1" spc="-45" dirty="0">
                <a:latin typeface="Calibri"/>
                <a:cs typeface="Calibri"/>
              </a:rPr>
              <a:t> </a:t>
            </a:r>
            <a:r>
              <a:rPr b="1" i="1" spc="-25" dirty="0">
                <a:latin typeface="Calibri"/>
                <a:cs typeface="Calibri"/>
              </a:rPr>
              <a:t>Tubes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2750946"/>
            <a:ext cx="8304530" cy="36965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6385" marR="231775" indent="-274320">
              <a:lnSpc>
                <a:spcPts val="2590"/>
              </a:lnSpc>
              <a:spcBef>
                <a:spcPts val="42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spc="-10" dirty="0">
                <a:latin typeface="Constantia"/>
                <a:cs typeface="Constantia"/>
              </a:rPr>
              <a:t>Used </a:t>
            </a:r>
            <a:r>
              <a:rPr sz="2400" spc="-5" dirty="0">
                <a:latin typeface="Constantia"/>
                <a:cs typeface="Constantia"/>
              </a:rPr>
              <a:t>vacuum tubes for </a:t>
            </a:r>
            <a:r>
              <a:rPr sz="2400" spc="-25" dirty="0">
                <a:latin typeface="Constantia"/>
                <a:cs typeface="Constantia"/>
              </a:rPr>
              <a:t>circuitry, </a:t>
            </a:r>
            <a:r>
              <a:rPr sz="2400" spc="-5" dirty="0">
                <a:latin typeface="Constantia"/>
                <a:cs typeface="Constantia"/>
              </a:rPr>
              <a:t>magnetic drums for 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memory,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were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often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enormous,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taking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up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entire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rooms.</a:t>
            </a:r>
            <a:endParaRPr sz="2400">
              <a:latin typeface="Constantia"/>
              <a:cs typeface="Constantia"/>
            </a:endParaRPr>
          </a:p>
          <a:p>
            <a:pPr marL="286385" marR="5080" indent="-274320">
              <a:lnSpc>
                <a:spcPts val="2590"/>
              </a:lnSpc>
              <a:spcBef>
                <a:spcPts val="58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spc="-35" dirty="0">
                <a:latin typeface="Constantia"/>
                <a:cs typeface="Constantia"/>
              </a:rPr>
              <a:t>Very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expensive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,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consumed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great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deal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electricity,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generated </a:t>
            </a:r>
            <a:r>
              <a:rPr sz="2400" spc="-5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lot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heat,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which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was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often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cause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malfunctions.</a:t>
            </a:r>
            <a:endParaRPr sz="2400">
              <a:latin typeface="Constantia"/>
              <a:cs typeface="Constantia"/>
            </a:endParaRPr>
          </a:p>
          <a:p>
            <a:pPr marL="286385" marR="495934" indent="-274320">
              <a:lnSpc>
                <a:spcPts val="2590"/>
              </a:lnSpc>
              <a:spcBef>
                <a:spcPts val="58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spc="-10" dirty="0">
                <a:latin typeface="Constantia"/>
                <a:cs typeface="Constantia"/>
              </a:rPr>
              <a:t>Relied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on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machine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language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to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perform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operations,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could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solve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one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problem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at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time.</a:t>
            </a:r>
            <a:endParaRPr sz="2400">
              <a:latin typeface="Constantia"/>
              <a:cs typeface="Constantia"/>
            </a:endParaRPr>
          </a:p>
          <a:p>
            <a:pPr marL="286385" marR="2101215" indent="-274320">
              <a:lnSpc>
                <a:spcPts val="2590"/>
              </a:lnSpc>
              <a:spcBef>
                <a:spcPts val="58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dirty="0">
                <a:latin typeface="Constantia"/>
                <a:cs typeface="Constantia"/>
              </a:rPr>
              <a:t>Input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was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based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on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punched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cards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paper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tape,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output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was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displayed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on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printouts.</a:t>
            </a:r>
            <a:endParaRPr sz="2400">
              <a:latin typeface="Constantia"/>
              <a:cs typeface="Constantia"/>
            </a:endParaRPr>
          </a:p>
          <a:p>
            <a:pPr marL="286385" marR="1067435" indent="-274320">
              <a:lnSpc>
                <a:spcPts val="2590"/>
              </a:lnSpc>
              <a:spcBef>
                <a:spcPts val="58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lang="en-US" sz="2400" spc="-50" dirty="0" smtClean="0">
                <a:latin typeface="Constantia"/>
                <a:cs typeface="Constantia"/>
              </a:rPr>
              <a:t>UNIVAC</a:t>
            </a:r>
            <a:r>
              <a:rPr lang="en-US" sz="2400" spc="-95" dirty="0" smtClean="0">
                <a:latin typeface="Constantia"/>
                <a:cs typeface="Constantia"/>
              </a:rPr>
              <a:t> </a:t>
            </a:r>
            <a:r>
              <a:rPr sz="2400" smtClean="0">
                <a:latin typeface="Constantia"/>
                <a:cs typeface="Constantia"/>
              </a:rPr>
              <a:t>and</a:t>
            </a:r>
            <a:r>
              <a:rPr sz="2400" spc="-5" smtClean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ENIAC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computers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are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examples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first-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generation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computing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devices.</a:t>
            </a:r>
            <a:endParaRPr sz="2400">
              <a:latin typeface="Constantia"/>
              <a:cs typeface="Constant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85800" y="762000"/>
            <a:ext cx="7134225" cy="2013585"/>
            <a:chOff x="685800" y="762000"/>
            <a:chExt cx="7134225" cy="20135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0" y="824484"/>
              <a:ext cx="3657600" cy="191871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14800" y="762000"/>
              <a:ext cx="1847088" cy="201320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43600" y="762000"/>
              <a:ext cx="1876044" cy="19812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07400" cy="1477328"/>
          </a:xfrm>
        </p:spPr>
        <p:txBody>
          <a:bodyPr/>
          <a:lstStyle/>
          <a:p>
            <a:pPr algn="ctr"/>
            <a:r>
              <a:rPr lang="en-US" b="1" spc="-10" dirty="0" smtClean="0">
                <a:solidFill>
                  <a:schemeClr val="tx1"/>
                </a:solidFill>
                <a:latin typeface="Times New Roman"/>
                <a:cs typeface="Times New Roman"/>
              </a:rPr>
              <a:t>ENIAC</a:t>
            </a:r>
            <a:r>
              <a:rPr lang="en-US" spc="-5" dirty="0" smtClean="0">
                <a:solidFill>
                  <a:schemeClr val="tx1"/>
                </a:solidFill>
                <a:latin typeface="Times New Roman"/>
                <a:cs typeface="Times New Roman"/>
              </a:rPr>
              <a:t> (Electronic </a:t>
            </a:r>
            <a:r>
              <a:rPr lang="en-US" spc="-685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solidFill>
                  <a:schemeClr val="tx1"/>
                </a:solidFill>
                <a:latin typeface="Times New Roman"/>
                <a:cs typeface="Times New Roman"/>
              </a:rPr>
              <a:t>Numeric</a:t>
            </a:r>
            <a:r>
              <a:rPr lang="en-US" spc="-5" dirty="0" smtClean="0">
                <a:solidFill>
                  <a:schemeClr val="tx1"/>
                </a:solidFill>
                <a:latin typeface="Times New Roman"/>
                <a:cs typeface="Times New Roman"/>
              </a:rPr>
              <a:t> Integrator</a:t>
            </a:r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solidFill>
                  <a:schemeClr val="tx1"/>
                </a:solidFill>
                <a:latin typeface="Times New Roman"/>
                <a:cs typeface="Times New Roman"/>
              </a:rPr>
              <a:t>And</a:t>
            </a:r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solidFill>
                  <a:schemeClr val="tx1"/>
                </a:solidFill>
                <a:latin typeface="Times New Roman"/>
                <a:cs typeface="Times New Roman"/>
              </a:rPr>
              <a:t>Calculator</a:t>
            </a:r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)</a:t>
            </a:r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</a:br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(</a:t>
            </a:r>
            <a:r>
              <a:rPr lang="en-US" b="1" spc="-50" dirty="0" smtClean="0">
                <a:solidFill>
                  <a:schemeClr val="tx1"/>
                </a:solidFill>
                <a:latin typeface="Constantia"/>
                <a:cs typeface="Constantia"/>
              </a:rPr>
              <a:t>UNIVAC</a:t>
            </a:r>
            <a:r>
              <a:rPr lang="en-US" spc="-95" dirty="0" smtClean="0">
                <a:solidFill>
                  <a:schemeClr val="tx1"/>
                </a:solidFill>
                <a:latin typeface="Constantia"/>
                <a:cs typeface="Constantia"/>
              </a:rPr>
              <a:t> ) </a:t>
            </a:r>
            <a:r>
              <a:rPr lang="en-US" dirty="0" smtClean="0">
                <a:solidFill>
                  <a:schemeClr val="tx1"/>
                </a:solidFill>
              </a:rPr>
              <a:t>Universal </a:t>
            </a:r>
            <a:r>
              <a:rPr lang="en-US" dirty="0" smtClean="0">
                <a:solidFill>
                  <a:schemeClr val="tx1"/>
                </a:solidFill>
              </a:rPr>
              <a:t>Automatic Computer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24000"/>
            <a:ext cx="9144000" cy="533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History of Computer Data Storage, in Pictures | Pingdo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762000"/>
            <a:ext cx="7882516" cy="39004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What is a Card Punch?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81000"/>
            <a:ext cx="5943600" cy="594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342646"/>
            <a:ext cx="76663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Second</a:t>
            </a:r>
            <a:r>
              <a:rPr sz="3600" spc="-105" dirty="0"/>
              <a:t> </a:t>
            </a:r>
            <a:r>
              <a:rPr sz="3600" spc="-15" dirty="0"/>
              <a:t>Generation</a:t>
            </a:r>
            <a:r>
              <a:rPr sz="3600" spc="-105" dirty="0"/>
              <a:t> </a:t>
            </a:r>
            <a:r>
              <a:rPr dirty="0"/>
              <a:t>-</a:t>
            </a:r>
            <a:r>
              <a:rPr spc="-5" dirty="0"/>
              <a:t> 1956-1963:</a:t>
            </a:r>
            <a:r>
              <a:rPr spc="20" dirty="0"/>
              <a:t> </a:t>
            </a:r>
            <a:r>
              <a:rPr b="1" i="1" spc="-20" dirty="0">
                <a:latin typeface="Calibri"/>
                <a:cs typeface="Calibri"/>
              </a:rPr>
              <a:t>Transistors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767710"/>
            <a:ext cx="7905115" cy="353758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287020" marR="5080" indent="-274955" algn="just">
              <a:lnSpc>
                <a:spcPts val="2310"/>
              </a:lnSpc>
              <a:spcBef>
                <a:spcPts val="65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655" algn="l"/>
              </a:tabLst>
            </a:pPr>
            <a:r>
              <a:rPr sz="2400" spc="-20" dirty="0">
                <a:latin typeface="Constantia"/>
                <a:cs typeface="Constantia"/>
              </a:rPr>
              <a:t>Transistors </a:t>
            </a:r>
            <a:r>
              <a:rPr sz="2400" spc="-15" dirty="0">
                <a:latin typeface="Constantia"/>
                <a:cs typeface="Constantia"/>
              </a:rPr>
              <a:t>replaced </a:t>
            </a:r>
            <a:r>
              <a:rPr sz="2400" spc="-5" dirty="0">
                <a:latin typeface="Constantia"/>
                <a:cs typeface="Constantia"/>
              </a:rPr>
              <a:t>vacuum tubes </a:t>
            </a:r>
            <a:r>
              <a:rPr sz="2400" spc="-10" dirty="0">
                <a:latin typeface="Constantia"/>
                <a:cs typeface="Constantia"/>
              </a:rPr>
              <a:t>allowing computers </a:t>
            </a:r>
            <a:r>
              <a:rPr sz="2400" spc="-20" dirty="0">
                <a:latin typeface="Constantia"/>
                <a:cs typeface="Constantia"/>
              </a:rPr>
              <a:t>to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become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smaller,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faster,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cheaper,</a:t>
            </a:r>
            <a:r>
              <a:rPr sz="2400" spc="1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more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energy-efficient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and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more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reliable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than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their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first-generation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predecessors.</a:t>
            </a:r>
            <a:endParaRPr sz="2400">
              <a:latin typeface="Constantia"/>
              <a:cs typeface="Constantia"/>
            </a:endParaRPr>
          </a:p>
          <a:p>
            <a:pPr marL="287020" marR="342900" indent="-274955">
              <a:lnSpc>
                <a:spcPct val="80000"/>
              </a:lnSpc>
              <a:spcBef>
                <a:spcPts val="58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655" algn="l"/>
              </a:tabLst>
            </a:pPr>
            <a:r>
              <a:rPr sz="2400" dirty="0">
                <a:latin typeface="Constantia"/>
                <a:cs typeface="Constantia"/>
              </a:rPr>
              <a:t>Still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relied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on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punched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cards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for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input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printouts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for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output.</a:t>
            </a:r>
            <a:endParaRPr sz="2400">
              <a:latin typeface="Constantia"/>
              <a:cs typeface="Constantia"/>
            </a:endParaRPr>
          </a:p>
          <a:p>
            <a:pPr marL="287020" marR="114935" indent="-274955">
              <a:lnSpc>
                <a:spcPct val="801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655" algn="l"/>
              </a:tabLst>
            </a:pPr>
            <a:r>
              <a:rPr sz="2400" spc="-10" dirty="0">
                <a:latin typeface="Constantia"/>
                <a:cs typeface="Constantia"/>
              </a:rPr>
              <a:t>Second-generation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computers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moved </a:t>
            </a:r>
            <a:r>
              <a:rPr sz="2400" spc="-10" dirty="0">
                <a:latin typeface="Constantia"/>
                <a:cs typeface="Constantia"/>
              </a:rPr>
              <a:t>from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cryptic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binary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machine </a:t>
            </a:r>
            <a:r>
              <a:rPr sz="2400" spc="-15" dirty="0">
                <a:latin typeface="Constantia"/>
                <a:cs typeface="Constantia"/>
              </a:rPr>
              <a:t>language </a:t>
            </a:r>
            <a:r>
              <a:rPr sz="2400" spc="-20" dirty="0">
                <a:latin typeface="Constantia"/>
                <a:cs typeface="Constantia"/>
              </a:rPr>
              <a:t>to </a:t>
            </a:r>
            <a:r>
              <a:rPr sz="2400" spc="-5" dirty="0">
                <a:latin typeface="Constantia"/>
                <a:cs typeface="Constantia"/>
              </a:rPr>
              <a:t>symbolic, </a:t>
            </a:r>
            <a:r>
              <a:rPr sz="2400" dirty="0">
                <a:latin typeface="Constantia"/>
                <a:cs typeface="Constantia"/>
              </a:rPr>
              <a:t>or </a:t>
            </a:r>
            <a:r>
              <a:rPr sz="2400" spc="-30" dirty="0">
                <a:latin typeface="Constantia"/>
                <a:cs typeface="Constantia"/>
              </a:rPr>
              <a:t>assembly, </a:t>
            </a:r>
            <a:r>
              <a:rPr sz="2400" spc="-10" dirty="0">
                <a:latin typeface="Constantia"/>
                <a:cs typeface="Constantia"/>
              </a:rPr>
              <a:t>languages, 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which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allowed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programmers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10" dirty="0">
                <a:latin typeface="Constantia"/>
                <a:cs typeface="Constantia"/>
              </a:rPr>
              <a:t>specify</a:t>
            </a:r>
            <a:endParaRPr sz="2400">
              <a:latin typeface="Constantia"/>
              <a:cs typeface="Constantia"/>
            </a:endParaRPr>
          </a:p>
          <a:p>
            <a:pPr marL="287020">
              <a:lnSpc>
                <a:spcPts val="2305"/>
              </a:lnSpc>
            </a:pPr>
            <a:r>
              <a:rPr sz="2400" spc="-5" dirty="0">
                <a:latin typeface="Constantia"/>
                <a:cs typeface="Constantia"/>
              </a:rPr>
              <a:t>instructions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words.</a:t>
            </a:r>
            <a:endParaRPr sz="2400">
              <a:latin typeface="Constantia"/>
              <a:cs typeface="Constantia"/>
            </a:endParaRPr>
          </a:p>
          <a:p>
            <a:pPr marL="287020" marR="702310" indent="-274955">
              <a:lnSpc>
                <a:spcPts val="2300"/>
              </a:lnSpc>
              <a:spcBef>
                <a:spcPts val="55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655" algn="l"/>
                <a:tab pos="5061585" algn="l"/>
              </a:tabLst>
            </a:pPr>
            <a:r>
              <a:rPr sz="2400" dirty="0">
                <a:latin typeface="Constantia"/>
                <a:cs typeface="Constantia"/>
              </a:rPr>
              <a:t>Hi</a:t>
            </a:r>
            <a:r>
              <a:rPr sz="2400" spc="-20" dirty="0">
                <a:latin typeface="Constantia"/>
                <a:cs typeface="Constantia"/>
              </a:rPr>
              <a:t>g</a:t>
            </a:r>
            <a:r>
              <a:rPr sz="2400" dirty="0">
                <a:latin typeface="Constantia"/>
                <a:cs typeface="Constantia"/>
              </a:rPr>
              <a:t>h-le</a:t>
            </a:r>
            <a:r>
              <a:rPr sz="2400" spc="-55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el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og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amming la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gua</a:t>
            </a:r>
            <a:r>
              <a:rPr sz="2400" spc="-50" dirty="0">
                <a:latin typeface="Constantia"/>
                <a:cs typeface="Constantia"/>
              </a:rPr>
              <a:t>g</a:t>
            </a:r>
            <a:r>
              <a:rPr sz="2400" dirty="0">
                <a:latin typeface="Constantia"/>
                <a:cs typeface="Constantia"/>
              </a:rPr>
              <a:t>es	</a:t>
            </a:r>
            <a:r>
              <a:rPr sz="2400" spc="-10" dirty="0">
                <a:latin typeface="Constantia"/>
                <a:cs typeface="Constantia"/>
              </a:rPr>
              <a:t>l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spc="-45" dirty="0">
                <a:latin typeface="Constantia"/>
                <a:cs typeface="Constantia"/>
              </a:rPr>
              <a:t>k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90" dirty="0">
                <a:latin typeface="Constantia"/>
                <a:cs typeface="Constantia"/>
              </a:rPr>
              <a:t>C</a:t>
            </a:r>
            <a:r>
              <a:rPr sz="2400" spc="-5" dirty="0">
                <a:latin typeface="Constantia"/>
                <a:cs typeface="Constantia"/>
              </a:rPr>
              <a:t>OBO</a:t>
            </a:r>
            <a:r>
              <a:rPr sz="2400" dirty="0">
                <a:latin typeface="Constantia"/>
                <a:cs typeface="Constantia"/>
              </a:rPr>
              <a:t>L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  </a:t>
            </a:r>
            <a:r>
              <a:rPr sz="2400" spc="-25" dirty="0">
                <a:latin typeface="Constantia"/>
                <a:cs typeface="Constantia"/>
              </a:rPr>
              <a:t>FORTRAN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were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used.</a:t>
            </a:r>
            <a:endParaRPr sz="2400">
              <a:latin typeface="Constantia"/>
              <a:cs typeface="Constant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2000" y="914400"/>
            <a:ext cx="6096000" cy="1905000"/>
            <a:chOff x="762000" y="914400"/>
            <a:chExt cx="6096000" cy="19050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000" y="914400"/>
              <a:ext cx="3048000" cy="1905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3800" y="914400"/>
              <a:ext cx="3124200" cy="188976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535</Words>
  <Application>Microsoft Office PowerPoint</Application>
  <PresentationFormat>On-screen Show (4:3)</PresentationFormat>
  <Paragraphs>49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INDEX</vt:lpstr>
      <vt:lpstr>INTRODUCTION</vt:lpstr>
      <vt:lpstr>First Generation - 1940-1956: Vacuum Tubes</vt:lpstr>
      <vt:lpstr>ENIAC (Electronic  Numeric Integrator And Calculator ) (UNIVAC ) Universal Automatic Computer</vt:lpstr>
      <vt:lpstr>Slide 6</vt:lpstr>
      <vt:lpstr>Slide 7</vt:lpstr>
      <vt:lpstr>Second Generation - 1956-1963: Transistors</vt:lpstr>
      <vt:lpstr>Slide 9</vt:lpstr>
      <vt:lpstr>Third Generation - 1964-1971: Integrated  Circuits</vt:lpstr>
      <vt:lpstr>Slide 11</vt:lpstr>
      <vt:lpstr>Fourth Generation - 1971-Present: Microprocessors</vt:lpstr>
      <vt:lpstr>Fifth Generation - Present and Beyond: Artificial  Intelligence</vt:lpstr>
      <vt:lpstr>REFERENCE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Ajay</cp:lastModifiedBy>
  <cp:revision>1</cp:revision>
  <dcterms:created xsi:type="dcterms:W3CDTF">2021-08-26T04:55:23Z</dcterms:created>
  <dcterms:modified xsi:type="dcterms:W3CDTF">2021-08-26T05:07:45Z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2014-11-19T00:00:00Z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2021-08-26T00:00:00Z</vt:filetime>
  </property>
</Properties>
</file>